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8" r:id="rId3"/>
    <p:sldId id="261" r:id="rId4"/>
    <p:sldId id="263" r:id="rId5"/>
    <p:sldId id="265" r:id="rId6"/>
    <p:sldId id="267" r:id="rId7"/>
    <p:sldId id="269" r:id="rId8"/>
    <p:sldId id="271" r:id="rId9"/>
    <p:sldId id="273" r:id="rId10"/>
    <p:sldId id="259" r:id="rId11"/>
    <p:sldId id="260" r:id="rId12"/>
    <p:sldId id="262" r:id="rId13"/>
    <p:sldId id="264" r:id="rId14"/>
    <p:sldId id="266" r:id="rId15"/>
    <p:sldId id="268" r:id="rId16"/>
    <p:sldId id="270" r:id="rId17"/>
    <p:sldId id="272" r:id="rId18"/>
    <p:sldId id="274" r:id="rId19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1092" y="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vert="horz" lIns="45720" tIns="0" rIns="45720" bIns="0" anchor="b">
            <a:norm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8DE1FB-C7C7-46C8-871C-9C7D4E7CD2B9}" type="datetimeFigureOut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31/01/2017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803AD2-645E-455D-911A-70CBBBABEE28}" type="slidenum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‹#›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306932469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8DE1FB-C7C7-46C8-871C-9C7D4E7CD2B9}" type="datetimeFigureOut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31/01/2017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803AD2-645E-455D-911A-70CBBBABEE28}" type="slidenum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‹#›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3574861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vert="horz"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 anchor="t"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8DE1FB-C7C7-46C8-871C-9C7D4E7CD2B9}" type="datetimeFigureOut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31/01/2017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924800" y="6416675"/>
            <a:ext cx="762000" cy="365125"/>
          </a:xfrm>
        </p:spPr>
        <p:txBody>
          <a:bodyPr/>
          <a:lstStyle/>
          <a:p>
            <a:fld id="{9B803AD2-645E-455D-911A-70CBBBABEE28}" type="slidenum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‹#›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6621501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8DE1FB-C7C7-46C8-871C-9C7D4E7CD2B9}" type="datetimeFigureOut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31/01/2017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803AD2-645E-455D-911A-70CBBBABEE28}" type="slidenum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‹#›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8733403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535112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8DE1FB-C7C7-46C8-871C-9C7D4E7CD2B9}" type="datetimeFigureOut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31/01/2017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803AD2-645E-455D-911A-70CBBBABEE28}" type="slidenum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‹#›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79451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8DE1FB-C7C7-46C8-871C-9C7D4E7CD2B9}" type="datetimeFigureOut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31/01/2017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803AD2-645E-455D-911A-70CBBBABEE28}" type="slidenum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‹#›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326868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8DE1FB-C7C7-46C8-871C-9C7D4E7CD2B9}" type="datetimeFigureOut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31/01/2017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803AD2-645E-455D-911A-70CBBBABEE28}" type="slidenum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‹#›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3262492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vert="horz" anchor="b">
            <a:normAutofit/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57200" y="1524000"/>
            <a:ext cx="3008313" cy="4602163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8DE1FB-C7C7-46C8-871C-9C7D4E7CD2B9}" type="datetimeFigureOut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31/01/2017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803AD2-645E-455D-911A-70CBBBABEE28}" type="slidenum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‹#›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0454790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</a:lstStyle>
          <a:p>
            <a:pPr marL="0" algn="l" rtl="0" eaLnBrk="1" latinLnBrk="0" hangingPunct="1"/>
            <a:r>
              <a:rPr kumimoji="0" lang="en-US" dirty="0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Click icon to add picture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tIns="45720" rIns="45720" anchor="t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8DE1FB-C7C7-46C8-871C-9C7D4E7CD2B9}" type="datetimeFigureOut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31/01/2017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803AD2-645E-455D-911A-70CBBBABEE28}" type="slidenum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‹#›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7621422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8DE1FB-C7C7-46C8-871C-9C7D4E7CD2B9}" type="datetimeFigureOut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31/01/2017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803AD2-645E-455D-911A-70CBBBABEE28}" type="slidenum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‹#›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3192748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8DE1FB-C7C7-46C8-871C-9C7D4E7CD2B9}" type="datetimeFigureOut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31/01/2017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803AD2-645E-455D-911A-70CBBBABEE28}" type="slidenum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‹#›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862104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2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70916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308DE1FB-C7C7-46C8-871C-9C7D4E7CD2B9}" type="datetimeFigureOut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31/01/2017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9B803AD2-645E-455D-911A-70CBBBABEE28}" type="slidenum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‹#›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45330734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1" latinLnBrk="0" hangingPunct="1">
        <a:spcBef>
          <a:spcPct val="0"/>
        </a:spcBef>
        <a:buNone/>
        <a:defRPr kumimoji="0" sz="4100" b="1" kern="1200" cap="none" baseline="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548640" indent="-411480" algn="l" rtl="0" eaLnBrk="1" latinLnBrk="0" hangingPunct="1">
        <a:spcBef>
          <a:spcPct val="20000"/>
        </a:spcBef>
        <a:buClr>
          <a:schemeClr val="tx1">
            <a:shade val="95000"/>
          </a:schemeClr>
        </a:buClr>
        <a:buSzPct val="65000"/>
        <a:buFont typeface="Wingdings 2"/>
        <a:buChar char="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680" indent="-283464" algn="l" rtl="0" eaLnBrk="1" latinLnBrk="0" hangingPunct="1">
        <a:spcBef>
          <a:spcPct val="20000"/>
        </a:spcBef>
        <a:buClr>
          <a:schemeClr val="tx1"/>
        </a:buClr>
        <a:buSzPct val="80000"/>
        <a:buFont typeface="Wingdings 2"/>
        <a:buChar char="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856" indent="-228600" algn="l" rtl="0" eaLnBrk="1" latinLnBrk="0" hangingPunct="1">
        <a:spcBef>
          <a:spcPct val="20000"/>
        </a:spcBef>
        <a:buClr>
          <a:schemeClr val="tx1"/>
        </a:buClr>
        <a:buSzPct val="95000"/>
        <a:buFont typeface="Wingdings"/>
        <a:buChar char="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3312" indent="-182880" algn="l" rtl="0" eaLnBrk="1" latinLnBrk="0" hangingPunct="1">
        <a:spcBef>
          <a:spcPct val="20000"/>
        </a:spcBef>
        <a:buClr>
          <a:schemeClr val="tx1"/>
        </a:buClr>
        <a:buSzPct val="100000"/>
        <a:buFont typeface="Wingdings 3"/>
        <a:buChar char="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533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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67544" y="836712"/>
            <a:ext cx="8229600" cy="1828800"/>
          </a:xfrm>
        </p:spPr>
        <p:txBody>
          <a:bodyPr>
            <a:normAutofit fontScale="90000"/>
          </a:bodyPr>
          <a:lstStyle/>
          <a:p>
            <a:r>
              <a:rPr lang="en-GB" dirty="0" smtClean="0">
                <a:solidFill>
                  <a:schemeClr val="bg1"/>
                </a:solidFill>
              </a:rPr>
              <a:t>Athens and Rome: Life and Culture in Classical Antiquity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31640" y="5229200"/>
            <a:ext cx="6400800" cy="1248544"/>
          </a:xfrm>
        </p:spPr>
        <p:txBody>
          <a:bodyPr>
            <a:normAutofit/>
          </a:bodyPr>
          <a:lstStyle/>
          <a:p>
            <a:r>
              <a:rPr lang="en-GB" b="1" dirty="0" smtClean="0">
                <a:solidFill>
                  <a:schemeClr val="bg1"/>
                </a:solidFill>
              </a:rPr>
              <a:t>CLCS4007</a:t>
            </a:r>
          </a:p>
        </p:txBody>
      </p:sp>
      <p:sp>
        <p:nvSpPr>
          <p:cNvPr id="4" name="Subtitle 2"/>
          <p:cNvSpPr txBox="1">
            <a:spLocks/>
          </p:cNvSpPr>
          <p:nvPr/>
        </p:nvSpPr>
        <p:spPr>
          <a:xfrm>
            <a:off x="539552" y="3212976"/>
            <a:ext cx="8280920" cy="2088232"/>
          </a:xfrm>
          <a:prstGeom prst="rect">
            <a:avLst/>
          </a:prstGeom>
        </p:spPr>
        <p:txBody>
          <a:bodyPr vert="horz">
            <a:normAutofit fontScale="92500" lnSpcReduction="10000"/>
          </a:bodyPr>
          <a:lstStyle/>
          <a:p>
            <a:pPr algn="ctr">
              <a:spcBef>
                <a:spcPct val="20000"/>
              </a:spcBef>
              <a:buClr>
                <a:prstClr val="white">
                  <a:shade val="95000"/>
                </a:prstClr>
              </a:buClr>
              <a:buSzPct val="65000"/>
              <a:defRPr/>
            </a:pPr>
            <a:endParaRPr lang="en-GB" sz="3600" dirty="0">
              <a:solidFill>
                <a:prstClr val="black"/>
              </a:solidFill>
            </a:endParaRPr>
          </a:p>
          <a:p>
            <a:pPr algn="ctr">
              <a:spcBef>
                <a:spcPct val="20000"/>
              </a:spcBef>
              <a:buClr>
                <a:prstClr val="white">
                  <a:shade val="95000"/>
                </a:prstClr>
              </a:buClr>
              <a:buSzPct val="65000"/>
              <a:defRPr/>
            </a:pPr>
            <a:r>
              <a:rPr lang="en-GB" sz="3100" b="1" dirty="0" smtClean="0">
                <a:solidFill>
                  <a:prstClr val="black"/>
                </a:solidFill>
              </a:rPr>
              <a:t>The Classics Reception Movie Quiz</a:t>
            </a:r>
            <a:r>
              <a:rPr lang="en-GB" sz="3100" b="1" i="1" dirty="0">
                <a:solidFill>
                  <a:prstClr val="black"/>
                </a:solidFill>
              </a:rPr>
              <a:t>	</a:t>
            </a:r>
          </a:p>
          <a:p>
            <a:pPr algn="ctr">
              <a:spcBef>
                <a:spcPct val="20000"/>
              </a:spcBef>
              <a:buClr>
                <a:prstClr val="white">
                  <a:shade val="95000"/>
                </a:prstClr>
              </a:buClr>
              <a:buSzPct val="65000"/>
              <a:defRPr/>
            </a:pPr>
            <a:endParaRPr lang="en-GB" sz="3100" b="1" dirty="0">
              <a:solidFill>
                <a:prstClr val="black"/>
              </a:solidFill>
            </a:endParaRPr>
          </a:p>
          <a:p>
            <a:pPr algn="ctr">
              <a:spcBef>
                <a:spcPct val="20000"/>
              </a:spcBef>
              <a:buClr>
                <a:prstClr val="white">
                  <a:shade val="95000"/>
                </a:prstClr>
              </a:buClr>
              <a:buSzPct val="65000"/>
              <a:buFont typeface="Wingdings 2"/>
              <a:buNone/>
              <a:defRPr/>
            </a:pPr>
            <a:r>
              <a:rPr lang="en-GB" sz="2800" dirty="0">
                <a:solidFill>
                  <a:prstClr val="black"/>
                </a:solidFill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71553104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solidFill>
                  <a:schemeClr val="bg1"/>
                </a:solidFill>
              </a:rPr>
              <a:t>Question 1 (2 points)</a:t>
            </a:r>
            <a:r>
              <a:rPr lang="en-GB" dirty="0" smtClean="0"/>
              <a:t>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>
                <a:solidFill>
                  <a:schemeClr val="bg1"/>
                </a:solidFill>
              </a:rPr>
              <a:t>What is being alluded to in this scene? Name the ancient text which it is most commonly associate with?</a:t>
            </a:r>
          </a:p>
          <a:p>
            <a:endParaRPr lang="en-GB" dirty="0"/>
          </a:p>
          <a:p>
            <a:r>
              <a:rPr lang="en-GB" dirty="0">
                <a:solidFill>
                  <a:schemeClr val="bg1"/>
                </a:solidFill>
              </a:rPr>
              <a:t>https://</a:t>
            </a:r>
            <a:r>
              <a:rPr lang="en-GB" dirty="0" smtClean="0">
                <a:solidFill>
                  <a:schemeClr val="bg1"/>
                </a:solidFill>
              </a:rPr>
              <a:t>www.youtube.com/watch?v=IZocpwWLsyE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4643269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solidFill>
                  <a:schemeClr val="bg1"/>
                </a:solidFill>
              </a:rPr>
              <a:t>Question 2 (2 points)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>
                <a:solidFill>
                  <a:schemeClr val="bg1"/>
                </a:solidFill>
              </a:rPr>
              <a:t>Name the </a:t>
            </a:r>
            <a:r>
              <a:rPr lang="en-GB" dirty="0">
                <a:solidFill>
                  <a:schemeClr val="bg1"/>
                </a:solidFill>
              </a:rPr>
              <a:t>ancient text </a:t>
            </a:r>
            <a:r>
              <a:rPr lang="en-GB" dirty="0" smtClean="0">
                <a:solidFill>
                  <a:schemeClr val="bg1"/>
                </a:solidFill>
              </a:rPr>
              <a:t>which this scene is </a:t>
            </a:r>
            <a:r>
              <a:rPr lang="en-GB" dirty="0">
                <a:solidFill>
                  <a:schemeClr val="bg1"/>
                </a:solidFill>
              </a:rPr>
              <a:t>most commonly associate with</a:t>
            </a:r>
            <a:r>
              <a:rPr lang="en-GB" dirty="0" smtClean="0">
                <a:solidFill>
                  <a:schemeClr val="bg1"/>
                </a:solidFill>
              </a:rPr>
              <a:t>? Extra point for getting the right book?</a:t>
            </a:r>
          </a:p>
          <a:p>
            <a:endParaRPr lang="en-GB" dirty="0">
              <a:solidFill>
                <a:schemeClr val="bg1"/>
              </a:solidFill>
            </a:endParaRPr>
          </a:p>
          <a:p>
            <a:r>
              <a:rPr lang="en-GB" dirty="0">
                <a:solidFill>
                  <a:schemeClr val="bg1"/>
                </a:solidFill>
              </a:rPr>
              <a:t>https://www.youtube.com/watch?v=_dl2L4v6ecM</a:t>
            </a:r>
            <a:endParaRPr lang="en-GB" dirty="0" smtClean="0">
              <a:solidFill>
                <a:schemeClr val="bg1"/>
              </a:solidFill>
            </a:endParaRPr>
          </a:p>
          <a:p>
            <a:endParaRPr lang="en-GB" dirty="0">
              <a:solidFill>
                <a:schemeClr val="bg1"/>
              </a:solidFill>
            </a:endParaRPr>
          </a:p>
          <a:p>
            <a:endParaRPr lang="en-GB" dirty="0">
              <a:solidFill>
                <a:schemeClr val="bg1"/>
              </a:solidFill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7872810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solidFill>
                  <a:schemeClr val="bg1"/>
                </a:solidFill>
              </a:rPr>
              <a:t>Question 3 (2 points)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>
                <a:solidFill>
                  <a:schemeClr val="bg1"/>
                </a:solidFill>
              </a:rPr>
              <a:t>Identify the historical scene this refers to and more specifically </a:t>
            </a:r>
            <a:r>
              <a:rPr lang="en-GB" dirty="0" smtClean="0">
                <a:solidFill>
                  <a:schemeClr val="bg1"/>
                </a:solidFill>
              </a:rPr>
              <a:t>the year it took place. </a:t>
            </a:r>
            <a:r>
              <a:rPr lang="en-GB" dirty="0" smtClean="0">
                <a:solidFill>
                  <a:schemeClr val="bg1"/>
                </a:solidFill>
              </a:rPr>
              <a:t>Another extra point for identifying the ancient text which is being followed here.</a:t>
            </a:r>
          </a:p>
          <a:p>
            <a:endParaRPr lang="en-GB" dirty="0">
              <a:solidFill>
                <a:schemeClr val="bg1"/>
              </a:solidFill>
            </a:endParaRPr>
          </a:p>
          <a:p>
            <a:r>
              <a:rPr lang="en-GB" dirty="0">
                <a:solidFill>
                  <a:schemeClr val="bg1"/>
                </a:solidFill>
              </a:rPr>
              <a:t>https://www.youtube.com/watch?v=_</a:t>
            </a:r>
            <a:r>
              <a:rPr lang="en-GB" dirty="0" smtClean="0">
                <a:solidFill>
                  <a:schemeClr val="bg1"/>
                </a:solidFill>
              </a:rPr>
              <a:t>EVZwTMmk8c</a:t>
            </a:r>
          </a:p>
          <a:p>
            <a:endParaRPr lang="en-GB" dirty="0" smtClean="0">
              <a:solidFill>
                <a:schemeClr val="bg1"/>
              </a:solidFill>
            </a:endParaRPr>
          </a:p>
          <a:p>
            <a:r>
              <a:rPr lang="en-GB" dirty="0" smtClean="0">
                <a:solidFill>
                  <a:schemeClr val="bg1"/>
                </a:solidFill>
              </a:rPr>
              <a:t>(from 1 min 30 secs)</a:t>
            </a:r>
          </a:p>
          <a:p>
            <a:endParaRPr lang="en-GB" dirty="0">
              <a:solidFill>
                <a:schemeClr val="bg1"/>
              </a:solidFill>
            </a:endParaRPr>
          </a:p>
          <a:p>
            <a:endParaRPr lang="en-GB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8691654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solidFill>
                  <a:schemeClr val="bg1"/>
                </a:solidFill>
              </a:rPr>
              <a:t>Question 4 (3 points)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9512" y="1600200"/>
            <a:ext cx="8712968" cy="5141168"/>
          </a:xfrm>
        </p:spPr>
        <p:txBody>
          <a:bodyPr>
            <a:normAutofit/>
          </a:bodyPr>
          <a:lstStyle/>
          <a:p>
            <a:r>
              <a:rPr lang="en-GB" dirty="0" smtClean="0">
                <a:solidFill>
                  <a:schemeClr val="bg1"/>
                </a:solidFill>
              </a:rPr>
              <a:t>Who </a:t>
            </a:r>
            <a:r>
              <a:rPr lang="en-GB" dirty="0" smtClean="0">
                <a:solidFill>
                  <a:schemeClr val="bg1"/>
                </a:solidFill>
              </a:rPr>
              <a:t>is Hercules speaking to here? </a:t>
            </a:r>
            <a:r>
              <a:rPr lang="en-GB" dirty="0" smtClean="0">
                <a:solidFill>
                  <a:schemeClr val="bg1"/>
                </a:solidFill>
              </a:rPr>
              <a:t>What location is being represented here? Extra point for identifying the actual location within New York.</a:t>
            </a:r>
          </a:p>
          <a:p>
            <a:endParaRPr lang="en-GB" dirty="0">
              <a:solidFill>
                <a:schemeClr val="bg1"/>
              </a:solidFill>
            </a:endParaRPr>
          </a:p>
          <a:p>
            <a:r>
              <a:rPr lang="en-GB" dirty="0">
                <a:solidFill>
                  <a:schemeClr val="bg1"/>
                </a:solidFill>
              </a:rPr>
              <a:t>https://</a:t>
            </a:r>
            <a:r>
              <a:rPr lang="en-GB" dirty="0" smtClean="0">
                <a:solidFill>
                  <a:schemeClr val="bg1"/>
                </a:solidFill>
              </a:rPr>
              <a:t>www.youtube.com/watch?v=XFb_7sRJENM</a:t>
            </a:r>
          </a:p>
          <a:p>
            <a:endParaRPr lang="en-GB" dirty="0">
              <a:solidFill>
                <a:schemeClr val="bg1"/>
              </a:solidFill>
            </a:endParaRPr>
          </a:p>
          <a:p>
            <a:r>
              <a:rPr lang="en-GB" b="1" dirty="0" smtClean="0">
                <a:solidFill>
                  <a:schemeClr val="bg1"/>
                </a:solidFill>
              </a:rPr>
              <a:t>[Extra] </a:t>
            </a:r>
            <a:r>
              <a:rPr lang="en-GB" dirty="0" smtClean="0">
                <a:solidFill>
                  <a:schemeClr val="bg1"/>
                </a:solidFill>
              </a:rPr>
              <a:t>https</a:t>
            </a:r>
            <a:r>
              <a:rPr lang="en-GB" dirty="0">
                <a:solidFill>
                  <a:schemeClr val="bg1"/>
                </a:solidFill>
              </a:rPr>
              <a:t>://</a:t>
            </a:r>
            <a:r>
              <a:rPr lang="en-GB" dirty="0" smtClean="0">
                <a:solidFill>
                  <a:schemeClr val="bg1"/>
                </a:solidFill>
              </a:rPr>
              <a:t>www.youtube.com/watch?v=yQhBGDOO4-w</a:t>
            </a:r>
          </a:p>
          <a:p>
            <a:pPr lvl="1"/>
            <a:r>
              <a:rPr lang="en-GB" dirty="0" smtClean="0">
                <a:solidFill>
                  <a:schemeClr val="bg1"/>
                </a:solidFill>
              </a:rPr>
              <a:t>(skip to 1 min in)</a:t>
            </a:r>
            <a:endParaRPr lang="en-GB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157335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solidFill>
                  <a:schemeClr val="bg1"/>
                </a:solidFill>
              </a:rPr>
              <a:t>Question 5 (1 point)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>
                <a:solidFill>
                  <a:schemeClr val="bg1"/>
                </a:solidFill>
              </a:rPr>
              <a:t>What mythological scene is being represented here?</a:t>
            </a:r>
          </a:p>
          <a:p>
            <a:endParaRPr lang="en-GB" dirty="0">
              <a:solidFill>
                <a:schemeClr val="bg1"/>
              </a:solidFill>
            </a:endParaRPr>
          </a:p>
          <a:p>
            <a:r>
              <a:rPr lang="en-GB" dirty="0">
                <a:solidFill>
                  <a:schemeClr val="bg1"/>
                </a:solidFill>
              </a:rPr>
              <a:t>https://</a:t>
            </a:r>
            <a:r>
              <a:rPr lang="en-GB" dirty="0" smtClean="0">
                <a:solidFill>
                  <a:schemeClr val="bg1"/>
                </a:solidFill>
              </a:rPr>
              <a:t>www.youtube.com/watch?v=Wh5wzsy2q38</a:t>
            </a:r>
          </a:p>
          <a:p>
            <a:endParaRPr lang="en-GB" dirty="0">
              <a:solidFill>
                <a:schemeClr val="bg1"/>
              </a:solidFill>
            </a:endParaRPr>
          </a:p>
          <a:p>
            <a:r>
              <a:rPr lang="en-GB" dirty="0" smtClean="0">
                <a:solidFill>
                  <a:schemeClr val="bg1"/>
                </a:solidFill>
              </a:rPr>
              <a:t>(skip to 2 mins in)</a:t>
            </a:r>
            <a:endParaRPr lang="en-GB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3101235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solidFill>
                  <a:schemeClr val="bg1"/>
                </a:solidFill>
              </a:rPr>
              <a:t>Question 6 (2 points)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>
                <a:solidFill>
                  <a:schemeClr val="bg1"/>
                </a:solidFill>
              </a:rPr>
              <a:t>Who is the main character here? In what century is this taking place? </a:t>
            </a:r>
          </a:p>
          <a:p>
            <a:endParaRPr lang="en-GB" dirty="0">
              <a:solidFill>
                <a:schemeClr val="bg1"/>
              </a:solidFill>
            </a:endParaRPr>
          </a:p>
          <a:p>
            <a:r>
              <a:rPr lang="en-GB" dirty="0">
                <a:solidFill>
                  <a:schemeClr val="bg1"/>
                </a:solidFill>
              </a:rPr>
              <a:t>https://</a:t>
            </a:r>
            <a:r>
              <a:rPr lang="en-GB" dirty="0" smtClean="0">
                <a:solidFill>
                  <a:schemeClr val="bg1"/>
                </a:solidFill>
              </a:rPr>
              <a:t>www.youtube.com/watch?v=kQnWoDe6Rck</a:t>
            </a:r>
          </a:p>
          <a:p>
            <a:endParaRPr lang="en-GB" dirty="0">
              <a:solidFill>
                <a:schemeClr val="bg1"/>
              </a:solidFill>
            </a:endParaRPr>
          </a:p>
          <a:p>
            <a:endParaRPr lang="en-GB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8272194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solidFill>
                  <a:schemeClr val="bg1"/>
                </a:solidFill>
              </a:rPr>
              <a:t>Question 7 (3 points)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>
                <a:solidFill>
                  <a:schemeClr val="bg1"/>
                </a:solidFill>
              </a:rPr>
              <a:t>What is wrong with the scene (</a:t>
            </a:r>
            <a:r>
              <a:rPr lang="en-GB" u="sng" dirty="0" smtClean="0">
                <a:solidFill>
                  <a:schemeClr val="bg1"/>
                </a:solidFill>
              </a:rPr>
              <a:t>in relation to Classics</a:t>
            </a:r>
            <a:r>
              <a:rPr lang="en-GB" dirty="0" smtClean="0">
                <a:solidFill>
                  <a:schemeClr val="bg1"/>
                </a:solidFill>
              </a:rPr>
              <a:t>)?</a:t>
            </a:r>
          </a:p>
          <a:p>
            <a:endParaRPr lang="en-GB" dirty="0">
              <a:solidFill>
                <a:schemeClr val="bg1"/>
              </a:solidFill>
            </a:endParaRPr>
          </a:p>
          <a:p>
            <a:r>
              <a:rPr lang="en-GB" dirty="0">
                <a:solidFill>
                  <a:schemeClr val="bg1"/>
                </a:solidFill>
              </a:rPr>
              <a:t>https://</a:t>
            </a:r>
            <a:r>
              <a:rPr lang="en-GB" dirty="0" smtClean="0">
                <a:solidFill>
                  <a:schemeClr val="bg1"/>
                </a:solidFill>
              </a:rPr>
              <a:t>www.youtube.com/watch?v=UYcp4QBeGsQ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1276316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solidFill>
                  <a:schemeClr val="bg1"/>
                </a:solidFill>
              </a:rPr>
              <a:t>Question 8 (4 points)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>
                <a:solidFill>
                  <a:schemeClr val="bg1"/>
                </a:solidFill>
              </a:rPr>
              <a:t>Which is the next emperor that should come in the sequence? Which emperor was missed out of the sequence?</a:t>
            </a:r>
          </a:p>
          <a:p>
            <a:endParaRPr lang="en-GB" dirty="0">
              <a:solidFill>
                <a:schemeClr val="bg1"/>
              </a:solidFill>
            </a:endParaRPr>
          </a:p>
          <a:p>
            <a:r>
              <a:rPr lang="en-GB" dirty="0">
                <a:solidFill>
                  <a:schemeClr val="bg1"/>
                </a:solidFill>
              </a:rPr>
              <a:t>https://www.youtube.com/watch?v=_</a:t>
            </a:r>
            <a:r>
              <a:rPr lang="en-GB" dirty="0" smtClean="0">
                <a:solidFill>
                  <a:schemeClr val="bg1"/>
                </a:solidFill>
              </a:rPr>
              <a:t>neu5UcGU3I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382014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242594"/>
          </a:xfrm>
        </p:spPr>
        <p:txBody>
          <a:bodyPr>
            <a:normAutofit/>
          </a:bodyPr>
          <a:lstStyle/>
          <a:p>
            <a:r>
              <a:rPr lang="en-GB" sz="6000" dirty="0" smtClean="0">
                <a:solidFill>
                  <a:schemeClr val="bg1"/>
                </a:solidFill>
              </a:rPr>
              <a:t>Answers</a:t>
            </a:r>
            <a:endParaRPr lang="en-GB" sz="60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8536014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Question 1 (2 points) </a:t>
            </a:r>
            <a:r>
              <a:rPr lang="en-GB" dirty="0" smtClean="0"/>
              <a:t>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>
                <a:solidFill>
                  <a:schemeClr val="bg1"/>
                </a:solidFill>
              </a:rPr>
              <a:t>What is being alluded to in this scene? Name the ancient text which it is most commonly associate with?</a:t>
            </a:r>
          </a:p>
          <a:p>
            <a:endParaRPr lang="en-GB" dirty="0"/>
          </a:p>
          <a:p>
            <a:r>
              <a:rPr lang="en-GB" dirty="0">
                <a:solidFill>
                  <a:schemeClr val="bg1"/>
                </a:solidFill>
              </a:rPr>
              <a:t>https://</a:t>
            </a:r>
            <a:r>
              <a:rPr lang="en-GB" dirty="0" smtClean="0">
                <a:solidFill>
                  <a:schemeClr val="bg1"/>
                </a:solidFill>
              </a:rPr>
              <a:t>www.youtube.com/watch?v=IZocpwWLsyE</a:t>
            </a:r>
          </a:p>
          <a:p>
            <a:endParaRPr lang="en-GB" dirty="0" smtClean="0"/>
          </a:p>
          <a:p>
            <a:r>
              <a:rPr lang="en-GB" b="1" dirty="0" smtClean="0">
                <a:solidFill>
                  <a:srgbClr val="FF0000"/>
                </a:solidFill>
              </a:rPr>
              <a:t>Cyclops – </a:t>
            </a:r>
            <a:r>
              <a:rPr lang="en-GB" b="1" i="1" dirty="0" smtClean="0">
                <a:solidFill>
                  <a:srgbClr val="FF0000"/>
                </a:solidFill>
              </a:rPr>
              <a:t>Odyssey</a:t>
            </a:r>
            <a:r>
              <a:rPr lang="en-GB" b="1" dirty="0" smtClean="0">
                <a:solidFill>
                  <a:srgbClr val="FF0000"/>
                </a:solidFill>
              </a:rPr>
              <a:t> (Book 9)</a:t>
            </a:r>
            <a:endParaRPr lang="en-GB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8659285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solidFill>
                  <a:schemeClr val="bg1"/>
                </a:solidFill>
              </a:rPr>
              <a:t>Question </a:t>
            </a:r>
            <a:r>
              <a:rPr lang="en-GB" dirty="0">
                <a:solidFill>
                  <a:schemeClr val="bg1"/>
                </a:solidFill>
              </a:rPr>
              <a:t>2 (2 points)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Name </a:t>
            </a:r>
            <a:r>
              <a:rPr lang="en-GB" dirty="0" smtClean="0">
                <a:solidFill>
                  <a:schemeClr val="bg1"/>
                </a:solidFill>
              </a:rPr>
              <a:t>the </a:t>
            </a:r>
            <a:r>
              <a:rPr lang="en-GB" dirty="0">
                <a:solidFill>
                  <a:schemeClr val="bg1"/>
                </a:solidFill>
              </a:rPr>
              <a:t>ancient text which this scene is most commonly associate with? Extra point for getting the right book?</a:t>
            </a:r>
          </a:p>
          <a:p>
            <a:endParaRPr lang="en-GB" dirty="0">
              <a:solidFill>
                <a:schemeClr val="bg1"/>
              </a:solidFill>
            </a:endParaRPr>
          </a:p>
          <a:p>
            <a:r>
              <a:rPr lang="en-GB" dirty="0">
                <a:solidFill>
                  <a:schemeClr val="bg1"/>
                </a:solidFill>
              </a:rPr>
              <a:t>https://www.youtube.com/watch?v=_</a:t>
            </a:r>
            <a:r>
              <a:rPr lang="en-GB" dirty="0" smtClean="0">
                <a:solidFill>
                  <a:schemeClr val="bg1"/>
                </a:solidFill>
              </a:rPr>
              <a:t>dl2L4v6ecM</a:t>
            </a:r>
          </a:p>
          <a:p>
            <a:endParaRPr lang="en-GB" dirty="0" smtClean="0">
              <a:solidFill>
                <a:schemeClr val="bg1"/>
              </a:solidFill>
            </a:endParaRPr>
          </a:p>
          <a:p>
            <a:r>
              <a:rPr lang="en-GB" b="1" dirty="0" smtClean="0">
                <a:solidFill>
                  <a:srgbClr val="FF0000"/>
                </a:solidFill>
              </a:rPr>
              <a:t>Sirens – </a:t>
            </a:r>
            <a:r>
              <a:rPr lang="en-GB" b="1" i="1" dirty="0" smtClean="0">
                <a:solidFill>
                  <a:srgbClr val="FF0000"/>
                </a:solidFill>
              </a:rPr>
              <a:t>Odyssey</a:t>
            </a:r>
            <a:r>
              <a:rPr lang="en-GB" b="1" dirty="0" smtClean="0">
                <a:solidFill>
                  <a:srgbClr val="FF0000"/>
                </a:solidFill>
              </a:rPr>
              <a:t> (book 12)</a:t>
            </a:r>
          </a:p>
          <a:p>
            <a:endParaRPr lang="en-GB" dirty="0">
              <a:solidFill>
                <a:schemeClr val="bg1"/>
              </a:solidFill>
            </a:endParaRPr>
          </a:p>
          <a:p>
            <a:endParaRPr lang="en-GB" dirty="0">
              <a:solidFill>
                <a:schemeClr val="bg1"/>
              </a:solidFill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9200851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solidFill>
                  <a:schemeClr val="bg1"/>
                </a:solidFill>
              </a:rPr>
              <a:t>Question 3 (2 points)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>
                <a:solidFill>
                  <a:schemeClr val="bg1"/>
                </a:solidFill>
              </a:rPr>
              <a:t>What historical event does this allude to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smtClean="0">
                <a:solidFill>
                  <a:schemeClr val="bg1"/>
                </a:solidFill>
              </a:rPr>
              <a:t>– full point given for naming the year. Another extra point for identifying the ancient text which is being followed here.</a:t>
            </a:r>
          </a:p>
          <a:p>
            <a:endParaRPr lang="en-GB" dirty="0">
              <a:solidFill>
                <a:schemeClr val="bg1"/>
              </a:solidFill>
            </a:endParaRPr>
          </a:p>
          <a:p>
            <a:r>
              <a:rPr lang="en-GB" dirty="0">
                <a:solidFill>
                  <a:schemeClr val="bg1"/>
                </a:solidFill>
              </a:rPr>
              <a:t>https://www.youtube.com/watch?v=_</a:t>
            </a:r>
            <a:r>
              <a:rPr lang="en-GB" dirty="0" smtClean="0">
                <a:solidFill>
                  <a:schemeClr val="bg1"/>
                </a:solidFill>
              </a:rPr>
              <a:t>EVZwTMmk8c</a:t>
            </a:r>
          </a:p>
          <a:p>
            <a:endParaRPr lang="en-GB" dirty="0" smtClean="0">
              <a:solidFill>
                <a:schemeClr val="bg1"/>
              </a:solidFill>
            </a:endParaRPr>
          </a:p>
          <a:p>
            <a:r>
              <a:rPr lang="en-GB" b="1" dirty="0" smtClean="0">
                <a:solidFill>
                  <a:srgbClr val="FF0000"/>
                </a:solidFill>
              </a:rPr>
              <a:t>Great Fire of Rome – AD 64 – Suetonius </a:t>
            </a:r>
            <a:r>
              <a:rPr lang="en-GB" b="1" i="1" dirty="0" smtClean="0">
                <a:solidFill>
                  <a:srgbClr val="FF0000"/>
                </a:solidFill>
              </a:rPr>
              <a:t>(Nero </a:t>
            </a:r>
            <a:r>
              <a:rPr lang="en-GB" b="1" dirty="0" smtClean="0">
                <a:solidFill>
                  <a:srgbClr val="FF0000"/>
                </a:solidFill>
              </a:rPr>
              <a:t>38.2)</a:t>
            </a:r>
            <a:r>
              <a:rPr lang="en-GB" b="1" i="1" dirty="0" smtClean="0">
                <a:solidFill>
                  <a:srgbClr val="FF0000"/>
                </a:solidFill>
              </a:rPr>
              <a:t>.</a:t>
            </a:r>
          </a:p>
          <a:p>
            <a:endParaRPr lang="en-GB" dirty="0">
              <a:solidFill>
                <a:schemeClr val="bg1"/>
              </a:solidFill>
            </a:endParaRPr>
          </a:p>
          <a:p>
            <a:endParaRPr lang="en-GB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1876705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solidFill>
                  <a:schemeClr val="bg1"/>
                </a:solidFill>
              </a:rPr>
              <a:t>Question 4 (3 points)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>
                <a:solidFill>
                  <a:schemeClr val="bg1"/>
                </a:solidFill>
              </a:rPr>
              <a:t>Who are the two main characters represented here? What location is being represented here? </a:t>
            </a:r>
            <a:r>
              <a:rPr lang="en-GB" dirty="0">
                <a:solidFill>
                  <a:schemeClr val="bg1"/>
                </a:solidFill>
              </a:rPr>
              <a:t>Extra point for identifying the actual location within New York.</a:t>
            </a:r>
          </a:p>
          <a:p>
            <a:endParaRPr lang="en-GB" dirty="0">
              <a:solidFill>
                <a:schemeClr val="bg1"/>
              </a:solidFill>
            </a:endParaRPr>
          </a:p>
          <a:p>
            <a:r>
              <a:rPr lang="en-GB" dirty="0">
                <a:solidFill>
                  <a:schemeClr val="bg1"/>
                </a:solidFill>
              </a:rPr>
              <a:t>https://</a:t>
            </a:r>
            <a:r>
              <a:rPr lang="en-GB" dirty="0" smtClean="0">
                <a:solidFill>
                  <a:schemeClr val="bg1"/>
                </a:solidFill>
              </a:rPr>
              <a:t>www.youtube.com/watch?v=XFb_7sRJENM</a:t>
            </a:r>
          </a:p>
          <a:p>
            <a:endParaRPr lang="en-GB" dirty="0">
              <a:solidFill>
                <a:schemeClr val="bg1"/>
              </a:solidFill>
            </a:endParaRPr>
          </a:p>
          <a:p>
            <a:r>
              <a:rPr lang="en-GB" b="1" dirty="0" smtClean="0">
                <a:solidFill>
                  <a:srgbClr val="FF0000"/>
                </a:solidFill>
              </a:rPr>
              <a:t>Zeus/Jupiter </a:t>
            </a:r>
            <a:r>
              <a:rPr lang="en-GB" b="1" dirty="0" smtClean="0">
                <a:solidFill>
                  <a:srgbClr val="FF0000"/>
                </a:solidFill>
              </a:rPr>
              <a:t>– Olympus – Central Park, New York.</a:t>
            </a:r>
          </a:p>
        </p:txBody>
      </p:sp>
    </p:spTree>
    <p:extLst>
      <p:ext uri="{BB962C8B-B14F-4D97-AF65-F5344CB8AC3E}">
        <p14:creationId xmlns:p14="http://schemas.microsoft.com/office/powerpoint/2010/main" val="298810108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solidFill>
                  <a:schemeClr val="bg1"/>
                </a:solidFill>
              </a:rPr>
              <a:t>Question 5 (1 point)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>
                <a:solidFill>
                  <a:schemeClr val="bg1"/>
                </a:solidFill>
              </a:rPr>
              <a:t>What mythological scene is being represented here?</a:t>
            </a:r>
          </a:p>
          <a:p>
            <a:endParaRPr lang="en-GB" dirty="0">
              <a:solidFill>
                <a:schemeClr val="bg1"/>
              </a:solidFill>
            </a:endParaRPr>
          </a:p>
          <a:p>
            <a:r>
              <a:rPr lang="en-GB" dirty="0">
                <a:solidFill>
                  <a:schemeClr val="bg1"/>
                </a:solidFill>
              </a:rPr>
              <a:t>https://</a:t>
            </a:r>
            <a:r>
              <a:rPr lang="en-GB" dirty="0" smtClean="0">
                <a:solidFill>
                  <a:schemeClr val="bg1"/>
                </a:solidFill>
              </a:rPr>
              <a:t>www.youtube.com/watch?v=Wh5wzsy2q38</a:t>
            </a:r>
          </a:p>
          <a:p>
            <a:endParaRPr lang="en-GB" dirty="0" smtClean="0">
              <a:solidFill>
                <a:schemeClr val="bg1"/>
              </a:solidFill>
            </a:endParaRPr>
          </a:p>
          <a:p>
            <a:r>
              <a:rPr lang="en-GB" b="1" dirty="0" smtClean="0">
                <a:solidFill>
                  <a:srgbClr val="FF0000"/>
                </a:solidFill>
              </a:rPr>
              <a:t>Punishment of Sisyphus</a:t>
            </a:r>
            <a:endParaRPr lang="en-GB" b="1" dirty="0">
              <a:solidFill>
                <a:srgbClr val="FF0000"/>
              </a:solidFill>
            </a:endParaRPr>
          </a:p>
          <a:p>
            <a:endParaRPr lang="en-GB" dirty="0">
              <a:solidFill>
                <a:schemeClr val="bg1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8104" y="4077072"/>
            <a:ext cx="3351308" cy="239154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2106051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solidFill>
                  <a:schemeClr val="bg1"/>
                </a:solidFill>
              </a:rPr>
              <a:t>Question 6 (2 points)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>
                <a:solidFill>
                  <a:schemeClr val="bg1"/>
                </a:solidFill>
              </a:rPr>
              <a:t>Who is the main character here? In what century is this taking place? </a:t>
            </a:r>
            <a:endParaRPr lang="en-GB" dirty="0">
              <a:solidFill>
                <a:schemeClr val="bg1"/>
              </a:solidFill>
            </a:endParaRPr>
          </a:p>
          <a:p>
            <a:endParaRPr lang="en-GB" dirty="0" smtClean="0">
              <a:solidFill>
                <a:schemeClr val="bg1"/>
              </a:solidFill>
            </a:endParaRPr>
          </a:p>
          <a:p>
            <a:r>
              <a:rPr lang="en-GB" dirty="0" smtClean="0">
                <a:solidFill>
                  <a:schemeClr val="bg1"/>
                </a:solidFill>
              </a:rPr>
              <a:t>https</a:t>
            </a:r>
            <a:r>
              <a:rPr lang="en-GB" dirty="0">
                <a:solidFill>
                  <a:schemeClr val="bg1"/>
                </a:solidFill>
              </a:rPr>
              <a:t>://</a:t>
            </a:r>
            <a:r>
              <a:rPr lang="en-GB" dirty="0" smtClean="0">
                <a:solidFill>
                  <a:schemeClr val="bg1"/>
                </a:solidFill>
              </a:rPr>
              <a:t>www.youtube.com/watch?v=kQnWoDe6Rck</a:t>
            </a:r>
          </a:p>
          <a:p>
            <a:endParaRPr lang="en-GB" dirty="0">
              <a:solidFill>
                <a:schemeClr val="bg1"/>
              </a:solidFill>
            </a:endParaRPr>
          </a:p>
          <a:p>
            <a:r>
              <a:rPr lang="en-GB" b="1" dirty="0" smtClean="0">
                <a:solidFill>
                  <a:srgbClr val="FF0000"/>
                </a:solidFill>
              </a:rPr>
              <a:t>Bishop Cyril of Alexandria – 5</a:t>
            </a:r>
            <a:r>
              <a:rPr lang="en-GB" b="1" baseline="30000" dirty="0" smtClean="0">
                <a:solidFill>
                  <a:srgbClr val="FF0000"/>
                </a:solidFill>
              </a:rPr>
              <a:t>th</a:t>
            </a:r>
            <a:r>
              <a:rPr lang="en-GB" b="1" dirty="0">
                <a:solidFill>
                  <a:srgbClr val="FF0000"/>
                </a:solidFill>
              </a:rPr>
              <a:t> </a:t>
            </a:r>
            <a:r>
              <a:rPr lang="en-GB" b="1" dirty="0" smtClean="0">
                <a:solidFill>
                  <a:srgbClr val="FF0000"/>
                </a:solidFill>
              </a:rPr>
              <a:t>century </a:t>
            </a:r>
            <a:endParaRPr lang="en-GB" dirty="0">
              <a:solidFill>
                <a:schemeClr val="bg1"/>
              </a:solidFill>
            </a:endParaRPr>
          </a:p>
          <a:p>
            <a:endParaRPr lang="en-GB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2274909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solidFill>
                  <a:schemeClr val="bg1"/>
                </a:solidFill>
              </a:rPr>
              <a:t>Question 7 (3 points)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>
                <a:solidFill>
                  <a:schemeClr val="bg1"/>
                </a:solidFill>
              </a:rPr>
              <a:t>What is wrong with the scene (</a:t>
            </a:r>
            <a:r>
              <a:rPr lang="en-GB" u="sng" dirty="0" smtClean="0">
                <a:solidFill>
                  <a:schemeClr val="bg1"/>
                </a:solidFill>
              </a:rPr>
              <a:t>in relation to Classics</a:t>
            </a:r>
            <a:r>
              <a:rPr lang="en-GB" dirty="0" smtClean="0">
                <a:solidFill>
                  <a:schemeClr val="bg1"/>
                </a:solidFill>
              </a:rPr>
              <a:t>)?</a:t>
            </a:r>
          </a:p>
          <a:p>
            <a:endParaRPr lang="en-GB" dirty="0">
              <a:solidFill>
                <a:schemeClr val="bg1"/>
              </a:solidFill>
            </a:endParaRPr>
          </a:p>
          <a:p>
            <a:r>
              <a:rPr lang="en-GB" dirty="0">
                <a:solidFill>
                  <a:schemeClr val="bg1"/>
                </a:solidFill>
              </a:rPr>
              <a:t>https://</a:t>
            </a:r>
            <a:r>
              <a:rPr lang="en-GB" dirty="0" smtClean="0">
                <a:solidFill>
                  <a:schemeClr val="bg1"/>
                </a:solidFill>
              </a:rPr>
              <a:t>www.youtube.com/watch?v=UYcp4QBeGsQ</a:t>
            </a:r>
          </a:p>
          <a:p>
            <a:endParaRPr lang="en-GB" dirty="0">
              <a:solidFill>
                <a:schemeClr val="bg1"/>
              </a:solidFill>
            </a:endParaRPr>
          </a:p>
          <a:p>
            <a:r>
              <a:rPr lang="en-GB" b="1" dirty="0" smtClean="0">
                <a:solidFill>
                  <a:srgbClr val="FF0000"/>
                </a:solidFill>
              </a:rPr>
              <a:t>The Iliad was composed c.8</a:t>
            </a:r>
            <a:r>
              <a:rPr lang="en-GB" b="1" baseline="30000" dirty="0" smtClean="0">
                <a:solidFill>
                  <a:srgbClr val="FF0000"/>
                </a:solidFill>
              </a:rPr>
              <a:t>th</a:t>
            </a:r>
            <a:r>
              <a:rPr lang="en-GB" b="1" dirty="0" smtClean="0">
                <a:solidFill>
                  <a:srgbClr val="FF0000"/>
                </a:solidFill>
              </a:rPr>
              <a:t> century BC – the printing press was not invented until the 15</a:t>
            </a:r>
            <a:r>
              <a:rPr lang="en-GB" b="1" baseline="30000" dirty="0" smtClean="0">
                <a:solidFill>
                  <a:srgbClr val="FF0000"/>
                </a:solidFill>
              </a:rPr>
              <a:t>th</a:t>
            </a:r>
            <a:r>
              <a:rPr lang="en-GB" b="1" dirty="0" smtClean="0">
                <a:solidFill>
                  <a:srgbClr val="FF0000"/>
                </a:solidFill>
              </a:rPr>
              <a:t> century AD! – first edition of a translation?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74456502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solidFill>
                  <a:schemeClr val="bg1"/>
                </a:solidFill>
              </a:rPr>
              <a:t>Question 8 (4 points)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069160"/>
          </a:xfrm>
        </p:spPr>
        <p:txBody>
          <a:bodyPr>
            <a:normAutofit fontScale="92500" lnSpcReduction="10000"/>
          </a:bodyPr>
          <a:lstStyle/>
          <a:p>
            <a:r>
              <a:rPr lang="en-GB" dirty="0" smtClean="0">
                <a:solidFill>
                  <a:schemeClr val="bg1"/>
                </a:solidFill>
              </a:rPr>
              <a:t>Which is the next emperor that should come in the sequence? Which emperor was missed out of the sequence?</a:t>
            </a:r>
          </a:p>
          <a:p>
            <a:endParaRPr lang="en-GB" dirty="0">
              <a:solidFill>
                <a:schemeClr val="bg1"/>
              </a:solidFill>
            </a:endParaRPr>
          </a:p>
          <a:p>
            <a:r>
              <a:rPr lang="en-GB" dirty="0">
                <a:solidFill>
                  <a:schemeClr val="bg1"/>
                </a:solidFill>
              </a:rPr>
              <a:t>https://www.youtube.com/watch?v=_</a:t>
            </a:r>
            <a:r>
              <a:rPr lang="en-GB" dirty="0" smtClean="0">
                <a:solidFill>
                  <a:schemeClr val="bg1"/>
                </a:solidFill>
              </a:rPr>
              <a:t>neu5UcGU3I</a:t>
            </a:r>
          </a:p>
          <a:p>
            <a:endParaRPr lang="en-GB" dirty="0">
              <a:solidFill>
                <a:schemeClr val="bg1"/>
              </a:solidFill>
            </a:endParaRPr>
          </a:p>
          <a:p>
            <a:r>
              <a:rPr lang="en-GB" b="1" dirty="0" smtClean="0">
                <a:solidFill>
                  <a:srgbClr val="FF0000"/>
                </a:solidFill>
              </a:rPr>
              <a:t>Next in the sequence - </a:t>
            </a:r>
            <a:r>
              <a:rPr lang="en-GB" b="1" dirty="0" err="1" smtClean="0">
                <a:solidFill>
                  <a:srgbClr val="FF0000"/>
                </a:solidFill>
              </a:rPr>
              <a:t>Didius</a:t>
            </a:r>
            <a:r>
              <a:rPr lang="en-GB" b="1" dirty="0" smtClean="0">
                <a:solidFill>
                  <a:srgbClr val="FF0000"/>
                </a:solidFill>
              </a:rPr>
              <a:t> </a:t>
            </a:r>
            <a:r>
              <a:rPr lang="en-GB" b="1" dirty="0" err="1" smtClean="0">
                <a:solidFill>
                  <a:srgbClr val="FF0000"/>
                </a:solidFill>
              </a:rPr>
              <a:t>Julianus</a:t>
            </a:r>
            <a:r>
              <a:rPr lang="en-GB" b="1" dirty="0" smtClean="0">
                <a:solidFill>
                  <a:srgbClr val="FF0000"/>
                </a:solidFill>
              </a:rPr>
              <a:t> (March to June AD 193) – </a:t>
            </a:r>
          </a:p>
          <a:p>
            <a:endParaRPr lang="en-GB" b="1" dirty="0" smtClean="0">
              <a:solidFill>
                <a:srgbClr val="FF0000"/>
              </a:solidFill>
            </a:endParaRPr>
          </a:p>
          <a:p>
            <a:r>
              <a:rPr lang="en-GB" b="1" dirty="0" smtClean="0">
                <a:solidFill>
                  <a:srgbClr val="FF0000"/>
                </a:solidFill>
              </a:rPr>
              <a:t>Lucius </a:t>
            </a:r>
            <a:r>
              <a:rPr lang="en-GB" b="1" dirty="0" err="1" smtClean="0">
                <a:solidFill>
                  <a:srgbClr val="FF0000"/>
                </a:solidFill>
              </a:rPr>
              <a:t>Verus</a:t>
            </a:r>
            <a:r>
              <a:rPr lang="en-GB" b="1" dirty="0" smtClean="0">
                <a:solidFill>
                  <a:srgbClr val="FF0000"/>
                </a:solidFill>
              </a:rPr>
              <a:t> (AD 161-169) – co-emperor with Marcus Aurelius.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44468451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pex">
  <a:themeElements>
    <a:clrScheme name="Flow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Apex">
      <a:majorFont>
        <a:latin typeface="Lucida Sans"/>
        <a:ea typeface=""/>
        <a:cs typeface=""/>
        <a:font script="Grek" typeface="Arial"/>
        <a:font script="Cyrl" typeface="Arial"/>
        <a:font script="Jpan" typeface="HG丸ｺﾞｼｯｸM-PRO"/>
        <a:font script="Hang" typeface="휴먼옛체"/>
        <a:font script="Hans" typeface="黑体"/>
        <a:font script="Hant" typeface="微軟正黑體"/>
        <a:font script="Arab" typeface="Tahoma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明朝B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pex">
      <a:fillStyleLst>
        <a:solidFill>
          <a:schemeClr val="phClr"/>
        </a:solidFill>
        <a:gradFill rotWithShape="1">
          <a:gsLst>
            <a:gs pos="20000">
              <a:schemeClr val="phClr">
                <a:tint val="9000"/>
              </a:schemeClr>
            </a:gs>
            <a:gs pos="100000">
              <a:schemeClr val="phClr"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gradFill rotWithShape="1">
          <a:gsLst>
            <a:gs pos="0">
              <a:schemeClr val="phClr">
                <a:shade val="60000"/>
              </a:schemeClr>
            </a:gs>
            <a:gs pos="33000">
              <a:schemeClr val="phClr">
                <a:tint val="86500"/>
              </a:schemeClr>
            </a:gs>
            <a:gs pos="46750">
              <a:schemeClr val="phClr">
                <a:tint val="71000"/>
                <a:satMod val="112000"/>
              </a:schemeClr>
            </a:gs>
            <a:gs pos="53000">
              <a:schemeClr val="phClr">
                <a:tint val="71000"/>
                <a:satMod val="112000"/>
              </a:schemeClr>
            </a:gs>
            <a:gs pos="68000">
              <a:schemeClr val="phClr">
                <a:tint val="86000"/>
              </a:schemeClr>
            </a:gs>
            <a:gs pos="100000">
              <a:schemeClr val="phClr">
                <a:shade val="60000"/>
              </a:schemeClr>
            </a:gs>
          </a:gsLst>
          <a:lin ang="8350000" scaled="1"/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30000" dist="101600" dir="2700000" algn="tl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174</TotalTime>
  <Words>609</Words>
  <Application>Microsoft Office PowerPoint</Application>
  <PresentationFormat>On-screen Show (4:3)</PresentationFormat>
  <Paragraphs>98</Paragraphs>
  <Slides>18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4" baseType="lpstr">
      <vt:lpstr>Book Antiqua</vt:lpstr>
      <vt:lpstr>Lucida Sans</vt:lpstr>
      <vt:lpstr>Wingdings</vt:lpstr>
      <vt:lpstr>Wingdings 2</vt:lpstr>
      <vt:lpstr>Wingdings 3</vt:lpstr>
      <vt:lpstr>Apex</vt:lpstr>
      <vt:lpstr>Athens and Rome: Life and Culture in Classical Antiquity</vt:lpstr>
      <vt:lpstr>Question 1 (2 points) </vt:lpstr>
      <vt:lpstr>Question 2 (2 points)</vt:lpstr>
      <vt:lpstr>Question 3 (2 points)</vt:lpstr>
      <vt:lpstr>Question 4 (3 points)</vt:lpstr>
      <vt:lpstr>Question 5 (1 point)</vt:lpstr>
      <vt:lpstr>Question 6 (2 points)</vt:lpstr>
      <vt:lpstr>Question 7 (3 points)</vt:lpstr>
      <vt:lpstr>Question 8 (4 points)</vt:lpstr>
      <vt:lpstr>Answers</vt:lpstr>
      <vt:lpstr>Question 1 (2 points)  </vt:lpstr>
      <vt:lpstr>Question 2 (2 points) </vt:lpstr>
      <vt:lpstr>Question 3 (2 points)</vt:lpstr>
      <vt:lpstr>Question 4 (3 points)</vt:lpstr>
      <vt:lpstr>Question 5 (1 point)</vt:lpstr>
      <vt:lpstr>Question 6 (2 points)</vt:lpstr>
      <vt:lpstr>Question 7 (3 points)</vt:lpstr>
      <vt:lpstr>Question 8 (4 points)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Athens and Rome: Life and Culture in Classical Antiquity</dc:title>
  <dc:creator>Matt</dc:creator>
  <cp:lastModifiedBy>Matt</cp:lastModifiedBy>
  <cp:revision>45</cp:revision>
  <dcterms:created xsi:type="dcterms:W3CDTF">2015-04-19T22:55:02Z</dcterms:created>
  <dcterms:modified xsi:type="dcterms:W3CDTF">2017-01-31T22:06:41Z</dcterms:modified>
</cp:coreProperties>
</file>