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 id="2147483684" r:id="rId2"/>
  </p:sldMasterIdLst>
  <p:notesMasterIdLst>
    <p:notesMasterId r:id="rId17"/>
  </p:notesMasterIdLst>
  <p:sldIdLst>
    <p:sldId id="258" r:id="rId3"/>
    <p:sldId id="267" r:id="rId4"/>
    <p:sldId id="268" r:id="rId5"/>
    <p:sldId id="269" r:id="rId6"/>
    <p:sldId id="270" r:id="rId7"/>
    <p:sldId id="271" r:id="rId8"/>
    <p:sldId id="279" r:id="rId9"/>
    <p:sldId id="280" r:id="rId10"/>
    <p:sldId id="272" r:id="rId11"/>
    <p:sldId id="282" r:id="rId12"/>
    <p:sldId id="283" r:id="rId13"/>
    <p:sldId id="284" r:id="rId14"/>
    <p:sldId id="281" r:id="rId15"/>
    <p:sldId id="27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0" autoAdjust="0"/>
    <p:restoredTop sz="81535" autoAdjust="0"/>
  </p:normalViewPr>
  <p:slideViewPr>
    <p:cSldViewPr snapToGrid="0">
      <p:cViewPr>
        <p:scale>
          <a:sx n="80" d="100"/>
          <a:sy n="80" d="100"/>
        </p:scale>
        <p:origin x="57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an Felices" userId="8e38ee09-c2ff-4103-943a-2518637016e9" providerId="ADAL" clId="{CFD4433F-ADB1-45FB-B96D-2346AB070EC5}"/>
    <pc:docChg chg="custSel addSld modSld">
      <pc:chgData name="Christian Felices" userId="8e38ee09-c2ff-4103-943a-2518637016e9" providerId="ADAL" clId="{CFD4433F-ADB1-45FB-B96D-2346AB070EC5}" dt="2025-02-03T12:17:26.123" v="259"/>
      <pc:docMkLst>
        <pc:docMk/>
      </pc:docMkLst>
      <pc:sldChg chg="modNotesTx">
        <pc:chgData name="Christian Felices" userId="8e38ee09-c2ff-4103-943a-2518637016e9" providerId="ADAL" clId="{CFD4433F-ADB1-45FB-B96D-2346AB070EC5}" dt="2025-02-03T12:09:53.627" v="57"/>
        <pc:sldMkLst>
          <pc:docMk/>
          <pc:sldMk cId="2068400335" sldId="269"/>
        </pc:sldMkLst>
      </pc:sldChg>
      <pc:sldChg chg="addSp modSp new mod modAnim">
        <pc:chgData name="Christian Felices" userId="8e38ee09-c2ff-4103-943a-2518637016e9" providerId="ADAL" clId="{CFD4433F-ADB1-45FB-B96D-2346AB070EC5}" dt="2025-02-03T12:13:20.163" v="137"/>
        <pc:sldMkLst>
          <pc:docMk/>
          <pc:sldMk cId="741750311" sldId="282"/>
        </pc:sldMkLst>
        <pc:spChg chg="mod">
          <ac:chgData name="Christian Felices" userId="8e38ee09-c2ff-4103-943a-2518637016e9" providerId="ADAL" clId="{CFD4433F-ADB1-45FB-B96D-2346AB070EC5}" dt="2025-02-03T12:11:04.021" v="84" actId="207"/>
          <ac:spMkLst>
            <pc:docMk/>
            <pc:sldMk cId="741750311" sldId="282"/>
            <ac:spMk id="2" creationId="{1F84FDB3-E2C9-7577-EA3F-7CC008054876}"/>
          </ac:spMkLst>
        </pc:spChg>
        <pc:spChg chg="mod">
          <ac:chgData name="Christian Felices" userId="8e38ee09-c2ff-4103-943a-2518637016e9" providerId="ADAL" clId="{CFD4433F-ADB1-45FB-B96D-2346AB070EC5}" dt="2025-02-03T12:12:13.963" v="125" actId="14100"/>
          <ac:spMkLst>
            <pc:docMk/>
            <pc:sldMk cId="741750311" sldId="282"/>
            <ac:spMk id="3" creationId="{17754680-2EFD-885D-4FF2-F9C163983120}"/>
          </ac:spMkLst>
        </pc:spChg>
        <pc:spChg chg="add mod">
          <ac:chgData name="Christian Felices" userId="8e38ee09-c2ff-4103-943a-2518637016e9" providerId="ADAL" clId="{CFD4433F-ADB1-45FB-B96D-2346AB070EC5}" dt="2025-02-03T12:12:36.069" v="133" actId="1076"/>
          <ac:spMkLst>
            <pc:docMk/>
            <pc:sldMk cId="741750311" sldId="282"/>
            <ac:spMk id="5" creationId="{6DDE7379-95E7-9613-66D7-EF744C10E219}"/>
          </ac:spMkLst>
        </pc:spChg>
      </pc:sldChg>
      <pc:sldChg chg="modSp add modAnim">
        <pc:chgData name="Christian Felices" userId="8e38ee09-c2ff-4103-943a-2518637016e9" providerId="ADAL" clId="{CFD4433F-ADB1-45FB-B96D-2346AB070EC5}" dt="2025-02-03T12:15:48.318" v="212" actId="20577"/>
        <pc:sldMkLst>
          <pc:docMk/>
          <pc:sldMk cId="1009996052" sldId="283"/>
        </pc:sldMkLst>
        <pc:spChg chg="mod">
          <ac:chgData name="Christian Felices" userId="8e38ee09-c2ff-4103-943a-2518637016e9" providerId="ADAL" clId="{CFD4433F-ADB1-45FB-B96D-2346AB070EC5}" dt="2025-02-03T12:15:33.883" v="193" actId="20577"/>
          <ac:spMkLst>
            <pc:docMk/>
            <pc:sldMk cId="1009996052" sldId="283"/>
            <ac:spMk id="2" creationId="{82C76232-A08B-94EB-491D-BB32368F7740}"/>
          </ac:spMkLst>
        </pc:spChg>
        <pc:spChg chg="mod">
          <ac:chgData name="Christian Felices" userId="8e38ee09-c2ff-4103-943a-2518637016e9" providerId="ADAL" clId="{CFD4433F-ADB1-45FB-B96D-2346AB070EC5}" dt="2025-02-03T12:15:48.318" v="212" actId="20577"/>
          <ac:spMkLst>
            <pc:docMk/>
            <pc:sldMk cId="1009996052" sldId="283"/>
            <ac:spMk id="3" creationId="{368A76D7-27A9-39CE-BED4-8E9C9B5A7DDB}"/>
          </ac:spMkLst>
        </pc:spChg>
        <pc:spChg chg="mod">
          <ac:chgData name="Christian Felices" userId="8e38ee09-c2ff-4103-943a-2518637016e9" providerId="ADAL" clId="{CFD4433F-ADB1-45FB-B96D-2346AB070EC5}" dt="2025-02-03T12:14:50.753" v="149" actId="255"/>
          <ac:spMkLst>
            <pc:docMk/>
            <pc:sldMk cId="1009996052" sldId="283"/>
            <ac:spMk id="5" creationId="{BC7CF533-DF2D-1665-7271-E658815E5F64}"/>
          </ac:spMkLst>
        </pc:spChg>
      </pc:sldChg>
      <pc:sldChg chg="modSp add mod">
        <pc:chgData name="Christian Felices" userId="8e38ee09-c2ff-4103-943a-2518637016e9" providerId="ADAL" clId="{CFD4433F-ADB1-45FB-B96D-2346AB070EC5}" dt="2025-02-03T12:17:26.123" v="259"/>
        <pc:sldMkLst>
          <pc:docMk/>
          <pc:sldMk cId="1158543508" sldId="284"/>
        </pc:sldMkLst>
        <pc:spChg chg="mod">
          <ac:chgData name="Christian Felices" userId="8e38ee09-c2ff-4103-943a-2518637016e9" providerId="ADAL" clId="{CFD4433F-ADB1-45FB-B96D-2346AB070EC5}" dt="2025-02-03T12:16:47.684" v="258" actId="113"/>
          <ac:spMkLst>
            <pc:docMk/>
            <pc:sldMk cId="1158543508" sldId="284"/>
            <ac:spMk id="2" creationId="{E758E324-59A8-D5E0-725D-D31F6E227247}"/>
          </ac:spMkLst>
        </pc:spChg>
        <pc:spChg chg="mod">
          <ac:chgData name="Christian Felices" userId="8e38ee09-c2ff-4103-943a-2518637016e9" providerId="ADAL" clId="{CFD4433F-ADB1-45FB-B96D-2346AB070EC5}" dt="2025-02-03T12:17:26.123" v="259"/>
          <ac:spMkLst>
            <pc:docMk/>
            <pc:sldMk cId="1158543508" sldId="284"/>
            <ac:spMk id="5" creationId="{F34F4945-6A48-B22A-E7DE-C0D90D9869E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4D1EBB-7FDB-4D9C-990D-73E8B0641E6F}" type="datetimeFigureOut">
              <a:rPr lang="en-GB" smtClean="0"/>
              <a:t>03/02/2025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7EFB5D-60EE-4A6D-B7FF-16B258969A01}" type="slidenum">
              <a:rPr lang="en-GB" smtClean="0"/>
              <a:t>‹#›</a:t>
            </a:fld>
            <a:endParaRPr lang="en-GB"/>
          </a:p>
        </p:txBody>
      </p:sp>
    </p:spTree>
    <p:extLst>
      <p:ext uri="{BB962C8B-B14F-4D97-AF65-F5344CB8AC3E}">
        <p14:creationId xmlns:p14="http://schemas.microsoft.com/office/powerpoint/2010/main" val="27912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exploration of Biases &amp; Assumptions will be based on the pre-reading rom the previous session.</a:t>
            </a:r>
          </a:p>
          <a:p>
            <a:r>
              <a:rPr lang="en-GB" dirty="0"/>
              <a:t>Breaking down workplace problems will be based on their places of work</a:t>
            </a:r>
          </a:p>
        </p:txBody>
      </p:sp>
      <p:sp>
        <p:nvSpPr>
          <p:cNvPr id="4" name="Slide Number Placeholder 3"/>
          <p:cNvSpPr>
            <a:spLocks noGrp="1"/>
          </p:cNvSpPr>
          <p:nvPr>
            <p:ph type="sldNum" sz="quarter" idx="5"/>
          </p:nvPr>
        </p:nvSpPr>
        <p:spPr/>
        <p:txBody>
          <a:bodyPr/>
          <a:lstStyle/>
          <a:p>
            <a:fld id="{8A7EFB5D-60EE-4A6D-B7FF-16B258969A01}" type="slidenum">
              <a:rPr lang="en-GB" smtClean="0"/>
              <a:t>2</a:t>
            </a:fld>
            <a:endParaRPr lang="en-GB"/>
          </a:p>
        </p:txBody>
      </p:sp>
    </p:spTree>
    <p:extLst>
      <p:ext uri="{BB962C8B-B14F-4D97-AF65-F5344CB8AC3E}">
        <p14:creationId xmlns:p14="http://schemas.microsoft.com/office/powerpoint/2010/main" val="2154685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7EFB5D-60EE-4A6D-B7FF-16B258969A01}" type="slidenum">
              <a:rPr lang="en-GB" smtClean="0"/>
              <a:t>3</a:t>
            </a:fld>
            <a:endParaRPr lang="en-GB"/>
          </a:p>
        </p:txBody>
      </p:sp>
    </p:spTree>
    <p:extLst>
      <p:ext uri="{BB962C8B-B14F-4D97-AF65-F5344CB8AC3E}">
        <p14:creationId xmlns:p14="http://schemas.microsoft.com/office/powerpoint/2010/main" val="2231081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into how the culture, economy etc shaped perceptions, behaviours… Why did it do this? What was the outcome?</a:t>
            </a:r>
          </a:p>
          <a:p>
            <a:endParaRPr lang="en-GB" dirty="0"/>
          </a:p>
          <a:p>
            <a:r>
              <a:rPr lang="en-GB" dirty="0"/>
              <a:t>Some other systems, have the generational timings as:</a:t>
            </a:r>
          </a:p>
          <a:p>
            <a:pPr algn="l">
              <a:spcAft>
                <a:spcPts val="300"/>
              </a:spcAft>
              <a:buFont typeface="Arial" panose="020B0604020202020204" pitchFamily="34" charset="0"/>
              <a:buChar char="•"/>
            </a:pPr>
            <a:r>
              <a:rPr lang="en-GB" b="0" i="0" dirty="0">
                <a:solidFill>
                  <a:srgbClr val="1F1F1F"/>
                </a:solidFill>
                <a:effectLst/>
                <a:latin typeface="Google Sans"/>
              </a:rPr>
              <a:t>Gen Z, </a:t>
            </a:r>
            <a:r>
              <a:rPr lang="en-GB" b="0" i="0" dirty="0" err="1">
                <a:solidFill>
                  <a:srgbClr val="1F1F1F"/>
                </a:solidFill>
                <a:effectLst/>
                <a:latin typeface="Google Sans"/>
              </a:rPr>
              <a:t>iGen</a:t>
            </a:r>
            <a:r>
              <a:rPr lang="en-GB" b="0" i="0" dirty="0">
                <a:solidFill>
                  <a:srgbClr val="1F1F1F"/>
                </a:solidFill>
                <a:effectLst/>
                <a:latin typeface="Google Sans"/>
              </a:rPr>
              <a:t>, or Centennials: Born approximately 1996 – 2015.</a:t>
            </a:r>
          </a:p>
          <a:p>
            <a:pPr algn="l">
              <a:spcAft>
                <a:spcPts val="300"/>
              </a:spcAft>
              <a:buFont typeface="Arial" panose="020B0604020202020204" pitchFamily="34" charset="0"/>
              <a:buChar char="•"/>
            </a:pPr>
            <a:r>
              <a:rPr lang="en-GB" b="0" i="0" dirty="0">
                <a:solidFill>
                  <a:srgbClr val="1F1F1F"/>
                </a:solidFill>
                <a:effectLst/>
                <a:latin typeface="Google Sans"/>
              </a:rPr>
              <a:t>Millennials or Gen Y: Born approximately 1977 – 1995.</a:t>
            </a:r>
          </a:p>
          <a:p>
            <a:pPr algn="l">
              <a:spcAft>
                <a:spcPts val="300"/>
              </a:spcAft>
              <a:buFont typeface="Arial" panose="020B0604020202020204" pitchFamily="34" charset="0"/>
              <a:buChar char="•"/>
            </a:pPr>
            <a:r>
              <a:rPr lang="en-GB" b="0" i="0" dirty="0">
                <a:solidFill>
                  <a:srgbClr val="1F1F1F"/>
                </a:solidFill>
                <a:effectLst/>
                <a:latin typeface="Google Sans"/>
              </a:rPr>
              <a:t>Generation X: Born approximately 1965 – 1976.</a:t>
            </a:r>
          </a:p>
          <a:p>
            <a:pPr algn="l">
              <a:spcAft>
                <a:spcPts val="300"/>
              </a:spcAft>
              <a:buFont typeface="Arial" panose="020B0604020202020204" pitchFamily="34" charset="0"/>
              <a:buChar char="•"/>
            </a:pPr>
            <a:r>
              <a:rPr lang="en-GB" b="0" i="0" dirty="0">
                <a:solidFill>
                  <a:srgbClr val="1F1F1F"/>
                </a:solidFill>
                <a:effectLst/>
                <a:latin typeface="Google Sans"/>
              </a:rPr>
              <a:t>Baby Boomers: Born approximately 1946 – 1964.</a:t>
            </a:r>
          </a:p>
          <a:p>
            <a:pPr algn="l">
              <a:spcAft>
                <a:spcPts val="300"/>
              </a:spcAft>
              <a:buFont typeface="Arial" panose="020B0604020202020204" pitchFamily="34" charset="0"/>
              <a:buChar char="•"/>
            </a:pPr>
            <a:r>
              <a:rPr lang="en-GB" b="0" i="0" dirty="0">
                <a:solidFill>
                  <a:srgbClr val="1F1F1F"/>
                </a:solidFill>
                <a:effectLst/>
                <a:latin typeface="Google Sans"/>
              </a:rPr>
              <a:t>Traditionalists or Silent Generation: Born approximately 1945 and before.</a:t>
            </a:r>
          </a:p>
          <a:p>
            <a:endParaRPr lang="en-GB" dirty="0"/>
          </a:p>
        </p:txBody>
      </p:sp>
      <p:sp>
        <p:nvSpPr>
          <p:cNvPr id="4" name="Slide Number Placeholder 3"/>
          <p:cNvSpPr>
            <a:spLocks noGrp="1"/>
          </p:cNvSpPr>
          <p:nvPr>
            <p:ph type="sldNum" sz="quarter" idx="5"/>
          </p:nvPr>
        </p:nvSpPr>
        <p:spPr/>
        <p:txBody>
          <a:bodyPr/>
          <a:lstStyle/>
          <a:p>
            <a:fld id="{8A7EFB5D-60EE-4A6D-B7FF-16B258969A01}" type="slidenum">
              <a:rPr lang="en-GB" smtClean="0"/>
              <a:t>4</a:t>
            </a:fld>
            <a:endParaRPr lang="en-GB"/>
          </a:p>
        </p:txBody>
      </p:sp>
    </p:spTree>
    <p:extLst>
      <p:ext uri="{BB962C8B-B14F-4D97-AF65-F5344CB8AC3E}">
        <p14:creationId xmlns:p14="http://schemas.microsoft.com/office/powerpoint/2010/main" val="2808630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culture, economy, technological world, available knowledge, and so on shapes these – provides the context in which they exist ,and often battle against.</a:t>
            </a:r>
          </a:p>
          <a:p>
            <a:endParaRPr lang="en-GB" dirty="0"/>
          </a:p>
          <a:p>
            <a:r>
              <a:rPr lang="en-GB" dirty="0"/>
              <a:t>Think Covid. Going into Lockdowns… we followed a more ‘Boomer’ approach, contextually we had central government imposing the rule of law. Behaviourally, we were collectivist, conforming to achieve an ideal.</a:t>
            </a:r>
          </a:p>
          <a:p>
            <a:endParaRPr lang="en-GB" dirty="0"/>
          </a:p>
          <a:p>
            <a:r>
              <a:rPr lang="en-GB" dirty="0"/>
              <a:t>So, the context is important, but can meet opposing forces.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Gen Z differs from previous generations, sees and accepts many truths – how can this help/hinder critical thinking?</a:t>
            </a:r>
          </a:p>
          <a:p>
            <a:endParaRPr lang="en-GB" dirty="0"/>
          </a:p>
        </p:txBody>
      </p:sp>
      <p:sp>
        <p:nvSpPr>
          <p:cNvPr id="4" name="Slide Number Placeholder 3"/>
          <p:cNvSpPr>
            <a:spLocks noGrp="1"/>
          </p:cNvSpPr>
          <p:nvPr>
            <p:ph type="sldNum" sz="quarter" idx="5"/>
          </p:nvPr>
        </p:nvSpPr>
        <p:spPr/>
        <p:txBody>
          <a:bodyPr/>
          <a:lstStyle/>
          <a:p>
            <a:fld id="{8A7EFB5D-60EE-4A6D-B7FF-16B258969A01}" type="slidenum">
              <a:rPr lang="en-GB" smtClean="0"/>
              <a:t>5</a:t>
            </a:fld>
            <a:endParaRPr lang="en-GB"/>
          </a:p>
        </p:txBody>
      </p:sp>
    </p:spTree>
    <p:extLst>
      <p:ext uri="{BB962C8B-B14F-4D97-AF65-F5344CB8AC3E}">
        <p14:creationId xmlns:p14="http://schemas.microsoft.com/office/powerpoint/2010/main" val="1997506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Split the students into small groups. </a:t>
            </a:r>
          </a:p>
          <a:p>
            <a:r>
              <a:rPr lang="en-GB" dirty="0"/>
              <a:t>Each group is to create a workplace case study/scenario to explore, based upon combined elements of their own workplaces. Get the students to discuss the challenges faced within their workplace. Then, they are to take elements from each, to create a single scenario</a:t>
            </a:r>
          </a:p>
          <a:p>
            <a:endParaRPr lang="en-GB" dirty="0"/>
          </a:p>
          <a:p>
            <a:r>
              <a:rPr lang="en-GB" dirty="0"/>
              <a:t>Once they have done this – they are to swap scenarios with another group</a:t>
            </a:r>
          </a:p>
        </p:txBody>
      </p:sp>
      <p:sp>
        <p:nvSpPr>
          <p:cNvPr id="4" name="Slide Number Placeholder 3"/>
          <p:cNvSpPr>
            <a:spLocks noGrp="1"/>
          </p:cNvSpPr>
          <p:nvPr>
            <p:ph type="sldNum" sz="quarter" idx="5"/>
          </p:nvPr>
        </p:nvSpPr>
        <p:spPr/>
        <p:txBody>
          <a:bodyPr/>
          <a:lstStyle/>
          <a:p>
            <a:fld id="{8A7EFB5D-60EE-4A6D-B7FF-16B258969A01}" type="slidenum">
              <a:rPr lang="en-GB" smtClean="0"/>
              <a:t>6</a:t>
            </a:fld>
            <a:endParaRPr lang="en-GB"/>
          </a:p>
        </p:txBody>
      </p:sp>
    </p:spTree>
    <p:extLst>
      <p:ext uri="{BB962C8B-B14F-4D97-AF65-F5344CB8AC3E}">
        <p14:creationId xmlns:p14="http://schemas.microsoft.com/office/powerpoint/2010/main" val="1722703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8A0D8-DBA6-AFC6-3D95-3C236977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0445EA-5C87-D259-D8EC-64F1DD5C20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966DD5-A84E-6121-71F0-D9D79D7CEB6A}"/>
              </a:ext>
            </a:extLst>
          </p:cNvPr>
          <p:cNvSpPr>
            <a:spLocks noGrp="1"/>
          </p:cNvSpPr>
          <p:nvPr>
            <p:ph type="body" idx="1"/>
          </p:nvPr>
        </p:nvSpPr>
        <p:spPr/>
        <p:txBody>
          <a:bodyPr/>
          <a:lstStyle/>
          <a:p>
            <a:r>
              <a:rPr lang="en-GB" dirty="0"/>
              <a:t>The new groups are to work collaboratively to create solutions</a:t>
            </a:r>
          </a:p>
        </p:txBody>
      </p:sp>
      <p:sp>
        <p:nvSpPr>
          <p:cNvPr id="4" name="Slide Number Placeholder 3">
            <a:extLst>
              <a:ext uri="{FF2B5EF4-FFF2-40B4-BE49-F238E27FC236}">
                <a16:creationId xmlns:a16="http://schemas.microsoft.com/office/drawing/2014/main" id="{C672D90B-C7FF-B321-443A-F04FFC14A120}"/>
              </a:ext>
            </a:extLst>
          </p:cNvPr>
          <p:cNvSpPr>
            <a:spLocks noGrp="1"/>
          </p:cNvSpPr>
          <p:nvPr>
            <p:ph type="sldNum" sz="quarter" idx="5"/>
          </p:nvPr>
        </p:nvSpPr>
        <p:spPr/>
        <p:txBody>
          <a:bodyPr/>
          <a:lstStyle/>
          <a:p>
            <a:fld id="{8A7EFB5D-60EE-4A6D-B7FF-16B258969A01}" type="slidenum">
              <a:rPr lang="en-GB" smtClean="0"/>
              <a:t>7</a:t>
            </a:fld>
            <a:endParaRPr lang="en-GB"/>
          </a:p>
        </p:txBody>
      </p:sp>
    </p:spTree>
    <p:extLst>
      <p:ext uri="{BB962C8B-B14F-4D97-AF65-F5344CB8AC3E}">
        <p14:creationId xmlns:p14="http://schemas.microsoft.com/office/powerpoint/2010/main" val="4055757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24154-5FE6-729C-9BA7-932A6635B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253DD-42D5-741E-19B1-973E047292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3F0C3F-220B-3F91-E195-D2E70D23CAA2}"/>
              </a:ext>
            </a:extLst>
          </p:cNvPr>
          <p:cNvSpPr>
            <a:spLocks noGrp="1"/>
          </p:cNvSpPr>
          <p:nvPr>
            <p:ph type="body" idx="1"/>
          </p:nvPr>
        </p:nvSpPr>
        <p:spPr/>
        <p:txBody>
          <a:bodyPr/>
          <a:lstStyle/>
          <a:p>
            <a:r>
              <a:rPr lang="en-GB" dirty="0"/>
              <a:t>Were there areas of conflict within the discussions? What led to this? How does values, attitudes and beliefs impact?</a:t>
            </a:r>
          </a:p>
          <a:p>
            <a:endParaRPr lang="en-GB" dirty="0"/>
          </a:p>
          <a:p>
            <a:r>
              <a:rPr lang="en-GB" dirty="0"/>
              <a:t>For example, did different genders, age ranges or work industry have different perspectives?</a:t>
            </a:r>
          </a:p>
        </p:txBody>
      </p:sp>
      <p:sp>
        <p:nvSpPr>
          <p:cNvPr id="4" name="Slide Number Placeholder 3">
            <a:extLst>
              <a:ext uri="{FF2B5EF4-FFF2-40B4-BE49-F238E27FC236}">
                <a16:creationId xmlns:a16="http://schemas.microsoft.com/office/drawing/2014/main" id="{96D55443-4D9D-94EA-B714-1477141D6F77}"/>
              </a:ext>
            </a:extLst>
          </p:cNvPr>
          <p:cNvSpPr>
            <a:spLocks noGrp="1"/>
          </p:cNvSpPr>
          <p:nvPr>
            <p:ph type="sldNum" sz="quarter" idx="5"/>
          </p:nvPr>
        </p:nvSpPr>
        <p:spPr/>
        <p:txBody>
          <a:bodyPr/>
          <a:lstStyle/>
          <a:p>
            <a:fld id="{8A7EFB5D-60EE-4A6D-B7FF-16B258969A01}" type="slidenum">
              <a:rPr lang="en-GB" smtClean="0"/>
              <a:t>8</a:t>
            </a:fld>
            <a:endParaRPr lang="en-GB"/>
          </a:p>
        </p:txBody>
      </p:sp>
    </p:spTree>
    <p:extLst>
      <p:ext uri="{BB962C8B-B14F-4D97-AF65-F5344CB8AC3E}">
        <p14:creationId xmlns:p14="http://schemas.microsoft.com/office/powerpoint/2010/main" val="2687147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 – Recognise assumptions – the ability to separate fact from opinion. Use it when gathering formation.</a:t>
            </a:r>
          </a:p>
          <a:p>
            <a:r>
              <a:rPr lang="en-GB" dirty="0"/>
              <a:t>Within the previous scenario activity, what kind of initial questions were asked before trying to create solutions? Did we take it as fact, or did we stop and think of how it can be interpreted differently?</a:t>
            </a:r>
          </a:p>
          <a:p>
            <a:r>
              <a:rPr lang="en-GB" dirty="0"/>
              <a:t>E – Evaluate arguments – remain objective to sort through information. Try to shield from bias…</a:t>
            </a:r>
          </a:p>
          <a:p>
            <a:r>
              <a:rPr lang="en-GB" dirty="0"/>
              <a:t>Question the information. Seek out additional sources. Determine what/if emotion, values, or beliefs have influenced in any way…</a:t>
            </a:r>
          </a:p>
          <a:p>
            <a:r>
              <a:rPr lang="en-GB" dirty="0"/>
              <a:t>D – Draw conclusions – Bring diverse information together to form conclusions from available evidence.</a:t>
            </a:r>
          </a:p>
        </p:txBody>
      </p:sp>
      <p:sp>
        <p:nvSpPr>
          <p:cNvPr id="4" name="Slide Number Placeholder 3"/>
          <p:cNvSpPr>
            <a:spLocks noGrp="1"/>
          </p:cNvSpPr>
          <p:nvPr>
            <p:ph type="sldNum" sz="quarter" idx="5"/>
          </p:nvPr>
        </p:nvSpPr>
        <p:spPr/>
        <p:txBody>
          <a:bodyPr/>
          <a:lstStyle/>
          <a:p>
            <a:fld id="{8A7EFB5D-60EE-4A6D-B7FF-16B258969A01}" type="slidenum">
              <a:rPr lang="en-GB" smtClean="0"/>
              <a:t>9</a:t>
            </a:fld>
            <a:endParaRPr lang="en-GB"/>
          </a:p>
        </p:txBody>
      </p:sp>
    </p:spTree>
    <p:extLst>
      <p:ext uri="{BB962C8B-B14F-4D97-AF65-F5344CB8AC3E}">
        <p14:creationId xmlns:p14="http://schemas.microsoft.com/office/powerpoint/2010/main" val="1823111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3"/>
            <a:ext cx="5173716" cy="3607785"/>
          </a:xfrm>
          <a:prstGeom prst="rect">
            <a:avLst/>
          </a:prstGeom>
        </p:spPr>
        <p:txBody>
          <a:bodyPr/>
          <a:lstStyle>
            <a:lvl1pPr>
              <a:defRPr sz="1406">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64647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0132691"/>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ideo" Target="https://www.youtube.com/embed/9AqAiw-RvQE?feature=oembed" TargetMode="Externa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www.mckinsey.com/industries/consumer-packaged-goods/our-insights/true-gen-generation-z-and-its-implications-for-companies"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387032" y="1950403"/>
            <a:ext cx="5465127" cy="3193097"/>
          </a:xfrm>
        </p:spPr>
        <p:txBody>
          <a:bodyPr>
            <a:noAutofit/>
          </a:bodyPr>
          <a:lstStyle/>
          <a:p>
            <a:pPr eaLnBrk="1" hangingPunct="1">
              <a:defRPr/>
            </a:pPr>
            <a:br>
              <a:rPr lang="en-GB" sz="2400" b="1" dirty="0">
                <a:ea typeface="Calibri" panose="020F0502020204030204" pitchFamily="34" charset="0"/>
              </a:rPr>
            </a:br>
            <a:br>
              <a:rPr lang="en-GB" altLang="en-US" sz="2400" dirty="0"/>
            </a:br>
            <a:br>
              <a:rPr lang="en-GB" altLang="en-US" sz="2400" dirty="0"/>
            </a:br>
            <a:r>
              <a:rPr lang="en-GB" altLang="en-US" sz="4000" dirty="0"/>
              <a:t>BMSK5011 Developing Workplace Critical Thinking</a:t>
            </a:r>
            <a:br>
              <a:rPr lang="en-GB" sz="2400" dirty="0"/>
            </a:br>
            <a:br>
              <a:rPr lang="en-GB" sz="2400" dirty="0"/>
            </a:br>
            <a:r>
              <a:rPr lang="en-GB" sz="2400" dirty="0"/>
              <a:t>Session: 2</a:t>
            </a:r>
            <a:br>
              <a:rPr lang="en-GB" sz="2400" dirty="0"/>
            </a:br>
            <a:br>
              <a:rPr lang="en-GB" sz="2400" b="1" dirty="0"/>
            </a:br>
            <a:endParaRPr lang="en-GB" altLang="en-US" sz="2400" dirty="0"/>
          </a:p>
        </p:txBody>
      </p:sp>
    </p:spTree>
    <p:extLst>
      <p:ext uri="{BB962C8B-B14F-4D97-AF65-F5344CB8AC3E}">
        <p14:creationId xmlns:p14="http://schemas.microsoft.com/office/powerpoint/2010/main" val="619181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4A5CD-A6DC-A42D-88F5-EB1202B71F89}"/>
              </a:ext>
            </a:extLst>
          </p:cNvPr>
          <p:cNvSpPr>
            <a:spLocks noGrp="1"/>
          </p:cNvSpPr>
          <p:nvPr>
            <p:ph type="title"/>
          </p:nvPr>
        </p:nvSpPr>
        <p:spPr/>
        <p:txBody>
          <a:bodyPr/>
          <a:lstStyle/>
          <a:p>
            <a:r>
              <a:rPr lang="en-GB" dirty="0">
                <a:solidFill>
                  <a:schemeClr val="tx2">
                    <a:lumMod val="50000"/>
                  </a:schemeClr>
                </a:solidFill>
              </a:rPr>
              <a:t>Agenda (applying CT to Workplace Problems):</a:t>
            </a:r>
          </a:p>
        </p:txBody>
      </p:sp>
      <p:sp>
        <p:nvSpPr>
          <p:cNvPr id="3" name="Content Placeholder 2">
            <a:extLst>
              <a:ext uri="{FF2B5EF4-FFF2-40B4-BE49-F238E27FC236}">
                <a16:creationId xmlns:a16="http://schemas.microsoft.com/office/drawing/2014/main" id="{B7F9F88E-7521-99CE-4420-0AC7B61C8B24}"/>
              </a:ext>
            </a:extLst>
          </p:cNvPr>
          <p:cNvSpPr>
            <a:spLocks noGrp="1"/>
          </p:cNvSpPr>
          <p:nvPr>
            <p:ph idx="1"/>
          </p:nvPr>
        </p:nvSpPr>
        <p:spPr/>
        <p:txBody>
          <a:bodyPr/>
          <a:lstStyle/>
          <a:p>
            <a:r>
              <a:rPr lang="en-GB" dirty="0">
                <a:solidFill>
                  <a:schemeClr val="tx2">
                    <a:lumMod val="50000"/>
                  </a:schemeClr>
                </a:solidFill>
              </a:rPr>
              <a:t>Biases &amp; Assumptions</a:t>
            </a:r>
          </a:p>
          <a:p>
            <a:r>
              <a:rPr lang="en-GB" dirty="0">
                <a:solidFill>
                  <a:schemeClr val="tx2">
                    <a:lumMod val="50000"/>
                  </a:schemeClr>
                </a:solidFill>
              </a:rPr>
              <a:t>Breaking down workplace problems</a:t>
            </a:r>
          </a:p>
        </p:txBody>
      </p:sp>
    </p:spTree>
    <p:extLst>
      <p:ext uri="{BB962C8B-B14F-4D97-AF65-F5344CB8AC3E}">
        <p14:creationId xmlns:p14="http://schemas.microsoft.com/office/powerpoint/2010/main" val="3760439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23EF2-1503-D105-6796-EB1B34217EF4}"/>
              </a:ext>
            </a:extLst>
          </p:cNvPr>
          <p:cNvSpPr>
            <a:spLocks noGrp="1"/>
          </p:cNvSpPr>
          <p:nvPr>
            <p:ph type="title"/>
          </p:nvPr>
        </p:nvSpPr>
        <p:spPr/>
        <p:txBody>
          <a:bodyPr/>
          <a:lstStyle/>
          <a:p>
            <a:r>
              <a:rPr lang="en-GB" dirty="0">
                <a:solidFill>
                  <a:schemeClr val="tx2">
                    <a:lumMod val="50000"/>
                  </a:schemeClr>
                </a:solidFill>
              </a:rPr>
              <a:t>Did you read the ‘pre-read’ article?</a:t>
            </a:r>
          </a:p>
        </p:txBody>
      </p:sp>
      <p:sp>
        <p:nvSpPr>
          <p:cNvPr id="5" name="Content Placeholder 4">
            <a:extLst>
              <a:ext uri="{FF2B5EF4-FFF2-40B4-BE49-F238E27FC236}">
                <a16:creationId xmlns:a16="http://schemas.microsoft.com/office/drawing/2014/main" id="{DA2A4D16-41CA-4822-0605-7D9E42F011E8}"/>
              </a:ext>
            </a:extLst>
          </p:cNvPr>
          <p:cNvSpPr>
            <a:spLocks noGrp="1"/>
          </p:cNvSpPr>
          <p:nvPr>
            <p:ph idx="1"/>
          </p:nvPr>
        </p:nvSpPr>
        <p:spPr/>
        <p:txBody>
          <a:bodyPr/>
          <a:lstStyle/>
          <a:p>
            <a:r>
              <a:rPr lang="en-GB" dirty="0"/>
              <a:t>What were the key </a:t>
            </a:r>
            <a:r>
              <a:rPr lang="en-GB" dirty="0" err="1"/>
              <a:t>takeways</a:t>
            </a:r>
            <a:r>
              <a:rPr lang="en-GB" dirty="0"/>
              <a:t>?</a:t>
            </a:r>
          </a:p>
        </p:txBody>
      </p:sp>
    </p:spTree>
    <p:extLst>
      <p:ext uri="{BB962C8B-B14F-4D97-AF65-F5344CB8AC3E}">
        <p14:creationId xmlns:p14="http://schemas.microsoft.com/office/powerpoint/2010/main" val="3905446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EC57724-F501-B48C-95CC-A3C0B6005A63}"/>
              </a:ext>
            </a:extLst>
          </p:cNvPr>
          <p:cNvPicPr>
            <a:picLocks noChangeAspect="1"/>
          </p:cNvPicPr>
          <p:nvPr/>
        </p:nvPicPr>
        <p:blipFill>
          <a:blip r:embed="rId3"/>
          <a:stretch>
            <a:fillRect/>
          </a:stretch>
        </p:blipFill>
        <p:spPr>
          <a:xfrm>
            <a:off x="3450578" y="1160568"/>
            <a:ext cx="8741422" cy="5697432"/>
          </a:xfrm>
          <a:prstGeom prst="rect">
            <a:avLst/>
          </a:prstGeom>
        </p:spPr>
      </p:pic>
      <p:sp>
        <p:nvSpPr>
          <p:cNvPr id="14" name="TextBox 13">
            <a:extLst>
              <a:ext uri="{FF2B5EF4-FFF2-40B4-BE49-F238E27FC236}">
                <a16:creationId xmlns:a16="http://schemas.microsoft.com/office/drawing/2014/main" id="{EA05EAEF-DB1A-131E-7F46-1A63C080AB6E}"/>
              </a:ext>
            </a:extLst>
          </p:cNvPr>
          <p:cNvSpPr txBox="1"/>
          <p:nvPr/>
        </p:nvSpPr>
        <p:spPr>
          <a:xfrm>
            <a:off x="137160" y="1645920"/>
            <a:ext cx="3120390" cy="2585323"/>
          </a:xfrm>
          <a:prstGeom prst="rect">
            <a:avLst/>
          </a:prstGeom>
          <a:noFill/>
        </p:spPr>
        <p:txBody>
          <a:bodyPr wrap="square" rtlCol="0">
            <a:spAutoFit/>
          </a:bodyPr>
          <a:lstStyle/>
          <a:p>
            <a:r>
              <a:rPr lang="en-GB" dirty="0"/>
              <a:t>McKinsey &amp; Co’s recent study on US generations highlight the changing attitudes and behaviours…</a:t>
            </a:r>
          </a:p>
          <a:p>
            <a:endParaRPr lang="en-GB" dirty="0"/>
          </a:p>
          <a:p>
            <a:r>
              <a:rPr lang="en-GB" dirty="0"/>
              <a:t>Look at these generations, and the assumptions made (ignore Gen Z for now) – what has shaped them?</a:t>
            </a:r>
          </a:p>
        </p:txBody>
      </p:sp>
    </p:spTree>
    <p:extLst>
      <p:ext uri="{BB962C8B-B14F-4D97-AF65-F5344CB8AC3E}">
        <p14:creationId xmlns:p14="http://schemas.microsoft.com/office/powerpoint/2010/main" val="2068400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BC553C6A-9B3D-69B8-93C0-F86F20F2165A}"/>
              </a:ext>
            </a:extLst>
          </p:cNvPr>
          <p:cNvSpPr>
            <a:spLocks noGrp="1"/>
          </p:cNvSpPr>
          <p:nvPr>
            <p:ph idx="1"/>
          </p:nvPr>
        </p:nvSpPr>
        <p:spPr>
          <a:xfrm>
            <a:off x="495967" y="1212647"/>
            <a:ext cx="1675733" cy="661874"/>
          </a:xfrm>
        </p:spPr>
        <p:txBody>
          <a:bodyPr/>
          <a:lstStyle/>
          <a:p>
            <a:pPr marL="0" indent="0">
              <a:buNone/>
            </a:pPr>
            <a:r>
              <a:rPr lang="en-GB" b="1" dirty="0"/>
              <a:t>Gen Z</a:t>
            </a:r>
          </a:p>
        </p:txBody>
      </p:sp>
      <p:pic>
        <p:nvPicPr>
          <p:cNvPr id="9" name="Picture 8">
            <a:extLst>
              <a:ext uri="{FF2B5EF4-FFF2-40B4-BE49-F238E27FC236}">
                <a16:creationId xmlns:a16="http://schemas.microsoft.com/office/drawing/2014/main" id="{3ADE6ED0-F392-D1C9-3668-638D9FA2DC0F}"/>
              </a:ext>
            </a:extLst>
          </p:cNvPr>
          <p:cNvPicPr>
            <a:picLocks noChangeAspect="1"/>
          </p:cNvPicPr>
          <p:nvPr/>
        </p:nvPicPr>
        <p:blipFill>
          <a:blip r:embed="rId3"/>
          <a:stretch>
            <a:fillRect/>
          </a:stretch>
        </p:blipFill>
        <p:spPr>
          <a:xfrm>
            <a:off x="495967" y="2027872"/>
            <a:ext cx="11375276" cy="4170934"/>
          </a:xfrm>
          <a:prstGeom prst="rect">
            <a:avLst/>
          </a:prstGeom>
        </p:spPr>
      </p:pic>
    </p:spTree>
    <p:extLst>
      <p:ext uri="{BB962C8B-B14F-4D97-AF65-F5344CB8AC3E}">
        <p14:creationId xmlns:p14="http://schemas.microsoft.com/office/powerpoint/2010/main" val="2761380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36897-2C4F-1774-E23D-E108E31B7D8C}"/>
              </a:ext>
            </a:extLst>
          </p:cNvPr>
          <p:cNvSpPr>
            <a:spLocks noGrp="1"/>
          </p:cNvSpPr>
          <p:nvPr>
            <p:ph type="title"/>
          </p:nvPr>
        </p:nvSpPr>
        <p:spPr/>
        <p:txBody>
          <a:bodyPr>
            <a:normAutofit fontScale="90000"/>
          </a:bodyPr>
          <a:lstStyle/>
          <a:p>
            <a:r>
              <a:rPr lang="en-GB" dirty="0"/>
              <a:t>Activity:</a:t>
            </a:r>
            <a:br>
              <a:rPr lang="en-GB" dirty="0"/>
            </a:br>
            <a:br>
              <a:rPr lang="en-GB" dirty="0"/>
            </a:br>
            <a:r>
              <a:rPr lang="en-GB" dirty="0"/>
              <a:t>In small groups:</a:t>
            </a:r>
          </a:p>
        </p:txBody>
      </p:sp>
      <p:sp>
        <p:nvSpPr>
          <p:cNvPr id="3" name="Content Placeholder 2">
            <a:extLst>
              <a:ext uri="{FF2B5EF4-FFF2-40B4-BE49-F238E27FC236}">
                <a16:creationId xmlns:a16="http://schemas.microsoft.com/office/drawing/2014/main" id="{9A2519A4-8F4F-3349-F05B-CB6BE50996D6}"/>
              </a:ext>
            </a:extLst>
          </p:cNvPr>
          <p:cNvSpPr>
            <a:spLocks noGrp="1"/>
          </p:cNvSpPr>
          <p:nvPr>
            <p:ph idx="1"/>
          </p:nvPr>
        </p:nvSpPr>
        <p:spPr>
          <a:xfrm>
            <a:off x="1737050" y="3611400"/>
            <a:ext cx="7927943" cy="855092"/>
          </a:xfrm>
        </p:spPr>
        <p:txBody>
          <a:bodyPr>
            <a:normAutofit lnSpcReduction="10000"/>
          </a:bodyPr>
          <a:lstStyle/>
          <a:p>
            <a:pPr marL="0" indent="0">
              <a:buNone/>
            </a:pPr>
            <a:r>
              <a:rPr lang="en-GB" dirty="0">
                <a:solidFill>
                  <a:schemeClr val="tx2">
                    <a:lumMod val="50000"/>
                  </a:schemeClr>
                </a:solidFill>
              </a:rPr>
              <a:t>Develop a workplace scenario, based on challenges within your own workplaces…</a:t>
            </a:r>
          </a:p>
          <a:p>
            <a:pPr marL="514350" indent="-514350">
              <a:buFont typeface="+mj-lt"/>
              <a:buAutoNum type="arabicPeriod"/>
            </a:pPr>
            <a:endParaRPr lang="en-GB" dirty="0">
              <a:solidFill>
                <a:schemeClr val="tx2">
                  <a:lumMod val="50000"/>
                </a:schemeClr>
              </a:solidFill>
            </a:endParaRPr>
          </a:p>
        </p:txBody>
      </p:sp>
    </p:spTree>
    <p:extLst>
      <p:ext uri="{BB962C8B-B14F-4D97-AF65-F5344CB8AC3E}">
        <p14:creationId xmlns:p14="http://schemas.microsoft.com/office/powerpoint/2010/main" val="2701234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38E8C-C1A4-FDDC-B0E4-D1DC7171C0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FD2CE9-77AA-2AA3-9A8D-EC2569F92DC6}"/>
              </a:ext>
            </a:extLst>
          </p:cNvPr>
          <p:cNvSpPr>
            <a:spLocks noGrp="1"/>
          </p:cNvSpPr>
          <p:nvPr>
            <p:ph type="title"/>
          </p:nvPr>
        </p:nvSpPr>
        <p:spPr/>
        <p:txBody>
          <a:bodyPr>
            <a:normAutofit fontScale="90000"/>
          </a:bodyPr>
          <a:lstStyle/>
          <a:p>
            <a:r>
              <a:rPr lang="en-GB" dirty="0"/>
              <a:t>Activity:</a:t>
            </a:r>
            <a:br>
              <a:rPr lang="en-GB" dirty="0"/>
            </a:br>
            <a:br>
              <a:rPr lang="en-GB" dirty="0"/>
            </a:br>
            <a:r>
              <a:rPr lang="en-GB" dirty="0"/>
              <a:t>In small groups:</a:t>
            </a:r>
          </a:p>
        </p:txBody>
      </p:sp>
      <p:sp>
        <p:nvSpPr>
          <p:cNvPr id="3" name="Content Placeholder 2">
            <a:extLst>
              <a:ext uri="{FF2B5EF4-FFF2-40B4-BE49-F238E27FC236}">
                <a16:creationId xmlns:a16="http://schemas.microsoft.com/office/drawing/2014/main" id="{1490DFA7-3485-794B-2F7A-1179B5884794}"/>
              </a:ext>
            </a:extLst>
          </p:cNvPr>
          <p:cNvSpPr>
            <a:spLocks noGrp="1"/>
          </p:cNvSpPr>
          <p:nvPr>
            <p:ph idx="1"/>
          </p:nvPr>
        </p:nvSpPr>
        <p:spPr>
          <a:xfrm>
            <a:off x="1737050" y="3611400"/>
            <a:ext cx="7927943" cy="855092"/>
          </a:xfrm>
        </p:spPr>
        <p:txBody>
          <a:bodyPr>
            <a:normAutofit lnSpcReduction="10000"/>
          </a:bodyPr>
          <a:lstStyle/>
          <a:p>
            <a:pPr marL="0" indent="0">
              <a:buNone/>
            </a:pPr>
            <a:r>
              <a:rPr lang="en-GB" dirty="0">
                <a:solidFill>
                  <a:schemeClr val="tx2">
                    <a:lumMod val="50000"/>
                  </a:schemeClr>
                </a:solidFill>
              </a:rPr>
              <a:t>Develop a workplace scenario, based on challenges within your own workplaces…</a:t>
            </a:r>
          </a:p>
          <a:p>
            <a:pPr marL="514350" indent="-514350">
              <a:buFont typeface="+mj-lt"/>
              <a:buAutoNum type="arabicPeriod"/>
            </a:pPr>
            <a:endParaRPr lang="en-GB" dirty="0">
              <a:solidFill>
                <a:schemeClr val="tx2">
                  <a:lumMod val="50000"/>
                </a:schemeClr>
              </a:solidFill>
            </a:endParaRPr>
          </a:p>
        </p:txBody>
      </p:sp>
      <p:sp>
        <p:nvSpPr>
          <p:cNvPr id="5" name="TextBox 4">
            <a:extLst>
              <a:ext uri="{FF2B5EF4-FFF2-40B4-BE49-F238E27FC236}">
                <a16:creationId xmlns:a16="http://schemas.microsoft.com/office/drawing/2014/main" id="{3EC1873F-C081-A3BD-5499-EFCB74A206E5}"/>
              </a:ext>
            </a:extLst>
          </p:cNvPr>
          <p:cNvSpPr txBox="1"/>
          <p:nvPr/>
        </p:nvSpPr>
        <p:spPr>
          <a:xfrm>
            <a:off x="2653021" y="4466492"/>
            <a:ext cx="6096000" cy="523220"/>
          </a:xfrm>
          <a:prstGeom prst="rect">
            <a:avLst/>
          </a:prstGeom>
          <a:noFill/>
        </p:spPr>
        <p:txBody>
          <a:bodyPr wrap="square">
            <a:spAutoFit/>
          </a:bodyPr>
          <a:lstStyle/>
          <a:p>
            <a:r>
              <a:rPr lang="en-GB" sz="2800" dirty="0">
                <a:solidFill>
                  <a:schemeClr val="tx2">
                    <a:lumMod val="50000"/>
                  </a:schemeClr>
                </a:solidFill>
              </a:rPr>
              <a:t>Develop solutions…</a:t>
            </a:r>
          </a:p>
        </p:txBody>
      </p:sp>
    </p:spTree>
    <p:extLst>
      <p:ext uri="{BB962C8B-B14F-4D97-AF65-F5344CB8AC3E}">
        <p14:creationId xmlns:p14="http://schemas.microsoft.com/office/powerpoint/2010/main" val="2488812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C8A7B-2BB0-F35E-9AD2-D77326B3F9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C8EB96-1C77-1D37-995D-F41BCB4605E3}"/>
              </a:ext>
            </a:extLst>
          </p:cNvPr>
          <p:cNvSpPr>
            <a:spLocks noGrp="1"/>
          </p:cNvSpPr>
          <p:nvPr>
            <p:ph type="title"/>
          </p:nvPr>
        </p:nvSpPr>
        <p:spPr/>
        <p:txBody>
          <a:bodyPr>
            <a:normAutofit fontScale="90000"/>
          </a:bodyPr>
          <a:lstStyle/>
          <a:p>
            <a:r>
              <a:rPr lang="en-GB" dirty="0"/>
              <a:t>Activity:</a:t>
            </a:r>
            <a:br>
              <a:rPr lang="en-GB" dirty="0"/>
            </a:br>
            <a:br>
              <a:rPr lang="en-GB" dirty="0"/>
            </a:br>
            <a:r>
              <a:rPr lang="en-GB" dirty="0"/>
              <a:t>In small groups:</a:t>
            </a:r>
          </a:p>
        </p:txBody>
      </p:sp>
      <p:sp>
        <p:nvSpPr>
          <p:cNvPr id="3" name="Content Placeholder 2">
            <a:extLst>
              <a:ext uri="{FF2B5EF4-FFF2-40B4-BE49-F238E27FC236}">
                <a16:creationId xmlns:a16="http://schemas.microsoft.com/office/drawing/2014/main" id="{FB239461-FB40-DA09-62CF-E1406DAFEC77}"/>
              </a:ext>
            </a:extLst>
          </p:cNvPr>
          <p:cNvSpPr>
            <a:spLocks noGrp="1"/>
          </p:cNvSpPr>
          <p:nvPr>
            <p:ph idx="1"/>
          </p:nvPr>
        </p:nvSpPr>
        <p:spPr>
          <a:xfrm>
            <a:off x="1737050" y="3611400"/>
            <a:ext cx="7927943" cy="855092"/>
          </a:xfrm>
        </p:spPr>
        <p:txBody>
          <a:bodyPr>
            <a:normAutofit lnSpcReduction="10000"/>
          </a:bodyPr>
          <a:lstStyle/>
          <a:p>
            <a:pPr marL="0" indent="0">
              <a:buNone/>
            </a:pPr>
            <a:r>
              <a:rPr lang="en-GB" dirty="0">
                <a:solidFill>
                  <a:schemeClr val="tx2">
                    <a:lumMod val="50000"/>
                  </a:schemeClr>
                </a:solidFill>
              </a:rPr>
              <a:t>Develop a workplace scenario, based on challenges within your own workplaces…</a:t>
            </a:r>
          </a:p>
          <a:p>
            <a:pPr marL="514350" indent="-514350">
              <a:buFont typeface="+mj-lt"/>
              <a:buAutoNum type="arabicPeriod"/>
            </a:pPr>
            <a:endParaRPr lang="en-GB" dirty="0">
              <a:solidFill>
                <a:schemeClr val="tx2">
                  <a:lumMod val="50000"/>
                </a:schemeClr>
              </a:solidFill>
            </a:endParaRPr>
          </a:p>
        </p:txBody>
      </p:sp>
      <p:sp>
        <p:nvSpPr>
          <p:cNvPr id="5" name="TextBox 4">
            <a:extLst>
              <a:ext uri="{FF2B5EF4-FFF2-40B4-BE49-F238E27FC236}">
                <a16:creationId xmlns:a16="http://schemas.microsoft.com/office/drawing/2014/main" id="{BB6FD3EF-32E9-3446-416E-06047FD4C38A}"/>
              </a:ext>
            </a:extLst>
          </p:cNvPr>
          <p:cNvSpPr txBox="1"/>
          <p:nvPr/>
        </p:nvSpPr>
        <p:spPr>
          <a:xfrm>
            <a:off x="2653021" y="4466492"/>
            <a:ext cx="6096000" cy="523220"/>
          </a:xfrm>
          <a:prstGeom prst="rect">
            <a:avLst/>
          </a:prstGeom>
          <a:noFill/>
        </p:spPr>
        <p:txBody>
          <a:bodyPr wrap="square">
            <a:spAutoFit/>
          </a:bodyPr>
          <a:lstStyle/>
          <a:p>
            <a:r>
              <a:rPr lang="en-GB" sz="2800" dirty="0">
                <a:solidFill>
                  <a:schemeClr val="tx2">
                    <a:lumMod val="50000"/>
                  </a:schemeClr>
                </a:solidFill>
              </a:rPr>
              <a:t>Develop solutions…</a:t>
            </a:r>
          </a:p>
        </p:txBody>
      </p:sp>
      <p:sp>
        <p:nvSpPr>
          <p:cNvPr id="6" name="TextBox 5">
            <a:extLst>
              <a:ext uri="{FF2B5EF4-FFF2-40B4-BE49-F238E27FC236}">
                <a16:creationId xmlns:a16="http://schemas.microsoft.com/office/drawing/2014/main" id="{22081010-D279-6E2D-325D-BC59BE8E0475}"/>
              </a:ext>
            </a:extLst>
          </p:cNvPr>
          <p:cNvSpPr txBox="1"/>
          <p:nvPr/>
        </p:nvSpPr>
        <p:spPr>
          <a:xfrm>
            <a:off x="3051606" y="5075400"/>
            <a:ext cx="7499164" cy="954107"/>
          </a:xfrm>
          <a:prstGeom prst="rect">
            <a:avLst/>
          </a:prstGeom>
          <a:noFill/>
        </p:spPr>
        <p:txBody>
          <a:bodyPr wrap="square">
            <a:spAutoFit/>
          </a:bodyPr>
          <a:lstStyle/>
          <a:p>
            <a:r>
              <a:rPr lang="en-GB" sz="2800" dirty="0">
                <a:solidFill>
                  <a:schemeClr val="tx2">
                    <a:lumMod val="50000"/>
                  </a:schemeClr>
                </a:solidFill>
              </a:rPr>
              <a:t>How can different values, attitudes, beliefs impact the solution[s]?</a:t>
            </a:r>
          </a:p>
        </p:txBody>
      </p:sp>
    </p:spTree>
    <p:extLst>
      <p:ext uri="{BB962C8B-B14F-4D97-AF65-F5344CB8AC3E}">
        <p14:creationId xmlns:p14="http://schemas.microsoft.com/office/powerpoint/2010/main" val="1873925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5A3D2-99B0-8D12-0CD2-210F32C21DD6}"/>
              </a:ext>
            </a:extLst>
          </p:cNvPr>
          <p:cNvSpPr>
            <a:spLocks noGrp="1"/>
          </p:cNvSpPr>
          <p:nvPr>
            <p:ph type="title"/>
          </p:nvPr>
        </p:nvSpPr>
        <p:spPr/>
        <p:txBody>
          <a:bodyPr/>
          <a:lstStyle/>
          <a:p>
            <a:r>
              <a:rPr lang="en-GB" b="1" dirty="0">
                <a:solidFill>
                  <a:srgbClr val="FF0000"/>
                </a:solidFill>
              </a:rPr>
              <a:t>R.E.D </a:t>
            </a:r>
            <a:r>
              <a:rPr lang="en-GB" dirty="0"/>
              <a:t>Model of Development of Critical Thinking skills</a:t>
            </a:r>
          </a:p>
        </p:txBody>
      </p:sp>
      <p:pic>
        <p:nvPicPr>
          <p:cNvPr id="4" name="Online Media 3" title="Pearson's &quot;R.E.D.&quot; Model of Critical Thinking: #1 Skill for Success in the Disruptive Workplace">
            <a:hlinkClick r:id="" action="ppaction://media"/>
            <a:extLst>
              <a:ext uri="{FF2B5EF4-FFF2-40B4-BE49-F238E27FC236}">
                <a16:creationId xmlns:a16="http://schemas.microsoft.com/office/drawing/2014/main" id="{067CDEF2-B7E4-63C2-4AA0-543FCB7D5445}"/>
              </a:ext>
            </a:extLst>
          </p:cNvPr>
          <p:cNvPicPr>
            <a:picLocks noGrp="1" noRot="1" noChangeAspect="1"/>
          </p:cNvPicPr>
          <p:nvPr>
            <p:ph idx="1"/>
            <a:videoFile r:link="rId1"/>
          </p:nvPr>
        </p:nvPicPr>
        <p:blipFill>
          <a:blip r:embed="rId4"/>
          <a:stretch>
            <a:fillRect/>
          </a:stretch>
        </p:blipFill>
        <p:spPr>
          <a:xfrm>
            <a:off x="2893595" y="2746489"/>
            <a:ext cx="5299075" cy="2994025"/>
          </a:xfrm>
          <a:prstGeom prst="rect">
            <a:avLst/>
          </a:prstGeom>
        </p:spPr>
      </p:pic>
    </p:spTree>
    <p:extLst>
      <p:ext uri="{BB962C8B-B14F-4D97-AF65-F5344CB8AC3E}">
        <p14:creationId xmlns:p14="http://schemas.microsoft.com/office/powerpoint/2010/main" val="11992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4FDB3-E2C9-7577-EA3F-7CC008054876}"/>
              </a:ext>
            </a:extLst>
          </p:cNvPr>
          <p:cNvSpPr>
            <a:spLocks noGrp="1"/>
          </p:cNvSpPr>
          <p:nvPr>
            <p:ph type="title"/>
          </p:nvPr>
        </p:nvSpPr>
        <p:spPr/>
        <p:txBody>
          <a:bodyPr>
            <a:normAutofit/>
          </a:bodyPr>
          <a:lstStyle/>
          <a:p>
            <a:r>
              <a:rPr lang="en-GB" sz="6000" b="1" dirty="0">
                <a:solidFill>
                  <a:srgbClr val="FF0000"/>
                </a:solidFill>
              </a:rPr>
              <a:t>R</a:t>
            </a:r>
            <a:r>
              <a:rPr lang="en-GB" sz="6000" b="1" dirty="0"/>
              <a:t>ecognise assumptions</a:t>
            </a:r>
          </a:p>
        </p:txBody>
      </p:sp>
      <p:sp>
        <p:nvSpPr>
          <p:cNvPr id="3" name="Content Placeholder 2">
            <a:extLst>
              <a:ext uri="{FF2B5EF4-FFF2-40B4-BE49-F238E27FC236}">
                <a16:creationId xmlns:a16="http://schemas.microsoft.com/office/drawing/2014/main" id="{17754680-2EFD-885D-4FF2-F9C163983120}"/>
              </a:ext>
            </a:extLst>
          </p:cNvPr>
          <p:cNvSpPr>
            <a:spLocks noGrp="1"/>
          </p:cNvSpPr>
          <p:nvPr>
            <p:ph idx="1"/>
          </p:nvPr>
        </p:nvSpPr>
        <p:spPr>
          <a:xfrm>
            <a:off x="301657" y="2881427"/>
            <a:ext cx="11594969" cy="481976"/>
          </a:xfrm>
        </p:spPr>
        <p:txBody>
          <a:bodyPr/>
          <a:lstStyle/>
          <a:p>
            <a:r>
              <a:rPr lang="en-GB" dirty="0"/>
              <a:t>Why is it important that we do this?</a:t>
            </a:r>
          </a:p>
        </p:txBody>
      </p:sp>
      <p:sp>
        <p:nvSpPr>
          <p:cNvPr id="5" name="TextBox 4">
            <a:extLst>
              <a:ext uri="{FF2B5EF4-FFF2-40B4-BE49-F238E27FC236}">
                <a16:creationId xmlns:a16="http://schemas.microsoft.com/office/drawing/2014/main" id="{6DDE7379-95E7-9613-66D7-EF744C10E219}"/>
              </a:ext>
            </a:extLst>
          </p:cNvPr>
          <p:cNvSpPr txBox="1"/>
          <p:nvPr/>
        </p:nvSpPr>
        <p:spPr>
          <a:xfrm>
            <a:off x="1701579" y="3853863"/>
            <a:ext cx="8953169" cy="1938992"/>
          </a:xfrm>
          <a:prstGeom prst="rect">
            <a:avLst/>
          </a:prstGeom>
          <a:noFill/>
        </p:spPr>
        <p:txBody>
          <a:bodyPr wrap="square">
            <a:spAutoFit/>
          </a:bodyPr>
          <a:lstStyle/>
          <a:p>
            <a:r>
              <a:rPr lang="en-GB" sz="2400" b="0" i="0" dirty="0">
                <a:solidFill>
                  <a:schemeClr val="tx2"/>
                </a:solidFill>
                <a:effectLst/>
                <a:latin typeface="Open Sans" panose="020B0606030504020204" pitchFamily="34" charset="0"/>
              </a:rPr>
              <a:t>It is deceptively easy to listen to a comment or presentation and assume the information presented is true even though no evidence was given to back it up. Perhaps the speaker is particularly credible or trustworthy or the information makes sense or matches our own view. </a:t>
            </a:r>
            <a:endParaRPr lang="en-GB" sz="2400" dirty="0">
              <a:solidFill>
                <a:schemeClr val="tx2"/>
              </a:solidFill>
            </a:endParaRPr>
          </a:p>
        </p:txBody>
      </p:sp>
    </p:spTree>
    <p:extLst>
      <p:ext uri="{BB962C8B-B14F-4D97-AF65-F5344CB8AC3E}">
        <p14:creationId xmlns:p14="http://schemas.microsoft.com/office/powerpoint/2010/main" val="74175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D581F-CAF0-5BA4-09F6-3E54A90E7C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76232-A08B-94EB-491D-BB32368F7740}"/>
              </a:ext>
            </a:extLst>
          </p:cNvPr>
          <p:cNvSpPr>
            <a:spLocks noGrp="1"/>
          </p:cNvSpPr>
          <p:nvPr>
            <p:ph type="title"/>
          </p:nvPr>
        </p:nvSpPr>
        <p:spPr/>
        <p:txBody>
          <a:bodyPr>
            <a:normAutofit/>
          </a:bodyPr>
          <a:lstStyle/>
          <a:p>
            <a:r>
              <a:rPr lang="en-GB" sz="6000" b="1" dirty="0">
                <a:solidFill>
                  <a:srgbClr val="FF0000"/>
                </a:solidFill>
              </a:rPr>
              <a:t>E</a:t>
            </a:r>
            <a:r>
              <a:rPr lang="en-GB" sz="6000" b="1" dirty="0"/>
              <a:t>valuate Arguments</a:t>
            </a:r>
          </a:p>
        </p:txBody>
      </p:sp>
      <p:sp>
        <p:nvSpPr>
          <p:cNvPr id="3" name="Content Placeholder 2">
            <a:extLst>
              <a:ext uri="{FF2B5EF4-FFF2-40B4-BE49-F238E27FC236}">
                <a16:creationId xmlns:a16="http://schemas.microsoft.com/office/drawing/2014/main" id="{368A76D7-27A9-39CE-BED4-8E9C9B5A7DDB}"/>
              </a:ext>
            </a:extLst>
          </p:cNvPr>
          <p:cNvSpPr>
            <a:spLocks noGrp="1"/>
          </p:cNvSpPr>
          <p:nvPr>
            <p:ph idx="1"/>
          </p:nvPr>
        </p:nvSpPr>
        <p:spPr>
          <a:xfrm>
            <a:off x="301657" y="2881427"/>
            <a:ext cx="11594969" cy="481976"/>
          </a:xfrm>
        </p:spPr>
        <p:txBody>
          <a:bodyPr/>
          <a:lstStyle/>
          <a:p>
            <a:r>
              <a:rPr lang="en-GB" dirty="0"/>
              <a:t>What do we mean by this?</a:t>
            </a:r>
          </a:p>
        </p:txBody>
      </p:sp>
      <p:sp>
        <p:nvSpPr>
          <p:cNvPr id="5" name="TextBox 4">
            <a:extLst>
              <a:ext uri="{FF2B5EF4-FFF2-40B4-BE49-F238E27FC236}">
                <a16:creationId xmlns:a16="http://schemas.microsoft.com/office/drawing/2014/main" id="{BC7CF533-DF2D-1665-7271-E658815E5F64}"/>
              </a:ext>
            </a:extLst>
          </p:cNvPr>
          <p:cNvSpPr txBox="1"/>
          <p:nvPr/>
        </p:nvSpPr>
        <p:spPr>
          <a:xfrm>
            <a:off x="1701579" y="3853863"/>
            <a:ext cx="8953169" cy="1569660"/>
          </a:xfrm>
          <a:prstGeom prst="rect">
            <a:avLst/>
          </a:prstGeom>
          <a:noFill/>
        </p:spPr>
        <p:txBody>
          <a:bodyPr wrap="square">
            <a:spAutoFit/>
          </a:bodyPr>
          <a:lstStyle/>
          <a:p>
            <a:r>
              <a:rPr lang="en-GB" sz="2400" dirty="0">
                <a:solidFill>
                  <a:schemeClr val="tx2"/>
                </a:solidFill>
                <a:latin typeface="Open Sans" panose="020B0606030504020204" pitchFamily="34" charset="0"/>
                <a:ea typeface="Open Sans" panose="020B0606030504020204" pitchFamily="34" charset="0"/>
                <a:cs typeface="Open Sans" panose="020B0606030504020204" pitchFamily="34" charset="0"/>
              </a:rPr>
              <a:t>The art of evaluating arguments entails analysing information objectively and accurately, questioning the quality of supporting evidence, and understanding how emotion influences the situation.</a:t>
            </a:r>
          </a:p>
        </p:txBody>
      </p:sp>
    </p:spTree>
    <p:extLst>
      <p:ext uri="{BB962C8B-B14F-4D97-AF65-F5344CB8AC3E}">
        <p14:creationId xmlns:p14="http://schemas.microsoft.com/office/powerpoint/2010/main" val="1009996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E6512-2DD1-F8AC-2BF7-CC711D8C2B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8E324-59A8-D5E0-725D-D31F6E227247}"/>
              </a:ext>
            </a:extLst>
          </p:cNvPr>
          <p:cNvSpPr>
            <a:spLocks noGrp="1"/>
          </p:cNvSpPr>
          <p:nvPr>
            <p:ph type="title"/>
          </p:nvPr>
        </p:nvSpPr>
        <p:spPr/>
        <p:txBody>
          <a:bodyPr>
            <a:normAutofit/>
          </a:bodyPr>
          <a:lstStyle/>
          <a:p>
            <a:r>
              <a:rPr lang="en-GB" sz="6000" b="1" dirty="0">
                <a:solidFill>
                  <a:srgbClr val="FF0000"/>
                </a:solidFill>
              </a:rPr>
              <a:t>D</a:t>
            </a:r>
            <a:r>
              <a:rPr lang="en-GB" sz="6000" b="1" dirty="0"/>
              <a:t>raw Conclusions</a:t>
            </a:r>
          </a:p>
        </p:txBody>
      </p:sp>
      <p:sp>
        <p:nvSpPr>
          <p:cNvPr id="3" name="Content Placeholder 2">
            <a:extLst>
              <a:ext uri="{FF2B5EF4-FFF2-40B4-BE49-F238E27FC236}">
                <a16:creationId xmlns:a16="http://schemas.microsoft.com/office/drawing/2014/main" id="{B424A6CA-7E74-8734-9C24-DA938CDC18AA}"/>
              </a:ext>
            </a:extLst>
          </p:cNvPr>
          <p:cNvSpPr>
            <a:spLocks noGrp="1"/>
          </p:cNvSpPr>
          <p:nvPr>
            <p:ph idx="1"/>
          </p:nvPr>
        </p:nvSpPr>
        <p:spPr>
          <a:xfrm>
            <a:off x="301657" y="2881427"/>
            <a:ext cx="11594969" cy="481976"/>
          </a:xfrm>
        </p:spPr>
        <p:txBody>
          <a:bodyPr/>
          <a:lstStyle/>
          <a:p>
            <a:r>
              <a:rPr lang="en-GB" dirty="0"/>
              <a:t>Why is it important that we do this?</a:t>
            </a:r>
          </a:p>
        </p:txBody>
      </p:sp>
      <p:sp>
        <p:nvSpPr>
          <p:cNvPr id="5" name="TextBox 4">
            <a:extLst>
              <a:ext uri="{FF2B5EF4-FFF2-40B4-BE49-F238E27FC236}">
                <a16:creationId xmlns:a16="http://schemas.microsoft.com/office/drawing/2014/main" id="{F34F4945-6A48-B22A-E7DE-C0D90D9869EB}"/>
              </a:ext>
            </a:extLst>
          </p:cNvPr>
          <p:cNvSpPr txBox="1"/>
          <p:nvPr/>
        </p:nvSpPr>
        <p:spPr>
          <a:xfrm>
            <a:off x="1701579" y="3853863"/>
            <a:ext cx="8953169" cy="1569660"/>
          </a:xfrm>
          <a:prstGeom prst="rect">
            <a:avLst/>
          </a:prstGeom>
          <a:noFill/>
        </p:spPr>
        <p:txBody>
          <a:bodyPr wrap="square">
            <a:spAutoFit/>
          </a:bodyPr>
          <a:lstStyle/>
          <a:p>
            <a:r>
              <a:rPr lang="en-GB" sz="2400" b="0" i="0" dirty="0">
                <a:solidFill>
                  <a:srgbClr val="505050"/>
                </a:solidFill>
                <a:effectLst/>
                <a:latin typeface="Open Sans" panose="020B0606030504020204" pitchFamily="34" charset="0"/>
              </a:rPr>
              <a:t>People who possess this skill can bring diverse information together to arrive at conclusions that logically follow from the available evidence, and they do not inappropriately generalize beyond that evidence.</a:t>
            </a:r>
            <a:endParaRPr lang="en-GB" sz="2400" dirty="0">
              <a:solidFill>
                <a:schemeClr val="tx2"/>
              </a:solidFill>
            </a:endParaRPr>
          </a:p>
        </p:txBody>
      </p:sp>
    </p:spTree>
    <p:extLst>
      <p:ext uri="{BB962C8B-B14F-4D97-AF65-F5344CB8AC3E}">
        <p14:creationId xmlns:p14="http://schemas.microsoft.com/office/powerpoint/2010/main" val="1158543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8306F-9799-377B-B66C-B241A225E7E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13DF84-941D-0C17-6ED5-64192DC610EE}"/>
              </a:ext>
            </a:extLst>
          </p:cNvPr>
          <p:cNvSpPr>
            <a:spLocks noGrp="1"/>
          </p:cNvSpPr>
          <p:nvPr>
            <p:ph idx="1"/>
          </p:nvPr>
        </p:nvSpPr>
        <p:spPr/>
        <p:txBody>
          <a:bodyPr/>
          <a:lstStyle/>
          <a:p>
            <a:r>
              <a:rPr lang="en-GB" dirty="0"/>
              <a:t>Critical Thinking is an active form of reflecting so, in the next session, we will revisit reflective approaches to aid </a:t>
            </a:r>
            <a:r>
              <a:rPr lang="en-GB"/>
              <a:t>Critical Thinking</a:t>
            </a:r>
          </a:p>
        </p:txBody>
      </p:sp>
    </p:spTree>
    <p:extLst>
      <p:ext uri="{BB962C8B-B14F-4D97-AF65-F5344CB8AC3E}">
        <p14:creationId xmlns:p14="http://schemas.microsoft.com/office/powerpoint/2010/main" val="1207885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6F48B-DB26-5B4C-308D-6B50B79FD70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60DBDB5-313A-0251-17F3-943B9ACA0681}"/>
              </a:ext>
            </a:extLst>
          </p:cNvPr>
          <p:cNvSpPr>
            <a:spLocks noGrp="1"/>
          </p:cNvSpPr>
          <p:nvPr>
            <p:ph idx="1"/>
          </p:nvPr>
        </p:nvSpPr>
        <p:spPr/>
        <p:txBody>
          <a:bodyPr/>
          <a:lstStyle/>
          <a:p>
            <a:pPr algn="l"/>
            <a:r>
              <a:rPr lang="en-GB" b="0" i="0" dirty="0">
                <a:solidFill>
                  <a:srgbClr val="231F20"/>
                </a:solidFill>
                <a:effectLst/>
                <a:latin typeface="ff3"/>
              </a:rPr>
              <a:t>McKinsey and Co (2018) </a:t>
            </a:r>
            <a:r>
              <a:rPr lang="en-GB" dirty="0">
                <a:solidFill>
                  <a:srgbClr val="231F20"/>
                </a:solidFill>
                <a:latin typeface="ff3"/>
              </a:rPr>
              <a:t>‘True Gen’: Generation Z and its implications for companies</a:t>
            </a:r>
            <a:r>
              <a:rPr lang="en-GB" b="0" i="0" dirty="0">
                <a:solidFill>
                  <a:srgbClr val="231F20"/>
                </a:solidFill>
                <a:effectLst/>
                <a:latin typeface="ff3"/>
              </a:rPr>
              <a:t>. [Online]. Available at: </a:t>
            </a:r>
            <a:r>
              <a:rPr lang="en-GB" dirty="0">
                <a:hlinkClick r:id="rId2"/>
              </a:rPr>
              <a:t>Generation Z characteristics and its implications for companies | McKinsey </a:t>
            </a:r>
            <a:r>
              <a:rPr lang="en-GB" b="0" i="0" dirty="0">
                <a:solidFill>
                  <a:srgbClr val="231F20"/>
                </a:solidFill>
                <a:effectLst/>
                <a:latin typeface="ff3"/>
              </a:rPr>
              <a:t>[Accessed: 5 January 2025].</a:t>
            </a:r>
          </a:p>
          <a:p>
            <a:endParaRPr lang="en-GB" dirty="0">
              <a:solidFill>
                <a:schemeClr val="tx2">
                  <a:lumMod val="50000"/>
                </a:schemeClr>
              </a:solidFill>
            </a:endParaRPr>
          </a:p>
        </p:txBody>
      </p:sp>
    </p:spTree>
    <p:extLst>
      <p:ext uri="{BB962C8B-B14F-4D97-AF65-F5344CB8AC3E}">
        <p14:creationId xmlns:p14="http://schemas.microsoft.com/office/powerpoint/2010/main" val="2605991950"/>
      </p:ext>
    </p:extLst>
  </p:cSld>
  <p:clrMapOvr>
    <a:masterClrMapping/>
  </p:clrMapOvr>
</p:sld>
</file>

<file path=ppt/theme/theme1.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853</Words>
  <Application>Microsoft Office PowerPoint</Application>
  <PresentationFormat>Widescreen</PresentationFormat>
  <Paragraphs>70</Paragraphs>
  <Slides>14</Slides>
  <Notes>8</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14</vt:i4>
      </vt:variant>
    </vt:vector>
  </HeadingPairs>
  <TitlesOfParts>
    <vt:vector size="23" baseType="lpstr">
      <vt:lpstr>ff3</vt:lpstr>
      <vt:lpstr>Google Sans</vt:lpstr>
      <vt:lpstr>Aptos</vt:lpstr>
      <vt:lpstr>Arial</vt:lpstr>
      <vt:lpstr>Calibri</vt:lpstr>
      <vt:lpstr>Calibri Light</vt:lpstr>
      <vt:lpstr>Open Sans</vt:lpstr>
      <vt:lpstr>UWTSD Text 2</vt:lpstr>
      <vt:lpstr>3_Title Slide 1</vt:lpstr>
      <vt:lpstr>   BMSK5011 Developing Workplace Critical Thinking  Session: 2  </vt:lpstr>
      <vt:lpstr>Agenda (applying CT to Workplace Problems):</vt:lpstr>
      <vt:lpstr>Did you read the ‘pre-read’ article?</vt:lpstr>
      <vt:lpstr>PowerPoint Presentation</vt:lpstr>
      <vt:lpstr>PowerPoint Presentation</vt:lpstr>
      <vt:lpstr>Activity:  In small groups:</vt:lpstr>
      <vt:lpstr>Activity:  In small groups:</vt:lpstr>
      <vt:lpstr>Activity:  In small groups:</vt:lpstr>
      <vt:lpstr>R.E.D Model of Development of Critical Thinking skills</vt:lpstr>
      <vt:lpstr>Recognise assumptions</vt:lpstr>
      <vt:lpstr>Evaluate Arguments</vt:lpstr>
      <vt:lpstr>Draw Conclusions</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Christian Felices</dc:creator>
  <cp:lastModifiedBy>Christian Felices</cp:lastModifiedBy>
  <cp:revision>45</cp:revision>
  <dcterms:created xsi:type="dcterms:W3CDTF">2024-11-04T09:28:33Z</dcterms:created>
  <dcterms:modified xsi:type="dcterms:W3CDTF">2025-02-03T12:17:56Z</dcterms:modified>
</cp:coreProperties>
</file>