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4" r:id="rId1"/>
  </p:sldMasterIdLst>
  <p:notesMasterIdLst>
    <p:notesMasterId r:id="rId15"/>
  </p:notesMasterIdLst>
  <p:sldIdLst>
    <p:sldId id="256" r:id="rId2"/>
    <p:sldId id="284" r:id="rId3"/>
    <p:sldId id="258" r:id="rId4"/>
    <p:sldId id="285" r:id="rId5"/>
    <p:sldId id="259" r:id="rId6"/>
    <p:sldId id="274" r:id="rId7"/>
    <p:sldId id="262" r:id="rId8"/>
    <p:sldId id="276" r:id="rId9"/>
    <p:sldId id="275" r:id="rId10"/>
    <p:sldId id="283" r:id="rId11"/>
    <p:sldId id="263" r:id="rId12"/>
    <p:sldId id="281" r:id="rId13"/>
    <p:sldId id="282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1771" autoAdjust="0"/>
    <p:restoredTop sz="94681"/>
  </p:normalViewPr>
  <p:slideViewPr>
    <p:cSldViewPr snapToGrid="0">
      <p:cViewPr varScale="1">
        <p:scale>
          <a:sx n="48" d="100"/>
          <a:sy n="48" d="100"/>
        </p:scale>
        <p:origin x="56" y="2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649FB7-F846-4054-8560-40D5F1781A6C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26AEDA-A2A4-4E2E-9526-79626E6B3C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46818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26AEDA-A2A4-4E2E-9526-79626E6B3C7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30806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3/21/2026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16928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3/21/2026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23790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3/21/2026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30197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3/21/2026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24584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3/21/2026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09751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3/21/2026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4096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3/21/2026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90706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3/21/2026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40643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3/21/2026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2725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3/21/2026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76245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3/21/2026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09456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3/21/2026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50472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3/21/2026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31846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3/21/2026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06499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3/21/2026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35705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3/21/2026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9141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3/21/2026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2540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B846836-3DFA-482E-9060-8D54F56622CB}" type="datetimeFigureOut">
              <a:rPr lang="en-US" smtClean="0"/>
              <a:t>3/21/2026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41135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60" r:id="rId6"/>
    <p:sldLayoutId id="2147483761" r:id="rId7"/>
    <p:sldLayoutId id="2147483762" r:id="rId8"/>
    <p:sldLayoutId id="2147483763" r:id="rId9"/>
    <p:sldLayoutId id="2147483764" r:id="rId10"/>
    <p:sldLayoutId id="2147483765" r:id="rId11"/>
    <p:sldLayoutId id="2147483766" r:id="rId12"/>
    <p:sldLayoutId id="2147483767" r:id="rId13"/>
    <p:sldLayoutId id="2147483768" r:id="rId14"/>
    <p:sldLayoutId id="2147483769" r:id="rId15"/>
    <p:sldLayoutId id="2147483770" r:id="rId16"/>
    <p:sldLayoutId id="2147483771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sv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dbury.co.uk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cofco.com/en/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E55BD-CD39-4890-BDF2-10378D5A7E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43147" y="543622"/>
            <a:ext cx="5274860" cy="2885378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GB" sz="4200" b="1" dirty="0"/>
              <a:t>International Business Communications </a:t>
            </a:r>
            <a:br>
              <a:rPr lang="en-GB" sz="4200" b="1" dirty="0"/>
            </a:br>
            <a:r>
              <a:rPr lang="en-GB" sz="4200" b="1" dirty="0"/>
              <a:t>Individual Presentation </a:t>
            </a:r>
            <a:endParaRPr lang="en-US" sz="42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0272FD-B790-4CBB-A841-686B426BF8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73298" y="4738190"/>
            <a:ext cx="4770217" cy="1576188"/>
          </a:xfrm>
        </p:spPr>
        <p:txBody>
          <a:bodyPr anchor="t">
            <a:noAutofit/>
          </a:bodyPr>
          <a:lstStyle/>
          <a:p>
            <a:pPr algn="l"/>
            <a:r>
              <a:rPr lang="en-US" sz="28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Student :Valentin Masala</a:t>
            </a:r>
          </a:p>
          <a:p>
            <a:pPr algn="l"/>
            <a:r>
              <a:rPr lang="en-US" sz="28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Id number:2236548</a:t>
            </a:r>
          </a:p>
          <a:p>
            <a:pPr algn="l"/>
            <a:r>
              <a:rPr lang="en-US" sz="28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Lecturer:</a:t>
            </a:r>
            <a:r>
              <a:rPr lang="en-GB" sz="28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Mr Afzal Munna </a:t>
            </a:r>
            <a:endParaRPr lang="en-US" sz="28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A32AB89-0F57-1C49-5C33-E6561FAC8E0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23236" y="110473"/>
            <a:ext cx="3220279" cy="288537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5748779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FCF814-0A2C-CD42-8C1A-6CBA89A3F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99894"/>
            <a:ext cx="7818120" cy="684086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Main Contents</a:t>
            </a:r>
            <a:br>
              <a:rPr lang="en-GB" sz="3600" dirty="0">
                <a:latin typeface="+mn-lt"/>
              </a:rPr>
            </a:br>
            <a:r>
              <a:rPr lang="en-GB" sz="3600" dirty="0">
                <a:latin typeface="+mn-lt"/>
              </a:rPr>
              <a:t>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A50519-9EFC-2902-59A4-E88F052277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45623" y="2007200"/>
            <a:ext cx="7818120" cy="3926883"/>
          </a:xfrm>
        </p:spPr>
        <p:txBody>
          <a:bodyPr>
            <a:normAutofit lnSpcReduction="10000"/>
          </a:bodyPr>
          <a:lstStyle/>
          <a:p>
            <a:pPr marL="457200" indent="-457200" algn="l">
              <a:buFont typeface="Wingdings" panose="05000000000000000000" pitchFamily="2" charset="2"/>
              <a:buChar char="q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Definitions of Culture</a:t>
            </a:r>
          </a:p>
          <a:p>
            <a:pPr marL="457200" indent="-457200" algn="l">
              <a:buFont typeface="Wingdings" panose="05000000000000000000" pitchFamily="2" charset="2"/>
              <a:buChar char="q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Cultural elements</a:t>
            </a:r>
          </a:p>
          <a:p>
            <a:pPr marL="457200" indent="-457200" algn="l">
              <a:buFont typeface="Wingdings" panose="05000000000000000000" pitchFamily="2" charset="2"/>
              <a:buChar char="q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Hofstede cultural dimensions</a:t>
            </a:r>
          </a:p>
          <a:p>
            <a:pPr marL="457200" indent="-457200" algn="l">
              <a:buFont typeface="Wingdings" panose="05000000000000000000" pitchFamily="2" charset="2"/>
              <a:buChar char="q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Hall theories</a:t>
            </a:r>
          </a:p>
          <a:p>
            <a:pPr marL="457200" indent="-457200" algn="l">
              <a:buFont typeface="Wingdings" panose="05000000000000000000" pitchFamily="2" charset="2"/>
              <a:buChar char="q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Cultural  sensitivity</a:t>
            </a:r>
          </a:p>
          <a:p>
            <a:pPr marL="457200" indent="-457200" algn="l">
              <a:buFont typeface="Wingdings" panose="05000000000000000000" pitchFamily="2" charset="2"/>
              <a:buChar char="q"/>
            </a:pPr>
            <a:r>
              <a:rPr lang="en-GB" sz="28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Culture and Its Effects on Organizations</a:t>
            </a:r>
          </a:p>
          <a:p>
            <a:pPr marL="457200" indent="-457200" algn="l">
              <a:buFont typeface="Wingdings" panose="05000000000000000000" pitchFamily="2" charset="2"/>
              <a:buChar char="q"/>
            </a:pPr>
            <a:r>
              <a:rPr lang="en-GB" sz="2800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importance of culture in  organizations</a:t>
            </a:r>
            <a:endParaRPr lang="en-US" sz="2800" b="1" dirty="0">
              <a:ln w="3175" cmpd="sng">
                <a:noFill/>
              </a:ln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 algn="l">
              <a:buFont typeface="Wingdings" panose="05000000000000000000" pitchFamily="2" charset="2"/>
              <a:buChar char="q"/>
            </a:pP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 algn="l">
              <a:buFont typeface="Wingdings" panose="05000000000000000000" pitchFamily="2" charset="2"/>
              <a:buChar char="q"/>
            </a:pP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6C734BA-31CD-BA59-F796-A63B1F4F5F8C}"/>
              </a:ext>
            </a:extLst>
          </p:cNvPr>
          <p:cNvSpPr txBox="1"/>
          <p:nvPr/>
        </p:nvSpPr>
        <p:spPr>
          <a:xfrm>
            <a:off x="1245623" y="1483980"/>
            <a:ext cx="609361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Clr>
                <a:srgbClr val="0070C0"/>
              </a:buClr>
              <a:buSzPct val="132000"/>
              <a:buFont typeface="Wingdings" panose="05000000000000000000" pitchFamily="2" charset="2"/>
              <a:buChar char="q"/>
            </a:pPr>
            <a:r>
              <a:rPr lang="en-GB" sz="2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Introduction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8601777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28A4A409-9242-444A-AC1F-809866828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ABF65108-5AB6-40BD-BCAF-526D8E3091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7">
              <a:extLst>
                <a:ext uri="{FF2B5EF4-FFF2-40B4-BE49-F238E27FC236}">
                  <a16:creationId xmlns:a16="http://schemas.microsoft.com/office/drawing/2014/main" id="{C77C904B-BC3A-472F-BB70-8750D41E4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8">
              <a:extLst>
                <a:ext uri="{FF2B5EF4-FFF2-40B4-BE49-F238E27FC236}">
                  <a16:creationId xmlns:a16="http://schemas.microsoft.com/office/drawing/2014/main" id="{E910D569-2CFD-4010-B886-2F31BB8EC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9">
              <a:extLst>
                <a:ext uri="{FF2B5EF4-FFF2-40B4-BE49-F238E27FC236}">
                  <a16:creationId xmlns:a16="http://schemas.microsoft.com/office/drawing/2014/main" id="{5A816932-FBAD-46C0-AA92-336589A5A9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0">
              <a:extLst>
                <a:ext uri="{FF2B5EF4-FFF2-40B4-BE49-F238E27FC236}">
                  <a16:creationId xmlns:a16="http://schemas.microsoft.com/office/drawing/2014/main" id="{3D914BDD-E5E0-4DFB-8072-5B498F94A6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1">
              <a:extLst>
                <a:ext uri="{FF2B5EF4-FFF2-40B4-BE49-F238E27FC236}">
                  <a16:creationId xmlns:a16="http://schemas.microsoft.com/office/drawing/2014/main" id="{ED9E392E-46C2-4B84-A121-9B2BC452F0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ABC5866-00B1-45FB-AC0E-6CD3B986E7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7048" y="-561974"/>
            <a:ext cx="2812385" cy="1752599"/>
          </a:xfrm>
        </p:spPr>
        <p:txBody>
          <a:bodyPr>
            <a:normAutofit/>
          </a:bodyPr>
          <a:lstStyle/>
          <a:p>
            <a:r>
              <a:rPr lang="en-GB" sz="3200" dirty="0"/>
              <a:t>                             </a:t>
            </a:r>
            <a:r>
              <a:rPr lang="en-GB" sz="3200" b="1" dirty="0"/>
              <a:t>Introduction </a:t>
            </a:r>
            <a:endParaRPr lang="en-US" sz="3200" b="1" dirty="0"/>
          </a:p>
        </p:txBody>
      </p:sp>
      <p:sp>
        <p:nvSpPr>
          <p:cNvPr id="28" name="Rounded Rectangle 16">
            <a:extLst>
              <a:ext uri="{FF2B5EF4-FFF2-40B4-BE49-F238E27FC236}">
                <a16:creationId xmlns:a16="http://schemas.microsoft.com/office/drawing/2014/main" id="{21ECAAB0-702B-4C08-B30F-0AFAC3479A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1162" y="648931"/>
            <a:ext cx="6881862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7AE652F-F5F7-1329-4A36-C473D6BAE3B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12" r="3070" b="-1"/>
          <a:stretch>
            <a:fillRect/>
          </a:stretch>
        </p:blipFill>
        <p:spPr>
          <a:xfrm>
            <a:off x="4994224" y="977105"/>
            <a:ext cx="6237359" cy="442367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8949CF1-81CA-1779-8355-FCC155F4107C}"/>
              </a:ext>
            </a:extLst>
          </p:cNvPr>
          <p:cNvSpPr txBox="1"/>
          <p:nvPr/>
        </p:nvSpPr>
        <p:spPr>
          <a:xfrm>
            <a:off x="1204912" y="977104"/>
            <a:ext cx="3517871" cy="44172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Cadbury is a famous British chocolate and sweets brand (Cadbury, 2003 ).</a:t>
            </a:r>
            <a:endParaRPr lang="en-GB" sz="2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COFCO is one of China’s major food and  enterprises with significant distribution and market experience(Cofco  ,nd ).</a:t>
            </a:r>
            <a:endParaRPr lang="en-GB" sz="2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98363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89FC1-935E-8039-6B58-A567241437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52789" y="167100"/>
            <a:ext cx="4335366" cy="665414"/>
          </a:xfrm>
        </p:spPr>
        <p:txBody>
          <a:bodyPr anchor="ctr">
            <a:normAutofit fontScale="90000"/>
          </a:bodyPr>
          <a:lstStyle/>
          <a:p>
            <a:pPr algn="r"/>
            <a:r>
              <a:rPr lang="en-GB" sz="4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Culture    definition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A1C34A3D-92DD-3592-822C-A980A9199F63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2753489" y="1537770"/>
            <a:ext cx="7562085" cy="278553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Culture is the common values, beliefs, practices, behaviors, and norms that determine how people interact, communicate, and view the world</a:t>
            </a:r>
            <a:r>
              <a:rPr lang="en-GB" sz="28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(Kroeber, A.L. &amp; Kluckhohn, C. 1952)</a:t>
            </a: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44401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>
            <a:extLst>
              <a:ext uri="{FF2B5EF4-FFF2-40B4-BE49-F238E27FC236}">
                <a16:creationId xmlns:a16="http://schemas.microsoft.com/office/drawing/2014/main" id="{28A4A409-9242-444A-AC1F-809866828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ABF65108-5AB6-40BD-BCAF-526D8E3091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7">
              <a:extLst>
                <a:ext uri="{FF2B5EF4-FFF2-40B4-BE49-F238E27FC236}">
                  <a16:creationId xmlns:a16="http://schemas.microsoft.com/office/drawing/2014/main" id="{C77C904B-BC3A-472F-BB70-8750D41E4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8">
              <a:extLst>
                <a:ext uri="{FF2B5EF4-FFF2-40B4-BE49-F238E27FC236}">
                  <a16:creationId xmlns:a16="http://schemas.microsoft.com/office/drawing/2014/main" id="{E910D569-2CFD-4010-B886-2F31BB8EC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9">
              <a:extLst>
                <a:ext uri="{FF2B5EF4-FFF2-40B4-BE49-F238E27FC236}">
                  <a16:creationId xmlns:a16="http://schemas.microsoft.com/office/drawing/2014/main" id="{5A816932-FBAD-46C0-AA92-336589A5A9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0">
              <a:extLst>
                <a:ext uri="{FF2B5EF4-FFF2-40B4-BE49-F238E27FC236}">
                  <a16:creationId xmlns:a16="http://schemas.microsoft.com/office/drawing/2014/main" id="{3D914BDD-E5E0-4DFB-8072-5B498F94A6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1">
              <a:extLst>
                <a:ext uri="{FF2B5EF4-FFF2-40B4-BE49-F238E27FC236}">
                  <a16:creationId xmlns:a16="http://schemas.microsoft.com/office/drawing/2014/main" id="{ED9E392E-46C2-4B84-A121-9B2BC452F0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" name="Title 2">
            <a:extLst>
              <a:ext uri="{FF2B5EF4-FFF2-40B4-BE49-F238E27FC236}">
                <a16:creationId xmlns:a16="http://schemas.microsoft.com/office/drawing/2014/main" id="{A34D8D90-95BF-6913-F5EB-53C34CB6E0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2" y="685800"/>
            <a:ext cx="2812385" cy="1752599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Elements of Culture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9A11D2C-51F8-F795-DB11-A213696A556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188789" y="977105"/>
            <a:ext cx="2812387" cy="312420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lvl="0" indent="0">
              <a:buNone/>
            </a:pPr>
            <a:endParaRPr lang="en-GB" sz="1800" dirty="0"/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  <a:latin typeface="Aptos Display" panose="020B0004020202020204" pitchFamily="34" charset="0"/>
            </a:endParaRPr>
          </a:p>
        </p:txBody>
      </p:sp>
      <p:sp>
        <p:nvSpPr>
          <p:cNvPr id="32" name="Rounded Rectangle 16">
            <a:extLst>
              <a:ext uri="{FF2B5EF4-FFF2-40B4-BE49-F238E27FC236}">
                <a16:creationId xmlns:a16="http://schemas.microsoft.com/office/drawing/2014/main" id="{21ECAAB0-702B-4C08-B30F-0AFAC3479A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1162" y="648931"/>
            <a:ext cx="6881862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5D9C7C28-965E-ED11-D729-E8AE631DD36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8789" y="1385887"/>
            <a:ext cx="3314234" cy="3605651"/>
          </a:xfrm>
          <a:prstGeom prst="rect">
            <a:avLst/>
          </a:prstGeom>
        </p:spPr>
      </p:pic>
      <p:sp>
        <p:nvSpPr>
          <p:cNvPr id="35" name="Rectangle 1">
            <a:extLst>
              <a:ext uri="{FF2B5EF4-FFF2-40B4-BE49-F238E27FC236}">
                <a16:creationId xmlns:a16="http://schemas.microsoft.com/office/drawing/2014/main" id="{5C5CD9EC-EFC1-61BC-45D0-8825F06B4B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37114" y="473323"/>
            <a:ext cx="4080802" cy="55750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457200" marR="0" lvl="0" indent="-45720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0070C0"/>
              </a:buClr>
              <a:buSzPct val="130000"/>
              <a:buFont typeface="Wingdings" panose="05000000000000000000" pitchFamily="2" charset="2"/>
              <a:buChar char="q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Religion</a:t>
            </a:r>
          </a:p>
          <a:p>
            <a:pPr marL="514350" marR="0" lvl="0" indent="-51435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0070C0"/>
              </a:buClr>
              <a:buSzPct val="130000"/>
              <a:buFont typeface="Wingdings" panose="05000000000000000000" pitchFamily="2" charset="2"/>
              <a:buChar char="q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Values and beliefs </a:t>
            </a:r>
          </a:p>
          <a:p>
            <a:pPr marL="457200" marR="0" lvl="0" indent="-45720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0070C0"/>
              </a:buClr>
              <a:buSzPct val="130000"/>
              <a:buFont typeface="Wingdings" panose="05000000000000000000" pitchFamily="2" charset="2"/>
              <a:buChar char="q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Customs and traditions </a:t>
            </a:r>
          </a:p>
          <a:p>
            <a:pPr marL="457200" marR="0" lvl="0" indent="-45720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0070C0"/>
              </a:buClr>
              <a:buSzPct val="130000"/>
              <a:buFont typeface="Wingdings" panose="05000000000000000000" pitchFamily="2" charset="2"/>
              <a:buChar char="q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Social structure </a:t>
            </a:r>
          </a:p>
          <a:p>
            <a:pPr marL="457200" marR="0" lvl="0" indent="-45720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0070C0"/>
              </a:buClr>
              <a:buSzPct val="130000"/>
              <a:buFont typeface="Wingdings" panose="05000000000000000000" pitchFamily="2" charset="2"/>
              <a:buChar char="q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Food </a:t>
            </a:r>
          </a:p>
          <a:p>
            <a:pPr marL="457200" marR="0" lvl="0" indent="-45720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0070C0"/>
              </a:buClr>
              <a:buSzPct val="130000"/>
              <a:buFont typeface="Wingdings" panose="05000000000000000000" pitchFamily="2" charset="2"/>
              <a:buChar char="q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Clothing </a:t>
            </a:r>
          </a:p>
          <a:p>
            <a:pPr marL="457200" marR="0" lvl="0" indent="-45720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0070C0"/>
              </a:buClr>
              <a:buSzPct val="130000"/>
              <a:buFont typeface="Wingdings" panose="05000000000000000000" pitchFamily="2" charset="2"/>
              <a:buChar char="q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Art &amp;Music</a:t>
            </a:r>
          </a:p>
          <a:p>
            <a:pPr marL="457200" marR="0" lvl="0" indent="-45720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0070C0"/>
              </a:buClr>
              <a:buSzPct val="130000"/>
              <a:buFont typeface="Wingdings" panose="05000000000000000000" pitchFamily="2" charset="2"/>
              <a:buChar char="q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Education </a:t>
            </a:r>
          </a:p>
          <a:p>
            <a:pPr marL="457200" marR="0" lvl="0" indent="-45720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0070C0"/>
              </a:buClr>
              <a:buSzPct val="130000"/>
              <a:buFont typeface="Wingdings" panose="05000000000000000000" pitchFamily="2" charset="2"/>
              <a:buChar char="q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Language </a:t>
            </a:r>
          </a:p>
          <a:p>
            <a:pPr marL="457200" marR="0" lvl="0" indent="-45720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0070C0"/>
              </a:buClr>
              <a:buSzPct val="130000"/>
              <a:buFont typeface="Wingdings" panose="05000000000000000000" pitchFamily="2" charset="2"/>
              <a:buChar char="q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Law              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2D2807B7-5415-5C29-B40E-4D203CD453F2}"/>
              </a:ext>
            </a:extLst>
          </p:cNvPr>
          <p:cNvSpPr txBox="1"/>
          <p:nvPr/>
        </p:nvSpPr>
        <p:spPr>
          <a:xfrm>
            <a:off x="8686409" y="5188168"/>
            <a:ext cx="6093618" cy="4960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Hofstede, G. (2001</a:t>
            </a: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41509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E58E29-77E5-8106-D5CA-AF96474170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89399" y="4625788"/>
            <a:ext cx="7413623" cy="835217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800" b="1" kern="1200">
                <a:latin typeface="Aptos Display" panose="020B0004020202020204" pitchFamily="34" charset="0"/>
              </a:rPr>
              <a:t>     </a:t>
            </a:r>
            <a:br>
              <a:rPr lang="en-US" sz="1800" kern="1200">
                <a:latin typeface="+mj-lt"/>
                <a:ea typeface="+mj-ea"/>
                <a:cs typeface="+mj-cs"/>
              </a:rPr>
            </a:br>
            <a:br>
              <a:rPr lang="en-US" sz="1800" kern="1200">
                <a:latin typeface="+mj-lt"/>
                <a:ea typeface="+mj-ea"/>
                <a:cs typeface="+mj-cs"/>
              </a:rPr>
            </a:br>
            <a:endParaRPr lang="en-US" sz="1800" kern="1200"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1B3E99-8079-9766-13DC-7D051E8E4E0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3" r="-3" b="-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AEBCBDA-62D4-0F75-B15F-86BE14F97911}"/>
              </a:ext>
            </a:extLst>
          </p:cNvPr>
          <p:cNvSpPr txBox="1"/>
          <p:nvPr/>
        </p:nvSpPr>
        <p:spPr>
          <a:xfrm>
            <a:off x="7544419" y="6596390"/>
            <a:ext cx="6200774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1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Source: Hofstede country comparison data for the United Kingdom and China</a:t>
            </a:r>
            <a:endParaRPr lang="en-GB" sz="11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6629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1417B-F7FB-4883-8618-AABC532C8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08458" y="449209"/>
            <a:ext cx="3690257" cy="1450757"/>
          </a:xfrm>
        </p:spPr>
        <p:txBody>
          <a:bodyPr>
            <a:normAutofit fontScale="90000"/>
          </a:bodyPr>
          <a:lstStyle/>
          <a:p>
            <a:r>
              <a:rPr lang="en-GB" sz="31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Cultural sensitivity in China/ The differences from the </a:t>
            </a:r>
            <a:r>
              <a:rPr lang="en-GB" sz="2600" b="1" dirty="0"/>
              <a:t>UK </a:t>
            </a:r>
            <a:br>
              <a:rPr lang="en-GB" sz="2600" b="1" dirty="0"/>
            </a:br>
            <a:br>
              <a:rPr lang="en-GB" sz="2600" b="1" dirty="0"/>
            </a:br>
            <a:br>
              <a:rPr lang="en-GB" sz="2600" b="1" dirty="0"/>
            </a:br>
            <a:endParaRPr lang="en-US" sz="2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991A04-A8F1-41FA-AA19-9D71D8B693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15175" y="1386433"/>
            <a:ext cx="5076824" cy="5314405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Understanding and respecting Chinese traditions, values, and communication style.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Important Cultural Values in China: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Respect for hierarchy and seniority.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Importance of family and group. harmony.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Saving “face” avoiding embarrassment 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Meyer, E. (2014)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Building long-term relationships guanxi(</a:t>
            </a:r>
            <a:r>
              <a:rPr lang="en-GB" b="1" dirty="0"/>
              <a:t>Deresky,  2017).</a:t>
            </a:r>
            <a:endParaRPr lang="en-US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Example:</a:t>
            </a: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In meetings, avoid openly criticizing someone in front of others.</a:t>
            </a:r>
          </a:p>
          <a:p>
            <a:endParaRPr lang="en-US" sz="1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1283055-D24F-FE33-907F-101BDFF76A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48" r="7963" b="-1"/>
          <a:stretch>
            <a:fillRect/>
          </a:stretch>
        </p:blipFill>
        <p:spPr>
          <a:xfrm>
            <a:off x="1" y="0"/>
            <a:ext cx="6972300" cy="685799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591786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60ACC13-B825-49F3-93DE-C8B8F2FA3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F947B31F-CA03-4793-845D-FD86BABC1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DCDDE94D-F78C-4A48-AEA6-E922FC99A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Freeform 8">
              <a:extLst>
                <a:ext uri="{FF2B5EF4-FFF2-40B4-BE49-F238E27FC236}">
                  <a16:creationId xmlns:a16="http://schemas.microsoft.com/office/drawing/2014/main" id="{3445A886-F3CA-4DE4-90D7-535F9707B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A8999CB6-C053-418B-AE37-E470804D2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0">
              <a:extLst>
                <a:ext uri="{FF2B5EF4-FFF2-40B4-BE49-F238E27FC236}">
                  <a16:creationId xmlns:a16="http://schemas.microsoft.com/office/drawing/2014/main" id="{81EA3E26-BFCD-4396-AE8A-2A9828BFF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5F9BC582-73A6-4D8A-8738-E36476489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85428F22-76B3-4107-AADE-3F9EC95FD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5346FBCF-5353-4172-96F5-4B7EB0777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90265" y="-12875"/>
            <a:ext cx="2604396" cy="6890194"/>
            <a:chOff x="2199787" y="-12875"/>
            <a:chExt cx="2679011" cy="6890194"/>
          </a:xfrm>
        </p:grpSpPr>
        <p:sp useBgFill="1">
          <p:nvSpPr>
            <p:cNvPr id="20" name="Rectangle 19">
              <a:extLst>
                <a:ext uri="{FF2B5EF4-FFF2-40B4-BE49-F238E27FC236}">
                  <a16:creationId xmlns:a16="http://schemas.microsoft.com/office/drawing/2014/main" id="{343F3E6D-808D-43AD-9485-AD0014BEAE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199787" y="-12875"/>
              <a:ext cx="2679011" cy="5301468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  <a:gd name="connsiteX0" fmla="*/ 650979 w 2587151"/>
                <a:gd name="connsiteY0" fmla="*/ 0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650979 w 2587151"/>
                <a:gd name="connsiteY4" fmla="*/ 0 h 2554287"/>
                <a:gd name="connsiteX0" fmla="*/ 730379 w 2587151"/>
                <a:gd name="connsiteY0" fmla="*/ 5692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730379 w 2587151"/>
                <a:gd name="connsiteY4" fmla="*/ 5692 h 2554287"/>
                <a:gd name="connsiteX0" fmla="*/ 864750 w 2587151"/>
                <a:gd name="connsiteY0" fmla="*/ 2847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64750 w 2587151"/>
                <a:gd name="connsiteY4" fmla="*/ 2847 h 2554287"/>
                <a:gd name="connsiteX0" fmla="*/ 883073 w 2587151"/>
                <a:gd name="connsiteY0" fmla="*/ 1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83073 w 2587151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5750 h 2565670"/>
                <a:gd name="connsiteX4" fmla="*/ 895288 w 2611581"/>
                <a:gd name="connsiteY4" fmla="*/ 1 h 2565670"/>
                <a:gd name="connsiteX0" fmla="*/ 1544433 w 3260726"/>
                <a:gd name="connsiteY0" fmla="*/ 1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1544433 w 3260726"/>
                <a:gd name="connsiteY4" fmla="*/ 1 h 2565670"/>
                <a:gd name="connsiteX0" fmla="*/ 921784 w 3260726"/>
                <a:gd name="connsiteY0" fmla="*/ 12347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3260726"/>
                <a:gd name="connsiteY0" fmla="*/ 12347 h 2565670"/>
                <a:gd name="connsiteX1" fmla="*/ 2321160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2322228"/>
                <a:gd name="connsiteY0" fmla="*/ 12347 h 2565670"/>
                <a:gd name="connsiteX1" fmla="*/ 2321160 w 2322228"/>
                <a:gd name="connsiteY1" fmla="*/ 0 h 2565670"/>
                <a:gd name="connsiteX2" fmla="*/ 2320129 w 2322228"/>
                <a:gd name="connsiteY2" fmla="*/ 2565670 h 2565670"/>
                <a:gd name="connsiteX3" fmla="*/ 0 w 2322228"/>
                <a:gd name="connsiteY3" fmla="*/ 2521058 h 2565670"/>
                <a:gd name="connsiteX4" fmla="*/ 921784 w 2322228"/>
                <a:gd name="connsiteY4" fmla="*/ 12347 h 2565670"/>
                <a:gd name="connsiteX0" fmla="*/ 921784 w 2322228"/>
                <a:gd name="connsiteY0" fmla="*/ 0 h 2571841"/>
                <a:gd name="connsiteX1" fmla="*/ 2321160 w 2322228"/>
                <a:gd name="connsiteY1" fmla="*/ 6171 h 2571841"/>
                <a:gd name="connsiteX2" fmla="*/ 2320129 w 2322228"/>
                <a:gd name="connsiteY2" fmla="*/ 2571841 h 2571841"/>
                <a:gd name="connsiteX3" fmla="*/ 0 w 2322228"/>
                <a:gd name="connsiteY3" fmla="*/ 2527229 h 2571841"/>
                <a:gd name="connsiteX4" fmla="*/ 921784 w 2322228"/>
                <a:gd name="connsiteY4" fmla="*/ 0 h 2571841"/>
                <a:gd name="connsiteX0" fmla="*/ 921784 w 2611583"/>
                <a:gd name="connsiteY0" fmla="*/ 0 h 2540977"/>
                <a:gd name="connsiteX1" fmla="*/ 2321160 w 2611583"/>
                <a:gd name="connsiteY1" fmla="*/ 6171 h 2540977"/>
                <a:gd name="connsiteX2" fmla="*/ 2611583 w 2611583"/>
                <a:gd name="connsiteY2" fmla="*/ 2540977 h 2540977"/>
                <a:gd name="connsiteX3" fmla="*/ 0 w 2611583"/>
                <a:gd name="connsiteY3" fmla="*/ 2527229 h 2540977"/>
                <a:gd name="connsiteX4" fmla="*/ 921784 w 2611583"/>
                <a:gd name="connsiteY4" fmla="*/ 0 h 2540977"/>
                <a:gd name="connsiteX0" fmla="*/ 921784 w 2611583"/>
                <a:gd name="connsiteY0" fmla="*/ 2 h 2540979"/>
                <a:gd name="connsiteX1" fmla="*/ 2572870 w 2611583"/>
                <a:gd name="connsiteY1" fmla="*/ 0 h 2540979"/>
                <a:gd name="connsiteX2" fmla="*/ 2611583 w 2611583"/>
                <a:gd name="connsiteY2" fmla="*/ 2540979 h 2540979"/>
                <a:gd name="connsiteX3" fmla="*/ 0 w 2611583"/>
                <a:gd name="connsiteY3" fmla="*/ 2527231 h 2540979"/>
                <a:gd name="connsiteX4" fmla="*/ 921784 w 2611583"/>
                <a:gd name="connsiteY4" fmla="*/ 2 h 2540979"/>
                <a:gd name="connsiteX0" fmla="*/ 921784 w 2705467"/>
                <a:gd name="connsiteY0" fmla="*/ 0 h 2540977"/>
                <a:gd name="connsiteX1" fmla="*/ 2705349 w 2705467"/>
                <a:gd name="connsiteY1" fmla="*/ 6171 h 2540977"/>
                <a:gd name="connsiteX2" fmla="*/ 2611583 w 2705467"/>
                <a:gd name="connsiteY2" fmla="*/ 2540977 h 2540977"/>
                <a:gd name="connsiteX3" fmla="*/ 0 w 2705467"/>
                <a:gd name="connsiteY3" fmla="*/ 2527229 h 2540977"/>
                <a:gd name="connsiteX4" fmla="*/ 921784 w 2705467"/>
                <a:gd name="connsiteY4" fmla="*/ 0 h 2540977"/>
                <a:gd name="connsiteX0" fmla="*/ 921784 w 2718702"/>
                <a:gd name="connsiteY0" fmla="*/ 2 h 2540979"/>
                <a:gd name="connsiteX1" fmla="*/ 2718597 w 2718702"/>
                <a:gd name="connsiteY1" fmla="*/ 0 h 2540979"/>
                <a:gd name="connsiteX2" fmla="*/ 2611583 w 2718702"/>
                <a:gd name="connsiteY2" fmla="*/ 2540979 h 2540979"/>
                <a:gd name="connsiteX3" fmla="*/ 0 w 2718702"/>
                <a:gd name="connsiteY3" fmla="*/ 2527231 h 2540979"/>
                <a:gd name="connsiteX4" fmla="*/ 921784 w 2718702"/>
                <a:gd name="connsiteY4" fmla="*/ 2 h 2540979"/>
                <a:gd name="connsiteX0" fmla="*/ 921784 w 2679012"/>
                <a:gd name="connsiteY0" fmla="*/ 0 h 2540977"/>
                <a:gd name="connsiteX1" fmla="*/ 2678853 w 2679012"/>
                <a:gd name="connsiteY1" fmla="*/ 6171 h 2540977"/>
                <a:gd name="connsiteX2" fmla="*/ 2611583 w 2679012"/>
                <a:gd name="connsiteY2" fmla="*/ 2540977 h 2540977"/>
                <a:gd name="connsiteX3" fmla="*/ 0 w 2679012"/>
                <a:gd name="connsiteY3" fmla="*/ 2527229 h 2540977"/>
                <a:gd name="connsiteX4" fmla="*/ 921784 w 2679012"/>
                <a:gd name="connsiteY4" fmla="*/ 0 h 254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012" h="2540977">
                  <a:moveTo>
                    <a:pt x="921784" y="0"/>
                  </a:moveTo>
                  <a:lnTo>
                    <a:pt x="2678853" y="6171"/>
                  </a:lnTo>
                  <a:cubicBezTo>
                    <a:pt x="2682925" y="861394"/>
                    <a:pt x="2607511" y="1685754"/>
                    <a:pt x="2611583" y="2540977"/>
                  </a:cubicBezTo>
                  <a:lnTo>
                    <a:pt x="0" y="2527229"/>
                  </a:lnTo>
                  <a:lnTo>
                    <a:pt x="921784" y="0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14598" r="-265621" b="-28686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21" name="Rectangle 20">
              <a:extLst>
                <a:ext uri="{FF2B5EF4-FFF2-40B4-BE49-F238E27FC236}">
                  <a16:creationId xmlns:a16="http://schemas.microsoft.com/office/drawing/2014/main" id="{03DB1AC6-5430-4CD3-BD83-86E675A11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211875" y="5257482"/>
              <a:ext cx="2586931" cy="1619837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81054 w 2720934"/>
                <a:gd name="connsiteY3" fmla="*/ 3638695 h 4303713"/>
                <a:gd name="connsiteX4" fmla="*/ 0 w 2720934"/>
                <a:gd name="connsiteY4" fmla="*/ 268283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64231 w 2720934"/>
                <a:gd name="connsiteY3" fmla="*/ 3717600 h 4303713"/>
                <a:gd name="connsiteX4" fmla="*/ 0 w 2720934"/>
                <a:gd name="connsiteY4" fmla="*/ 268283 h 4303713"/>
                <a:gd name="connsiteX0" fmla="*/ 0 w 2720934"/>
                <a:gd name="connsiteY0" fmla="*/ 268283 h 4335275"/>
                <a:gd name="connsiteX1" fmla="*/ 2720934 w 2720934"/>
                <a:gd name="connsiteY1" fmla="*/ 0 h 4335275"/>
                <a:gd name="connsiteX2" fmla="*/ 2653639 w 2720934"/>
                <a:gd name="connsiteY2" fmla="*/ 4335275 h 4335275"/>
                <a:gd name="connsiteX3" fmla="*/ 2264231 w 2720934"/>
                <a:gd name="connsiteY3" fmla="*/ 3717600 h 4335275"/>
                <a:gd name="connsiteX4" fmla="*/ 0 w 2720934"/>
                <a:gd name="connsiteY4" fmla="*/ 268283 h 4335275"/>
                <a:gd name="connsiteX0" fmla="*/ 0 w 2737757"/>
                <a:gd name="connsiteY0" fmla="*/ 236721 h 4335275"/>
                <a:gd name="connsiteX1" fmla="*/ 2737757 w 2737757"/>
                <a:gd name="connsiteY1" fmla="*/ 0 h 4335275"/>
                <a:gd name="connsiteX2" fmla="*/ 2670462 w 2737757"/>
                <a:gd name="connsiteY2" fmla="*/ 4335275 h 4335275"/>
                <a:gd name="connsiteX3" fmla="*/ 2281054 w 2737757"/>
                <a:gd name="connsiteY3" fmla="*/ 3717600 h 4335275"/>
                <a:gd name="connsiteX4" fmla="*/ 0 w 2737757"/>
                <a:gd name="connsiteY4" fmla="*/ 236721 h 4335275"/>
                <a:gd name="connsiteX0" fmla="*/ 0 w 2729346"/>
                <a:gd name="connsiteY0" fmla="*/ 0 h 4098554"/>
                <a:gd name="connsiteX1" fmla="*/ 2729346 w 2729346"/>
                <a:gd name="connsiteY1" fmla="*/ 126250 h 4098554"/>
                <a:gd name="connsiteX2" fmla="*/ 2670462 w 2729346"/>
                <a:gd name="connsiteY2" fmla="*/ 4098554 h 4098554"/>
                <a:gd name="connsiteX3" fmla="*/ 2281054 w 2729346"/>
                <a:gd name="connsiteY3" fmla="*/ 3480879 h 4098554"/>
                <a:gd name="connsiteX4" fmla="*/ 0 w 2729346"/>
                <a:gd name="connsiteY4" fmla="*/ 0 h 4098554"/>
                <a:gd name="connsiteX0" fmla="*/ 0 w 2720934"/>
                <a:gd name="connsiteY0" fmla="*/ 0 h 4098554"/>
                <a:gd name="connsiteX1" fmla="*/ 2720934 w 2720934"/>
                <a:gd name="connsiteY1" fmla="*/ 31562 h 4098554"/>
                <a:gd name="connsiteX2" fmla="*/ 2670462 w 2720934"/>
                <a:gd name="connsiteY2" fmla="*/ 4098554 h 4098554"/>
                <a:gd name="connsiteX3" fmla="*/ 2281054 w 2720934"/>
                <a:gd name="connsiteY3" fmla="*/ 3480879 h 4098554"/>
                <a:gd name="connsiteX4" fmla="*/ 0 w 2720934"/>
                <a:gd name="connsiteY4" fmla="*/ 0 h 4098554"/>
                <a:gd name="connsiteX0" fmla="*/ 0 w 2720934"/>
                <a:gd name="connsiteY0" fmla="*/ 15782 h 4114336"/>
                <a:gd name="connsiteX1" fmla="*/ 2720934 w 2720934"/>
                <a:gd name="connsiteY1" fmla="*/ 0 h 4114336"/>
                <a:gd name="connsiteX2" fmla="*/ 2670462 w 2720934"/>
                <a:gd name="connsiteY2" fmla="*/ 4114336 h 4114336"/>
                <a:gd name="connsiteX3" fmla="*/ 2281054 w 2720934"/>
                <a:gd name="connsiteY3" fmla="*/ 3496661 h 4114336"/>
                <a:gd name="connsiteX4" fmla="*/ 0 w 2720934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80409 w 2820289"/>
                <a:gd name="connsiteY3" fmla="*/ 3496661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3972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3721149"/>
                <a:gd name="connsiteY0" fmla="*/ 0 h 4269703"/>
                <a:gd name="connsiteX1" fmla="*/ 3721149 w 3721149"/>
                <a:gd name="connsiteY1" fmla="*/ 155367 h 4269703"/>
                <a:gd name="connsiteX2" fmla="*/ 3664832 w 3721149"/>
                <a:gd name="connsiteY2" fmla="*/ 4269703 h 4269703"/>
                <a:gd name="connsiteX3" fmla="*/ 3263736 w 3721149"/>
                <a:gd name="connsiteY3" fmla="*/ 3673347 h 4269703"/>
                <a:gd name="connsiteX4" fmla="*/ 0 w 3721149"/>
                <a:gd name="connsiteY4" fmla="*/ 0 h 4269703"/>
                <a:gd name="connsiteX0" fmla="*/ 0 w 3721149"/>
                <a:gd name="connsiteY0" fmla="*/ 0 h 4289488"/>
                <a:gd name="connsiteX1" fmla="*/ 3721149 w 3721149"/>
                <a:gd name="connsiteY1" fmla="*/ 155367 h 4289488"/>
                <a:gd name="connsiteX2" fmla="*/ 3664832 w 3721149"/>
                <a:gd name="connsiteY2" fmla="*/ 4269703 h 4289488"/>
                <a:gd name="connsiteX3" fmla="*/ 1705997 w 3721149"/>
                <a:gd name="connsiteY3" fmla="*/ 4289488 h 4289488"/>
                <a:gd name="connsiteX4" fmla="*/ 0 w 3721149"/>
                <a:gd name="connsiteY4" fmla="*/ 0 h 4289488"/>
                <a:gd name="connsiteX0" fmla="*/ 0 w 3664846"/>
                <a:gd name="connsiteY0" fmla="*/ 15785 h 4305273"/>
                <a:gd name="connsiteX1" fmla="*/ 3664846 w 3664846"/>
                <a:gd name="connsiteY1" fmla="*/ 0 h 4305273"/>
                <a:gd name="connsiteX2" fmla="*/ 3664832 w 3664846"/>
                <a:gd name="connsiteY2" fmla="*/ 4285488 h 4305273"/>
                <a:gd name="connsiteX3" fmla="*/ 1705997 w 3664846"/>
                <a:gd name="connsiteY3" fmla="*/ 4305273 h 4305273"/>
                <a:gd name="connsiteX4" fmla="*/ 0 w 3664846"/>
                <a:gd name="connsiteY4" fmla="*/ 15785 h 4305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64846" h="4305273">
                  <a:moveTo>
                    <a:pt x="0" y="15785"/>
                  </a:moveTo>
                  <a:lnTo>
                    <a:pt x="3664846" y="0"/>
                  </a:lnTo>
                  <a:cubicBezTo>
                    <a:pt x="3664841" y="1428496"/>
                    <a:pt x="3664837" y="2856992"/>
                    <a:pt x="3664832" y="4285488"/>
                  </a:cubicBezTo>
                  <a:lnTo>
                    <a:pt x="1705997" y="4305273"/>
                  </a:lnTo>
                  <a:lnTo>
                    <a:pt x="0" y="15785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63116" t="-323529" r="-398251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8326E10-C8CB-487F-A110-F861268DE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60612" y="0"/>
            <a:ext cx="2436813" cy="6858001"/>
            <a:chOff x="1320800" y="0"/>
            <a:chExt cx="2436813" cy="6858001"/>
          </a:xfrm>
        </p:grpSpPr>
        <p:sp>
          <p:nvSpPr>
            <p:cNvPr id="24" name="Freeform 6">
              <a:extLst>
                <a:ext uri="{FF2B5EF4-FFF2-40B4-BE49-F238E27FC236}">
                  <a16:creationId xmlns:a16="http://schemas.microsoft.com/office/drawing/2014/main" id="{3279962B-46D2-4E19-B632-39B80D1E8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7">
              <a:extLst>
                <a:ext uri="{FF2B5EF4-FFF2-40B4-BE49-F238E27FC236}">
                  <a16:creationId xmlns:a16="http://schemas.microsoft.com/office/drawing/2014/main" id="{321A335A-53CB-4C17-AB51-5D9C2DCB4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8">
              <a:extLst>
                <a:ext uri="{FF2B5EF4-FFF2-40B4-BE49-F238E27FC236}">
                  <a16:creationId xmlns:a16="http://schemas.microsoft.com/office/drawing/2014/main" id="{A0E0D557-405B-469F-AEDE-4E3404AA41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9">
              <a:extLst>
                <a:ext uri="{FF2B5EF4-FFF2-40B4-BE49-F238E27FC236}">
                  <a16:creationId xmlns:a16="http://schemas.microsoft.com/office/drawing/2014/main" id="{D8D4E62F-9393-40A6-9E85-9F3B59C46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0">
              <a:extLst>
                <a:ext uri="{FF2B5EF4-FFF2-40B4-BE49-F238E27FC236}">
                  <a16:creationId xmlns:a16="http://schemas.microsoft.com/office/drawing/2014/main" id="{FABD11B1-DE89-45BC-8204-968C88AAD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1">
              <a:extLst>
                <a:ext uri="{FF2B5EF4-FFF2-40B4-BE49-F238E27FC236}">
                  <a16:creationId xmlns:a16="http://schemas.microsoft.com/office/drawing/2014/main" id="{AFA4965A-1FBC-44B8-B96A-3F5275C3A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88D08F94-9076-A505-4F80-ECAD51404DF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834" r="46793"/>
          <a:stretch>
            <a:fillRect/>
          </a:stretch>
        </p:blipFill>
        <p:spPr>
          <a:xfrm>
            <a:off x="20" y="10"/>
            <a:ext cx="3459143" cy="6857990"/>
          </a:xfrm>
          <a:custGeom>
            <a:avLst/>
            <a:gdLst/>
            <a:ahLst/>
            <a:cxnLst/>
            <a:rect l="l" t="t" r="r" b="b"/>
            <a:pathLst>
              <a:path w="3458633" h="6858000">
                <a:moveTo>
                  <a:pt x="0" y="0"/>
                </a:moveTo>
                <a:lnTo>
                  <a:pt x="3174999" y="0"/>
                </a:lnTo>
                <a:lnTo>
                  <a:pt x="2294466" y="5223932"/>
                </a:lnTo>
                <a:lnTo>
                  <a:pt x="3458633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658C258-08BD-9B21-43EF-FC37BB3F8930}"/>
              </a:ext>
            </a:extLst>
          </p:cNvPr>
          <p:cNvSpPr txBox="1"/>
          <p:nvPr/>
        </p:nvSpPr>
        <p:spPr>
          <a:xfrm>
            <a:off x="4056062" y="242888"/>
            <a:ext cx="7659156" cy="60922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/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3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              Why Cultural Sensitivity Matters in Business</a:t>
            </a:r>
          </a:p>
          <a:p>
            <a:pPr indent="-2286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1500" b="1" dirty="0"/>
          </a:p>
          <a:p>
            <a:pPr marL="457200" indent="-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Wingdings" panose="05000000000000000000" pitchFamily="2" charset="2"/>
              <a:buChar char="q"/>
            </a:pPr>
            <a:r>
              <a:rPr lang="en-US" sz="3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Helps avoid misunderstandings</a:t>
            </a:r>
          </a:p>
          <a:p>
            <a:pPr marL="457200" indent="-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Wingdings" panose="05000000000000000000" pitchFamily="2" charset="2"/>
              <a:buChar char="q"/>
            </a:pPr>
            <a:r>
              <a:rPr lang="en-US" sz="3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Builds stronger partnerships</a:t>
            </a:r>
          </a:p>
          <a:p>
            <a:pPr marL="457200" indent="-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Wingdings" panose="05000000000000000000" pitchFamily="2" charset="2"/>
              <a:buChar char="q"/>
            </a:pPr>
            <a:r>
              <a:rPr lang="en-US" sz="3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Increases trust and long-term success</a:t>
            </a:r>
            <a:r>
              <a:rPr lang="en-US" sz="33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(Hofstede, G. 2001). </a:t>
            </a:r>
          </a:p>
          <a:p>
            <a:pPr indent="-2286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33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33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Example:</a:t>
            </a:r>
          </a:p>
          <a:p>
            <a:pPr marL="457200" indent="-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Wingdings" panose="05000000000000000000" pitchFamily="2" charset="2"/>
              <a:buChar char="q"/>
            </a:pPr>
            <a:r>
              <a:rPr lang="en-US" sz="3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UK company working with a Chinese partner should:</a:t>
            </a:r>
          </a:p>
          <a:p>
            <a:pPr marL="457200" indent="-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Wingdings" panose="05000000000000000000" pitchFamily="2" charset="2"/>
              <a:buChar char="q"/>
            </a:pPr>
            <a:r>
              <a:rPr lang="en-US" sz="3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 patient during negotiations</a:t>
            </a:r>
          </a:p>
          <a:p>
            <a:pPr marL="457200" indent="-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Wingdings" panose="05000000000000000000" pitchFamily="2" charset="2"/>
              <a:buChar char="q"/>
            </a:pPr>
            <a:r>
              <a:rPr lang="en-US" sz="3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Show respect to senior managers</a:t>
            </a:r>
          </a:p>
          <a:p>
            <a:pPr marL="457200" indent="-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Wingdings" panose="05000000000000000000" pitchFamily="2" charset="2"/>
              <a:buChar char="q"/>
            </a:pPr>
            <a:r>
              <a:rPr lang="en-US" sz="3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Avoid public disagreement</a:t>
            </a:r>
          </a:p>
        </p:txBody>
      </p:sp>
    </p:spTree>
    <p:extLst>
      <p:ext uri="{BB962C8B-B14F-4D97-AF65-F5344CB8AC3E}">
        <p14:creationId xmlns:p14="http://schemas.microsoft.com/office/powerpoint/2010/main" val="25490701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DD65B30C-427F-449E-B039-E288E85D8A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9F47D947-83F7-46E3-872B-0777122A0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60C7B45B-6634-46FA-862D-B86F1C3C5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Freeform 8">
              <a:extLst>
                <a:ext uri="{FF2B5EF4-FFF2-40B4-BE49-F238E27FC236}">
                  <a16:creationId xmlns:a16="http://schemas.microsoft.com/office/drawing/2014/main" id="{C7504CC0-DD94-4ED9-ADC9-6FE7AEA33F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64268326-B6DD-4E00-9788-6C319279A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92C7B3DE-DB23-4AAC-B142-C803C0C0A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1EEF04DC-4E0D-4127-A98D-EA81C3B2DE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084966D2-3C9B-4F47-8231-1DEC33D3BD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6066" y="321734"/>
            <a:ext cx="11074201" cy="6214533"/>
          </a:xfrm>
          <a:custGeom>
            <a:avLst/>
            <a:gdLst>
              <a:gd name="connsiteX0" fmla="*/ 815396 w 11074201"/>
              <a:gd name="connsiteY0" fmla="*/ 0 h 6214533"/>
              <a:gd name="connsiteX1" fmla="*/ 11074201 w 11074201"/>
              <a:gd name="connsiteY1" fmla="*/ 0 h 6214533"/>
              <a:gd name="connsiteX2" fmla="*/ 11074201 w 11074201"/>
              <a:gd name="connsiteY2" fmla="*/ 6214533 h 6214533"/>
              <a:gd name="connsiteX3" fmla="*/ 1498193 w 11074201"/>
              <a:gd name="connsiteY3" fmla="*/ 6214533 h 6214533"/>
              <a:gd name="connsiteX4" fmla="*/ 0 w 11074201"/>
              <a:gd name="connsiteY4" fmla="*/ 4992543 h 6214533"/>
              <a:gd name="connsiteX5" fmla="*/ 433971 w 11074201"/>
              <a:gd name="connsiteY5" fmla="*/ 2335405 h 62145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074201" h="6214533">
                <a:moveTo>
                  <a:pt x="815396" y="0"/>
                </a:moveTo>
                <a:lnTo>
                  <a:pt x="11074201" y="0"/>
                </a:lnTo>
                <a:lnTo>
                  <a:pt x="11074201" y="6214533"/>
                </a:lnTo>
                <a:lnTo>
                  <a:pt x="1498193" y="6214533"/>
                </a:lnTo>
                <a:lnTo>
                  <a:pt x="0" y="4992543"/>
                </a:lnTo>
                <a:cubicBezTo>
                  <a:pt x="141071" y="4106831"/>
                  <a:pt x="287521" y="3221118"/>
                  <a:pt x="433971" y="2335405"/>
                </a:cubicBezTo>
                <a:close/>
              </a:path>
            </a:pathLst>
          </a:custGeom>
          <a:solidFill>
            <a:srgbClr val="FFFFFF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  <a:tileRect/>
            </a:gra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8D138C2-F9B8-31BC-2A4B-1184B8E31E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00730" y="1388189"/>
            <a:ext cx="4301217" cy="48990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8223E2BC-996C-E1A4-4705-6956880BA357}"/>
              </a:ext>
            </a:extLst>
          </p:cNvPr>
          <p:cNvSpPr txBox="1"/>
          <p:nvPr/>
        </p:nvSpPr>
        <p:spPr>
          <a:xfrm>
            <a:off x="7768830" y="532957"/>
            <a:ext cx="6093618" cy="6307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Calibri" panose="020F0502020204030204" pitchFamily="34" charset="0"/>
              <a:buChar char=" "/>
              <a:tabLst>
                <a:tab pos="457200" algn="l"/>
              </a:tabLst>
            </a:pPr>
            <a:r>
              <a:rPr lang="en-GB" sz="3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Halls  Theory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BA4D9C1-2F64-BD45-ADBB-EED737A75E93}"/>
              </a:ext>
            </a:extLst>
          </p:cNvPr>
          <p:cNvSpPr txBox="1"/>
          <p:nvPr/>
        </p:nvSpPr>
        <p:spPr>
          <a:xfrm>
            <a:off x="7153457" y="4995138"/>
            <a:ext cx="5987255" cy="5634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Calibri" panose="020F0502020204030204" pitchFamily="34" charset="0"/>
              <a:buChar char=" "/>
              <a:tabLst>
                <a:tab pos="457200" algn="l"/>
              </a:tabLst>
            </a:pP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Monochronic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D5E3E0C-3B9C-2A27-56AB-D8FADDBBAAA3}"/>
              </a:ext>
            </a:extLst>
          </p:cNvPr>
          <p:cNvSpPr txBox="1"/>
          <p:nvPr/>
        </p:nvSpPr>
        <p:spPr>
          <a:xfrm>
            <a:off x="9526480" y="4995138"/>
            <a:ext cx="6093618" cy="5634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15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Polychronic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37ECFD00-BF3D-767B-4963-BDA9B03E81E3}"/>
              </a:ext>
            </a:extLst>
          </p:cNvPr>
          <p:cNvSpPr txBox="1"/>
          <p:nvPr/>
        </p:nvSpPr>
        <p:spPr>
          <a:xfrm>
            <a:off x="1553630" y="532957"/>
            <a:ext cx="5175758" cy="53262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lvl="0" indent="-457200">
              <a:lnSpc>
                <a:spcPct val="115000"/>
              </a:lnSpc>
              <a:spcAft>
                <a:spcPts val="800"/>
              </a:spcAft>
              <a:buClr>
                <a:srgbClr val="0070C0"/>
              </a:buClr>
              <a:buSzPct val="130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endParaRPr lang="en-US" sz="2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lvl="0" indent="-457200">
              <a:lnSpc>
                <a:spcPct val="115000"/>
              </a:lnSpc>
              <a:spcAft>
                <a:spcPts val="800"/>
              </a:spcAft>
              <a:buClr>
                <a:srgbClr val="0070C0"/>
              </a:buClr>
              <a:buSzPct val="130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US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Polychronic time means several activities at the same time</a:t>
            </a:r>
            <a:r>
              <a:rPr lang="en-GB" sz="2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(Hall and Hall, 1990). </a:t>
            </a:r>
            <a:endParaRPr lang="en-GB" sz="2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lvl="0" indent="-457200">
              <a:lnSpc>
                <a:spcPct val="115000"/>
              </a:lnSpc>
              <a:spcAft>
                <a:spcPts val="800"/>
              </a:spcAft>
              <a:buClr>
                <a:srgbClr val="0070C0"/>
              </a:buClr>
              <a:buSzPct val="130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US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Monochronic time -one task at a time</a:t>
            </a:r>
            <a:endParaRPr lang="en-GB" sz="2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lvl="0" indent="-457200">
              <a:lnSpc>
                <a:spcPct val="115000"/>
              </a:lnSpc>
              <a:spcAft>
                <a:spcPts val="800"/>
              </a:spcAft>
              <a:buClr>
                <a:srgbClr val="0070C0"/>
              </a:buClr>
              <a:buSzPct val="130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US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High-context and low-context cultures, as defined by Edward T. Hall, describe how different societies communicate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76463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15FF890B-3CE7-403A-AECE-2DE04FC7AF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35" name="Freeform 6">
              <a:extLst>
                <a:ext uri="{FF2B5EF4-FFF2-40B4-BE49-F238E27FC236}">
                  <a16:creationId xmlns:a16="http://schemas.microsoft.com/office/drawing/2014/main" id="{99A4E160-6CFD-4514-9E20-CA6692CCD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7">
              <a:extLst>
                <a:ext uri="{FF2B5EF4-FFF2-40B4-BE49-F238E27FC236}">
                  <a16:creationId xmlns:a16="http://schemas.microsoft.com/office/drawing/2014/main" id="{3DCD16F5-8D15-45FD-BA62-ADAC08183A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8">
              <a:extLst>
                <a:ext uri="{FF2B5EF4-FFF2-40B4-BE49-F238E27FC236}">
                  <a16:creationId xmlns:a16="http://schemas.microsoft.com/office/drawing/2014/main" id="{E7CFAF28-6FDA-4C2C-BE51-123D1115F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9">
              <a:extLst>
                <a:ext uri="{FF2B5EF4-FFF2-40B4-BE49-F238E27FC236}">
                  <a16:creationId xmlns:a16="http://schemas.microsoft.com/office/drawing/2014/main" id="{1FD12703-0627-4991-B2A4-F96519F908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10">
              <a:extLst>
                <a:ext uri="{FF2B5EF4-FFF2-40B4-BE49-F238E27FC236}">
                  <a16:creationId xmlns:a16="http://schemas.microsoft.com/office/drawing/2014/main" id="{A5758E0B-DF61-40A8-B765-BC6841906A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Freeform 11">
              <a:extLst>
                <a:ext uri="{FF2B5EF4-FFF2-40B4-BE49-F238E27FC236}">
                  <a16:creationId xmlns:a16="http://schemas.microsoft.com/office/drawing/2014/main" id="{3E063A1F-9566-4436-B4E3-2890FBBC2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7" name="TextBox 26">
            <a:extLst>
              <a:ext uri="{FF2B5EF4-FFF2-40B4-BE49-F238E27FC236}">
                <a16:creationId xmlns:a16="http://schemas.microsoft.com/office/drawing/2014/main" id="{1228C0C5-DD04-CA49-1B24-9957C2C1120D}"/>
              </a:ext>
            </a:extLst>
          </p:cNvPr>
          <p:cNvSpPr txBox="1"/>
          <p:nvPr/>
        </p:nvSpPr>
        <p:spPr>
          <a:xfrm>
            <a:off x="1484311" y="685800"/>
            <a:ext cx="10018713" cy="11853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algn="ctr">
              <a:spcBef>
                <a:spcPct val="0"/>
              </a:spcBef>
              <a:spcAft>
                <a:spcPts val="800"/>
              </a:spcAft>
              <a:tabLst>
                <a:tab pos="457200" algn="l"/>
              </a:tabLst>
            </a:pPr>
            <a:r>
              <a:rPr lang="en-GB" sz="32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Culture and Its Effects on Organizations</a:t>
            </a:r>
            <a:endParaRPr lang="en-US" sz="3200" b="1" dirty="0">
              <a:ln w="3175" cmpd="sng">
                <a:noFill/>
              </a:ln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4ED2225-5ED5-9717-8632-B4052D46418C}"/>
              </a:ext>
            </a:extLst>
          </p:cNvPr>
          <p:cNvSpPr txBox="1"/>
          <p:nvPr/>
        </p:nvSpPr>
        <p:spPr>
          <a:xfrm>
            <a:off x="1484311" y="1998133"/>
            <a:ext cx="6855356" cy="37930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Wingdings" panose="05000000000000000000" pitchFamily="2" charset="2"/>
              <a:buChar char="q"/>
            </a:pPr>
            <a:r>
              <a:rPr lang="en-US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Culture affects business by influencing communication, negotiation, leadership, decision-making, and business relationships in different countries (Hall and Hall, 1990).</a:t>
            </a:r>
          </a:p>
        </p:txBody>
      </p:sp>
      <p:pic>
        <p:nvPicPr>
          <p:cNvPr id="31" name="Graphic 30" descr="Meeting">
            <a:extLst>
              <a:ext uri="{FF2B5EF4-FFF2-40B4-BE49-F238E27FC236}">
                <a16:creationId xmlns:a16="http://schemas.microsoft.com/office/drawing/2014/main" id="{2B19A5C1-6D53-9D6C-607A-2596BEC74A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785907" y="2535331"/>
            <a:ext cx="2717116" cy="271711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28881838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F05FB5-FB0C-4C57-A3FD-D1272DA398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06443"/>
          </a:xfrm>
        </p:spPr>
        <p:txBody>
          <a:bodyPr>
            <a:normAutofit/>
          </a:bodyPr>
          <a:lstStyle/>
          <a:p>
            <a:r>
              <a:rPr lang="en-GB" sz="4000" b="1" dirty="0"/>
              <a:t>   </a:t>
            </a:r>
            <a:endParaRPr lang="en-US" sz="40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5C66ACD-88C4-E423-0463-68C30F28908F}"/>
              </a:ext>
            </a:extLst>
          </p:cNvPr>
          <p:cNvSpPr txBox="1"/>
          <p:nvPr/>
        </p:nvSpPr>
        <p:spPr>
          <a:xfrm>
            <a:off x="2971801" y="114707"/>
            <a:ext cx="6797277" cy="11917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3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      The importance of culture in            organizations    </a:t>
            </a: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D5D70092-7243-0E6E-F44C-18448B26E8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45908" y="1659287"/>
            <a:ext cx="10631437" cy="35394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457200" marR="0" lvl="0" indent="-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0070C0"/>
              </a:buClr>
              <a:buSzPct val="130000"/>
              <a:buFont typeface="Wingdings" panose="05000000000000000000" pitchFamily="2" charset="2"/>
              <a:buChar char="q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Culture influences employee thought, behavior, and communication.</a:t>
            </a: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marR="0" lvl="0" indent="-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0070C0"/>
              </a:buClr>
              <a:buSzPct val="130000"/>
              <a:buFont typeface="Wingdings" panose="05000000000000000000" pitchFamily="2" charset="2"/>
              <a:buChar char="q"/>
              <a:tabLst/>
            </a:pPr>
            <a:r>
              <a:rPr lang="en-US" altLang="en-US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reates shared ideals and aspirations.</a:t>
            </a: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marR="0" lvl="0" indent="-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0070C0"/>
              </a:buClr>
              <a:buSzPct val="130000"/>
              <a:buFont typeface="Wingdings" panose="05000000000000000000" pitchFamily="2" charset="2"/>
              <a:buChar char="q"/>
              <a:tabLst/>
            </a:pPr>
            <a:r>
              <a:rPr lang="en-US" altLang="en-US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romote trust, teamwork, and motivation.</a:t>
            </a:r>
          </a:p>
          <a:p>
            <a:pPr marL="457200" marR="0" lvl="0" indent="-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0070C0"/>
              </a:buClr>
              <a:buSzPct val="130000"/>
              <a:buFont typeface="Wingdings" panose="05000000000000000000" pitchFamily="2" charset="2"/>
              <a:buChar char="q"/>
              <a:tabLst/>
            </a:pPr>
            <a:endParaRPr lang="en-US" altLang="en-US"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marR="0" lvl="0" indent="-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0070C0"/>
              </a:buClr>
              <a:buSzPct val="130000"/>
              <a:buFont typeface="Wingdings" panose="05000000000000000000" pitchFamily="2" charset="2"/>
              <a:buChar char="q"/>
              <a:tabLst/>
            </a:pPr>
            <a:r>
              <a:rPr lang="en-US" altLang="en-US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educes fighting and miscommunication.</a:t>
            </a: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altLang="en-US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romotes leadership, decision-making, and performance.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F810613-EEE9-A19D-3064-5911BEE8C946}"/>
              </a:ext>
            </a:extLst>
          </p:cNvPr>
          <p:cNvSpPr txBox="1"/>
          <p:nvPr/>
        </p:nvSpPr>
        <p:spPr>
          <a:xfrm>
            <a:off x="8704660" y="5259102"/>
            <a:ext cx="609361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Schein and Schein, 2017</a:t>
            </a: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6921082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15FF890B-3CE7-403A-AECE-2DE04FC7AF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99A4E160-6CFD-4514-9E20-CA6692CCD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3DCD16F5-8D15-45FD-BA62-ADAC08183A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E7CFAF28-6FDA-4C2C-BE51-123D1115F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1FD12703-0627-4991-B2A4-F96519F908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A5758E0B-DF61-40A8-B765-BC6841906A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3E063A1F-9566-4436-B4E3-2890FBBC2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344A8E7D-250D-1ECC-29C5-E9368FC33B45}"/>
              </a:ext>
            </a:extLst>
          </p:cNvPr>
          <p:cNvSpPr txBox="1"/>
          <p:nvPr/>
        </p:nvSpPr>
        <p:spPr>
          <a:xfrm>
            <a:off x="904875" y="0"/>
            <a:ext cx="10018713" cy="1752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000" dirty="0">
                <a:ln w="3175" cmpd="sng">
                  <a:noFill/>
                </a:ln>
                <a:latin typeface="+mj-lt"/>
                <a:ea typeface="+mj-ea"/>
                <a:cs typeface="+mj-cs"/>
              </a:rPr>
              <a:t> </a:t>
            </a:r>
            <a:r>
              <a:rPr lang="en-US" sz="2800" dirty="0">
                <a:ln w="3175" cmpd="sng">
                  <a:noFill/>
                </a:ln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References</a:t>
            </a:r>
            <a:r>
              <a:rPr lang="en-US" sz="4000" dirty="0">
                <a:ln w="3175" cmpd="sng">
                  <a:noFill/>
                </a:ln>
                <a:latin typeface="+mj-lt"/>
                <a:ea typeface="+mj-ea"/>
                <a:cs typeface="+mj-cs"/>
              </a:rPr>
              <a:t> </a:t>
            </a:r>
          </a:p>
          <a:p>
            <a:pPr algn="ctr">
              <a:spcBef>
                <a:spcPct val="0"/>
              </a:spcBef>
              <a:spcAft>
                <a:spcPts val="600"/>
              </a:spcAft>
            </a:pPr>
            <a:endParaRPr lang="en-US" sz="4000" dirty="0">
              <a:ln w="3175" cmpd="sng">
                <a:noFill/>
              </a:ln>
              <a:latin typeface="+mj-lt"/>
              <a:ea typeface="+mj-ea"/>
              <a:cs typeface="+mj-cs"/>
            </a:endParaRPr>
          </a:p>
          <a:p>
            <a:pPr algn="ctr">
              <a:spcBef>
                <a:spcPct val="0"/>
              </a:spcBef>
              <a:spcAft>
                <a:spcPts val="600"/>
              </a:spcAft>
            </a:pPr>
            <a:endParaRPr lang="en-US" sz="4000" dirty="0">
              <a:ln w="3175" cmpd="sng">
                <a:noFill/>
              </a:ln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9A91B93-E92B-3D71-2CA9-7E9EFB11014C}"/>
              </a:ext>
            </a:extLst>
          </p:cNvPr>
          <p:cNvSpPr txBox="1"/>
          <p:nvPr/>
        </p:nvSpPr>
        <p:spPr>
          <a:xfrm>
            <a:off x="1268412" y="503583"/>
            <a:ext cx="10762809" cy="625502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Cadbury (2024). </a:t>
            </a:r>
            <a:r>
              <a:rPr lang="en-US" sz="20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Cadbury Chocolate | Cadbury.co.uk</a:t>
            </a: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[online] Cadbury.co.uk. Available at: </a:t>
            </a:r>
            <a:r>
              <a:rPr lang="en-US" sz="2000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https://www.cadbury.co.uk/</a:t>
            </a: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20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COFCO Corporation</a:t>
            </a: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[online] Available at: </a:t>
            </a:r>
            <a:r>
              <a:rPr lang="en-US" sz="2000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https://www.cofco.com/en/</a:t>
            </a: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b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Deresky, H. (2017) </a:t>
            </a:r>
            <a:r>
              <a:rPr lang="en-US" sz="20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International Management</a:t>
            </a: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Harlow: Pearson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Deresky, H. (2017) </a:t>
            </a:r>
            <a:r>
              <a:rPr lang="en-US" sz="20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International management: managing across borders and cultures</a:t>
            </a: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9th edn. Harlow: Pearson.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Hall, E.T. (1976)</a:t>
            </a:r>
            <a:r>
              <a:rPr lang="en-US" sz="20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Beyond Culture</a:t>
            </a: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New York: Anchor Books. 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Hall, E.T. and Hall, M.R. (1990) </a:t>
            </a:r>
            <a:r>
              <a:rPr lang="en-US" sz="20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Understanding Cultural Differences: Germans, French and Americans</a:t>
            </a: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Yarmouth, ME: Intercultural Press.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b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Hofstede, G. (2001) </a:t>
            </a:r>
            <a:r>
              <a:rPr lang="en-US" sz="20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Culture’s Consequences: Comparing Values, Behaviors, Institutions and Organizations Across Nations</a:t>
            </a: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2nd edn. Thousand Oaks, CA: Sage. 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Kroeber, A.L. &amp; Kluckhohn, C. (1952) </a:t>
            </a:r>
            <a:r>
              <a:rPr lang="en-US" sz="20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Culture: A Critical Review of Concepts and Definitions</a:t>
            </a: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Harvard University Press. (Referenced in Lantz‑Deaton &amp; Golubeva, 2020).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b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Meyer, E. (2014) </a:t>
            </a:r>
            <a:r>
              <a:rPr lang="en-US" sz="20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Culture Map: Breaking Through the Invisible Boundaries of Global Business</a:t>
            </a: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New York: PublicAffairs. 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Schein, E.H. and Schein, P.A. (2017) </a:t>
            </a:r>
            <a:r>
              <a:rPr lang="en-US" sz="20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Organizational culture and leadership</a:t>
            </a: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5th edn. Hoboken, NJ: Wiley.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endParaRPr lang="en-US" sz="2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1100" dirty="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11395454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E9D059B6-ADD8-488A-B346-63289E90D1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F69B42B4-BC82-4495-A6F9-A28167B56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83CC168C-2AD4-4FFB-9F25-420ED6514C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6C9F369A-6158-4AE8-BA04-138A9DFFA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FC7B1DF4-AD98-42A8-820F-667A3DCC40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61C58B74-3656-4FD5-AC47-EE3A59EBB8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2">
              <a:extLst>
                <a:ext uri="{FF2B5EF4-FFF2-40B4-BE49-F238E27FC236}">
                  <a16:creationId xmlns:a16="http://schemas.microsoft.com/office/drawing/2014/main" id="{8B349A01-D803-4A18-B608-47BFCED434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5655827-B42D-4180-88D3-D83F25E4B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24ACCB06-563C-4ADE-B4D6-1FE9F723C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3955594"/>
            <a:ext cx="1828958" cy="2902407"/>
          </a:xfrm>
          <a:custGeom>
            <a:avLst/>
            <a:gdLst>
              <a:gd name="connsiteX0" fmla="*/ 0 w 1828958"/>
              <a:gd name="connsiteY0" fmla="*/ 0 h 2902407"/>
              <a:gd name="connsiteX1" fmla="*/ 1828958 w 1828958"/>
              <a:gd name="connsiteY1" fmla="*/ 2902407 h 2902407"/>
              <a:gd name="connsiteX2" fmla="*/ 1709896 w 1828958"/>
              <a:gd name="connsiteY2" fmla="*/ 2902407 h 2902407"/>
              <a:gd name="connsiteX3" fmla="*/ 0 w 1828958"/>
              <a:gd name="connsiteY3" fmla="*/ 63474 h 2902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28958" h="2902407">
                <a:moveTo>
                  <a:pt x="0" y="0"/>
                </a:moveTo>
                <a:lnTo>
                  <a:pt x="1828958" y="2902407"/>
                </a:lnTo>
                <a:lnTo>
                  <a:pt x="1709896" y="2902407"/>
                </a:lnTo>
                <a:lnTo>
                  <a:pt x="0" y="63474"/>
                </a:lnTo>
                <a:close/>
              </a:path>
            </a:pathLst>
          </a:custGeom>
          <a:solidFill>
            <a:srgbClr val="262626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0761ECD-D92B-46AE-82CA-640023D28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" y="3220098"/>
            <a:ext cx="2910045" cy="3637903"/>
          </a:xfrm>
          <a:custGeom>
            <a:avLst/>
            <a:gdLst>
              <a:gd name="connsiteX0" fmla="*/ 0 w 2910045"/>
              <a:gd name="connsiteY0" fmla="*/ 0 h 3637903"/>
              <a:gd name="connsiteX1" fmla="*/ 2910045 w 2910045"/>
              <a:gd name="connsiteY1" fmla="*/ 3637903 h 3637903"/>
              <a:gd name="connsiteX2" fmla="*/ 2786220 w 2910045"/>
              <a:gd name="connsiteY2" fmla="*/ 3637903 h 3637903"/>
              <a:gd name="connsiteX3" fmla="*/ 0 w 2910045"/>
              <a:gd name="connsiteY3" fmla="*/ 20366 h 36379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10045" h="3637903">
                <a:moveTo>
                  <a:pt x="0" y="0"/>
                </a:moveTo>
                <a:lnTo>
                  <a:pt x="2910045" y="3637903"/>
                </a:lnTo>
                <a:lnTo>
                  <a:pt x="2786220" y="3637903"/>
                </a:lnTo>
                <a:lnTo>
                  <a:pt x="0" y="2036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9A928607-C55C-40FD-B2DF-6CD6A7226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" y="2845509"/>
            <a:ext cx="4149883" cy="4012491"/>
          </a:xfrm>
          <a:custGeom>
            <a:avLst/>
            <a:gdLst>
              <a:gd name="connsiteX0" fmla="*/ 0 w 4149883"/>
              <a:gd name="connsiteY0" fmla="*/ 0 h 4012491"/>
              <a:gd name="connsiteX1" fmla="*/ 4149883 w 4149883"/>
              <a:gd name="connsiteY1" fmla="*/ 4012491 h 4012491"/>
              <a:gd name="connsiteX2" fmla="*/ 2910046 w 4149883"/>
              <a:gd name="connsiteY2" fmla="*/ 4012491 h 4012491"/>
              <a:gd name="connsiteX3" fmla="*/ 0 w 4149883"/>
              <a:gd name="connsiteY3" fmla="*/ 374587 h 4012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49883" h="4012491">
                <a:moveTo>
                  <a:pt x="0" y="0"/>
                </a:moveTo>
                <a:lnTo>
                  <a:pt x="4149883" y="4012491"/>
                </a:lnTo>
                <a:lnTo>
                  <a:pt x="2910046" y="4012491"/>
                </a:lnTo>
                <a:lnTo>
                  <a:pt x="0" y="3745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400A20C1-29A4-43E0-AB15-7931F76F8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3332410"/>
            <a:ext cx="2719546" cy="3525590"/>
          </a:xfrm>
          <a:custGeom>
            <a:avLst/>
            <a:gdLst>
              <a:gd name="connsiteX0" fmla="*/ 0 w 2719546"/>
              <a:gd name="connsiteY0" fmla="*/ 0 h 3525590"/>
              <a:gd name="connsiteX1" fmla="*/ 2719546 w 2719546"/>
              <a:gd name="connsiteY1" fmla="*/ 3525590 h 3525590"/>
              <a:gd name="connsiteX2" fmla="*/ 1828959 w 2719546"/>
              <a:gd name="connsiteY2" fmla="*/ 3525590 h 3525590"/>
              <a:gd name="connsiteX3" fmla="*/ 0 w 2719546"/>
              <a:gd name="connsiteY3" fmla="*/ 623183 h 35255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719546" h="3525590">
                <a:moveTo>
                  <a:pt x="0" y="0"/>
                </a:moveTo>
                <a:lnTo>
                  <a:pt x="2719546" y="3525590"/>
                </a:lnTo>
                <a:lnTo>
                  <a:pt x="1828959" y="3525590"/>
                </a:lnTo>
                <a:lnTo>
                  <a:pt x="0" y="623183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B750D20-7678-4532-6957-C3DE2B3F4B18}"/>
              </a:ext>
            </a:extLst>
          </p:cNvPr>
          <p:cNvSpPr txBox="1"/>
          <p:nvPr/>
        </p:nvSpPr>
        <p:spPr>
          <a:xfrm>
            <a:off x="1524000" y="643468"/>
            <a:ext cx="9144000" cy="361889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spcBef>
                <a:spcPct val="0"/>
              </a:spcBef>
              <a:spcAft>
                <a:spcPts val="800"/>
              </a:spcAft>
            </a:pPr>
            <a:r>
              <a:rPr lang="en-US" sz="7200" dirty="0">
                <a:ln w="3175" cmpd="sng">
                  <a:noFill/>
                </a:ln>
                <a:latin typeface="+mj-lt"/>
                <a:ea typeface="+mj-ea"/>
                <a:cs typeface="+mj-cs"/>
              </a:rPr>
              <a:t> </a:t>
            </a:r>
            <a:r>
              <a:rPr lang="en-US" sz="7200" b="1" dirty="0">
                <a:ln w="3175" cmpd="sng">
                  <a:noFill/>
                </a:ln>
                <a:latin typeface="+mj-lt"/>
                <a:ea typeface="+mj-ea"/>
                <a:cs typeface="+mj-cs"/>
              </a:rPr>
              <a:t>THANK YOU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FC1A8E-BB14-45BF-8DEE-475B317C4423}"/>
              </a:ext>
            </a:extLst>
          </p:cNvPr>
          <p:cNvSpPr txBox="1"/>
          <p:nvPr/>
        </p:nvSpPr>
        <p:spPr>
          <a:xfrm>
            <a:off x="2719546" y="4552335"/>
            <a:ext cx="6752908" cy="109138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ja-JP" altLang="en-US" sz="4000" b="1" i="0" dirty="0">
                <a:latin typeface="Calibri" panose="020F0502020204030204" pitchFamily="34" charset="0"/>
                <a:cs typeface="Calibri" panose="020F0502020204030204" pitchFamily="34" charset="0"/>
              </a:rPr>
              <a:t>谢谢 </a:t>
            </a:r>
            <a:r>
              <a:rPr lang="en-US" altLang="ja-JP" sz="4000" b="1" i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US" sz="4000" b="1" i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Xie Xie</a:t>
            </a:r>
            <a:r>
              <a:rPr lang="en-US" sz="2400" b="1" i="0" dirty="0"/>
              <a:t>)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02476757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TotalTime>27994</TotalTime>
  <Words>721</Words>
  <Application>Microsoft Office PowerPoint</Application>
  <PresentationFormat>Widescreen</PresentationFormat>
  <Paragraphs>85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Corbel</vt:lpstr>
      <vt:lpstr>Wingdings</vt:lpstr>
      <vt:lpstr>Parallax</vt:lpstr>
      <vt:lpstr>International Business Communications  Individual Presentation </vt:lpstr>
      <vt:lpstr>Main Contents  </vt:lpstr>
      <vt:lpstr>                             Introduction </vt:lpstr>
      <vt:lpstr>Culture    definition</vt:lpstr>
      <vt:lpstr>Elements of Culture</vt:lpstr>
      <vt:lpstr>       </vt:lpstr>
      <vt:lpstr>Cultural sensitivity in China/ The differences from the UK    </vt:lpstr>
      <vt:lpstr>PowerPoint Presentation</vt:lpstr>
      <vt:lpstr>PowerPoint Presentation</vt:lpstr>
      <vt:lpstr>PowerPoint Presentation</vt:lpstr>
      <vt:lpstr>  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of the presentation, your name and ID, and module</dc:title>
  <dc:creator>Husam Helmi</dc:creator>
  <cp:lastModifiedBy>Alina Masala</cp:lastModifiedBy>
  <cp:revision>8</cp:revision>
  <dcterms:created xsi:type="dcterms:W3CDTF">2020-10-29T12:05:35Z</dcterms:created>
  <dcterms:modified xsi:type="dcterms:W3CDTF">2026-03-25T19:04:47Z</dcterms:modified>
</cp:coreProperties>
</file>