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4"/>
  </p:sldMasterIdLst>
  <p:sldIdLst>
    <p:sldId id="270" r:id="rId5"/>
    <p:sldId id="271" r:id="rId6"/>
    <p:sldId id="272" r:id="rId7"/>
    <p:sldId id="274" r:id="rId8"/>
    <p:sldId id="273" r:id="rId9"/>
    <p:sldId id="261" r:id="rId10"/>
    <p:sldId id="336" r:id="rId11"/>
    <p:sldId id="337" r:id="rId12"/>
    <p:sldId id="275" r:id="rId13"/>
    <p:sldId id="265" r:id="rId14"/>
    <p:sldId id="263" r:id="rId15"/>
    <p:sldId id="266" r:id="rId16"/>
    <p:sldId id="268"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91911"/>
    <a:srgbClr val="FF00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46345B3-2C5B-4B79-85F5-4DCEDE528287}" v="164" dt="2025-10-13T07:07:10.79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GB"/>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0C5998CB-538F-45AF-896C-2191D41163B7}" type="datetimeFigureOut">
              <a:rPr lang="en-GB" smtClean="0"/>
              <a:t>13/10/2025</a:t>
            </a:fld>
            <a:endParaRPr lang="en-GB"/>
          </a:p>
        </p:txBody>
      </p:sp>
      <p:sp>
        <p:nvSpPr>
          <p:cNvPr id="5" name="Footer Placeholder 4"/>
          <p:cNvSpPr>
            <a:spLocks noGrp="1"/>
          </p:cNvSpPr>
          <p:nvPr>
            <p:ph type="ftr" sz="quarter" idx="11"/>
          </p:nvPr>
        </p:nvSpPr>
        <p:spPr>
          <a:xfrm>
            <a:off x="1876424" y="5410201"/>
            <a:ext cx="5124886" cy="365125"/>
          </a:xfrm>
        </p:spPr>
        <p:txBody>
          <a:bodyPr/>
          <a:lstStyle/>
          <a:p>
            <a:endParaRPr lang="en-GB"/>
          </a:p>
        </p:txBody>
      </p:sp>
      <p:sp>
        <p:nvSpPr>
          <p:cNvPr id="6" name="Slide Number Placeholder 5"/>
          <p:cNvSpPr>
            <a:spLocks noGrp="1"/>
          </p:cNvSpPr>
          <p:nvPr>
            <p:ph type="sldNum" sz="quarter" idx="12"/>
          </p:nvPr>
        </p:nvSpPr>
        <p:spPr>
          <a:xfrm>
            <a:off x="9896911" y="5410199"/>
            <a:ext cx="771089" cy="365125"/>
          </a:xfrm>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481241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C5998CB-538F-45AF-896C-2191D41163B7}" type="datetimeFigureOut">
              <a:rPr lang="en-GB" smtClean="0"/>
              <a:t>13/10/2025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6059440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C5998CB-538F-45AF-896C-2191D41163B7}" type="datetimeFigureOut">
              <a:rPr lang="en-GB" smtClean="0"/>
              <a:t>13/10/2025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7737311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0C5998CB-538F-45AF-896C-2191D41163B7}" type="datetimeFigureOut">
              <a:rPr lang="en-GB" smtClean="0"/>
              <a:t>13/10/2025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2443987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GB"/>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C5998CB-538F-45AF-896C-2191D41163B7}" type="datetimeFigureOut">
              <a:rPr lang="en-GB" smtClean="0"/>
              <a:t>13/10/2025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7856330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C5998CB-538F-45AF-896C-2191D41163B7}" type="datetimeFigureOut">
              <a:rPr lang="en-GB" smtClean="0"/>
              <a:t>13/10/2025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2941521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C5998CB-538F-45AF-896C-2191D41163B7}" type="datetimeFigureOut">
              <a:rPr lang="en-GB" smtClean="0"/>
              <a:t>13/10/2025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3721185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C5998CB-538F-45AF-896C-2191D41163B7}" type="datetimeFigureOut">
              <a:rPr lang="en-GB" smtClean="0"/>
              <a:t>13/10/2025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0019158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C5998CB-538F-45AF-896C-2191D41163B7}" type="datetimeFigureOut">
              <a:rPr lang="en-GB" smtClean="0"/>
              <a:t>13/10/2025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7976752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GB"/>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C5998CB-538F-45AF-896C-2191D41163B7}" type="datetimeFigureOut">
              <a:rPr lang="en-GB" smtClean="0"/>
              <a:t>13/10/2025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9324270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C5998CB-538F-45AF-896C-2191D41163B7}" type="datetimeFigureOut">
              <a:rPr lang="en-GB" smtClean="0"/>
              <a:t>13/10/2025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2648806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C5998CB-538F-45AF-896C-2191D41163B7}" type="datetimeFigureOut">
              <a:rPr lang="en-GB" smtClean="0"/>
              <a:t>13/10/2025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422D91-C28E-4462-962A-EE4FD1785A07}" type="slidenum">
              <a:rPr lang="en-GB" smtClean="0"/>
              <a:t>‹#›</a:t>
            </a:fld>
            <a:endParaRPr lang="en-GB"/>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8026693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C5998CB-538F-45AF-896C-2191D41163B7}" type="datetimeFigureOut">
              <a:rPr lang="en-GB" smtClean="0"/>
              <a:t>13/10/2025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4623563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GB"/>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0C5998CB-538F-45AF-896C-2191D41163B7}" type="datetimeFigureOut">
              <a:rPr lang="en-GB" smtClean="0"/>
              <a:t>13/10/2025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6935066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0C5998CB-538F-45AF-896C-2191D41163B7}" type="datetimeFigureOut">
              <a:rPr lang="en-GB" smtClean="0"/>
              <a:t>13/10/2025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885309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C5998CB-538F-45AF-896C-2191D41163B7}" type="datetimeFigureOut">
              <a:rPr lang="en-GB" smtClean="0"/>
              <a:t>13/10/2025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5773468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C5998CB-538F-45AF-896C-2191D41163B7}" type="datetimeFigureOut">
              <a:rPr lang="en-GB" smtClean="0"/>
              <a:t>13/10/2025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30538809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551924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20">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0C5998CB-538F-45AF-896C-2191D41163B7}" type="datetimeFigureOut">
              <a:rPr lang="en-GB" smtClean="0"/>
              <a:t>13/10/2025</a:t>
            </a:fld>
            <a:endParaRPr lang="en-GB"/>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EE422D91-C28E-4462-962A-EE4FD1785A07}" type="slidenum">
              <a:rPr lang="en-GB" smtClean="0"/>
              <a:t>‹#›</a:t>
            </a:fld>
            <a:endParaRPr lang="en-GB"/>
          </a:p>
        </p:txBody>
      </p:sp>
    </p:spTree>
    <p:extLst>
      <p:ext uri="{BB962C8B-B14F-4D97-AF65-F5344CB8AC3E}">
        <p14:creationId xmlns:p14="http://schemas.microsoft.com/office/powerpoint/2010/main" val="1548616375"/>
      </p:ext>
    </p:extLst>
  </p:cSld>
  <p:clrMap bg1="dk1" tx1="lt1" bg2="dk2" tx2="lt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 id="2147483711" r:id="rId12"/>
    <p:sldLayoutId id="2147483712" r:id="rId13"/>
    <p:sldLayoutId id="2147483713" r:id="rId14"/>
    <p:sldLayoutId id="2147483714" r:id="rId15"/>
    <p:sldLayoutId id="2147483715" r:id="rId16"/>
    <p:sldLayoutId id="2147483716" r:id="rId17"/>
    <p:sldLayoutId id="2147483717" r:id="rId18"/>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275301B-F9FE-639C-99FA-5A78A9B0F8AC}"/>
              </a:ext>
            </a:extLst>
          </p:cNvPr>
          <p:cNvSpPr txBox="1"/>
          <p:nvPr/>
        </p:nvSpPr>
        <p:spPr>
          <a:xfrm>
            <a:off x="708804" y="862642"/>
            <a:ext cx="10774392" cy="4893647"/>
          </a:xfrm>
          <a:prstGeom prst="rect">
            <a:avLst/>
          </a:prstGeom>
          <a:noFill/>
        </p:spPr>
        <p:txBody>
          <a:bodyPr wrap="square" rtlCol="0">
            <a:spAutoFit/>
          </a:bodyPr>
          <a:lstStyle/>
          <a:p>
            <a:r>
              <a:rPr lang="en-GB" sz="3200" b="1" dirty="0">
                <a:solidFill>
                  <a:schemeClr val="bg1"/>
                </a:solidFill>
                <a:latin typeface="Arial" panose="020B0604020202020204" pitchFamily="34" charset="0"/>
                <a:cs typeface="Arial" panose="020B0604020202020204" pitchFamily="34" charset="0"/>
              </a:rPr>
              <a:t>Student Name:	</a:t>
            </a:r>
            <a:r>
              <a:rPr lang="en-GB" sz="3200" dirty="0">
                <a:solidFill>
                  <a:schemeClr val="bg1"/>
                </a:solidFill>
                <a:latin typeface="Arial" panose="020B0604020202020204" pitchFamily="34" charset="0"/>
                <a:cs typeface="Arial" panose="020B0604020202020204" pitchFamily="34" charset="0"/>
              </a:rPr>
              <a:t>Chanté Felicia Fleary-Young</a:t>
            </a:r>
          </a:p>
          <a:p>
            <a:endParaRPr lang="en-GB" sz="1600" dirty="0">
              <a:solidFill>
                <a:schemeClr val="bg1"/>
              </a:solidFill>
              <a:latin typeface="Arial" panose="020B0604020202020204" pitchFamily="34" charset="0"/>
              <a:cs typeface="Arial" panose="020B0604020202020204" pitchFamily="34" charset="0"/>
            </a:endParaRPr>
          </a:p>
          <a:p>
            <a:r>
              <a:rPr lang="en-GB" sz="3200" b="1" dirty="0">
                <a:solidFill>
                  <a:schemeClr val="bg1"/>
                </a:solidFill>
                <a:latin typeface="Arial" panose="020B0604020202020204" pitchFamily="34" charset="0"/>
                <a:cs typeface="Arial" panose="020B0604020202020204" pitchFamily="34" charset="0"/>
              </a:rPr>
              <a:t>Student ID:		</a:t>
            </a:r>
            <a:r>
              <a:rPr lang="en-GB" sz="3200" dirty="0">
                <a:solidFill>
                  <a:schemeClr val="bg1"/>
                </a:solidFill>
                <a:latin typeface="Arial" panose="020B0604020202020204" pitchFamily="34" charset="0"/>
                <a:cs typeface="Arial" panose="020B0604020202020204" pitchFamily="34" charset="0"/>
              </a:rPr>
              <a:t>2441293</a:t>
            </a:r>
          </a:p>
          <a:p>
            <a:endParaRPr lang="en-GB" sz="1600" dirty="0">
              <a:solidFill>
                <a:schemeClr val="bg1"/>
              </a:solidFill>
              <a:latin typeface="Arial" panose="020B0604020202020204" pitchFamily="34" charset="0"/>
              <a:cs typeface="Arial" panose="020B0604020202020204" pitchFamily="34" charset="0"/>
            </a:endParaRPr>
          </a:p>
          <a:p>
            <a:r>
              <a:rPr lang="en-GB" sz="3200" b="1" dirty="0">
                <a:solidFill>
                  <a:schemeClr val="bg1"/>
                </a:solidFill>
                <a:latin typeface="Arial" panose="020B0604020202020204" pitchFamily="34" charset="0"/>
                <a:cs typeface="Arial" panose="020B0604020202020204" pitchFamily="34" charset="0"/>
              </a:rPr>
              <a:t>Lecturer’s Name:	</a:t>
            </a:r>
            <a:r>
              <a:rPr lang="en-GB" sz="3200" dirty="0">
                <a:solidFill>
                  <a:schemeClr val="bg1"/>
                </a:solidFill>
                <a:latin typeface="Arial" panose="020B0604020202020204" pitchFamily="34" charset="0"/>
                <a:cs typeface="Arial" panose="020B0604020202020204" pitchFamily="34" charset="0"/>
              </a:rPr>
              <a:t>Sujeewa Hearth</a:t>
            </a:r>
            <a:r>
              <a:rPr lang="en-GB" sz="3200" b="1" dirty="0">
                <a:solidFill>
                  <a:schemeClr val="bg1"/>
                </a:solidFill>
                <a:latin typeface="Arial" panose="020B0604020202020204" pitchFamily="34" charset="0"/>
                <a:cs typeface="Arial" panose="020B0604020202020204" pitchFamily="34" charset="0"/>
              </a:rPr>
              <a:t> </a:t>
            </a:r>
          </a:p>
          <a:p>
            <a:endParaRPr lang="en-GB" sz="3200" dirty="0">
              <a:solidFill>
                <a:schemeClr val="bg1"/>
              </a:solidFill>
              <a:latin typeface="Arial" panose="020B0604020202020204" pitchFamily="34" charset="0"/>
              <a:cs typeface="Arial" panose="020B0604020202020204" pitchFamily="34" charset="0"/>
            </a:endParaRPr>
          </a:p>
          <a:p>
            <a:r>
              <a:rPr lang="en-GB" sz="3200" b="1" dirty="0">
                <a:solidFill>
                  <a:schemeClr val="bg1"/>
                </a:solidFill>
                <a:latin typeface="Arial" panose="020B0604020202020204" pitchFamily="34" charset="0"/>
                <a:cs typeface="Arial" panose="020B0604020202020204" pitchFamily="34" charset="0"/>
              </a:rPr>
              <a:t>Module Code: </a:t>
            </a:r>
            <a:r>
              <a:rPr lang="en-GB" sz="2800" b="1" dirty="0">
                <a:solidFill>
                  <a:schemeClr val="bg1"/>
                </a:solidFill>
                <a:latin typeface="Arial" panose="020B0604020202020204" pitchFamily="34" charset="0"/>
                <a:cs typeface="Arial" panose="020B0604020202020204" pitchFamily="34" charset="0"/>
              </a:rPr>
              <a:t>	</a:t>
            </a:r>
            <a:r>
              <a:rPr lang="en-GB" sz="2800" dirty="0">
                <a:solidFill>
                  <a:schemeClr val="bg1"/>
                </a:solidFill>
                <a:latin typeface="Arial" panose="020B0604020202020204" pitchFamily="34" charset="0"/>
                <a:cs typeface="Arial" panose="020B0604020202020204" pitchFamily="34" charset="0"/>
              </a:rPr>
              <a:t>LCLM4004</a:t>
            </a:r>
          </a:p>
          <a:p>
            <a:endParaRPr lang="en-GB" sz="2800" dirty="0">
              <a:solidFill>
                <a:schemeClr val="bg1"/>
              </a:solidFill>
              <a:latin typeface="Arial" panose="020B0604020202020204" pitchFamily="34" charset="0"/>
              <a:cs typeface="Arial" panose="020B0604020202020204" pitchFamily="34" charset="0"/>
            </a:endParaRPr>
          </a:p>
          <a:p>
            <a:r>
              <a:rPr lang="en-GB" sz="3200" b="1" dirty="0">
                <a:solidFill>
                  <a:schemeClr val="bg1"/>
                </a:solidFill>
                <a:latin typeface="Arial" panose="020B0604020202020204" pitchFamily="34" charset="0"/>
                <a:cs typeface="Arial" panose="020B0604020202020204" pitchFamily="34" charset="0"/>
              </a:rPr>
              <a:t>Module Name: </a:t>
            </a:r>
            <a:r>
              <a:rPr lang="en-GB" sz="2800" b="1" dirty="0">
                <a:solidFill>
                  <a:schemeClr val="bg1"/>
                </a:solidFill>
                <a:latin typeface="Arial" panose="020B0604020202020204" pitchFamily="34" charset="0"/>
                <a:cs typeface="Arial" panose="020B0604020202020204" pitchFamily="34" charset="0"/>
              </a:rPr>
              <a:t>	</a:t>
            </a:r>
            <a:r>
              <a:rPr lang="en-GB" sz="2800" dirty="0">
                <a:solidFill>
                  <a:schemeClr val="bg1"/>
                </a:solidFill>
                <a:latin typeface="Arial" panose="020B0604020202020204" pitchFamily="34" charset="0"/>
                <a:cs typeface="Arial" panose="020B0604020202020204" pitchFamily="34" charset="0"/>
              </a:rPr>
              <a:t>Problem Solving and Decision-Making</a:t>
            </a:r>
          </a:p>
          <a:p>
            <a:endParaRPr lang="en-GB" sz="2800" dirty="0">
              <a:solidFill>
                <a:schemeClr val="bg1"/>
              </a:solidFill>
              <a:latin typeface="Arial" panose="020B0604020202020204" pitchFamily="34" charset="0"/>
              <a:cs typeface="Arial" panose="020B0604020202020204" pitchFamily="34" charset="0"/>
            </a:endParaRPr>
          </a:p>
          <a:p>
            <a:r>
              <a:rPr lang="en-GB" sz="3200" b="1" dirty="0">
                <a:solidFill>
                  <a:schemeClr val="bg1"/>
                </a:solidFill>
                <a:latin typeface="Arial" panose="020B0604020202020204" pitchFamily="34" charset="0"/>
                <a:cs typeface="Arial" panose="020B0604020202020204" pitchFamily="34" charset="0"/>
              </a:rPr>
              <a:t>Component 1: </a:t>
            </a:r>
            <a:r>
              <a:rPr lang="en-GB" sz="2800" b="1" dirty="0">
                <a:solidFill>
                  <a:schemeClr val="bg1"/>
                </a:solidFill>
                <a:latin typeface="Arial" panose="020B0604020202020204" pitchFamily="34" charset="0"/>
                <a:cs typeface="Arial" panose="020B0604020202020204" pitchFamily="34" charset="0"/>
              </a:rPr>
              <a:t>	</a:t>
            </a:r>
            <a:r>
              <a:rPr lang="en-GB" sz="2800" dirty="0">
                <a:solidFill>
                  <a:schemeClr val="bg1"/>
                </a:solidFill>
                <a:latin typeface="Arial" panose="020B0604020202020204" pitchFamily="34" charset="0"/>
                <a:cs typeface="Arial" panose="020B0604020202020204" pitchFamily="34" charset="0"/>
              </a:rPr>
              <a:t>Green Haven Florists</a:t>
            </a:r>
          </a:p>
        </p:txBody>
      </p:sp>
    </p:spTree>
    <p:extLst>
      <p:ext uri="{BB962C8B-B14F-4D97-AF65-F5344CB8AC3E}">
        <p14:creationId xmlns:p14="http://schemas.microsoft.com/office/powerpoint/2010/main" val="7020596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9AE4726C-1831-4FE3-9A11-227F0DC2F0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0" name="Rectangle 9">
              <a:extLst>
                <a:ext uri="{FF2B5EF4-FFF2-40B4-BE49-F238E27FC236}">
                  <a16:creationId xmlns:a16="http://schemas.microsoft.com/office/drawing/2014/main" id="{B651D7F7-8C54-448E-A268-1CBFAD87D4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2">
              <a:extLst>
                <a:ext uri="{FF2B5EF4-FFF2-40B4-BE49-F238E27FC236}">
                  <a16:creationId xmlns:a16="http://schemas.microsoft.com/office/drawing/2014/main" id="{E3B56E94-40E1-489A-98B2-A3238D66A064}"/>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sp>
        <p:nvSpPr>
          <p:cNvPr id="2" name="Title 1">
            <a:extLst>
              <a:ext uri="{FF2B5EF4-FFF2-40B4-BE49-F238E27FC236}">
                <a16:creationId xmlns:a16="http://schemas.microsoft.com/office/drawing/2014/main" id="{23379A11-1CF0-5125-F775-02C08085203B}"/>
              </a:ext>
            </a:extLst>
          </p:cNvPr>
          <p:cNvSpPr>
            <a:spLocks noGrp="1"/>
          </p:cNvSpPr>
          <p:nvPr>
            <p:ph type="title"/>
          </p:nvPr>
        </p:nvSpPr>
        <p:spPr>
          <a:xfrm>
            <a:off x="4996697" y="618518"/>
            <a:ext cx="6050713" cy="1478570"/>
          </a:xfrm>
        </p:spPr>
        <p:txBody>
          <a:bodyPr>
            <a:normAutofit/>
          </a:bodyPr>
          <a:lstStyle/>
          <a:p>
            <a:pPr algn="ctr"/>
            <a:r>
              <a:rPr lang="en-GB" b="1" u="sng" dirty="0">
                <a:solidFill>
                  <a:schemeClr val="bg1"/>
                </a:solidFill>
                <a:latin typeface="Arial" panose="020B0604020202020204" pitchFamily="34" charset="0"/>
                <a:cs typeface="Arial" panose="020B0604020202020204" pitchFamily="34" charset="0"/>
              </a:rPr>
              <a:t>Overview </a:t>
            </a:r>
          </a:p>
        </p:txBody>
      </p:sp>
      <p:pic>
        <p:nvPicPr>
          <p:cNvPr id="4" name="Picture 3">
            <a:extLst>
              <a:ext uri="{FF2B5EF4-FFF2-40B4-BE49-F238E27FC236}">
                <a16:creationId xmlns:a16="http://schemas.microsoft.com/office/drawing/2014/main" id="{0B800052-ED56-ACA2-6F2F-76DEEC0703D6}"/>
              </a:ext>
            </a:extLst>
          </p:cNvPr>
          <p:cNvPicPr>
            <a:picLocks noChangeAspect="1"/>
          </p:cNvPicPr>
          <p:nvPr/>
        </p:nvPicPr>
        <p:blipFill>
          <a:blip r:embed="rId4"/>
          <a:srcRect l="17588" r="14818"/>
          <a:stretch>
            <a:fillRect/>
          </a:stretch>
        </p:blipFill>
        <p:spPr>
          <a:xfrm>
            <a:off x="-5597" y="10"/>
            <a:ext cx="4635583" cy="6857990"/>
          </a:xfrm>
          <a:prstGeom prst="rect">
            <a:avLst/>
          </a:prstGeom>
        </p:spPr>
      </p:pic>
      <p:grpSp>
        <p:nvGrpSpPr>
          <p:cNvPr id="13" name="Group 12">
            <a:extLst>
              <a:ext uri="{FF2B5EF4-FFF2-40B4-BE49-F238E27FC236}">
                <a16:creationId xmlns:a16="http://schemas.microsoft.com/office/drawing/2014/main" id="{E916825F-759B-4F1A-BA80-AF7137691E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14" name="Rectangle 13">
              <a:extLst>
                <a:ext uri="{FF2B5EF4-FFF2-40B4-BE49-F238E27FC236}">
                  <a16:creationId xmlns:a16="http://schemas.microsoft.com/office/drawing/2014/main" id="{0AF64541-DE3B-4DBB-84E1-907956469E5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15" name="Freeform 6">
              <a:extLst>
                <a:ext uri="{FF2B5EF4-FFF2-40B4-BE49-F238E27FC236}">
                  <a16:creationId xmlns:a16="http://schemas.microsoft.com/office/drawing/2014/main" id="{9175DCC0-514A-4CA1-AD9A-1BB0FFF1B4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6" name="Freeform 7">
              <a:extLst>
                <a:ext uri="{FF2B5EF4-FFF2-40B4-BE49-F238E27FC236}">
                  <a16:creationId xmlns:a16="http://schemas.microsoft.com/office/drawing/2014/main" id="{10371924-94D9-48AF-9D5B-6471775BE81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7" name="Rectangle 16">
              <a:extLst>
                <a:ext uri="{FF2B5EF4-FFF2-40B4-BE49-F238E27FC236}">
                  <a16:creationId xmlns:a16="http://schemas.microsoft.com/office/drawing/2014/main" id="{7C964FF9-A41A-438C-A22B-62690C98F1A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18" name="Freeform 9">
              <a:extLst>
                <a:ext uri="{FF2B5EF4-FFF2-40B4-BE49-F238E27FC236}">
                  <a16:creationId xmlns:a16="http://schemas.microsoft.com/office/drawing/2014/main" id="{61716CD6-1875-4567-B3E2-364CD0960D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9" name="Freeform 10">
              <a:extLst>
                <a:ext uri="{FF2B5EF4-FFF2-40B4-BE49-F238E27FC236}">
                  <a16:creationId xmlns:a16="http://schemas.microsoft.com/office/drawing/2014/main" id="{31A293D3-7189-453D-AB91-1291AAFF3D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0" name="Freeform 11">
              <a:extLst>
                <a:ext uri="{FF2B5EF4-FFF2-40B4-BE49-F238E27FC236}">
                  <a16:creationId xmlns:a16="http://schemas.microsoft.com/office/drawing/2014/main" id="{87CB4EFE-58B3-4326-9CFB-A2AFADDFA5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1" name="Freeform 12">
              <a:extLst>
                <a:ext uri="{FF2B5EF4-FFF2-40B4-BE49-F238E27FC236}">
                  <a16:creationId xmlns:a16="http://schemas.microsoft.com/office/drawing/2014/main" id="{249CF4D3-B5A3-4287-BC9D-E9BB8FA6EBB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2" name="Freeform 13">
              <a:extLst>
                <a:ext uri="{FF2B5EF4-FFF2-40B4-BE49-F238E27FC236}">
                  <a16:creationId xmlns:a16="http://schemas.microsoft.com/office/drawing/2014/main" id="{4D2515F2-4D11-41AF-A6B1-7D084BEA9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3" name="Freeform 14">
              <a:extLst>
                <a:ext uri="{FF2B5EF4-FFF2-40B4-BE49-F238E27FC236}">
                  <a16:creationId xmlns:a16="http://schemas.microsoft.com/office/drawing/2014/main" id="{331BCBF4-0DC2-426E-84B3-AE38E403C9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4" name="Freeform 15">
              <a:extLst>
                <a:ext uri="{FF2B5EF4-FFF2-40B4-BE49-F238E27FC236}">
                  <a16:creationId xmlns:a16="http://schemas.microsoft.com/office/drawing/2014/main" id="{EC8AF156-0BE9-437D-A83B-87364146D0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5" name="Freeform 16">
              <a:extLst>
                <a:ext uri="{FF2B5EF4-FFF2-40B4-BE49-F238E27FC236}">
                  <a16:creationId xmlns:a16="http://schemas.microsoft.com/office/drawing/2014/main" id="{AC8CB256-3F62-4406-88F5-CE2421FF25E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6" name="Freeform 17">
              <a:extLst>
                <a:ext uri="{FF2B5EF4-FFF2-40B4-BE49-F238E27FC236}">
                  <a16:creationId xmlns:a16="http://schemas.microsoft.com/office/drawing/2014/main" id="{F3E812EB-415E-4B60-B0FB-65386882CE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7" name="Freeform 18">
              <a:extLst>
                <a:ext uri="{FF2B5EF4-FFF2-40B4-BE49-F238E27FC236}">
                  <a16:creationId xmlns:a16="http://schemas.microsoft.com/office/drawing/2014/main" id="{EB4C95D7-8E6D-45EC-8CA1-9123D718E3B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8" name="Freeform 19">
              <a:extLst>
                <a:ext uri="{FF2B5EF4-FFF2-40B4-BE49-F238E27FC236}">
                  <a16:creationId xmlns:a16="http://schemas.microsoft.com/office/drawing/2014/main" id="{83F62FD2-2F62-4495-997C-8BD7F95AB8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9" name="Freeform 20">
              <a:extLst>
                <a:ext uri="{FF2B5EF4-FFF2-40B4-BE49-F238E27FC236}">
                  <a16:creationId xmlns:a16="http://schemas.microsoft.com/office/drawing/2014/main" id="{B7DFE0F9-22A3-4846-8D4E-0D193BD3288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0" name="Freeform 21">
              <a:extLst>
                <a:ext uri="{FF2B5EF4-FFF2-40B4-BE49-F238E27FC236}">
                  <a16:creationId xmlns:a16="http://schemas.microsoft.com/office/drawing/2014/main" id="{244DAF25-7415-491A-9FF6-E04BC2DC2EA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1" name="Freeform 22">
              <a:extLst>
                <a:ext uri="{FF2B5EF4-FFF2-40B4-BE49-F238E27FC236}">
                  <a16:creationId xmlns:a16="http://schemas.microsoft.com/office/drawing/2014/main" id="{7ACA3646-863C-4D00-A58A-62C7FE71CE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2" name="Freeform 23">
              <a:extLst>
                <a:ext uri="{FF2B5EF4-FFF2-40B4-BE49-F238E27FC236}">
                  <a16:creationId xmlns:a16="http://schemas.microsoft.com/office/drawing/2014/main" id="{0EA18B38-BD42-45ED-8458-FB205DBC76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3" name="Freeform 24">
              <a:extLst>
                <a:ext uri="{FF2B5EF4-FFF2-40B4-BE49-F238E27FC236}">
                  <a16:creationId xmlns:a16="http://schemas.microsoft.com/office/drawing/2014/main" id="{45302917-5DBE-4CF2-B52F-478F93FDDE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4" name="Freeform 25">
              <a:extLst>
                <a:ext uri="{FF2B5EF4-FFF2-40B4-BE49-F238E27FC236}">
                  <a16:creationId xmlns:a16="http://schemas.microsoft.com/office/drawing/2014/main" id="{8E61E6FD-D40E-479C-ABE9-2B69AE20D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5" name="Freeform 26">
              <a:extLst>
                <a:ext uri="{FF2B5EF4-FFF2-40B4-BE49-F238E27FC236}">
                  <a16:creationId xmlns:a16="http://schemas.microsoft.com/office/drawing/2014/main" id="{2F4DEB4F-F824-48D7-AF9B-B5D905DCD1B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6" name="Freeform 27">
              <a:extLst>
                <a:ext uri="{FF2B5EF4-FFF2-40B4-BE49-F238E27FC236}">
                  <a16:creationId xmlns:a16="http://schemas.microsoft.com/office/drawing/2014/main" id="{F76CFA02-6090-4464-B573-BCA350C90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7" name="Freeform 28">
              <a:extLst>
                <a:ext uri="{FF2B5EF4-FFF2-40B4-BE49-F238E27FC236}">
                  <a16:creationId xmlns:a16="http://schemas.microsoft.com/office/drawing/2014/main" id="{51BE8BEC-76C7-41FE-AB76-35194C2442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8" name="Freeform 29">
              <a:extLst>
                <a:ext uri="{FF2B5EF4-FFF2-40B4-BE49-F238E27FC236}">
                  <a16:creationId xmlns:a16="http://schemas.microsoft.com/office/drawing/2014/main" id="{710F61D4-3B34-45A9-B9B7-CE0373AB49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9" name="Freeform 30">
              <a:extLst>
                <a:ext uri="{FF2B5EF4-FFF2-40B4-BE49-F238E27FC236}">
                  <a16:creationId xmlns:a16="http://schemas.microsoft.com/office/drawing/2014/main" id="{451F080F-4CFB-4626-87CA-BB4CACA1C6F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0" name="Freeform 31">
              <a:extLst>
                <a:ext uri="{FF2B5EF4-FFF2-40B4-BE49-F238E27FC236}">
                  <a16:creationId xmlns:a16="http://schemas.microsoft.com/office/drawing/2014/main" id="{667BBD71-2295-4A66-B76C-F82175C2B0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1" name="Freeform 32">
              <a:extLst>
                <a:ext uri="{FF2B5EF4-FFF2-40B4-BE49-F238E27FC236}">
                  <a16:creationId xmlns:a16="http://schemas.microsoft.com/office/drawing/2014/main" id="{B6644DE8-5BD1-4D5F-B245-0D3A21BCE1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2" name="Rectangle 41">
              <a:extLst>
                <a:ext uri="{FF2B5EF4-FFF2-40B4-BE49-F238E27FC236}">
                  <a16:creationId xmlns:a16="http://schemas.microsoft.com/office/drawing/2014/main" id="{A4DE8FD0-E681-4D9C-85C2-BEA4C2B3A06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43" name="Freeform 34">
              <a:extLst>
                <a:ext uri="{FF2B5EF4-FFF2-40B4-BE49-F238E27FC236}">
                  <a16:creationId xmlns:a16="http://schemas.microsoft.com/office/drawing/2014/main" id="{D46033BD-1026-4388-B926-9D11E1D7C4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4" name="Freeform 35">
              <a:extLst>
                <a:ext uri="{FF2B5EF4-FFF2-40B4-BE49-F238E27FC236}">
                  <a16:creationId xmlns:a16="http://schemas.microsoft.com/office/drawing/2014/main" id="{1FA74D4C-2E28-42C5-A7FA-3C7D6BD8B7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5" name="Freeform 36">
              <a:extLst>
                <a:ext uri="{FF2B5EF4-FFF2-40B4-BE49-F238E27FC236}">
                  <a16:creationId xmlns:a16="http://schemas.microsoft.com/office/drawing/2014/main" id="{FADF7B3F-903C-456C-983E-C9868DDAB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6" name="Freeform 37">
              <a:extLst>
                <a:ext uri="{FF2B5EF4-FFF2-40B4-BE49-F238E27FC236}">
                  <a16:creationId xmlns:a16="http://schemas.microsoft.com/office/drawing/2014/main" id="{033F8698-1549-44AD-8DAD-0055D7B8077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7" name="Freeform 38">
              <a:extLst>
                <a:ext uri="{FF2B5EF4-FFF2-40B4-BE49-F238E27FC236}">
                  <a16:creationId xmlns:a16="http://schemas.microsoft.com/office/drawing/2014/main" id="{F1BDD4B6-46FD-4048-ADF1-32EADD9E5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8" name="Freeform 39">
              <a:extLst>
                <a:ext uri="{FF2B5EF4-FFF2-40B4-BE49-F238E27FC236}">
                  <a16:creationId xmlns:a16="http://schemas.microsoft.com/office/drawing/2014/main" id="{E7F387A7-B3BF-4B1A-BFCA-2D21AD3DFE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9" name="Freeform 40">
              <a:extLst>
                <a:ext uri="{FF2B5EF4-FFF2-40B4-BE49-F238E27FC236}">
                  <a16:creationId xmlns:a16="http://schemas.microsoft.com/office/drawing/2014/main" id="{7A1B6BC8-EA82-459D-A0E0-4EBE394E71F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0" name="Freeform 41">
              <a:extLst>
                <a:ext uri="{FF2B5EF4-FFF2-40B4-BE49-F238E27FC236}">
                  <a16:creationId xmlns:a16="http://schemas.microsoft.com/office/drawing/2014/main" id="{8B94E190-DDC2-4545-906F-A1699BD73D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1" name="Freeform 42">
              <a:extLst>
                <a:ext uri="{FF2B5EF4-FFF2-40B4-BE49-F238E27FC236}">
                  <a16:creationId xmlns:a16="http://schemas.microsoft.com/office/drawing/2014/main" id="{D9807239-A5BA-4BB3-9194-BCE3B2F21CE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2" name="Freeform 43">
              <a:extLst>
                <a:ext uri="{FF2B5EF4-FFF2-40B4-BE49-F238E27FC236}">
                  <a16:creationId xmlns:a16="http://schemas.microsoft.com/office/drawing/2014/main" id="{04D300FD-DC53-4375-8981-09EA63BCF1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3" name="Freeform 44">
              <a:extLst>
                <a:ext uri="{FF2B5EF4-FFF2-40B4-BE49-F238E27FC236}">
                  <a16:creationId xmlns:a16="http://schemas.microsoft.com/office/drawing/2014/main" id="{1DF83FFD-4C16-41FD-928F-6E88AFC451C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4" name="Rectangle 53">
              <a:extLst>
                <a:ext uri="{FF2B5EF4-FFF2-40B4-BE49-F238E27FC236}">
                  <a16:creationId xmlns:a16="http://schemas.microsoft.com/office/drawing/2014/main" id="{A5B4BC2F-B667-462B-99D8-0C433124ABD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55" name="Freeform 46">
              <a:extLst>
                <a:ext uri="{FF2B5EF4-FFF2-40B4-BE49-F238E27FC236}">
                  <a16:creationId xmlns:a16="http://schemas.microsoft.com/office/drawing/2014/main" id="{0CBD9EFB-AC61-4674-B75A-56449003CC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6" name="Freeform 47">
              <a:extLst>
                <a:ext uri="{FF2B5EF4-FFF2-40B4-BE49-F238E27FC236}">
                  <a16:creationId xmlns:a16="http://schemas.microsoft.com/office/drawing/2014/main" id="{1AD4BBB0-F6A7-451F-BE09-DF619F38EB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7" name="Freeform 48">
              <a:extLst>
                <a:ext uri="{FF2B5EF4-FFF2-40B4-BE49-F238E27FC236}">
                  <a16:creationId xmlns:a16="http://schemas.microsoft.com/office/drawing/2014/main" id="{A258B285-AE5E-473A-AA72-3C95E1D83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8" name="Freeform 49">
              <a:extLst>
                <a:ext uri="{FF2B5EF4-FFF2-40B4-BE49-F238E27FC236}">
                  <a16:creationId xmlns:a16="http://schemas.microsoft.com/office/drawing/2014/main" id="{7BEEDDE5-CB8A-4DF9-858F-4D9462D955A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9" name="Freeform 50">
              <a:extLst>
                <a:ext uri="{FF2B5EF4-FFF2-40B4-BE49-F238E27FC236}">
                  <a16:creationId xmlns:a16="http://schemas.microsoft.com/office/drawing/2014/main" id="{DA1C731B-9B66-4D65-BF47-04B118107B0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0" name="Freeform 51">
              <a:extLst>
                <a:ext uri="{FF2B5EF4-FFF2-40B4-BE49-F238E27FC236}">
                  <a16:creationId xmlns:a16="http://schemas.microsoft.com/office/drawing/2014/main" id="{58DBFEC6-C6DC-4B7A-934F-5A79EC3280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1" name="Freeform 52">
              <a:extLst>
                <a:ext uri="{FF2B5EF4-FFF2-40B4-BE49-F238E27FC236}">
                  <a16:creationId xmlns:a16="http://schemas.microsoft.com/office/drawing/2014/main" id="{9948D8CB-2DBE-4E48-98EA-DF9E2666A2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2" name="Freeform 53">
              <a:extLst>
                <a:ext uri="{FF2B5EF4-FFF2-40B4-BE49-F238E27FC236}">
                  <a16:creationId xmlns:a16="http://schemas.microsoft.com/office/drawing/2014/main" id="{56AB69F6-9F0B-4AB6-BCA8-AA2FD69E99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3" name="Freeform 54">
              <a:extLst>
                <a:ext uri="{FF2B5EF4-FFF2-40B4-BE49-F238E27FC236}">
                  <a16:creationId xmlns:a16="http://schemas.microsoft.com/office/drawing/2014/main" id="{0E7FB426-288D-4B0B-B73B-10CCC0EF41E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4" name="Freeform 55">
              <a:extLst>
                <a:ext uri="{FF2B5EF4-FFF2-40B4-BE49-F238E27FC236}">
                  <a16:creationId xmlns:a16="http://schemas.microsoft.com/office/drawing/2014/main" id="{A5C59C6B-46C9-48C9-9F57-2EE738B53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5" name="Freeform 56">
              <a:extLst>
                <a:ext uri="{FF2B5EF4-FFF2-40B4-BE49-F238E27FC236}">
                  <a16:creationId xmlns:a16="http://schemas.microsoft.com/office/drawing/2014/main" id="{7CE85F33-17DC-4273-B06F-D171094449D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6" name="Freeform 57">
              <a:extLst>
                <a:ext uri="{FF2B5EF4-FFF2-40B4-BE49-F238E27FC236}">
                  <a16:creationId xmlns:a16="http://schemas.microsoft.com/office/drawing/2014/main" id="{5CD001CF-F2C4-4810-A8D9-679F9F89E5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7" name="Freeform 58">
              <a:extLst>
                <a:ext uri="{FF2B5EF4-FFF2-40B4-BE49-F238E27FC236}">
                  <a16:creationId xmlns:a16="http://schemas.microsoft.com/office/drawing/2014/main" id="{69F4BCDD-D153-40D2-8DD1-2509EE0CE4C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grpSp>
      <p:sp>
        <p:nvSpPr>
          <p:cNvPr id="3" name="Content Placeholder 2">
            <a:extLst>
              <a:ext uri="{FF2B5EF4-FFF2-40B4-BE49-F238E27FC236}">
                <a16:creationId xmlns:a16="http://schemas.microsoft.com/office/drawing/2014/main" id="{04A3744F-9B08-5DB9-23DC-76B7A65F7E67}"/>
              </a:ext>
            </a:extLst>
          </p:cNvPr>
          <p:cNvSpPr>
            <a:spLocks noGrp="1"/>
          </p:cNvSpPr>
          <p:nvPr>
            <p:ph idx="1"/>
          </p:nvPr>
        </p:nvSpPr>
        <p:spPr>
          <a:xfrm>
            <a:off x="4968958" y="1644650"/>
            <a:ext cx="6808704" cy="4146551"/>
          </a:xfrm>
        </p:spPr>
        <p:txBody>
          <a:bodyPr>
            <a:noAutofit/>
          </a:bodyPr>
          <a:lstStyle/>
          <a:p>
            <a:pPr marL="0" indent="0">
              <a:lnSpc>
                <a:spcPct val="110000"/>
              </a:lnSpc>
              <a:buNone/>
            </a:pPr>
            <a:r>
              <a:rPr lang="en-GB" sz="1800" dirty="0">
                <a:solidFill>
                  <a:schemeClr val="bg1"/>
                </a:solidFill>
                <a:latin typeface="Arial" panose="020B0604020202020204" pitchFamily="34" charset="0"/>
                <a:cs typeface="Arial" panose="020B0604020202020204" pitchFamily="34" charset="0"/>
              </a:rPr>
              <a:t>Good morning, my name is Chanté, hope you are all well this morning!</a:t>
            </a:r>
          </a:p>
          <a:p>
            <a:pPr marL="0" indent="0">
              <a:lnSpc>
                <a:spcPct val="110000"/>
              </a:lnSpc>
              <a:buNone/>
            </a:pPr>
            <a:endParaRPr lang="en-GB" sz="1800" dirty="0">
              <a:solidFill>
                <a:schemeClr val="bg1"/>
              </a:solidFill>
              <a:latin typeface="Arial" panose="020B0604020202020204" pitchFamily="34" charset="0"/>
              <a:cs typeface="Arial" panose="020B0604020202020204" pitchFamily="34" charset="0"/>
            </a:endParaRPr>
          </a:p>
          <a:p>
            <a:pPr marL="0" indent="0">
              <a:lnSpc>
                <a:spcPct val="110000"/>
              </a:lnSpc>
              <a:buNone/>
            </a:pPr>
            <a:r>
              <a:rPr lang="en-GB" sz="1800" dirty="0">
                <a:solidFill>
                  <a:schemeClr val="bg1"/>
                </a:solidFill>
                <a:latin typeface="Arial" panose="020B0604020202020204" pitchFamily="34" charset="0"/>
                <a:cs typeface="Arial" panose="020B0604020202020204" pitchFamily="34" charset="0"/>
              </a:rPr>
              <a:t>In my presentation I will be outlining the following topics:</a:t>
            </a:r>
          </a:p>
          <a:p>
            <a:pPr lvl="1">
              <a:lnSpc>
                <a:spcPct val="110000"/>
              </a:lnSpc>
            </a:pPr>
            <a:r>
              <a:rPr lang="en-GB" sz="1800" dirty="0">
                <a:solidFill>
                  <a:schemeClr val="bg1"/>
                </a:solidFill>
                <a:latin typeface="Arial" panose="020B0604020202020204" pitchFamily="34" charset="0"/>
                <a:cs typeface="Arial" panose="020B0604020202020204" pitchFamily="34" charset="0"/>
              </a:rPr>
              <a:t>Provide an overview Green Havan Florists and the nature and scope of the problems they are encountering.</a:t>
            </a:r>
          </a:p>
          <a:p>
            <a:pPr lvl="1">
              <a:lnSpc>
                <a:spcPct val="110000"/>
              </a:lnSpc>
            </a:pPr>
            <a:r>
              <a:rPr lang="en-GB" sz="1800" dirty="0">
                <a:solidFill>
                  <a:schemeClr val="bg1"/>
                </a:solidFill>
                <a:latin typeface="Arial" panose="020B0604020202020204" pitchFamily="34" charset="0"/>
                <a:cs typeface="Arial" panose="020B0604020202020204" pitchFamily="34" charset="0"/>
              </a:rPr>
              <a:t>Provide an application of the 5W2H model that summarises these issues.</a:t>
            </a:r>
          </a:p>
          <a:p>
            <a:pPr lvl="1">
              <a:lnSpc>
                <a:spcPct val="110000"/>
              </a:lnSpc>
            </a:pPr>
            <a:r>
              <a:rPr lang="en-GB" sz="1800" dirty="0">
                <a:solidFill>
                  <a:schemeClr val="bg1"/>
                </a:solidFill>
                <a:latin typeface="Arial" panose="020B0604020202020204" pitchFamily="34" charset="0"/>
                <a:cs typeface="Arial" panose="020B0604020202020204" pitchFamily="34" charset="0"/>
              </a:rPr>
              <a:t>Provide a critique and application of the PESTEL framework.</a:t>
            </a:r>
          </a:p>
          <a:p>
            <a:pPr lvl="1">
              <a:lnSpc>
                <a:spcPct val="110000"/>
              </a:lnSpc>
            </a:pPr>
            <a:r>
              <a:rPr lang="en-GB" sz="1800" dirty="0">
                <a:solidFill>
                  <a:schemeClr val="bg1"/>
                </a:solidFill>
                <a:latin typeface="Arial" panose="020B0604020202020204" pitchFamily="34" charset="0"/>
                <a:cs typeface="Arial" panose="020B0604020202020204" pitchFamily="34" charset="0"/>
              </a:rPr>
              <a:t>Provide a critique and application of the Cause-and-Effect model.</a:t>
            </a:r>
          </a:p>
          <a:p>
            <a:pPr lvl="1">
              <a:lnSpc>
                <a:spcPct val="110000"/>
              </a:lnSpc>
            </a:pPr>
            <a:r>
              <a:rPr lang="en-GB" sz="1800" dirty="0">
                <a:solidFill>
                  <a:schemeClr val="bg1"/>
                </a:solidFill>
                <a:latin typeface="Arial" panose="020B0604020202020204" pitchFamily="34" charset="0"/>
                <a:cs typeface="Arial" panose="020B0604020202020204" pitchFamily="34" charset="0"/>
              </a:rPr>
              <a:t>And, finally, provide a summary of the key findings.</a:t>
            </a:r>
          </a:p>
          <a:p>
            <a:pPr>
              <a:lnSpc>
                <a:spcPct val="110000"/>
              </a:lnSpc>
            </a:pPr>
            <a:endParaRPr lang="en-GB" sz="1800" dirty="0">
              <a:solidFill>
                <a:schemeClr val="bg1"/>
              </a:solidFill>
              <a:latin typeface="Arial" panose="020B0604020202020204" pitchFamily="34" charset="0"/>
              <a:cs typeface="Arial" panose="020B0604020202020204" pitchFamily="34" charset="0"/>
            </a:endParaRPr>
          </a:p>
          <a:p>
            <a:pPr>
              <a:lnSpc>
                <a:spcPct val="110000"/>
              </a:lnSpc>
            </a:pPr>
            <a:endParaRPr lang="en-GB" sz="1800" dirty="0">
              <a:solidFill>
                <a:schemeClr val="bg1"/>
              </a:solidFill>
            </a:endParaRPr>
          </a:p>
          <a:p>
            <a:pPr>
              <a:lnSpc>
                <a:spcPct val="110000"/>
              </a:lnSpc>
            </a:pPr>
            <a:endParaRPr lang="en-GB" sz="1800" dirty="0">
              <a:solidFill>
                <a:schemeClr val="bg1"/>
              </a:solidFill>
            </a:endParaRPr>
          </a:p>
        </p:txBody>
      </p:sp>
    </p:spTree>
    <p:extLst>
      <p:ext uri="{BB962C8B-B14F-4D97-AF65-F5344CB8AC3E}">
        <p14:creationId xmlns:p14="http://schemas.microsoft.com/office/powerpoint/2010/main" val="332102305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9AE4726C-1831-4FE3-9A11-227F0DC2F0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0" name="Rectangle 9">
              <a:extLst>
                <a:ext uri="{FF2B5EF4-FFF2-40B4-BE49-F238E27FC236}">
                  <a16:creationId xmlns:a16="http://schemas.microsoft.com/office/drawing/2014/main" id="{B651D7F7-8C54-448E-A268-1CBFAD87D4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2">
              <a:extLst>
                <a:ext uri="{FF2B5EF4-FFF2-40B4-BE49-F238E27FC236}">
                  <a16:creationId xmlns:a16="http://schemas.microsoft.com/office/drawing/2014/main" id="{E3B56E94-40E1-489A-98B2-A3238D66A064}"/>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sp>
        <p:nvSpPr>
          <p:cNvPr id="2" name="Title 1">
            <a:extLst>
              <a:ext uri="{FF2B5EF4-FFF2-40B4-BE49-F238E27FC236}">
                <a16:creationId xmlns:a16="http://schemas.microsoft.com/office/drawing/2014/main" id="{8A50C2D0-4F0F-32FA-368C-29CAACE5786E}"/>
              </a:ext>
            </a:extLst>
          </p:cNvPr>
          <p:cNvSpPr>
            <a:spLocks noGrp="1"/>
          </p:cNvSpPr>
          <p:nvPr>
            <p:ph type="title"/>
          </p:nvPr>
        </p:nvSpPr>
        <p:spPr>
          <a:xfrm>
            <a:off x="4996697" y="618518"/>
            <a:ext cx="6050713" cy="1478570"/>
          </a:xfrm>
        </p:spPr>
        <p:txBody>
          <a:bodyPr>
            <a:normAutofit/>
          </a:bodyPr>
          <a:lstStyle/>
          <a:p>
            <a:pPr algn="ctr"/>
            <a:r>
              <a:rPr lang="en-GB" b="1" u="sng" dirty="0">
                <a:solidFill>
                  <a:schemeClr val="bg1"/>
                </a:solidFill>
                <a:latin typeface="Arial" panose="020B0604020202020204" pitchFamily="34" charset="0"/>
                <a:cs typeface="Arial" panose="020B0604020202020204" pitchFamily="34" charset="0"/>
              </a:rPr>
              <a:t>BACKGROUND OF Green Haven Florists </a:t>
            </a:r>
            <a:endParaRPr lang="en-GB" u="sng" dirty="0">
              <a:solidFill>
                <a:schemeClr val="bg1"/>
              </a:solidFill>
            </a:endParaRPr>
          </a:p>
        </p:txBody>
      </p:sp>
      <p:pic>
        <p:nvPicPr>
          <p:cNvPr id="4" name="Picture 3" descr="A red arrow with a black text and a red arrow pointing down&#10;&#10;AI-generated content may be incorrect.">
            <a:extLst>
              <a:ext uri="{FF2B5EF4-FFF2-40B4-BE49-F238E27FC236}">
                <a16:creationId xmlns:a16="http://schemas.microsoft.com/office/drawing/2014/main" id="{C780A745-1777-E7D4-F746-7C638E35E23A}"/>
              </a:ext>
            </a:extLst>
          </p:cNvPr>
          <p:cNvPicPr>
            <a:picLocks noChangeAspect="1"/>
          </p:cNvPicPr>
          <p:nvPr/>
        </p:nvPicPr>
        <p:blipFill>
          <a:blip r:embed="rId4"/>
          <a:srcRect l="30190" r="9934"/>
          <a:stretch>
            <a:fillRect/>
          </a:stretch>
        </p:blipFill>
        <p:spPr>
          <a:xfrm>
            <a:off x="-5597" y="10"/>
            <a:ext cx="4635583" cy="6857990"/>
          </a:xfrm>
          <a:prstGeom prst="rect">
            <a:avLst/>
          </a:prstGeom>
        </p:spPr>
      </p:pic>
      <p:grpSp>
        <p:nvGrpSpPr>
          <p:cNvPr id="13" name="Group 12">
            <a:extLst>
              <a:ext uri="{FF2B5EF4-FFF2-40B4-BE49-F238E27FC236}">
                <a16:creationId xmlns:a16="http://schemas.microsoft.com/office/drawing/2014/main" id="{E916825F-759B-4F1A-BA80-AF7137691E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14" name="Rectangle 13">
              <a:extLst>
                <a:ext uri="{FF2B5EF4-FFF2-40B4-BE49-F238E27FC236}">
                  <a16:creationId xmlns:a16="http://schemas.microsoft.com/office/drawing/2014/main" id="{0AF64541-DE3B-4DBB-84E1-907956469E5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15" name="Freeform 6">
              <a:extLst>
                <a:ext uri="{FF2B5EF4-FFF2-40B4-BE49-F238E27FC236}">
                  <a16:creationId xmlns:a16="http://schemas.microsoft.com/office/drawing/2014/main" id="{9175DCC0-514A-4CA1-AD9A-1BB0FFF1B4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6" name="Freeform 7">
              <a:extLst>
                <a:ext uri="{FF2B5EF4-FFF2-40B4-BE49-F238E27FC236}">
                  <a16:creationId xmlns:a16="http://schemas.microsoft.com/office/drawing/2014/main" id="{10371924-94D9-48AF-9D5B-6471775BE81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7" name="Rectangle 16">
              <a:extLst>
                <a:ext uri="{FF2B5EF4-FFF2-40B4-BE49-F238E27FC236}">
                  <a16:creationId xmlns:a16="http://schemas.microsoft.com/office/drawing/2014/main" id="{7C964FF9-A41A-438C-A22B-62690C98F1A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18" name="Freeform 9">
              <a:extLst>
                <a:ext uri="{FF2B5EF4-FFF2-40B4-BE49-F238E27FC236}">
                  <a16:creationId xmlns:a16="http://schemas.microsoft.com/office/drawing/2014/main" id="{61716CD6-1875-4567-B3E2-364CD0960D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9" name="Freeform 10">
              <a:extLst>
                <a:ext uri="{FF2B5EF4-FFF2-40B4-BE49-F238E27FC236}">
                  <a16:creationId xmlns:a16="http://schemas.microsoft.com/office/drawing/2014/main" id="{31A293D3-7189-453D-AB91-1291AAFF3D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0" name="Freeform 11">
              <a:extLst>
                <a:ext uri="{FF2B5EF4-FFF2-40B4-BE49-F238E27FC236}">
                  <a16:creationId xmlns:a16="http://schemas.microsoft.com/office/drawing/2014/main" id="{87CB4EFE-58B3-4326-9CFB-A2AFADDFA5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1" name="Freeform 12">
              <a:extLst>
                <a:ext uri="{FF2B5EF4-FFF2-40B4-BE49-F238E27FC236}">
                  <a16:creationId xmlns:a16="http://schemas.microsoft.com/office/drawing/2014/main" id="{249CF4D3-B5A3-4287-BC9D-E9BB8FA6EBB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2" name="Freeform 13">
              <a:extLst>
                <a:ext uri="{FF2B5EF4-FFF2-40B4-BE49-F238E27FC236}">
                  <a16:creationId xmlns:a16="http://schemas.microsoft.com/office/drawing/2014/main" id="{4D2515F2-4D11-41AF-A6B1-7D084BEA9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3" name="Freeform 14">
              <a:extLst>
                <a:ext uri="{FF2B5EF4-FFF2-40B4-BE49-F238E27FC236}">
                  <a16:creationId xmlns:a16="http://schemas.microsoft.com/office/drawing/2014/main" id="{331BCBF4-0DC2-426E-84B3-AE38E403C9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4" name="Freeform 15">
              <a:extLst>
                <a:ext uri="{FF2B5EF4-FFF2-40B4-BE49-F238E27FC236}">
                  <a16:creationId xmlns:a16="http://schemas.microsoft.com/office/drawing/2014/main" id="{EC8AF156-0BE9-437D-A83B-87364146D0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5" name="Freeform 16">
              <a:extLst>
                <a:ext uri="{FF2B5EF4-FFF2-40B4-BE49-F238E27FC236}">
                  <a16:creationId xmlns:a16="http://schemas.microsoft.com/office/drawing/2014/main" id="{AC8CB256-3F62-4406-88F5-CE2421FF25E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6" name="Freeform 17">
              <a:extLst>
                <a:ext uri="{FF2B5EF4-FFF2-40B4-BE49-F238E27FC236}">
                  <a16:creationId xmlns:a16="http://schemas.microsoft.com/office/drawing/2014/main" id="{F3E812EB-415E-4B60-B0FB-65386882CE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7" name="Freeform 18">
              <a:extLst>
                <a:ext uri="{FF2B5EF4-FFF2-40B4-BE49-F238E27FC236}">
                  <a16:creationId xmlns:a16="http://schemas.microsoft.com/office/drawing/2014/main" id="{EB4C95D7-8E6D-45EC-8CA1-9123D718E3B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8" name="Freeform 19">
              <a:extLst>
                <a:ext uri="{FF2B5EF4-FFF2-40B4-BE49-F238E27FC236}">
                  <a16:creationId xmlns:a16="http://schemas.microsoft.com/office/drawing/2014/main" id="{83F62FD2-2F62-4495-997C-8BD7F95AB8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9" name="Freeform 20">
              <a:extLst>
                <a:ext uri="{FF2B5EF4-FFF2-40B4-BE49-F238E27FC236}">
                  <a16:creationId xmlns:a16="http://schemas.microsoft.com/office/drawing/2014/main" id="{B7DFE0F9-22A3-4846-8D4E-0D193BD3288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0" name="Freeform 21">
              <a:extLst>
                <a:ext uri="{FF2B5EF4-FFF2-40B4-BE49-F238E27FC236}">
                  <a16:creationId xmlns:a16="http://schemas.microsoft.com/office/drawing/2014/main" id="{244DAF25-7415-491A-9FF6-E04BC2DC2EA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1" name="Freeform 22">
              <a:extLst>
                <a:ext uri="{FF2B5EF4-FFF2-40B4-BE49-F238E27FC236}">
                  <a16:creationId xmlns:a16="http://schemas.microsoft.com/office/drawing/2014/main" id="{7ACA3646-863C-4D00-A58A-62C7FE71CE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2" name="Freeform 23">
              <a:extLst>
                <a:ext uri="{FF2B5EF4-FFF2-40B4-BE49-F238E27FC236}">
                  <a16:creationId xmlns:a16="http://schemas.microsoft.com/office/drawing/2014/main" id="{0EA18B38-BD42-45ED-8458-FB205DBC76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3" name="Freeform 24">
              <a:extLst>
                <a:ext uri="{FF2B5EF4-FFF2-40B4-BE49-F238E27FC236}">
                  <a16:creationId xmlns:a16="http://schemas.microsoft.com/office/drawing/2014/main" id="{45302917-5DBE-4CF2-B52F-478F93FDDE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4" name="Freeform 25">
              <a:extLst>
                <a:ext uri="{FF2B5EF4-FFF2-40B4-BE49-F238E27FC236}">
                  <a16:creationId xmlns:a16="http://schemas.microsoft.com/office/drawing/2014/main" id="{8E61E6FD-D40E-479C-ABE9-2B69AE20D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5" name="Freeform 26">
              <a:extLst>
                <a:ext uri="{FF2B5EF4-FFF2-40B4-BE49-F238E27FC236}">
                  <a16:creationId xmlns:a16="http://schemas.microsoft.com/office/drawing/2014/main" id="{2F4DEB4F-F824-48D7-AF9B-B5D905DCD1B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6" name="Freeform 27">
              <a:extLst>
                <a:ext uri="{FF2B5EF4-FFF2-40B4-BE49-F238E27FC236}">
                  <a16:creationId xmlns:a16="http://schemas.microsoft.com/office/drawing/2014/main" id="{F76CFA02-6090-4464-B573-BCA350C90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7" name="Freeform 28">
              <a:extLst>
                <a:ext uri="{FF2B5EF4-FFF2-40B4-BE49-F238E27FC236}">
                  <a16:creationId xmlns:a16="http://schemas.microsoft.com/office/drawing/2014/main" id="{51BE8BEC-76C7-41FE-AB76-35194C2442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8" name="Freeform 29">
              <a:extLst>
                <a:ext uri="{FF2B5EF4-FFF2-40B4-BE49-F238E27FC236}">
                  <a16:creationId xmlns:a16="http://schemas.microsoft.com/office/drawing/2014/main" id="{710F61D4-3B34-45A9-B9B7-CE0373AB49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9" name="Freeform 30">
              <a:extLst>
                <a:ext uri="{FF2B5EF4-FFF2-40B4-BE49-F238E27FC236}">
                  <a16:creationId xmlns:a16="http://schemas.microsoft.com/office/drawing/2014/main" id="{451F080F-4CFB-4626-87CA-BB4CACA1C6F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0" name="Freeform 31">
              <a:extLst>
                <a:ext uri="{FF2B5EF4-FFF2-40B4-BE49-F238E27FC236}">
                  <a16:creationId xmlns:a16="http://schemas.microsoft.com/office/drawing/2014/main" id="{667BBD71-2295-4A66-B76C-F82175C2B0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1" name="Freeform 32">
              <a:extLst>
                <a:ext uri="{FF2B5EF4-FFF2-40B4-BE49-F238E27FC236}">
                  <a16:creationId xmlns:a16="http://schemas.microsoft.com/office/drawing/2014/main" id="{B6644DE8-5BD1-4D5F-B245-0D3A21BCE1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2" name="Rectangle 41">
              <a:extLst>
                <a:ext uri="{FF2B5EF4-FFF2-40B4-BE49-F238E27FC236}">
                  <a16:creationId xmlns:a16="http://schemas.microsoft.com/office/drawing/2014/main" id="{A4DE8FD0-E681-4D9C-85C2-BEA4C2B3A06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43" name="Freeform 34">
              <a:extLst>
                <a:ext uri="{FF2B5EF4-FFF2-40B4-BE49-F238E27FC236}">
                  <a16:creationId xmlns:a16="http://schemas.microsoft.com/office/drawing/2014/main" id="{D46033BD-1026-4388-B926-9D11E1D7C4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4" name="Freeform 35">
              <a:extLst>
                <a:ext uri="{FF2B5EF4-FFF2-40B4-BE49-F238E27FC236}">
                  <a16:creationId xmlns:a16="http://schemas.microsoft.com/office/drawing/2014/main" id="{1FA74D4C-2E28-42C5-A7FA-3C7D6BD8B7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5" name="Freeform 36">
              <a:extLst>
                <a:ext uri="{FF2B5EF4-FFF2-40B4-BE49-F238E27FC236}">
                  <a16:creationId xmlns:a16="http://schemas.microsoft.com/office/drawing/2014/main" id="{FADF7B3F-903C-456C-983E-C9868DDAB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6" name="Freeform 37">
              <a:extLst>
                <a:ext uri="{FF2B5EF4-FFF2-40B4-BE49-F238E27FC236}">
                  <a16:creationId xmlns:a16="http://schemas.microsoft.com/office/drawing/2014/main" id="{033F8698-1549-44AD-8DAD-0055D7B8077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7" name="Freeform 38">
              <a:extLst>
                <a:ext uri="{FF2B5EF4-FFF2-40B4-BE49-F238E27FC236}">
                  <a16:creationId xmlns:a16="http://schemas.microsoft.com/office/drawing/2014/main" id="{F1BDD4B6-46FD-4048-ADF1-32EADD9E5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8" name="Freeform 39">
              <a:extLst>
                <a:ext uri="{FF2B5EF4-FFF2-40B4-BE49-F238E27FC236}">
                  <a16:creationId xmlns:a16="http://schemas.microsoft.com/office/drawing/2014/main" id="{E7F387A7-B3BF-4B1A-BFCA-2D21AD3DFE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9" name="Freeform 40">
              <a:extLst>
                <a:ext uri="{FF2B5EF4-FFF2-40B4-BE49-F238E27FC236}">
                  <a16:creationId xmlns:a16="http://schemas.microsoft.com/office/drawing/2014/main" id="{7A1B6BC8-EA82-459D-A0E0-4EBE394E71F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0" name="Freeform 41">
              <a:extLst>
                <a:ext uri="{FF2B5EF4-FFF2-40B4-BE49-F238E27FC236}">
                  <a16:creationId xmlns:a16="http://schemas.microsoft.com/office/drawing/2014/main" id="{8B94E190-DDC2-4545-906F-A1699BD73D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1" name="Freeform 42">
              <a:extLst>
                <a:ext uri="{FF2B5EF4-FFF2-40B4-BE49-F238E27FC236}">
                  <a16:creationId xmlns:a16="http://schemas.microsoft.com/office/drawing/2014/main" id="{D9807239-A5BA-4BB3-9194-BCE3B2F21CE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2" name="Freeform 43">
              <a:extLst>
                <a:ext uri="{FF2B5EF4-FFF2-40B4-BE49-F238E27FC236}">
                  <a16:creationId xmlns:a16="http://schemas.microsoft.com/office/drawing/2014/main" id="{04D300FD-DC53-4375-8981-09EA63BCF1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3" name="Freeform 44">
              <a:extLst>
                <a:ext uri="{FF2B5EF4-FFF2-40B4-BE49-F238E27FC236}">
                  <a16:creationId xmlns:a16="http://schemas.microsoft.com/office/drawing/2014/main" id="{1DF83FFD-4C16-41FD-928F-6E88AFC451C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4" name="Rectangle 53">
              <a:extLst>
                <a:ext uri="{FF2B5EF4-FFF2-40B4-BE49-F238E27FC236}">
                  <a16:creationId xmlns:a16="http://schemas.microsoft.com/office/drawing/2014/main" id="{A5B4BC2F-B667-462B-99D8-0C433124ABD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55" name="Freeform 46">
              <a:extLst>
                <a:ext uri="{FF2B5EF4-FFF2-40B4-BE49-F238E27FC236}">
                  <a16:creationId xmlns:a16="http://schemas.microsoft.com/office/drawing/2014/main" id="{0CBD9EFB-AC61-4674-B75A-56449003CC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6" name="Freeform 47">
              <a:extLst>
                <a:ext uri="{FF2B5EF4-FFF2-40B4-BE49-F238E27FC236}">
                  <a16:creationId xmlns:a16="http://schemas.microsoft.com/office/drawing/2014/main" id="{1AD4BBB0-F6A7-451F-BE09-DF619F38EB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7" name="Freeform 48">
              <a:extLst>
                <a:ext uri="{FF2B5EF4-FFF2-40B4-BE49-F238E27FC236}">
                  <a16:creationId xmlns:a16="http://schemas.microsoft.com/office/drawing/2014/main" id="{A258B285-AE5E-473A-AA72-3C95E1D83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8" name="Freeform 49">
              <a:extLst>
                <a:ext uri="{FF2B5EF4-FFF2-40B4-BE49-F238E27FC236}">
                  <a16:creationId xmlns:a16="http://schemas.microsoft.com/office/drawing/2014/main" id="{7BEEDDE5-CB8A-4DF9-858F-4D9462D955A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9" name="Freeform 50">
              <a:extLst>
                <a:ext uri="{FF2B5EF4-FFF2-40B4-BE49-F238E27FC236}">
                  <a16:creationId xmlns:a16="http://schemas.microsoft.com/office/drawing/2014/main" id="{DA1C731B-9B66-4D65-BF47-04B118107B0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0" name="Freeform 51">
              <a:extLst>
                <a:ext uri="{FF2B5EF4-FFF2-40B4-BE49-F238E27FC236}">
                  <a16:creationId xmlns:a16="http://schemas.microsoft.com/office/drawing/2014/main" id="{58DBFEC6-C6DC-4B7A-934F-5A79EC3280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1" name="Freeform 52">
              <a:extLst>
                <a:ext uri="{FF2B5EF4-FFF2-40B4-BE49-F238E27FC236}">
                  <a16:creationId xmlns:a16="http://schemas.microsoft.com/office/drawing/2014/main" id="{9948D8CB-2DBE-4E48-98EA-DF9E2666A2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2" name="Freeform 53">
              <a:extLst>
                <a:ext uri="{FF2B5EF4-FFF2-40B4-BE49-F238E27FC236}">
                  <a16:creationId xmlns:a16="http://schemas.microsoft.com/office/drawing/2014/main" id="{56AB69F6-9F0B-4AB6-BCA8-AA2FD69E99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3" name="Freeform 54">
              <a:extLst>
                <a:ext uri="{FF2B5EF4-FFF2-40B4-BE49-F238E27FC236}">
                  <a16:creationId xmlns:a16="http://schemas.microsoft.com/office/drawing/2014/main" id="{0E7FB426-288D-4B0B-B73B-10CCC0EF41E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4" name="Freeform 55">
              <a:extLst>
                <a:ext uri="{FF2B5EF4-FFF2-40B4-BE49-F238E27FC236}">
                  <a16:creationId xmlns:a16="http://schemas.microsoft.com/office/drawing/2014/main" id="{A5C59C6B-46C9-48C9-9F57-2EE738B53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5" name="Freeform 56">
              <a:extLst>
                <a:ext uri="{FF2B5EF4-FFF2-40B4-BE49-F238E27FC236}">
                  <a16:creationId xmlns:a16="http://schemas.microsoft.com/office/drawing/2014/main" id="{7CE85F33-17DC-4273-B06F-D171094449D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6" name="Freeform 57">
              <a:extLst>
                <a:ext uri="{FF2B5EF4-FFF2-40B4-BE49-F238E27FC236}">
                  <a16:creationId xmlns:a16="http://schemas.microsoft.com/office/drawing/2014/main" id="{5CD001CF-F2C4-4810-A8D9-679F9F89E5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7" name="Freeform 58">
              <a:extLst>
                <a:ext uri="{FF2B5EF4-FFF2-40B4-BE49-F238E27FC236}">
                  <a16:creationId xmlns:a16="http://schemas.microsoft.com/office/drawing/2014/main" id="{69F4BCDD-D153-40D2-8DD1-2509EE0CE4C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grpSp>
      <p:sp>
        <p:nvSpPr>
          <p:cNvPr id="3" name="Content Placeholder 2">
            <a:extLst>
              <a:ext uri="{FF2B5EF4-FFF2-40B4-BE49-F238E27FC236}">
                <a16:creationId xmlns:a16="http://schemas.microsoft.com/office/drawing/2014/main" id="{E292113E-450D-CB08-601E-E45AB99509E7}"/>
              </a:ext>
            </a:extLst>
          </p:cNvPr>
          <p:cNvSpPr>
            <a:spLocks noGrp="1"/>
          </p:cNvSpPr>
          <p:nvPr>
            <p:ph idx="1"/>
          </p:nvPr>
        </p:nvSpPr>
        <p:spPr>
          <a:xfrm>
            <a:off x="4968958" y="1990726"/>
            <a:ext cx="6718217" cy="4449761"/>
          </a:xfrm>
        </p:spPr>
        <p:txBody>
          <a:bodyPr>
            <a:normAutofit/>
          </a:bodyPr>
          <a:lstStyle/>
          <a:p>
            <a:pPr>
              <a:lnSpc>
                <a:spcPct val="110000"/>
              </a:lnSpc>
            </a:pPr>
            <a:r>
              <a:rPr lang="en-GB" sz="2000" dirty="0">
                <a:solidFill>
                  <a:schemeClr val="bg1"/>
                </a:solidFill>
                <a:latin typeface="Arial" panose="020B0604020202020204" pitchFamily="34" charset="0"/>
                <a:cs typeface="Arial" panose="020B0604020202020204" pitchFamily="34" charset="0"/>
              </a:rPr>
              <a:t>Green Haven Florists, an independent flower shop in Norwich, built its reputation on bespoke arrangements, eco-friendly practices, and community connections. </a:t>
            </a:r>
          </a:p>
          <a:p>
            <a:pPr>
              <a:lnSpc>
                <a:spcPct val="110000"/>
              </a:lnSpc>
            </a:pPr>
            <a:r>
              <a:rPr lang="en-GB" sz="2000" dirty="0">
                <a:solidFill>
                  <a:schemeClr val="bg1"/>
                </a:solidFill>
                <a:latin typeface="Arial" panose="020B0604020202020204" pitchFamily="34" charset="0"/>
                <a:cs typeface="Arial" panose="020B0604020202020204" pitchFamily="34" charset="0"/>
              </a:rPr>
              <a:t>Over the past year, the business has faced a 30% decline in in-store sales due to reduced high-street activity, rising costs, and increased competition from online and local rivals. </a:t>
            </a:r>
          </a:p>
          <a:p>
            <a:pPr>
              <a:lnSpc>
                <a:spcPct val="110000"/>
              </a:lnSpc>
            </a:pPr>
            <a:r>
              <a:rPr lang="en-GB" sz="2000" dirty="0">
                <a:solidFill>
                  <a:schemeClr val="bg1"/>
                </a:solidFill>
                <a:latin typeface="Arial" panose="020B0604020202020204" pitchFamily="34" charset="0"/>
                <a:cs typeface="Arial" panose="020B0604020202020204" pitchFamily="34" charset="0"/>
              </a:rPr>
              <a:t>While online orders have grown slightly, they remain insufficient to redeem losses, with customers noting weaknesses to the shop's website and delivery options.  </a:t>
            </a:r>
          </a:p>
        </p:txBody>
      </p:sp>
    </p:spTree>
    <p:extLst>
      <p:ext uri="{BB962C8B-B14F-4D97-AF65-F5344CB8AC3E}">
        <p14:creationId xmlns:p14="http://schemas.microsoft.com/office/powerpoint/2010/main" val="102760849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F156AF-6980-9FD1-A09C-4898272CE2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4625D9A-89A8-7973-B86A-02BB98C95A4B}"/>
              </a:ext>
            </a:extLst>
          </p:cNvPr>
          <p:cNvSpPr>
            <a:spLocks noGrp="1"/>
          </p:cNvSpPr>
          <p:nvPr>
            <p:ph type="title"/>
          </p:nvPr>
        </p:nvSpPr>
        <p:spPr>
          <a:xfrm>
            <a:off x="506083" y="104833"/>
            <a:ext cx="11179834" cy="1325563"/>
          </a:xfrm>
        </p:spPr>
        <p:txBody>
          <a:bodyPr>
            <a:normAutofit/>
          </a:bodyPr>
          <a:lstStyle/>
          <a:p>
            <a:pPr algn="ctr"/>
            <a:r>
              <a:rPr lang="en-GB" sz="3200" b="1" u="sng" dirty="0" err="1">
                <a:solidFill>
                  <a:schemeClr val="bg1"/>
                </a:solidFill>
                <a:latin typeface="Arial" panose="020B0604020202020204" pitchFamily="34" charset="0"/>
                <a:cs typeface="Arial" panose="020B0604020202020204" pitchFamily="34" charset="0"/>
              </a:rPr>
              <a:t>GreeN</a:t>
            </a:r>
            <a:r>
              <a:rPr lang="en-GB" sz="3200" b="1" u="sng" dirty="0">
                <a:solidFill>
                  <a:schemeClr val="bg1"/>
                </a:solidFill>
                <a:latin typeface="Arial" panose="020B0604020202020204" pitchFamily="34" charset="0"/>
                <a:cs typeface="Arial" panose="020B0604020202020204" pitchFamily="34" charset="0"/>
              </a:rPr>
              <a:t> Haven Florist Root problems</a:t>
            </a:r>
            <a:endParaRPr lang="en-GB" sz="3200" u="sng" dirty="0">
              <a:solidFill>
                <a:schemeClr val="bg1"/>
              </a:solidFill>
            </a:endParaRPr>
          </a:p>
        </p:txBody>
      </p:sp>
      <p:sp>
        <p:nvSpPr>
          <p:cNvPr id="4" name="TextBox 3">
            <a:extLst>
              <a:ext uri="{FF2B5EF4-FFF2-40B4-BE49-F238E27FC236}">
                <a16:creationId xmlns:a16="http://schemas.microsoft.com/office/drawing/2014/main" id="{F1C9D6DD-974E-AECE-0FD1-50A9AC12C724}"/>
              </a:ext>
            </a:extLst>
          </p:cNvPr>
          <p:cNvSpPr txBox="1"/>
          <p:nvPr/>
        </p:nvSpPr>
        <p:spPr>
          <a:xfrm>
            <a:off x="228909" y="999245"/>
            <a:ext cx="5005927" cy="2462213"/>
          </a:xfrm>
          <a:prstGeom prst="rect">
            <a:avLst/>
          </a:prstGeom>
          <a:noFill/>
        </p:spPr>
        <p:txBody>
          <a:bodyPr wrap="square" rtlCol="0">
            <a:spAutoFit/>
          </a:bodyPr>
          <a:lstStyle/>
          <a:p>
            <a:pPr algn="ctr"/>
            <a:r>
              <a:rPr lang="en-GB" sz="2200" b="1" u="sng" dirty="0">
                <a:solidFill>
                  <a:schemeClr val="bg1"/>
                </a:solidFill>
              </a:rPr>
              <a:t>Internal problems </a:t>
            </a:r>
            <a:endParaRPr lang="en-GB" sz="2200" u="sng" dirty="0">
              <a:solidFill>
                <a:schemeClr val="bg1"/>
              </a:solidFill>
            </a:endParaRPr>
          </a:p>
          <a:p>
            <a:pPr marL="285750" indent="-285750">
              <a:buFontTx/>
              <a:buChar char="-"/>
            </a:pPr>
            <a:r>
              <a:rPr lang="en-GB" sz="2200" dirty="0">
                <a:solidFill>
                  <a:schemeClr val="bg1"/>
                </a:solidFill>
              </a:rPr>
              <a:t>Outdated website</a:t>
            </a:r>
          </a:p>
          <a:p>
            <a:pPr marL="285750" indent="-285750">
              <a:buFontTx/>
              <a:buChar char="-"/>
            </a:pPr>
            <a:r>
              <a:rPr lang="en-GB" sz="2200" dirty="0">
                <a:solidFill>
                  <a:schemeClr val="bg1"/>
                </a:solidFill>
              </a:rPr>
              <a:t>Limited digital marketing</a:t>
            </a:r>
          </a:p>
          <a:p>
            <a:pPr marL="285750" indent="-285750">
              <a:buFontTx/>
              <a:buChar char="-"/>
            </a:pPr>
            <a:r>
              <a:rPr lang="en-GB" sz="2200" dirty="0">
                <a:solidFill>
                  <a:schemeClr val="bg1"/>
                </a:solidFill>
              </a:rPr>
              <a:t>Lack of modern services</a:t>
            </a:r>
          </a:p>
          <a:p>
            <a:pPr marL="285750" indent="-285750">
              <a:buFontTx/>
              <a:buChar char="-"/>
            </a:pPr>
            <a:r>
              <a:rPr lang="en-GB" sz="2200" dirty="0">
                <a:solidFill>
                  <a:schemeClr val="bg1"/>
                </a:solidFill>
              </a:rPr>
              <a:t>Pricing pressures from sustainable sourcing</a:t>
            </a:r>
          </a:p>
          <a:p>
            <a:endParaRPr lang="en-GB" sz="2200" dirty="0">
              <a:solidFill>
                <a:schemeClr val="bg1"/>
              </a:solidFill>
            </a:endParaRPr>
          </a:p>
        </p:txBody>
      </p:sp>
      <p:sp>
        <p:nvSpPr>
          <p:cNvPr id="5" name="TextBox 4">
            <a:extLst>
              <a:ext uri="{FF2B5EF4-FFF2-40B4-BE49-F238E27FC236}">
                <a16:creationId xmlns:a16="http://schemas.microsoft.com/office/drawing/2014/main" id="{F760CAE3-EA92-5FFC-1DE1-7BE0EA3ECAE6}"/>
              </a:ext>
            </a:extLst>
          </p:cNvPr>
          <p:cNvSpPr txBox="1"/>
          <p:nvPr/>
        </p:nvSpPr>
        <p:spPr>
          <a:xfrm>
            <a:off x="7516999" y="921814"/>
            <a:ext cx="5297922" cy="2123658"/>
          </a:xfrm>
          <a:prstGeom prst="rect">
            <a:avLst/>
          </a:prstGeom>
          <a:noFill/>
        </p:spPr>
        <p:txBody>
          <a:bodyPr wrap="square" rtlCol="0">
            <a:spAutoFit/>
          </a:bodyPr>
          <a:lstStyle/>
          <a:p>
            <a:pPr algn="ctr"/>
            <a:r>
              <a:rPr lang="en-GB" sz="2200" b="1" u="sng" dirty="0">
                <a:solidFill>
                  <a:schemeClr val="bg1"/>
                </a:solidFill>
              </a:rPr>
              <a:t>External problems</a:t>
            </a:r>
            <a:endParaRPr lang="en-GB" sz="2200" u="sng" dirty="0">
              <a:solidFill>
                <a:schemeClr val="bg1"/>
              </a:solidFill>
            </a:endParaRPr>
          </a:p>
          <a:p>
            <a:pPr marL="285750" indent="-285750">
              <a:buFontTx/>
              <a:buChar char="-"/>
            </a:pPr>
            <a:r>
              <a:rPr lang="en-GB" sz="2200" dirty="0">
                <a:solidFill>
                  <a:schemeClr val="bg1"/>
                </a:solidFill>
              </a:rPr>
              <a:t>Decline in high street foot traffic</a:t>
            </a:r>
          </a:p>
          <a:p>
            <a:pPr marL="285750" indent="-285750">
              <a:buFontTx/>
              <a:buChar char="-"/>
            </a:pPr>
            <a:r>
              <a:rPr lang="en-GB" sz="2200" dirty="0">
                <a:solidFill>
                  <a:schemeClr val="bg1"/>
                </a:solidFill>
              </a:rPr>
              <a:t>Shift toward online shopping</a:t>
            </a:r>
          </a:p>
          <a:p>
            <a:pPr marL="285750" indent="-285750">
              <a:buFontTx/>
              <a:buChar char="-"/>
            </a:pPr>
            <a:r>
              <a:rPr lang="en-GB" sz="2200" dirty="0">
                <a:solidFill>
                  <a:schemeClr val="bg1"/>
                </a:solidFill>
              </a:rPr>
              <a:t>Rising flower and material costs</a:t>
            </a:r>
          </a:p>
          <a:p>
            <a:pPr marL="285750" indent="-285750">
              <a:buFontTx/>
              <a:buChar char="-"/>
            </a:pPr>
            <a:r>
              <a:rPr lang="en-GB" sz="2200" dirty="0">
                <a:solidFill>
                  <a:schemeClr val="bg1"/>
                </a:solidFill>
              </a:rPr>
              <a:t>Increased competition</a:t>
            </a:r>
          </a:p>
          <a:p>
            <a:pPr marL="285750" indent="-285750">
              <a:buFontTx/>
              <a:buChar char="-"/>
            </a:pPr>
            <a:r>
              <a:rPr lang="en-GB" sz="2200" dirty="0">
                <a:solidFill>
                  <a:schemeClr val="bg1"/>
                </a:solidFill>
              </a:rPr>
              <a:t>Changing customer expectations</a:t>
            </a:r>
          </a:p>
        </p:txBody>
      </p:sp>
      <p:sp>
        <p:nvSpPr>
          <p:cNvPr id="6" name="TextBox 5">
            <a:extLst>
              <a:ext uri="{FF2B5EF4-FFF2-40B4-BE49-F238E27FC236}">
                <a16:creationId xmlns:a16="http://schemas.microsoft.com/office/drawing/2014/main" id="{872B81F6-18B2-B098-0FA9-5445EB685025}"/>
              </a:ext>
            </a:extLst>
          </p:cNvPr>
          <p:cNvSpPr txBox="1"/>
          <p:nvPr/>
        </p:nvSpPr>
        <p:spPr>
          <a:xfrm>
            <a:off x="853335" y="3338347"/>
            <a:ext cx="10073165" cy="2800767"/>
          </a:xfrm>
          <a:prstGeom prst="rect">
            <a:avLst/>
          </a:prstGeom>
          <a:noFill/>
        </p:spPr>
        <p:txBody>
          <a:bodyPr wrap="square" rtlCol="0">
            <a:spAutoFit/>
          </a:bodyPr>
          <a:lstStyle/>
          <a:p>
            <a:pPr marL="285750" indent="-285750">
              <a:buFont typeface="Courier New" panose="02070309020205020404" pitchFamily="49" charset="0"/>
              <a:buChar char="o"/>
            </a:pPr>
            <a:r>
              <a:rPr lang="en-GB" sz="2200" dirty="0">
                <a:solidFill>
                  <a:schemeClr val="bg1"/>
                </a:solidFill>
              </a:rPr>
              <a:t>High control - Website improvement, marketing strategy, and service innovation (Flexible delivery options), Staff skills, pricing, adapting to customer expectations</a:t>
            </a:r>
          </a:p>
          <a:p>
            <a:pPr marL="285750" indent="-285750">
              <a:buFont typeface="Courier New" panose="02070309020205020404" pitchFamily="49" charset="0"/>
              <a:buChar char="o"/>
            </a:pPr>
            <a:r>
              <a:rPr lang="en-GB" sz="2200" dirty="0">
                <a:solidFill>
                  <a:schemeClr val="bg1"/>
                </a:solidFill>
              </a:rPr>
              <a:t>Low control – Market decline, economic conditions, competition, supply costs</a:t>
            </a:r>
          </a:p>
          <a:p>
            <a:endParaRPr lang="en-GB" sz="2200" dirty="0">
              <a:solidFill>
                <a:schemeClr val="bg1"/>
              </a:solidFill>
            </a:endParaRPr>
          </a:p>
          <a:p>
            <a:r>
              <a:rPr lang="en-GB" sz="2200" dirty="0">
                <a:solidFill>
                  <a:schemeClr val="bg1"/>
                </a:solidFill>
              </a:rPr>
              <a:t>According to Martin et al., (2009), a websites quality is influenced by the extent to which its content and usability meet user expectations. Customer feedback from Green Haven Florists indicates the website is difficult to use, which discourages online purchases and limits digital growth. </a:t>
            </a:r>
          </a:p>
        </p:txBody>
      </p:sp>
      <p:pic>
        <p:nvPicPr>
          <p:cNvPr id="3" name="Picture 2">
            <a:extLst>
              <a:ext uri="{FF2B5EF4-FFF2-40B4-BE49-F238E27FC236}">
                <a16:creationId xmlns:a16="http://schemas.microsoft.com/office/drawing/2014/main" id="{349DD67C-5325-176E-5FBB-1626ACF6F61B}"/>
              </a:ext>
            </a:extLst>
          </p:cNvPr>
          <p:cNvPicPr>
            <a:picLocks noChangeAspect="1"/>
          </p:cNvPicPr>
          <p:nvPr/>
        </p:nvPicPr>
        <p:blipFill>
          <a:blip r:embed="rId2"/>
          <a:srcRect b="9121"/>
          <a:stretch>
            <a:fillRect/>
          </a:stretch>
        </p:blipFill>
        <p:spPr>
          <a:xfrm>
            <a:off x="4404405" y="1085761"/>
            <a:ext cx="2971024" cy="2289179"/>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860344735"/>
      </p:ext>
    </p:extLst>
  </p:cSld>
  <p:clrMapOvr>
    <a:masterClrMapping/>
  </p:clrMapOvr>
  <p:transition spd="med">
    <p:pull/>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F348C-F75E-75E9-74BA-22A65FB9E02F}"/>
              </a:ext>
            </a:extLst>
          </p:cNvPr>
          <p:cNvSpPr>
            <a:spLocks noGrp="1"/>
          </p:cNvSpPr>
          <p:nvPr>
            <p:ph type="title"/>
          </p:nvPr>
        </p:nvSpPr>
        <p:spPr>
          <a:xfrm>
            <a:off x="838200" y="244355"/>
            <a:ext cx="10515600" cy="1325563"/>
          </a:xfrm>
        </p:spPr>
        <p:txBody>
          <a:bodyPr>
            <a:normAutofit/>
          </a:bodyPr>
          <a:lstStyle/>
          <a:p>
            <a:pPr algn="ctr"/>
            <a:r>
              <a:rPr lang="en-GB" sz="4000" b="1" u="sng" dirty="0">
                <a:solidFill>
                  <a:schemeClr val="bg1"/>
                </a:solidFill>
                <a:latin typeface="Arial" panose="020B0604020202020204" pitchFamily="34" charset="0"/>
                <a:cs typeface="Arial" panose="020B0604020202020204" pitchFamily="34" charset="0"/>
              </a:rPr>
              <a:t>PESTEL Framework</a:t>
            </a:r>
          </a:p>
        </p:txBody>
      </p:sp>
      <p:sp>
        <p:nvSpPr>
          <p:cNvPr id="3" name="Content Placeholder 2">
            <a:extLst>
              <a:ext uri="{FF2B5EF4-FFF2-40B4-BE49-F238E27FC236}">
                <a16:creationId xmlns:a16="http://schemas.microsoft.com/office/drawing/2014/main" id="{881B820E-B9B3-5CF2-E1AE-F54AA3FA003E}"/>
              </a:ext>
            </a:extLst>
          </p:cNvPr>
          <p:cNvSpPr>
            <a:spLocks noGrp="1"/>
          </p:cNvSpPr>
          <p:nvPr>
            <p:ph idx="1"/>
          </p:nvPr>
        </p:nvSpPr>
        <p:spPr>
          <a:xfrm>
            <a:off x="838200" y="1738938"/>
            <a:ext cx="10820432" cy="2462213"/>
          </a:xfrm>
        </p:spPr>
        <p:txBody>
          <a:bodyPr>
            <a:noAutofit/>
          </a:bodyPr>
          <a:lstStyle/>
          <a:p>
            <a:pPr>
              <a:lnSpc>
                <a:spcPct val="100000"/>
              </a:lnSpc>
              <a:buFont typeface="Wingdings" panose="05000000000000000000" pitchFamily="2" charset="2"/>
              <a:buChar char="Ø"/>
            </a:pPr>
            <a:r>
              <a:rPr lang="en-GB" sz="2200" dirty="0">
                <a:solidFill>
                  <a:schemeClr val="bg1"/>
                </a:solidFill>
              </a:rPr>
              <a:t>PESTEL is a framework used to analyse the external macro-environmental factors that can affect a business performance and strategy (</a:t>
            </a:r>
            <a:r>
              <a:rPr lang="en-GB" sz="2200" dirty="0" err="1">
                <a:solidFill>
                  <a:schemeClr val="bg1"/>
                </a:solidFill>
              </a:rPr>
              <a:t>Brajaballav</a:t>
            </a:r>
            <a:r>
              <a:rPr lang="en-GB" sz="2200" dirty="0">
                <a:solidFill>
                  <a:schemeClr val="bg1"/>
                </a:solidFill>
              </a:rPr>
              <a:t> et al., 2025). PESTEL can help organisations identify and understand the broader forces outside of their control that can impact the decision-making strategy, and long-term success. </a:t>
            </a:r>
          </a:p>
          <a:p>
            <a:pPr>
              <a:lnSpc>
                <a:spcPct val="100000"/>
              </a:lnSpc>
              <a:buFont typeface="Wingdings" panose="05000000000000000000" pitchFamily="2" charset="2"/>
              <a:buChar char="Ø"/>
            </a:pPr>
            <a:r>
              <a:rPr lang="en-GB" sz="2200" dirty="0">
                <a:solidFill>
                  <a:schemeClr val="bg1"/>
                </a:solidFill>
              </a:rPr>
              <a:t>According to Siddiqui (2021), conducting a PESTEL analysis can serve as particularly valuable approach for strategic evaluation; however, it must be undertaken through the lens of systems-oriented thinking.</a:t>
            </a:r>
          </a:p>
          <a:p>
            <a:pPr marL="0" indent="0">
              <a:lnSpc>
                <a:spcPct val="100000"/>
              </a:lnSpc>
              <a:buNone/>
            </a:pPr>
            <a:endParaRPr lang="en-GB" sz="2200" dirty="0">
              <a:solidFill>
                <a:schemeClr val="bg1"/>
              </a:solidFill>
            </a:endParaRPr>
          </a:p>
          <a:p>
            <a:pPr marL="0" indent="0">
              <a:lnSpc>
                <a:spcPct val="100000"/>
              </a:lnSpc>
              <a:buNone/>
            </a:pPr>
            <a:endParaRPr lang="en-GB" sz="2200" dirty="0">
              <a:solidFill>
                <a:schemeClr val="bg1"/>
              </a:solidFill>
            </a:endParaRPr>
          </a:p>
          <a:p>
            <a:pPr marL="0" indent="0">
              <a:lnSpc>
                <a:spcPct val="100000"/>
              </a:lnSpc>
              <a:buNone/>
            </a:pPr>
            <a:endParaRPr lang="en-GB" sz="2200" dirty="0">
              <a:solidFill>
                <a:schemeClr val="bg1"/>
              </a:solidFill>
            </a:endParaRPr>
          </a:p>
        </p:txBody>
      </p:sp>
      <p:sp>
        <p:nvSpPr>
          <p:cNvPr id="5" name="TextBox 4">
            <a:extLst>
              <a:ext uri="{FF2B5EF4-FFF2-40B4-BE49-F238E27FC236}">
                <a16:creationId xmlns:a16="http://schemas.microsoft.com/office/drawing/2014/main" id="{E7E95B88-FD4E-685E-DA9B-587510FE1323}"/>
              </a:ext>
            </a:extLst>
          </p:cNvPr>
          <p:cNvSpPr txBox="1"/>
          <p:nvPr/>
        </p:nvSpPr>
        <p:spPr>
          <a:xfrm>
            <a:off x="838200" y="4201151"/>
            <a:ext cx="5257366" cy="2462213"/>
          </a:xfrm>
          <a:prstGeom prst="rect">
            <a:avLst/>
          </a:prstGeom>
          <a:noFill/>
        </p:spPr>
        <p:txBody>
          <a:bodyPr wrap="square" rtlCol="0">
            <a:spAutoFit/>
          </a:bodyPr>
          <a:lstStyle/>
          <a:p>
            <a:pPr algn="ctr"/>
            <a:r>
              <a:rPr lang="en-GB" sz="2200" b="1" u="sng" dirty="0">
                <a:solidFill>
                  <a:srgbClr val="FF0000"/>
                </a:solidFill>
              </a:rPr>
              <a:t>Disadvantages of PESTEL</a:t>
            </a:r>
            <a:endParaRPr lang="en-GB" sz="2200" dirty="0">
              <a:solidFill>
                <a:schemeClr val="bg1"/>
              </a:solidFill>
            </a:endParaRPr>
          </a:p>
          <a:p>
            <a:pPr marL="285750" indent="-285750">
              <a:buFont typeface="Courier New" panose="02070309020205020404" pitchFamily="49" charset="0"/>
              <a:buChar char="o"/>
            </a:pPr>
            <a:r>
              <a:rPr lang="en-GB" sz="2200" dirty="0">
                <a:solidFill>
                  <a:schemeClr val="bg1"/>
                </a:solidFill>
              </a:rPr>
              <a:t>Generic factors rather than impactful factors </a:t>
            </a:r>
          </a:p>
          <a:p>
            <a:pPr marL="285750" indent="-285750">
              <a:buFont typeface="Courier New" panose="02070309020205020404" pitchFamily="49" charset="0"/>
              <a:buChar char="o"/>
            </a:pPr>
            <a:r>
              <a:rPr lang="en-GB" sz="2200" dirty="0">
                <a:solidFill>
                  <a:schemeClr val="bg1"/>
                </a:solidFill>
              </a:rPr>
              <a:t>Can be difficult to categorise some factors </a:t>
            </a:r>
          </a:p>
          <a:p>
            <a:pPr marL="285750" indent="-285750">
              <a:buFont typeface="Courier New" panose="02070309020205020404" pitchFamily="49" charset="0"/>
              <a:buChar char="o"/>
            </a:pPr>
            <a:r>
              <a:rPr lang="en-GB" sz="2200" dirty="0">
                <a:solidFill>
                  <a:schemeClr val="bg1"/>
                </a:solidFill>
              </a:rPr>
              <a:t>Difficult to draw specific conclusion from the data</a:t>
            </a:r>
          </a:p>
          <a:p>
            <a:r>
              <a:rPr lang="en-GB" sz="2200" dirty="0">
                <a:solidFill>
                  <a:schemeClr val="bg1"/>
                </a:solidFill>
              </a:rPr>
              <a:t>	</a:t>
            </a:r>
          </a:p>
        </p:txBody>
      </p:sp>
      <p:sp>
        <p:nvSpPr>
          <p:cNvPr id="6" name="TextBox 5">
            <a:extLst>
              <a:ext uri="{FF2B5EF4-FFF2-40B4-BE49-F238E27FC236}">
                <a16:creationId xmlns:a16="http://schemas.microsoft.com/office/drawing/2014/main" id="{00164833-D4E9-59E1-5087-D5A39BECBEB2}"/>
              </a:ext>
            </a:extLst>
          </p:cNvPr>
          <p:cNvSpPr txBox="1"/>
          <p:nvPr/>
        </p:nvSpPr>
        <p:spPr>
          <a:xfrm>
            <a:off x="5965371" y="4201151"/>
            <a:ext cx="5903089" cy="2123658"/>
          </a:xfrm>
          <a:prstGeom prst="rect">
            <a:avLst/>
          </a:prstGeom>
          <a:noFill/>
        </p:spPr>
        <p:txBody>
          <a:bodyPr wrap="square" rtlCol="0">
            <a:spAutoFit/>
          </a:bodyPr>
          <a:lstStyle/>
          <a:p>
            <a:pPr algn="ctr"/>
            <a:r>
              <a:rPr lang="en-GB" sz="2200" b="1" u="sng" dirty="0">
                <a:solidFill>
                  <a:srgbClr val="92D050"/>
                </a:solidFill>
              </a:rPr>
              <a:t>Advantages of PESTEL</a:t>
            </a:r>
            <a:endParaRPr lang="en-GB" sz="2200" dirty="0">
              <a:solidFill>
                <a:schemeClr val="bg1"/>
              </a:solidFill>
            </a:endParaRPr>
          </a:p>
          <a:p>
            <a:pPr marL="285750" indent="-285750">
              <a:buFont typeface="Wingdings" panose="05000000000000000000" pitchFamily="2" charset="2"/>
              <a:buChar char="ü"/>
            </a:pPr>
            <a:r>
              <a:rPr lang="en-GB" sz="2200" dirty="0">
                <a:solidFill>
                  <a:schemeClr val="bg1"/>
                </a:solidFill>
              </a:rPr>
              <a:t>Simple framework to understand </a:t>
            </a:r>
          </a:p>
          <a:p>
            <a:pPr marL="285750" indent="-285750">
              <a:buFont typeface="Wingdings" panose="05000000000000000000" pitchFamily="2" charset="2"/>
              <a:buChar char="ü"/>
            </a:pPr>
            <a:r>
              <a:rPr lang="en-GB" sz="2200" dirty="0">
                <a:solidFill>
                  <a:schemeClr val="bg1"/>
                </a:solidFill>
              </a:rPr>
              <a:t>Allows you to get to the root cause, to address and prevent reoccurrence </a:t>
            </a:r>
          </a:p>
          <a:p>
            <a:pPr marL="285750" indent="-285750">
              <a:buFont typeface="Wingdings" panose="05000000000000000000" pitchFamily="2" charset="2"/>
              <a:buChar char="ü"/>
            </a:pPr>
            <a:r>
              <a:rPr lang="en-GB" sz="2200" dirty="0">
                <a:solidFill>
                  <a:schemeClr val="bg1"/>
                </a:solidFill>
              </a:rPr>
              <a:t>Anticipate future business threats; take action to minimise impact</a:t>
            </a:r>
          </a:p>
        </p:txBody>
      </p:sp>
      <p:pic>
        <p:nvPicPr>
          <p:cNvPr id="4" name="Picture 3">
            <a:extLst>
              <a:ext uri="{FF2B5EF4-FFF2-40B4-BE49-F238E27FC236}">
                <a16:creationId xmlns:a16="http://schemas.microsoft.com/office/drawing/2014/main" id="{698DDCFA-EA2E-9210-4DB5-DF040F8A2DF5}"/>
              </a:ext>
            </a:extLst>
          </p:cNvPr>
          <p:cNvPicPr>
            <a:picLocks noChangeAspect="1"/>
          </p:cNvPicPr>
          <p:nvPr/>
        </p:nvPicPr>
        <p:blipFill>
          <a:blip r:embed="rId2"/>
          <a:stretch>
            <a:fillRect/>
          </a:stretch>
        </p:blipFill>
        <p:spPr>
          <a:xfrm>
            <a:off x="0" y="0"/>
            <a:ext cx="2682114" cy="1505071"/>
          </a:xfrm>
          <a:prstGeom prst="rect">
            <a:avLst/>
          </a:prstGeom>
        </p:spPr>
      </p:pic>
    </p:spTree>
    <p:extLst>
      <p:ext uri="{BB962C8B-B14F-4D97-AF65-F5344CB8AC3E}">
        <p14:creationId xmlns:p14="http://schemas.microsoft.com/office/powerpoint/2010/main" val="266161038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489116"/>
            <a:ext cx="10515600" cy="1179002"/>
          </a:xfrm>
        </p:spPr>
        <p:txBody>
          <a:bodyPr>
            <a:normAutofit fontScale="90000"/>
          </a:bodyPr>
          <a:lstStyle/>
          <a:p>
            <a:br>
              <a:rPr lang="en-GB" b="1" u="sng" dirty="0">
                <a:solidFill>
                  <a:schemeClr val="bg1"/>
                </a:solidFill>
                <a:latin typeface="Arial" panose="020B0604020202020204" pitchFamily="34" charset="0"/>
                <a:cs typeface="Arial" panose="020B0604020202020204" pitchFamily="34" charset="0"/>
              </a:rPr>
            </a:br>
            <a:br>
              <a:rPr lang="en-GB" b="1" u="sng" dirty="0">
                <a:solidFill>
                  <a:schemeClr val="bg1"/>
                </a:solidFill>
                <a:latin typeface="Arial" panose="020B0604020202020204" pitchFamily="34" charset="0"/>
                <a:cs typeface="Arial" panose="020B0604020202020204" pitchFamily="34" charset="0"/>
              </a:rPr>
            </a:br>
            <a:r>
              <a:rPr lang="en-GB" sz="3600" b="1" u="sng" dirty="0">
                <a:solidFill>
                  <a:schemeClr val="bg1"/>
                </a:solidFill>
                <a:latin typeface="Arial" panose="020B0604020202020204" pitchFamily="34" charset="0"/>
                <a:cs typeface="Arial" panose="020B0604020202020204" pitchFamily="34" charset="0"/>
              </a:rPr>
              <a:t>PESTEL Analysis Green Haven Florists	</a:t>
            </a:r>
            <a:br>
              <a:rPr lang="en-GB" b="1" u="sng" dirty="0">
                <a:solidFill>
                  <a:schemeClr val="bg1"/>
                </a:solidFill>
              </a:rPr>
            </a:br>
            <a:br>
              <a:rPr lang="en-GB" b="1" dirty="0">
                <a:solidFill>
                  <a:schemeClr val="bg1"/>
                </a:solidFill>
                <a:latin typeface="Arial" panose="020B0604020202020204" pitchFamily="34" charset="0"/>
                <a:cs typeface="Arial" panose="020B0604020202020204" pitchFamily="34" charset="0"/>
              </a:rPr>
            </a:br>
            <a:endParaRPr lang="en-GB" dirty="0">
              <a:solidFill>
                <a:schemeClr val="bg1"/>
              </a:solidFill>
            </a:endParaRP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650240" y="1323274"/>
            <a:ext cx="10619583" cy="688406"/>
          </a:xfrm>
        </p:spPr>
        <p:txBody>
          <a:bodyPr>
            <a:normAutofit/>
          </a:bodyPr>
          <a:lstStyle/>
          <a:p>
            <a:r>
              <a:rPr lang="en-GB" dirty="0">
                <a:solidFill>
                  <a:schemeClr val="bg1"/>
                </a:solidFill>
                <a:latin typeface="Arial" panose="020B0604020202020204" pitchFamily="34" charset="0"/>
                <a:cs typeface="Arial" panose="020B0604020202020204" pitchFamily="34" charset="0"/>
              </a:rPr>
              <a:t>Here is the tabular PESTLE analysis of </a:t>
            </a:r>
            <a:r>
              <a:rPr lang="en-GB" sz="2800" b="1" dirty="0">
                <a:solidFill>
                  <a:schemeClr val="bg1"/>
                </a:solidFill>
                <a:latin typeface="Arial" panose="020B0604020202020204" pitchFamily="34" charset="0"/>
                <a:cs typeface="Arial" panose="020B0604020202020204" pitchFamily="34" charset="0"/>
              </a:rPr>
              <a:t>Green Haven Florists</a:t>
            </a:r>
            <a:endParaRPr lang="en-GB" dirty="0">
              <a:solidFill>
                <a:schemeClr val="bg1"/>
              </a:solidFill>
              <a:latin typeface="Arial" panose="020B0604020202020204" pitchFamily="34" charset="0"/>
              <a:cs typeface="Arial" panose="020B0604020202020204" pitchFamily="34" charset="0"/>
            </a:endParaRPr>
          </a:p>
          <a:p>
            <a:pPr marL="0" indent="0">
              <a:buNone/>
            </a:pPr>
            <a:endParaRPr lang="en-GB" dirty="0">
              <a:solidFill>
                <a:schemeClr val="bg1"/>
              </a:solidFill>
              <a:latin typeface="Arial" panose="020B0604020202020204" pitchFamily="34" charset="0"/>
              <a:cs typeface="Arial" panose="020B0604020202020204" pitchFamily="34" charset="0"/>
            </a:endParaRPr>
          </a:p>
          <a:p>
            <a:endParaRPr lang="en-GB" dirty="0">
              <a:solidFill>
                <a:schemeClr val="bg1"/>
              </a:solidFill>
              <a:latin typeface="Arial" panose="020B0604020202020204" pitchFamily="34" charset="0"/>
              <a:cs typeface="Arial" panose="020B0604020202020204" pitchFamily="34" charset="0"/>
            </a:endParaRPr>
          </a:p>
          <a:p>
            <a:endParaRPr lang="en-GB" dirty="0">
              <a:solidFill>
                <a:schemeClr val="bg1"/>
              </a:solidFill>
              <a:latin typeface="Arial" panose="020B0604020202020204" pitchFamily="34" charset="0"/>
              <a:cs typeface="Arial" panose="020B0604020202020204" pitchFamily="34" charset="0"/>
            </a:endParaRPr>
          </a:p>
          <a:p>
            <a:endParaRPr lang="en-GB" dirty="0">
              <a:solidFill>
                <a:schemeClr val="bg1"/>
              </a:solidFill>
              <a:latin typeface="Arial" panose="020B0604020202020204" pitchFamily="34" charset="0"/>
              <a:cs typeface="Arial" panose="020B0604020202020204" pitchFamily="34" charset="0"/>
            </a:endParaRPr>
          </a:p>
          <a:p>
            <a:endParaRPr lang="en-GB" dirty="0">
              <a:solidFill>
                <a:schemeClr val="bg1"/>
              </a:solidFill>
              <a:latin typeface="Arial" panose="020B0604020202020204" pitchFamily="34" charset="0"/>
              <a:cs typeface="Arial" panose="020B0604020202020204" pitchFamily="34" charset="0"/>
            </a:endParaRPr>
          </a:p>
          <a:p>
            <a:endParaRPr lang="en-GB" dirty="0">
              <a:solidFill>
                <a:schemeClr val="bg1"/>
              </a:solidFill>
              <a:latin typeface="Arial" panose="020B0604020202020204" pitchFamily="34" charset="0"/>
              <a:cs typeface="Arial" panose="020B0604020202020204" pitchFamily="34" charset="0"/>
            </a:endParaRPr>
          </a:p>
          <a:p>
            <a:pPr marL="0" indent="0">
              <a:buNone/>
            </a:pPr>
            <a:endParaRPr lang="en-GB" dirty="0">
              <a:solidFill>
                <a:schemeClr val="bg1"/>
              </a:solidFill>
              <a:latin typeface="Arial" panose="020B0604020202020204" pitchFamily="34" charset="0"/>
              <a:cs typeface="Arial" panose="020B0604020202020204" pitchFamily="34" charset="0"/>
            </a:endParaRPr>
          </a:p>
          <a:p>
            <a:endParaRPr lang="en-GB" dirty="0">
              <a:solidFill>
                <a:schemeClr val="bg1"/>
              </a:solidFill>
              <a:latin typeface="Arial" panose="020B0604020202020204" pitchFamily="34" charset="0"/>
              <a:cs typeface="Arial" panose="020B0604020202020204" pitchFamily="34" charset="0"/>
            </a:endParaRPr>
          </a:p>
          <a:p>
            <a:endParaRPr lang="en-GB" dirty="0">
              <a:solidFill>
                <a:schemeClr val="bg1"/>
              </a:solidFill>
              <a:latin typeface="Arial" panose="020B0604020202020204" pitchFamily="34" charset="0"/>
              <a:cs typeface="Arial" panose="020B0604020202020204" pitchFamily="34" charset="0"/>
            </a:endParaRPr>
          </a:p>
          <a:p>
            <a:endParaRPr lang="en-GB" dirty="0">
              <a:solidFill>
                <a:schemeClr val="bg1"/>
              </a:solidFill>
              <a:latin typeface="Arial" panose="020B0604020202020204" pitchFamily="34" charset="0"/>
              <a:cs typeface="Arial" panose="020B0604020202020204" pitchFamily="34" charset="0"/>
            </a:endParaRPr>
          </a:p>
          <a:p>
            <a:endParaRPr lang="en-GB" dirty="0">
              <a:solidFill>
                <a:schemeClr val="bg1"/>
              </a:solidFill>
            </a:endParaRPr>
          </a:p>
        </p:txBody>
      </p:sp>
      <p:graphicFrame>
        <p:nvGraphicFramePr>
          <p:cNvPr id="7" name="Table 6">
            <a:extLst>
              <a:ext uri="{FF2B5EF4-FFF2-40B4-BE49-F238E27FC236}">
                <a16:creationId xmlns:a16="http://schemas.microsoft.com/office/drawing/2014/main" id="{108D2D3F-BBD3-F859-AF29-5BEF174F1637}"/>
              </a:ext>
            </a:extLst>
          </p:cNvPr>
          <p:cNvGraphicFramePr>
            <a:graphicFrameLocks noGrp="1"/>
          </p:cNvGraphicFramePr>
          <p:nvPr>
            <p:extLst>
              <p:ext uri="{D42A27DB-BD31-4B8C-83A1-F6EECF244321}">
                <p14:modId xmlns:p14="http://schemas.microsoft.com/office/powerpoint/2010/main" val="3940335746"/>
              </p:ext>
            </p:extLst>
          </p:nvPr>
        </p:nvGraphicFramePr>
        <p:xfrm>
          <a:off x="182880" y="1859280"/>
          <a:ext cx="11713651" cy="4905414"/>
        </p:xfrm>
        <a:graphic>
          <a:graphicData uri="http://schemas.openxmlformats.org/drawingml/2006/table">
            <a:tbl>
              <a:tblPr firstRow="1" bandRow="1">
                <a:tableStyleId>{7DF18680-E054-41AD-8BC1-D1AEF772440D}</a:tableStyleId>
              </a:tblPr>
              <a:tblGrid>
                <a:gridCol w="1909692">
                  <a:extLst>
                    <a:ext uri="{9D8B030D-6E8A-4147-A177-3AD203B41FA5}">
                      <a16:colId xmlns:a16="http://schemas.microsoft.com/office/drawing/2014/main" val="1284065850"/>
                    </a:ext>
                  </a:extLst>
                </a:gridCol>
                <a:gridCol w="2005050">
                  <a:extLst>
                    <a:ext uri="{9D8B030D-6E8A-4147-A177-3AD203B41FA5}">
                      <a16:colId xmlns:a16="http://schemas.microsoft.com/office/drawing/2014/main" val="1858564028"/>
                    </a:ext>
                  </a:extLst>
                </a:gridCol>
                <a:gridCol w="1989022">
                  <a:extLst>
                    <a:ext uri="{9D8B030D-6E8A-4147-A177-3AD203B41FA5}">
                      <a16:colId xmlns:a16="http://schemas.microsoft.com/office/drawing/2014/main" val="1949424782"/>
                    </a:ext>
                  </a:extLst>
                </a:gridCol>
                <a:gridCol w="1992260">
                  <a:extLst>
                    <a:ext uri="{9D8B030D-6E8A-4147-A177-3AD203B41FA5}">
                      <a16:colId xmlns:a16="http://schemas.microsoft.com/office/drawing/2014/main" val="446382655"/>
                    </a:ext>
                  </a:extLst>
                </a:gridCol>
                <a:gridCol w="1648434">
                  <a:extLst>
                    <a:ext uri="{9D8B030D-6E8A-4147-A177-3AD203B41FA5}">
                      <a16:colId xmlns:a16="http://schemas.microsoft.com/office/drawing/2014/main" val="3644160467"/>
                    </a:ext>
                  </a:extLst>
                </a:gridCol>
                <a:gridCol w="2169193">
                  <a:extLst>
                    <a:ext uri="{9D8B030D-6E8A-4147-A177-3AD203B41FA5}">
                      <a16:colId xmlns:a16="http://schemas.microsoft.com/office/drawing/2014/main" val="66830876"/>
                    </a:ext>
                  </a:extLst>
                </a:gridCol>
              </a:tblGrid>
              <a:tr h="1344205">
                <a:tc>
                  <a:txBody>
                    <a:bodyPr/>
                    <a:lstStyle/>
                    <a:p>
                      <a:endParaRPr lang="en-GB" sz="1600" dirty="0"/>
                    </a:p>
                    <a:p>
                      <a:pPr algn="ctr"/>
                      <a:r>
                        <a:rPr lang="en-GB" sz="2400" dirty="0">
                          <a:solidFill>
                            <a:schemeClr val="tx1"/>
                          </a:solidFill>
                        </a:rPr>
                        <a:t>Political  Factors</a:t>
                      </a:r>
                    </a:p>
                  </a:txBody>
                  <a:tcPr/>
                </a:tc>
                <a:tc>
                  <a:txBody>
                    <a:bodyPr/>
                    <a:lstStyle/>
                    <a:p>
                      <a:endParaRPr lang="en-GB" sz="1600" dirty="0"/>
                    </a:p>
                    <a:p>
                      <a:pPr algn="ctr"/>
                      <a:r>
                        <a:rPr lang="en-GB" sz="2400" dirty="0">
                          <a:solidFill>
                            <a:schemeClr val="tx1"/>
                          </a:solidFill>
                        </a:rPr>
                        <a:t>Economic Factors</a:t>
                      </a:r>
                    </a:p>
                  </a:txBody>
                  <a:tcPr/>
                </a:tc>
                <a:tc>
                  <a:txBody>
                    <a:bodyPr/>
                    <a:lstStyle/>
                    <a:p>
                      <a:endParaRPr lang="en-GB" sz="1600" dirty="0"/>
                    </a:p>
                    <a:p>
                      <a:pPr algn="ctr"/>
                      <a:r>
                        <a:rPr lang="en-GB" sz="2400" dirty="0">
                          <a:solidFill>
                            <a:schemeClr val="tx1"/>
                          </a:solidFill>
                        </a:rPr>
                        <a:t>Social Factors</a:t>
                      </a:r>
                    </a:p>
                  </a:txBody>
                  <a:tcPr/>
                </a:tc>
                <a:tc>
                  <a:txBody>
                    <a:bodyPr/>
                    <a:lstStyle/>
                    <a:p>
                      <a:endParaRPr lang="en-GB" sz="1600" dirty="0"/>
                    </a:p>
                    <a:p>
                      <a:pPr algn="ctr"/>
                      <a:r>
                        <a:rPr lang="en-GB" sz="2000" dirty="0">
                          <a:solidFill>
                            <a:schemeClr val="tx1"/>
                          </a:solidFill>
                        </a:rPr>
                        <a:t>Technological </a:t>
                      </a:r>
                    </a:p>
                    <a:p>
                      <a:pPr algn="ctr"/>
                      <a:r>
                        <a:rPr lang="en-GB" sz="2000" dirty="0">
                          <a:solidFill>
                            <a:schemeClr val="tx1"/>
                          </a:solidFill>
                        </a:rPr>
                        <a:t>Factors</a:t>
                      </a:r>
                    </a:p>
                  </a:txBody>
                  <a:tcPr/>
                </a:tc>
                <a:tc>
                  <a:txBody>
                    <a:bodyPr/>
                    <a:lstStyle/>
                    <a:p>
                      <a:endParaRPr lang="en-GB" sz="1600" dirty="0"/>
                    </a:p>
                    <a:p>
                      <a:pPr algn="ctr"/>
                      <a:r>
                        <a:rPr lang="en-GB" sz="2400" dirty="0">
                          <a:solidFill>
                            <a:schemeClr val="tx1"/>
                          </a:solidFill>
                        </a:rPr>
                        <a:t>Legal Factors</a:t>
                      </a:r>
                    </a:p>
                  </a:txBody>
                  <a:tcPr/>
                </a:tc>
                <a:tc>
                  <a:txBody>
                    <a:bodyPr/>
                    <a:lstStyle/>
                    <a:p>
                      <a:endParaRPr lang="en-GB" sz="1600" dirty="0"/>
                    </a:p>
                    <a:p>
                      <a:pPr algn="ctr"/>
                      <a:r>
                        <a:rPr lang="en-GB" sz="2000" dirty="0">
                          <a:solidFill>
                            <a:schemeClr val="tx1"/>
                          </a:solidFill>
                        </a:rPr>
                        <a:t>Environmental Factors</a:t>
                      </a:r>
                    </a:p>
                  </a:txBody>
                  <a:tcPr/>
                </a:tc>
                <a:extLst>
                  <a:ext uri="{0D108BD9-81ED-4DB2-BD59-A6C34878D82A}">
                    <a16:rowId xmlns:a16="http://schemas.microsoft.com/office/drawing/2014/main" val="2083540418"/>
                  </a:ext>
                </a:extLst>
              </a:tr>
              <a:tr h="3561209">
                <a:tc>
                  <a:txBody>
                    <a:bodyPr/>
                    <a:lstStyle/>
                    <a:p>
                      <a:pPr marL="285750" indent="-285750">
                        <a:buFont typeface="Wingdings" panose="05000000000000000000" pitchFamily="2" charset="2"/>
                        <a:buChar char="§"/>
                      </a:pPr>
                      <a:r>
                        <a:rPr lang="en-GB" sz="1400" dirty="0"/>
                        <a:t>Import regulations and trade policies have increased costs of imported flowers such as orchids and tulips.</a:t>
                      </a:r>
                    </a:p>
                    <a:p>
                      <a:pPr marL="285750" indent="-285750">
                        <a:buFont typeface="Wingdings" panose="05000000000000000000" pitchFamily="2" charset="2"/>
                        <a:buChar char="§"/>
                      </a:pPr>
                      <a:r>
                        <a:rPr lang="en-GB" sz="1400" dirty="0"/>
                        <a:t>Any post-Brexit trade restrictions or tariffs may have further increased costs for imported floral products and packaging materials.</a:t>
                      </a:r>
                    </a:p>
                  </a:txBody>
                  <a:tcPr/>
                </a:tc>
                <a:tc>
                  <a:txBody>
                    <a:bodyPr/>
                    <a:lstStyle/>
                    <a:p>
                      <a:pPr marL="285750" indent="-285750">
                        <a:buFont typeface="Wingdings" panose="05000000000000000000" pitchFamily="2" charset="2"/>
                        <a:buChar char="§"/>
                      </a:pPr>
                      <a:r>
                        <a:rPr lang="en-GB" sz="1400" dirty="0"/>
                        <a:t>Inflation and supply chain disruptions have raised the price of flowers and materials.</a:t>
                      </a:r>
                    </a:p>
                    <a:p>
                      <a:pPr marL="285750" indent="-285750">
                        <a:buFont typeface="Wingdings" panose="05000000000000000000" pitchFamily="2" charset="2"/>
                        <a:buChar char="§"/>
                      </a:pPr>
                      <a:r>
                        <a:rPr lang="en-GB" sz="1400" dirty="0"/>
                        <a:t>Local economic decline and reduced foot traffic have led to a 30% drop in in-store sales.</a:t>
                      </a:r>
                      <a:endParaRPr lang="en-GB" sz="1400" b="1" dirty="0"/>
                    </a:p>
                  </a:txBody>
                  <a:tcPr/>
                </a:tc>
                <a:tc>
                  <a:txBody>
                    <a:bodyPr/>
                    <a:lstStyle/>
                    <a:p>
                      <a:pPr marL="285750" indent="-285750">
                        <a:buFont typeface="Arial" panose="020B0604020202020204" pitchFamily="34" charset="0"/>
                        <a:buChar char="•"/>
                      </a:pPr>
                      <a:r>
                        <a:rPr lang="en-GB" sz="1400" b="0" dirty="0"/>
                        <a:t>Changing consumer behaviour: </a:t>
                      </a:r>
                      <a:r>
                        <a:rPr lang="en-GB" sz="1400" dirty="0"/>
                        <a:t>customers increasingly prefer shopping online for convenience.</a:t>
                      </a:r>
                    </a:p>
                    <a:p>
                      <a:pPr marL="285750" indent="-285750">
                        <a:buFont typeface="Arial" panose="020B0604020202020204" pitchFamily="34" charset="0"/>
                        <a:buChar char="•"/>
                      </a:pPr>
                      <a:r>
                        <a:rPr lang="en-GB" sz="1400" dirty="0"/>
                        <a:t> Location of the florist, as nearby high street closures.</a:t>
                      </a:r>
                    </a:p>
                    <a:p>
                      <a:pPr marL="285750" indent="-285750">
                        <a:buFont typeface="Arial" panose="020B0604020202020204" pitchFamily="34" charset="0"/>
                        <a:buChar char="•"/>
                      </a:pPr>
                      <a:endParaRPr lang="en-GB" sz="1400" dirty="0"/>
                    </a:p>
                    <a:p>
                      <a:pPr marL="285750" indent="-285750">
                        <a:buFont typeface="Wingdings" panose="05000000000000000000" pitchFamily="2" charset="2"/>
                        <a:buChar char="§"/>
                      </a:pPr>
                      <a:endParaRPr lang="en-GB" sz="1400" b="1" dirty="0"/>
                    </a:p>
                    <a:p>
                      <a:endParaRPr lang="en-GB" sz="1400" b="1" dirty="0"/>
                    </a:p>
                  </a:txBody>
                  <a:tcPr/>
                </a:tc>
                <a:tc>
                  <a:txBody>
                    <a:bodyPr/>
                    <a:lstStyle/>
                    <a:p>
                      <a:pPr marL="285750" indent="-285750">
                        <a:buFont typeface="Wingdings" panose="05000000000000000000" pitchFamily="2" charset="2"/>
                        <a:buChar char="§"/>
                      </a:pPr>
                      <a:r>
                        <a:rPr lang="en-GB" sz="1400" dirty="0"/>
                        <a:t>The outdated website and limited digital marketing reduce online competitiveness.</a:t>
                      </a:r>
                    </a:p>
                    <a:p>
                      <a:pPr marL="285750" indent="-285750">
                        <a:buFont typeface="Wingdings" panose="05000000000000000000" pitchFamily="2" charset="2"/>
                        <a:buChar char="§"/>
                      </a:pPr>
                      <a:r>
                        <a:rPr lang="en-GB" sz="1400" dirty="0"/>
                        <a:t>Competitors with a stronger social media presence and modern websites</a:t>
                      </a:r>
                      <a:endParaRPr lang="en-GB" sz="1400" b="1" dirty="0"/>
                    </a:p>
                  </a:txBody>
                  <a:tcPr/>
                </a:tc>
                <a:tc>
                  <a:txBody>
                    <a:bodyPr/>
                    <a:lstStyle/>
                    <a:p>
                      <a:pPr marL="285750" indent="-285750">
                        <a:buFont typeface="Arial" panose="020B0604020202020204" pitchFamily="34" charset="0"/>
                        <a:buChar char="•"/>
                      </a:pPr>
                      <a:r>
                        <a:rPr lang="en-GB" sz="1400" b="0" dirty="0"/>
                        <a:t>The consumer protection and sale-of-goods laws</a:t>
                      </a:r>
                    </a:p>
                    <a:p>
                      <a:pPr marL="285750" indent="-285750">
                        <a:buFont typeface="Wingdings" panose="05000000000000000000" pitchFamily="2" charset="2"/>
                        <a:buChar char="§"/>
                      </a:pPr>
                      <a:r>
                        <a:rPr lang="en-GB" sz="1400" b="0" dirty="0"/>
                        <a:t>Importing and trade regulations</a:t>
                      </a:r>
                    </a:p>
                  </a:txBody>
                  <a:tcPr/>
                </a:tc>
                <a:tc>
                  <a:txBody>
                    <a:bodyPr/>
                    <a:lstStyle/>
                    <a:p>
                      <a:pPr marL="285750" indent="-285750">
                        <a:buFont typeface="Wingdings" panose="05000000000000000000" pitchFamily="2" charset="2"/>
                        <a:buChar char="§"/>
                      </a:pPr>
                      <a:r>
                        <a:rPr lang="en-GB" sz="1400" dirty="0"/>
                        <a:t>Climate change affects the availability and quality of fresh flowers.</a:t>
                      </a:r>
                    </a:p>
                    <a:p>
                      <a:pPr marL="285750" indent="-285750">
                        <a:buFont typeface="Wingdings" panose="05000000000000000000" pitchFamily="2" charset="2"/>
                        <a:buChar char="§"/>
                      </a:pPr>
                      <a:r>
                        <a:rPr lang="en-GB" sz="1400" dirty="0"/>
                        <a:t>Commitment to biodegradable materials supports eco-goals however, increases business expenses.</a:t>
                      </a:r>
                      <a:endParaRPr lang="en-GB" sz="1400" b="1" dirty="0"/>
                    </a:p>
                  </a:txBody>
                  <a:tcPr/>
                </a:tc>
                <a:extLst>
                  <a:ext uri="{0D108BD9-81ED-4DB2-BD59-A6C34878D82A}">
                    <a16:rowId xmlns:a16="http://schemas.microsoft.com/office/drawing/2014/main" val="654891230"/>
                  </a:ext>
                </a:extLst>
              </a:tr>
            </a:tbl>
          </a:graphicData>
        </a:graphic>
      </p:graphicFrame>
    </p:spTree>
    <p:extLst>
      <p:ext uri="{BB962C8B-B14F-4D97-AF65-F5344CB8AC3E}">
        <p14:creationId xmlns:p14="http://schemas.microsoft.com/office/powerpoint/2010/main" val="76460505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691700C-58CD-EBB6-FE17-E01673FE0F59}"/>
            </a:ext>
          </a:extLst>
        </p:cNvPr>
        <p:cNvGrpSpPr/>
        <p:nvPr/>
      </p:nvGrpSpPr>
      <p:grpSpPr>
        <a:xfrm>
          <a:off x="0" y="0"/>
          <a:ext cx="0" cy="0"/>
          <a:chOff x="0" y="0"/>
          <a:chExt cx="0" cy="0"/>
        </a:xfrm>
      </p:grpSpPr>
      <p:pic>
        <p:nvPicPr>
          <p:cNvPr id="11" name="Picture 2">
            <a:extLst>
              <a:ext uri="{FF2B5EF4-FFF2-40B4-BE49-F238E27FC236}">
                <a16:creationId xmlns:a16="http://schemas.microsoft.com/office/drawing/2014/main" id="{678E285C-BE9E-45B7-A3EE-B9792DAE991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grpSp>
        <p:nvGrpSpPr>
          <p:cNvPr id="13" name="Group 12">
            <a:extLst>
              <a:ext uri="{FF2B5EF4-FFF2-40B4-BE49-F238E27FC236}">
                <a16:creationId xmlns:a16="http://schemas.microsoft.com/office/drawing/2014/main" id="{AB86F577-8905-4B21-8AF3-C1BB3433775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4" name="Rectangle 5">
              <a:extLst>
                <a:ext uri="{FF2B5EF4-FFF2-40B4-BE49-F238E27FC236}">
                  <a16:creationId xmlns:a16="http://schemas.microsoft.com/office/drawing/2014/main" id="{D2F1CFF3-A579-4D24-B5F9-1C71BA6FE5E8}"/>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15" name="Freeform 6">
              <a:extLst>
                <a:ext uri="{FF2B5EF4-FFF2-40B4-BE49-F238E27FC236}">
                  <a16:creationId xmlns:a16="http://schemas.microsoft.com/office/drawing/2014/main" id="{57601B50-7EB1-43FA-8360-4297BCD7632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6" name="Freeform 7">
              <a:extLst>
                <a:ext uri="{FF2B5EF4-FFF2-40B4-BE49-F238E27FC236}">
                  <a16:creationId xmlns:a16="http://schemas.microsoft.com/office/drawing/2014/main" id="{60BD8B7A-CD01-4638-A2C9-299AC68B9B9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7" name="Rectangle 8">
              <a:extLst>
                <a:ext uri="{FF2B5EF4-FFF2-40B4-BE49-F238E27FC236}">
                  <a16:creationId xmlns:a16="http://schemas.microsoft.com/office/drawing/2014/main" id="{095B58F9-6C29-48BE-9DA6-38550805212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18" name="Freeform 9">
              <a:extLst>
                <a:ext uri="{FF2B5EF4-FFF2-40B4-BE49-F238E27FC236}">
                  <a16:creationId xmlns:a16="http://schemas.microsoft.com/office/drawing/2014/main" id="{0C84674F-2E8A-4B70-B801-00722CDD581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9" name="Freeform 10">
              <a:extLst>
                <a:ext uri="{FF2B5EF4-FFF2-40B4-BE49-F238E27FC236}">
                  <a16:creationId xmlns:a16="http://schemas.microsoft.com/office/drawing/2014/main" id="{34F320BB-D6A9-45FE-8556-498B763B1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0" name="Freeform 11">
              <a:extLst>
                <a:ext uri="{FF2B5EF4-FFF2-40B4-BE49-F238E27FC236}">
                  <a16:creationId xmlns:a16="http://schemas.microsoft.com/office/drawing/2014/main" id="{5493D54A-532A-46ED-AF63-A0A54818EF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1" name="Freeform 12">
              <a:extLst>
                <a:ext uri="{FF2B5EF4-FFF2-40B4-BE49-F238E27FC236}">
                  <a16:creationId xmlns:a16="http://schemas.microsoft.com/office/drawing/2014/main" id="{EAF2EDFA-9C0B-44E2-B4BB-312B58BCA8E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2" name="Freeform 13">
              <a:extLst>
                <a:ext uri="{FF2B5EF4-FFF2-40B4-BE49-F238E27FC236}">
                  <a16:creationId xmlns:a16="http://schemas.microsoft.com/office/drawing/2014/main" id="{A3641113-CE35-42A4-B605-41BC06BF4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3" name="Freeform 14">
              <a:extLst>
                <a:ext uri="{FF2B5EF4-FFF2-40B4-BE49-F238E27FC236}">
                  <a16:creationId xmlns:a16="http://schemas.microsoft.com/office/drawing/2014/main" id="{DA2E5B2C-BAC4-4440-9B7E-F38783197A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4" name="Freeform 15">
              <a:extLst>
                <a:ext uri="{FF2B5EF4-FFF2-40B4-BE49-F238E27FC236}">
                  <a16:creationId xmlns:a16="http://schemas.microsoft.com/office/drawing/2014/main" id="{D8A506DF-2E53-42C9-94BE-B98E32E0578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5" name="Freeform 16">
              <a:extLst>
                <a:ext uri="{FF2B5EF4-FFF2-40B4-BE49-F238E27FC236}">
                  <a16:creationId xmlns:a16="http://schemas.microsoft.com/office/drawing/2014/main" id="{12934FF8-5F70-40BF-BBB6-5EB941FB9BD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6" name="Freeform 17">
              <a:extLst>
                <a:ext uri="{FF2B5EF4-FFF2-40B4-BE49-F238E27FC236}">
                  <a16:creationId xmlns:a16="http://schemas.microsoft.com/office/drawing/2014/main" id="{8EB3FB08-D01D-4E24-BE40-C16269DF62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7" name="Freeform 18">
              <a:extLst>
                <a:ext uri="{FF2B5EF4-FFF2-40B4-BE49-F238E27FC236}">
                  <a16:creationId xmlns:a16="http://schemas.microsoft.com/office/drawing/2014/main" id="{D24E50D7-2753-4169-AD51-C106DA1B7A2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8" name="Freeform 19">
              <a:extLst>
                <a:ext uri="{FF2B5EF4-FFF2-40B4-BE49-F238E27FC236}">
                  <a16:creationId xmlns:a16="http://schemas.microsoft.com/office/drawing/2014/main" id="{DF94B7E0-D9B6-4096-94D0-18D3AC0EF6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9" name="Freeform 20">
              <a:extLst>
                <a:ext uri="{FF2B5EF4-FFF2-40B4-BE49-F238E27FC236}">
                  <a16:creationId xmlns:a16="http://schemas.microsoft.com/office/drawing/2014/main" id="{EBC05ADE-BBA2-4387-B005-3196E2E1982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0" name="Freeform 21">
              <a:extLst>
                <a:ext uri="{FF2B5EF4-FFF2-40B4-BE49-F238E27FC236}">
                  <a16:creationId xmlns:a16="http://schemas.microsoft.com/office/drawing/2014/main" id="{BBED1CEE-14D2-442F-AB08-401ABE3EFBD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1" name="Freeform 22">
              <a:extLst>
                <a:ext uri="{FF2B5EF4-FFF2-40B4-BE49-F238E27FC236}">
                  <a16:creationId xmlns:a16="http://schemas.microsoft.com/office/drawing/2014/main" id="{4F6574C0-78E8-49EA-84BC-EE9D55707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2" name="Freeform 23">
              <a:extLst>
                <a:ext uri="{FF2B5EF4-FFF2-40B4-BE49-F238E27FC236}">
                  <a16:creationId xmlns:a16="http://schemas.microsoft.com/office/drawing/2014/main" id="{65BCDB0B-615E-4CA1-AFD5-6B121CB7CE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3" name="Freeform 24">
              <a:extLst>
                <a:ext uri="{FF2B5EF4-FFF2-40B4-BE49-F238E27FC236}">
                  <a16:creationId xmlns:a16="http://schemas.microsoft.com/office/drawing/2014/main" id="{40627863-B7FC-44D1-9E53-E728FFF675A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4" name="Freeform 25">
              <a:extLst>
                <a:ext uri="{FF2B5EF4-FFF2-40B4-BE49-F238E27FC236}">
                  <a16:creationId xmlns:a16="http://schemas.microsoft.com/office/drawing/2014/main" id="{52FD6F8C-3AF1-487E-91F4-6E55146F1F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5" name="Freeform 26">
              <a:extLst>
                <a:ext uri="{FF2B5EF4-FFF2-40B4-BE49-F238E27FC236}">
                  <a16:creationId xmlns:a16="http://schemas.microsoft.com/office/drawing/2014/main" id="{50323CF3-93CB-4E03-95C0-B180BB87A86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6" name="Freeform 27">
              <a:extLst>
                <a:ext uri="{FF2B5EF4-FFF2-40B4-BE49-F238E27FC236}">
                  <a16:creationId xmlns:a16="http://schemas.microsoft.com/office/drawing/2014/main" id="{EB47D82F-CF1B-47E6-9FA2-F3A9C5F94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7" name="Freeform 28">
              <a:extLst>
                <a:ext uri="{FF2B5EF4-FFF2-40B4-BE49-F238E27FC236}">
                  <a16:creationId xmlns:a16="http://schemas.microsoft.com/office/drawing/2014/main" id="{0606708F-F2D4-4678-8ED2-39041BC64D7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8" name="Freeform 29">
              <a:extLst>
                <a:ext uri="{FF2B5EF4-FFF2-40B4-BE49-F238E27FC236}">
                  <a16:creationId xmlns:a16="http://schemas.microsoft.com/office/drawing/2014/main" id="{D7EB95B4-15E4-433D-B36F-21FF341AD9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9" name="Freeform 30">
              <a:extLst>
                <a:ext uri="{FF2B5EF4-FFF2-40B4-BE49-F238E27FC236}">
                  <a16:creationId xmlns:a16="http://schemas.microsoft.com/office/drawing/2014/main" id="{500A541B-4C75-497C-A489-097ED29964F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0" name="Freeform 31">
              <a:extLst>
                <a:ext uri="{FF2B5EF4-FFF2-40B4-BE49-F238E27FC236}">
                  <a16:creationId xmlns:a16="http://schemas.microsoft.com/office/drawing/2014/main" id="{5789326F-12A4-48B8-B0ED-A6A2AE0C27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1" name="Freeform 32">
              <a:extLst>
                <a:ext uri="{FF2B5EF4-FFF2-40B4-BE49-F238E27FC236}">
                  <a16:creationId xmlns:a16="http://schemas.microsoft.com/office/drawing/2014/main" id="{25FA672E-2B65-477F-AA75-6261CE652F2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2" name="Rectangle 33">
              <a:extLst>
                <a:ext uri="{FF2B5EF4-FFF2-40B4-BE49-F238E27FC236}">
                  <a16:creationId xmlns:a16="http://schemas.microsoft.com/office/drawing/2014/main" id="{BB09AF8D-E68B-499C-B9F5-2F365813D3C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43" name="Freeform 34">
              <a:extLst>
                <a:ext uri="{FF2B5EF4-FFF2-40B4-BE49-F238E27FC236}">
                  <a16:creationId xmlns:a16="http://schemas.microsoft.com/office/drawing/2014/main" id="{7991AEAD-B5F3-47BA-9F1B-86C16A84AD3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4" name="Freeform 35">
              <a:extLst>
                <a:ext uri="{FF2B5EF4-FFF2-40B4-BE49-F238E27FC236}">
                  <a16:creationId xmlns:a16="http://schemas.microsoft.com/office/drawing/2014/main" id="{19A85F58-4C3A-4388-B55C-2329EEAECF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5" name="Freeform 36">
              <a:extLst>
                <a:ext uri="{FF2B5EF4-FFF2-40B4-BE49-F238E27FC236}">
                  <a16:creationId xmlns:a16="http://schemas.microsoft.com/office/drawing/2014/main" id="{05652F38-94D9-41B7-A699-7E8F0C78D8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6" name="Freeform 37">
              <a:extLst>
                <a:ext uri="{FF2B5EF4-FFF2-40B4-BE49-F238E27FC236}">
                  <a16:creationId xmlns:a16="http://schemas.microsoft.com/office/drawing/2014/main" id="{3C043852-C250-4518-BB89-C91A349171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7" name="Freeform 38">
              <a:extLst>
                <a:ext uri="{FF2B5EF4-FFF2-40B4-BE49-F238E27FC236}">
                  <a16:creationId xmlns:a16="http://schemas.microsoft.com/office/drawing/2014/main" id="{0CAB9A07-ECF2-416C-8528-F75DACB138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8" name="Freeform 39">
              <a:extLst>
                <a:ext uri="{FF2B5EF4-FFF2-40B4-BE49-F238E27FC236}">
                  <a16:creationId xmlns:a16="http://schemas.microsoft.com/office/drawing/2014/main" id="{904A314C-A829-4AA6-92E2-529BCCF95C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9" name="Freeform 40">
              <a:extLst>
                <a:ext uri="{FF2B5EF4-FFF2-40B4-BE49-F238E27FC236}">
                  <a16:creationId xmlns:a16="http://schemas.microsoft.com/office/drawing/2014/main" id="{244EE6BA-4569-43ED-9E2E-1FB66201B7E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0" name="Freeform 41">
              <a:extLst>
                <a:ext uri="{FF2B5EF4-FFF2-40B4-BE49-F238E27FC236}">
                  <a16:creationId xmlns:a16="http://schemas.microsoft.com/office/drawing/2014/main" id="{BEB8252E-FB2A-4BB5-BEC6-CA10FF6F7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1" name="Freeform 42">
              <a:extLst>
                <a:ext uri="{FF2B5EF4-FFF2-40B4-BE49-F238E27FC236}">
                  <a16:creationId xmlns:a16="http://schemas.microsoft.com/office/drawing/2014/main" id="{91414711-C3A4-4E96-854A-DDDEB2F2E3E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2" name="Freeform 43">
              <a:extLst>
                <a:ext uri="{FF2B5EF4-FFF2-40B4-BE49-F238E27FC236}">
                  <a16:creationId xmlns:a16="http://schemas.microsoft.com/office/drawing/2014/main" id="{86815BA8-3055-4B42-98C3-4202FD92E0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3" name="Freeform 44">
              <a:extLst>
                <a:ext uri="{FF2B5EF4-FFF2-40B4-BE49-F238E27FC236}">
                  <a16:creationId xmlns:a16="http://schemas.microsoft.com/office/drawing/2014/main" id="{44457813-E991-44AE-9A83-B7488D1F362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4" name="Rectangle 45">
              <a:extLst>
                <a:ext uri="{FF2B5EF4-FFF2-40B4-BE49-F238E27FC236}">
                  <a16:creationId xmlns:a16="http://schemas.microsoft.com/office/drawing/2014/main" id="{8CE1CF47-A73F-4560-8835-AE1DC51E5CA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55" name="Freeform 46">
              <a:extLst>
                <a:ext uri="{FF2B5EF4-FFF2-40B4-BE49-F238E27FC236}">
                  <a16:creationId xmlns:a16="http://schemas.microsoft.com/office/drawing/2014/main" id="{C2A935E4-AACC-4CB9-995E-D286178873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6" name="Freeform 47">
              <a:extLst>
                <a:ext uri="{FF2B5EF4-FFF2-40B4-BE49-F238E27FC236}">
                  <a16:creationId xmlns:a16="http://schemas.microsoft.com/office/drawing/2014/main" id="{93B5B778-8ACB-4004-932D-BD95997BAEF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7" name="Freeform 48">
              <a:extLst>
                <a:ext uri="{FF2B5EF4-FFF2-40B4-BE49-F238E27FC236}">
                  <a16:creationId xmlns:a16="http://schemas.microsoft.com/office/drawing/2014/main" id="{1434AF34-0919-40AD-84B1-446D4FF2D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8" name="Freeform 49">
              <a:extLst>
                <a:ext uri="{FF2B5EF4-FFF2-40B4-BE49-F238E27FC236}">
                  <a16:creationId xmlns:a16="http://schemas.microsoft.com/office/drawing/2014/main" id="{29546CF3-6DDD-4073-AB7F-C6E722257AA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9" name="Freeform 50">
              <a:extLst>
                <a:ext uri="{FF2B5EF4-FFF2-40B4-BE49-F238E27FC236}">
                  <a16:creationId xmlns:a16="http://schemas.microsoft.com/office/drawing/2014/main" id="{289D46AB-128A-477F-B6C9-F40F115D6CE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0" name="Freeform 51">
              <a:extLst>
                <a:ext uri="{FF2B5EF4-FFF2-40B4-BE49-F238E27FC236}">
                  <a16:creationId xmlns:a16="http://schemas.microsoft.com/office/drawing/2014/main" id="{A7DA7E67-3368-44AD-AACD-EB64AE3487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1" name="Freeform 52">
              <a:extLst>
                <a:ext uri="{FF2B5EF4-FFF2-40B4-BE49-F238E27FC236}">
                  <a16:creationId xmlns:a16="http://schemas.microsoft.com/office/drawing/2014/main" id="{78BB1152-AB85-4AD8-BBA1-07CEA1F508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2" name="Freeform 53">
              <a:extLst>
                <a:ext uri="{FF2B5EF4-FFF2-40B4-BE49-F238E27FC236}">
                  <a16:creationId xmlns:a16="http://schemas.microsoft.com/office/drawing/2014/main" id="{A982E7F2-DD68-4093-B9C5-3E42B475AB4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3" name="Freeform 54">
              <a:extLst>
                <a:ext uri="{FF2B5EF4-FFF2-40B4-BE49-F238E27FC236}">
                  <a16:creationId xmlns:a16="http://schemas.microsoft.com/office/drawing/2014/main" id="{A682E224-4CD6-420B-897A-B23D50B82ED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4" name="Freeform 55">
              <a:extLst>
                <a:ext uri="{FF2B5EF4-FFF2-40B4-BE49-F238E27FC236}">
                  <a16:creationId xmlns:a16="http://schemas.microsoft.com/office/drawing/2014/main" id="{31B90F10-06CD-480E-8D35-6E0FFFB894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5" name="Freeform 56">
              <a:extLst>
                <a:ext uri="{FF2B5EF4-FFF2-40B4-BE49-F238E27FC236}">
                  <a16:creationId xmlns:a16="http://schemas.microsoft.com/office/drawing/2014/main" id="{7BC977DB-69B0-4D8D-B77C-E1127EC4172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6" name="Freeform 57">
              <a:extLst>
                <a:ext uri="{FF2B5EF4-FFF2-40B4-BE49-F238E27FC236}">
                  <a16:creationId xmlns:a16="http://schemas.microsoft.com/office/drawing/2014/main" id="{24127454-3FCB-41D6-ACFB-81D7E05A79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7" name="Freeform 58">
              <a:extLst>
                <a:ext uri="{FF2B5EF4-FFF2-40B4-BE49-F238E27FC236}">
                  <a16:creationId xmlns:a16="http://schemas.microsoft.com/office/drawing/2014/main" id="{7AA80D42-B8A8-475B-ADBF-99719CE9FE5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grpSp>
      <p:sp>
        <p:nvSpPr>
          <p:cNvPr id="69" name="Rectangle 68">
            <a:extLst>
              <a:ext uri="{FF2B5EF4-FFF2-40B4-BE49-F238E27FC236}">
                <a16:creationId xmlns:a16="http://schemas.microsoft.com/office/drawing/2014/main" id="{34106153-7990-4956-BD26-A04A03006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71" name="Picture 2">
            <a:extLst>
              <a:ext uri="{FF2B5EF4-FFF2-40B4-BE49-F238E27FC236}">
                <a16:creationId xmlns:a16="http://schemas.microsoft.com/office/drawing/2014/main" id="{BDEA11A5-20BA-4650-A324-47C0465FF5A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3" y="-3747"/>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grpSp>
        <p:nvGrpSpPr>
          <p:cNvPr id="73" name="Group 72">
            <a:extLst>
              <a:ext uri="{FF2B5EF4-FFF2-40B4-BE49-F238E27FC236}">
                <a16:creationId xmlns:a16="http://schemas.microsoft.com/office/drawing/2014/main" id="{866FCB64-0A37-46EB-8A9B-EC0C4C000A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gradFill flip="none" rotWithShape="1">
            <a:gsLst>
              <a:gs pos="0">
                <a:schemeClr val="bg2"/>
              </a:gs>
              <a:gs pos="100000">
                <a:schemeClr val="tx2">
                  <a:lumMod val="60000"/>
                  <a:lumOff val="40000"/>
                </a:schemeClr>
              </a:gs>
            </a:gsLst>
            <a:lin ang="5400000" scaled="0"/>
            <a:tileRect/>
          </a:gradFill>
        </p:grpSpPr>
        <p:sp>
          <p:nvSpPr>
            <p:cNvPr id="74" name="Rectangle 5">
              <a:extLst>
                <a:ext uri="{FF2B5EF4-FFF2-40B4-BE49-F238E27FC236}">
                  <a16:creationId xmlns:a16="http://schemas.microsoft.com/office/drawing/2014/main" id="{8A162E18-5BEB-4E42-9B10-A1FDF6A0B8E8}"/>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75" name="Freeform 6">
              <a:extLst>
                <a:ext uri="{FF2B5EF4-FFF2-40B4-BE49-F238E27FC236}">
                  <a16:creationId xmlns:a16="http://schemas.microsoft.com/office/drawing/2014/main" id="{7BB781C9-EC32-45FE-ACE7-C24F128C4C8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76" name="Freeform 7">
              <a:extLst>
                <a:ext uri="{FF2B5EF4-FFF2-40B4-BE49-F238E27FC236}">
                  <a16:creationId xmlns:a16="http://schemas.microsoft.com/office/drawing/2014/main" id="{927C5647-36E8-4A20-86D4-47831D50CF9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77" name="Rectangle 8">
              <a:extLst>
                <a:ext uri="{FF2B5EF4-FFF2-40B4-BE49-F238E27FC236}">
                  <a16:creationId xmlns:a16="http://schemas.microsoft.com/office/drawing/2014/main" id="{62F2AF20-CBBE-4249-B9E2-D6B30191CF88}"/>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78" name="Freeform 9">
              <a:extLst>
                <a:ext uri="{FF2B5EF4-FFF2-40B4-BE49-F238E27FC236}">
                  <a16:creationId xmlns:a16="http://schemas.microsoft.com/office/drawing/2014/main" id="{731C1229-F8A7-4B36-A52B-98A65EF869E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79" name="Freeform 10">
              <a:extLst>
                <a:ext uri="{FF2B5EF4-FFF2-40B4-BE49-F238E27FC236}">
                  <a16:creationId xmlns:a16="http://schemas.microsoft.com/office/drawing/2014/main" id="{609AC686-2DBB-4D82-866C-9FF222BDDF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0" name="Freeform 11">
              <a:extLst>
                <a:ext uri="{FF2B5EF4-FFF2-40B4-BE49-F238E27FC236}">
                  <a16:creationId xmlns:a16="http://schemas.microsoft.com/office/drawing/2014/main" id="{F899E6EB-BCDD-45D2-BF4B-9CA3A27984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1" name="Freeform 12">
              <a:extLst>
                <a:ext uri="{FF2B5EF4-FFF2-40B4-BE49-F238E27FC236}">
                  <a16:creationId xmlns:a16="http://schemas.microsoft.com/office/drawing/2014/main" id="{BBD3AAC8-2330-4FAB-8E31-3D50AD954FE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2" name="Freeform 13">
              <a:extLst>
                <a:ext uri="{FF2B5EF4-FFF2-40B4-BE49-F238E27FC236}">
                  <a16:creationId xmlns:a16="http://schemas.microsoft.com/office/drawing/2014/main" id="{6B54F723-A70A-4865-A560-7850498A1B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3" name="Freeform 14">
              <a:extLst>
                <a:ext uri="{FF2B5EF4-FFF2-40B4-BE49-F238E27FC236}">
                  <a16:creationId xmlns:a16="http://schemas.microsoft.com/office/drawing/2014/main" id="{9B911CCD-C9A2-4DC8-A278-3C6FD76A76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4" name="Freeform 15">
              <a:extLst>
                <a:ext uri="{FF2B5EF4-FFF2-40B4-BE49-F238E27FC236}">
                  <a16:creationId xmlns:a16="http://schemas.microsoft.com/office/drawing/2014/main" id="{D559B729-03FB-435D-89BF-AF57A801B37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5" name="Freeform 16">
              <a:extLst>
                <a:ext uri="{FF2B5EF4-FFF2-40B4-BE49-F238E27FC236}">
                  <a16:creationId xmlns:a16="http://schemas.microsoft.com/office/drawing/2014/main" id="{D1C90213-0F60-4268-BE48-8221E616149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6" name="Freeform 17">
              <a:extLst>
                <a:ext uri="{FF2B5EF4-FFF2-40B4-BE49-F238E27FC236}">
                  <a16:creationId xmlns:a16="http://schemas.microsoft.com/office/drawing/2014/main" id="{A7A6A293-A06F-48B8-865A-3F65287B85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7" name="Freeform 18">
              <a:extLst>
                <a:ext uri="{FF2B5EF4-FFF2-40B4-BE49-F238E27FC236}">
                  <a16:creationId xmlns:a16="http://schemas.microsoft.com/office/drawing/2014/main" id="{8F6861B5-AAA4-4017-929E-1FD1CA106C8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8" name="Freeform 19">
              <a:extLst>
                <a:ext uri="{FF2B5EF4-FFF2-40B4-BE49-F238E27FC236}">
                  <a16:creationId xmlns:a16="http://schemas.microsoft.com/office/drawing/2014/main" id="{D776D07C-2081-4DD3-A464-40F3CA41A3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9" name="Freeform 20">
              <a:extLst>
                <a:ext uri="{FF2B5EF4-FFF2-40B4-BE49-F238E27FC236}">
                  <a16:creationId xmlns:a16="http://schemas.microsoft.com/office/drawing/2014/main" id="{BBC236D6-77E5-4B3C-92D7-D708B237DB5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90" name="Freeform 21">
              <a:extLst>
                <a:ext uri="{FF2B5EF4-FFF2-40B4-BE49-F238E27FC236}">
                  <a16:creationId xmlns:a16="http://schemas.microsoft.com/office/drawing/2014/main" id="{8064714E-7ADE-4BD9-8981-34C135762CE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91" name="Freeform 22">
              <a:extLst>
                <a:ext uri="{FF2B5EF4-FFF2-40B4-BE49-F238E27FC236}">
                  <a16:creationId xmlns:a16="http://schemas.microsoft.com/office/drawing/2014/main" id="{2FD1F23F-B1EE-46F5-B460-924E54A70D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92" name="Freeform 23">
              <a:extLst>
                <a:ext uri="{FF2B5EF4-FFF2-40B4-BE49-F238E27FC236}">
                  <a16:creationId xmlns:a16="http://schemas.microsoft.com/office/drawing/2014/main" id="{9699361A-3AFF-4826-B99C-0354EAB079A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93" name="Freeform 24">
              <a:extLst>
                <a:ext uri="{FF2B5EF4-FFF2-40B4-BE49-F238E27FC236}">
                  <a16:creationId xmlns:a16="http://schemas.microsoft.com/office/drawing/2014/main" id="{B272F7B1-7BE2-4FC9-BB91-207EFD9E65F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94" name="Freeform 25">
              <a:extLst>
                <a:ext uri="{FF2B5EF4-FFF2-40B4-BE49-F238E27FC236}">
                  <a16:creationId xmlns:a16="http://schemas.microsoft.com/office/drawing/2014/main" id="{CDE59C1F-AFD9-4DD5-B04A-9EB2AAED5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95" name="Freeform 26">
              <a:extLst>
                <a:ext uri="{FF2B5EF4-FFF2-40B4-BE49-F238E27FC236}">
                  <a16:creationId xmlns:a16="http://schemas.microsoft.com/office/drawing/2014/main" id="{1551E418-6CD4-4320-8224-F084039C53E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96" name="Freeform 27">
              <a:extLst>
                <a:ext uri="{FF2B5EF4-FFF2-40B4-BE49-F238E27FC236}">
                  <a16:creationId xmlns:a16="http://schemas.microsoft.com/office/drawing/2014/main" id="{1F27D4B1-EBD4-4BC9-AC2E-3AD616C847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97" name="Freeform 28">
              <a:extLst>
                <a:ext uri="{FF2B5EF4-FFF2-40B4-BE49-F238E27FC236}">
                  <a16:creationId xmlns:a16="http://schemas.microsoft.com/office/drawing/2014/main" id="{C42B8D84-898A-4F76-A0F2-5699ED72BCE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98" name="Freeform 29">
              <a:extLst>
                <a:ext uri="{FF2B5EF4-FFF2-40B4-BE49-F238E27FC236}">
                  <a16:creationId xmlns:a16="http://schemas.microsoft.com/office/drawing/2014/main" id="{B440932E-7985-4BA6-9899-F22A644854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99" name="Freeform 30">
              <a:extLst>
                <a:ext uri="{FF2B5EF4-FFF2-40B4-BE49-F238E27FC236}">
                  <a16:creationId xmlns:a16="http://schemas.microsoft.com/office/drawing/2014/main" id="{4B8CE969-CA1A-48CB-8588-4146F41F339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00" name="Freeform 31">
              <a:extLst>
                <a:ext uri="{FF2B5EF4-FFF2-40B4-BE49-F238E27FC236}">
                  <a16:creationId xmlns:a16="http://schemas.microsoft.com/office/drawing/2014/main" id="{138A4875-4593-4894-89D5-DFCFF0EEDA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01" name="Freeform 32">
              <a:extLst>
                <a:ext uri="{FF2B5EF4-FFF2-40B4-BE49-F238E27FC236}">
                  <a16:creationId xmlns:a16="http://schemas.microsoft.com/office/drawing/2014/main" id="{F079F26B-58E4-494E-A8BA-3F054F1F3BB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02" name="Rectangle 33">
              <a:extLst>
                <a:ext uri="{FF2B5EF4-FFF2-40B4-BE49-F238E27FC236}">
                  <a16:creationId xmlns:a16="http://schemas.microsoft.com/office/drawing/2014/main" id="{04C9ECC5-BB4A-4417-B874-B75953F84FC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103" name="Freeform 34">
              <a:extLst>
                <a:ext uri="{FF2B5EF4-FFF2-40B4-BE49-F238E27FC236}">
                  <a16:creationId xmlns:a16="http://schemas.microsoft.com/office/drawing/2014/main" id="{4CCCF285-B51D-4A2F-8384-830A391711B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04" name="Freeform 35">
              <a:extLst>
                <a:ext uri="{FF2B5EF4-FFF2-40B4-BE49-F238E27FC236}">
                  <a16:creationId xmlns:a16="http://schemas.microsoft.com/office/drawing/2014/main" id="{BD6C6299-A09A-47DF-8A96-69D39FCA5A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05" name="Freeform 36">
              <a:extLst>
                <a:ext uri="{FF2B5EF4-FFF2-40B4-BE49-F238E27FC236}">
                  <a16:creationId xmlns:a16="http://schemas.microsoft.com/office/drawing/2014/main" id="{EE60C4B9-C404-42CD-8E94-70D4DC16AB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06" name="Freeform 37">
              <a:extLst>
                <a:ext uri="{FF2B5EF4-FFF2-40B4-BE49-F238E27FC236}">
                  <a16:creationId xmlns:a16="http://schemas.microsoft.com/office/drawing/2014/main" id="{52BD4447-C1EB-4798-8764-AB93EA93033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07" name="Freeform 38">
              <a:extLst>
                <a:ext uri="{FF2B5EF4-FFF2-40B4-BE49-F238E27FC236}">
                  <a16:creationId xmlns:a16="http://schemas.microsoft.com/office/drawing/2014/main" id="{50411559-C414-4F7C-BC6C-69F87BC9C7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08" name="Freeform 39">
              <a:extLst>
                <a:ext uri="{FF2B5EF4-FFF2-40B4-BE49-F238E27FC236}">
                  <a16:creationId xmlns:a16="http://schemas.microsoft.com/office/drawing/2014/main" id="{64737770-BB27-41C0-95CB-5290545086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09" name="Freeform 40">
              <a:extLst>
                <a:ext uri="{FF2B5EF4-FFF2-40B4-BE49-F238E27FC236}">
                  <a16:creationId xmlns:a16="http://schemas.microsoft.com/office/drawing/2014/main" id="{28929FDB-16CF-4165-B32A-EB673EFB7CB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10" name="Freeform 41">
              <a:extLst>
                <a:ext uri="{FF2B5EF4-FFF2-40B4-BE49-F238E27FC236}">
                  <a16:creationId xmlns:a16="http://schemas.microsoft.com/office/drawing/2014/main" id="{D8C82883-237C-4209-9545-E832FEE3A8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11" name="Freeform 42">
              <a:extLst>
                <a:ext uri="{FF2B5EF4-FFF2-40B4-BE49-F238E27FC236}">
                  <a16:creationId xmlns:a16="http://schemas.microsoft.com/office/drawing/2014/main" id="{F1A52653-BD09-4D65-B05C-2AF4A6473A3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12" name="Freeform 43">
              <a:extLst>
                <a:ext uri="{FF2B5EF4-FFF2-40B4-BE49-F238E27FC236}">
                  <a16:creationId xmlns:a16="http://schemas.microsoft.com/office/drawing/2014/main" id="{30724E80-2FD3-4E4A-A3EA-18A4C88863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13" name="Freeform 44">
              <a:extLst>
                <a:ext uri="{FF2B5EF4-FFF2-40B4-BE49-F238E27FC236}">
                  <a16:creationId xmlns:a16="http://schemas.microsoft.com/office/drawing/2014/main" id="{F1B978C7-7BC5-4F73-8B02-66A3CF67CEA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14" name="Rectangle 45">
              <a:extLst>
                <a:ext uri="{FF2B5EF4-FFF2-40B4-BE49-F238E27FC236}">
                  <a16:creationId xmlns:a16="http://schemas.microsoft.com/office/drawing/2014/main" id="{799F0CED-DF8F-4350-A036-1981FBE5968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115" name="Freeform 46">
              <a:extLst>
                <a:ext uri="{FF2B5EF4-FFF2-40B4-BE49-F238E27FC236}">
                  <a16:creationId xmlns:a16="http://schemas.microsoft.com/office/drawing/2014/main" id="{9F4DD366-0E86-4E99-9557-496E88B421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16" name="Freeform 47">
              <a:extLst>
                <a:ext uri="{FF2B5EF4-FFF2-40B4-BE49-F238E27FC236}">
                  <a16:creationId xmlns:a16="http://schemas.microsoft.com/office/drawing/2014/main" id="{78BB3321-D5DC-4951-AB38-0C54E3D01D3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17" name="Freeform 48">
              <a:extLst>
                <a:ext uri="{FF2B5EF4-FFF2-40B4-BE49-F238E27FC236}">
                  <a16:creationId xmlns:a16="http://schemas.microsoft.com/office/drawing/2014/main" id="{955E548C-7F86-45B2-A0D2-03EAC578D3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18" name="Freeform 49">
              <a:extLst>
                <a:ext uri="{FF2B5EF4-FFF2-40B4-BE49-F238E27FC236}">
                  <a16:creationId xmlns:a16="http://schemas.microsoft.com/office/drawing/2014/main" id="{0013F508-5E69-4911-AD93-4ABE3E7C568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19" name="Freeform 50">
              <a:extLst>
                <a:ext uri="{FF2B5EF4-FFF2-40B4-BE49-F238E27FC236}">
                  <a16:creationId xmlns:a16="http://schemas.microsoft.com/office/drawing/2014/main" id="{A7F86768-93E0-4044-A62A-B11EB18FF27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20" name="Freeform 51">
              <a:extLst>
                <a:ext uri="{FF2B5EF4-FFF2-40B4-BE49-F238E27FC236}">
                  <a16:creationId xmlns:a16="http://schemas.microsoft.com/office/drawing/2014/main" id="{BA32A7B4-1DB2-4E4A-B86E-D8DB97B696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21" name="Freeform 52">
              <a:extLst>
                <a:ext uri="{FF2B5EF4-FFF2-40B4-BE49-F238E27FC236}">
                  <a16:creationId xmlns:a16="http://schemas.microsoft.com/office/drawing/2014/main" id="{AB250BD5-076C-4428-B6AF-E9EAE4F65E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22" name="Freeform 53">
              <a:extLst>
                <a:ext uri="{FF2B5EF4-FFF2-40B4-BE49-F238E27FC236}">
                  <a16:creationId xmlns:a16="http://schemas.microsoft.com/office/drawing/2014/main" id="{027DA06A-045F-4711-9307-0508B6ACFA4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23" name="Freeform 54">
              <a:extLst>
                <a:ext uri="{FF2B5EF4-FFF2-40B4-BE49-F238E27FC236}">
                  <a16:creationId xmlns:a16="http://schemas.microsoft.com/office/drawing/2014/main" id="{3EB0EDA8-385A-4B2B-97F0-5194F23EB5C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24" name="Freeform 55">
              <a:extLst>
                <a:ext uri="{FF2B5EF4-FFF2-40B4-BE49-F238E27FC236}">
                  <a16:creationId xmlns:a16="http://schemas.microsoft.com/office/drawing/2014/main" id="{D6FA258E-AF3F-47C9-9F4E-39ECFD7AC0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25" name="Freeform 56">
              <a:extLst>
                <a:ext uri="{FF2B5EF4-FFF2-40B4-BE49-F238E27FC236}">
                  <a16:creationId xmlns:a16="http://schemas.microsoft.com/office/drawing/2014/main" id="{6E471E73-A9C0-4C68-BD8F-360F2ED7BD9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26" name="Freeform 57">
              <a:extLst>
                <a:ext uri="{FF2B5EF4-FFF2-40B4-BE49-F238E27FC236}">
                  <a16:creationId xmlns:a16="http://schemas.microsoft.com/office/drawing/2014/main" id="{C78C3110-8153-4163-B809-0B0C0C9E5C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27" name="Freeform 58">
              <a:extLst>
                <a:ext uri="{FF2B5EF4-FFF2-40B4-BE49-F238E27FC236}">
                  <a16:creationId xmlns:a16="http://schemas.microsoft.com/office/drawing/2014/main" id="{DBC57B9F-0B9B-4EDE-B3B3-7C5D5DB3992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grpSp>
      <p:sp useBgFill="1">
        <p:nvSpPr>
          <p:cNvPr id="129" name="Round Diagonal Corner Rectangle 6">
            <a:extLst>
              <a:ext uri="{FF2B5EF4-FFF2-40B4-BE49-F238E27FC236}">
                <a16:creationId xmlns:a16="http://schemas.microsoft.com/office/drawing/2014/main" id="{62B94F88-FD5B-4053-B143-DFF55CE443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808057"/>
            <a:ext cx="5286376" cy="5234394"/>
          </a:xfrm>
          <a:prstGeom prst="round2DiagRect">
            <a:avLst>
              <a:gd name="adj1" fmla="val 6185"/>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able 4">
            <a:extLst>
              <a:ext uri="{FF2B5EF4-FFF2-40B4-BE49-F238E27FC236}">
                <a16:creationId xmlns:a16="http://schemas.microsoft.com/office/drawing/2014/main" id="{A2EE408F-2C4B-7EA4-C94A-EC225621176C}"/>
              </a:ext>
            </a:extLst>
          </p:cNvPr>
          <p:cNvGraphicFramePr>
            <a:graphicFrameLocks noGrp="1"/>
          </p:cNvGraphicFramePr>
          <p:nvPr>
            <p:extLst>
              <p:ext uri="{D42A27DB-BD31-4B8C-83A1-F6EECF244321}">
                <p14:modId xmlns:p14="http://schemas.microsoft.com/office/powerpoint/2010/main" val="2126023012"/>
              </p:ext>
            </p:extLst>
          </p:nvPr>
        </p:nvGraphicFramePr>
        <p:xfrm>
          <a:off x="511214" y="165658"/>
          <a:ext cx="11315026" cy="6265622"/>
        </p:xfrm>
        <a:graphic>
          <a:graphicData uri="http://schemas.openxmlformats.org/drawingml/2006/table">
            <a:tbl>
              <a:tblPr firstRow="1" bandRow="1">
                <a:tableStyleId>{93296810-A885-4BE3-A3E7-6D5BEEA58F35}</a:tableStyleId>
              </a:tblPr>
              <a:tblGrid>
                <a:gridCol w="1557963">
                  <a:extLst>
                    <a:ext uri="{9D8B030D-6E8A-4147-A177-3AD203B41FA5}">
                      <a16:colId xmlns:a16="http://schemas.microsoft.com/office/drawing/2014/main" val="516700139"/>
                    </a:ext>
                  </a:extLst>
                </a:gridCol>
                <a:gridCol w="1784499">
                  <a:extLst>
                    <a:ext uri="{9D8B030D-6E8A-4147-A177-3AD203B41FA5}">
                      <a16:colId xmlns:a16="http://schemas.microsoft.com/office/drawing/2014/main" val="1482979515"/>
                    </a:ext>
                  </a:extLst>
                </a:gridCol>
                <a:gridCol w="1656952">
                  <a:extLst>
                    <a:ext uri="{9D8B030D-6E8A-4147-A177-3AD203B41FA5}">
                      <a16:colId xmlns:a16="http://schemas.microsoft.com/office/drawing/2014/main" val="1537974666"/>
                    </a:ext>
                  </a:extLst>
                </a:gridCol>
                <a:gridCol w="1557963">
                  <a:extLst>
                    <a:ext uri="{9D8B030D-6E8A-4147-A177-3AD203B41FA5}">
                      <a16:colId xmlns:a16="http://schemas.microsoft.com/office/drawing/2014/main" val="2616223528"/>
                    </a:ext>
                  </a:extLst>
                </a:gridCol>
                <a:gridCol w="1641723">
                  <a:extLst>
                    <a:ext uri="{9D8B030D-6E8A-4147-A177-3AD203B41FA5}">
                      <a16:colId xmlns:a16="http://schemas.microsoft.com/office/drawing/2014/main" val="3425015451"/>
                    </a:ext>
                  </a:extLst>
                </a:gridCol>
                <a:gridCol w="1557963">
                  <a:extLst>
                    <a:ext uri="{9D8B030D-6E8A-4147-A177-3AD203B41FA5}">
                      <a16:colId xmlns:a16="http://schemas.microsoft.com/office/drawing/2014/main" val="1430925739"/>
                    </a:ext>
                  </a:extLst>
                </a:gridCol>
                <a:gridCol w="1557963">
                  <a:extLst>
                    <a:ext uri="{9D8B030D-6E8A-4147-A177-3AD203B41FA5}">
                      <a16:colId xmlns:a16="http://schemas.microsoft.com/office/drawing/2014/main" val="283900714"/>
                    </a:ext>
                  </a:extLst>
                </a:gridCol>
              </a:tblGrid>
              <a:tr h="811429">
                <a:tc gridSpan="7">
                  <a:txBody>
                    <a:bodyPr/>
                    <a:lstStyle/>
                    <a:p>
                      <a:pPr algn="ctr"/>
                      <a:r>
                        <a:rPr lang="en-GB" sz="4800" b="0" dirty="0">
                          <a:solidFill>
                            <a:schemeClr val="tx1"/>
                          </a:solidFill>
                          <a:latin typeface="+mj-lt"/>
                        </a:rPr>
                        <a:t>5W2H Model</a:t>
                      </a:r>
                    </a:p>
                  </a:txBody>
                  <a:tcPr marL="44922" marR="44922" marT="22461" marB="22461">
                    <a:solidFill>
                      <a:schemeClr val="bg2"/>
                    </a:solidFill>
                  </a:tcPr>
                </a:tc>
                <a:tc hMerge="1">
                  <a:txBody>
                    <a:bodyPr/>
                    <a:lstStyle/>
                    <a:p>
                      <a:pPr algn="ctr"/>
                      <a:endParaRPr lang="en-GB" sz="2400" dirty="0">
                        <a:solidFill>
                          <a:schemeClr val="tx1"/>
                        </a:solidFill>
                      </a:endParaRPr>
                    </a:p>
                  </a:txBody>
                  <a:tcPr>
                    <a:solidFill>
                      <a:srgbClr val="FFC000"/>
                    </a:solidFill>
                  </a:tcPr>
                </a:tc>
                <a:tc hMerge="1">
                  <a:txBody>
                    <a:bodyPr/>
                    <a:lstStyle/>
                    <a:p>
                      <a:pPr algn="ctr"/>
                      <a:endParaRPr lang="en-GB" sz="2400" dirty="0">
                        <a:solidFill>
                          <a:schemeClr val="tx1"/>
                        </a:solidFill>
                      </a:endParaRPr>
                    </a:p>
                  </a:txBody>
                  <a:tcPr>
                    <a:solidFill>
                      <a:srgbClr val="FFFF00"/>
                    </a:solidFill>
                  </a:tcPr>
                </a:tc>
                <a:tc hMerge="1">
                  <a:txBody>
                    <a:bodyPr/>
                    <a:lstStyle/>
                    <a:p>
                      <a:pPr algn="ctr"/>
                      <a:endParaRPr lang="en-GB" sz="2400" dirty="0">
                        <a:solidFill>
                          <a:schemeClr val="tx1"/>
                        </a:solidFill>
                      </a:endParaRPr>
                    </a:p>
                  </a:txBody>
                  <a:tcPr>
                    <a:solidFill>
                      <a:srgbClr val="92D050"/>
                    </a:solidFill>
                  </a:tcPr>
                </a:tc>
                <a:tc hMerge="1">
                  <a:txBody>
                    <a:bodyPr/>
                    <a:lstStyle/>
                    <a:p>
                      <a:pPr algn="ctr"/>
                      <a:endParaRPr lang="en-GB" sz="2400" dirty="0">
                        <a:solidFill>
                          <a:schemeClr val="tx1"/>
                        </a:solidFill>
                      </a:endParaRPr>
                    </a:p>
                  </a:txBody>
                  <a:tcPr>
                    <a:solidFill>
                      <a:srgbClr val="00B0F0"/>
                    </a:solidFill>
                  </a:tcPr>
                </a:tc>
                <a:tc hMerge="1">
                  <a:txBody>
                    <a:bodyPr/>
                    <a:lstStyle/>
                    <a:p>
                      <a:pPr algn="ctr"/>
                      <a:endParaRPr lang="en-GB" sz="2400" dirty="0">
                        <a:solidFill>
                          <a:schemeClr val="tx1"/>
                        </a:solidFill>
                      </a:endParaRPr>
                    </a:p>
                  </a:txBody>
                  <a:tcPr>
                    <a:solidFill>
                      <a:srgbClr val="0070C0"/>
                    </a:solidFill>
                  </a:tcPr>
                </a:tc>
                <a:tc hMerge="1">
                  <a:txBody>
                    <a:bodyPr/>
                    <a:lstStyle/>
                    <a:p>
                      <a:pPr algn="ctr"/>
                      <a:endParaRPr lang="en-GB" sz="2400" dirty="0">
                        <a:solidFill>
                          <a:schemeClr val="tx1"/>
                        </a:solidFill>
                      </a:endParaRPr>
                    </a:p>
                  </a:txBody>
                  <a:tcPr>
                    <a:solidFill>
                      <a:srgbClr val="7030A0"/>
                    </a:solidFill>
                  </a:tcPr>
                </a:tc>
                <a:extLst>
                  <a:ext uri="{0D108BD9-81ED-4DB2-BD59-A6C34878D82A}">
                    <a16:rowId xmlns:a16="http://schemas.microsoft.com/office/drawing/2014/main" val="680339614"/>
                  </a:ext>
                </a:extLst>
              </a:tr>
              <a:tr h="1412167">
                <a:tc>
                  <a:txBody>
                    <a:bodyPr/>
                    <a:lstStyle/>
                    <a:p>
                      <a:pPr algn="ctr"/>
                      <a:r>
                        <a:rPr lang="en-GB" sz="3200" b="1" dirty="0">
                          <a:solidFill>
                            <a:schemeClr val="tx1"/>
                          </a:solidFill>
                          <a:latin typeface="+mn-lt"/>
                        </a:rPr>
                        <a:t>What?</a:t>
                      </a:r>
                    </a:p>
                  </a:txBody>
                  <a:tcPr marL="44922" marR="44922" marT="22461" marB="22461">
                    <a:solidFill>
                      <a:srgbClr val="FF0000"/>
                    </a:solidFill>
                  </a:tcPr>
                </a:tc>
                <a:tc>
                  <a:txBody>
                    <a:bodyPr/>
                    <a:lstStyle/>
                    <a:p>
                      <a:pPr algn="ctr"/>
                      <a:r>
                        <a:rPr lang="en-GB" sz="3200" b="1" dirty="0">
                          <a:solidFill>
                            <a:schemeClr val="tx1"/>
                          </a:solidFill>
                          <a:latin typeface="+mn-lt"/>
                        </a:rPr>
                        <a:t>Where? </a:t>
                      </a:r>
                    </a:p>
                  </a:txBody>
                  <a:tcPr marL="44922" marR="44922" marT="22461" marB="22461">
                    <a:solidFill>
                      <a:srgbClr val="FFC000"/>
                    </a:solidFill>
                  </a:tcPr>
                </a:tc>
                <a:tc>
                  <a:txBody>
                    <a:bodyPr/>
                    <a:lstStyle/>
                    <a:p>
                      <a:pPr algn="ctr"/>
                      <a:r>
                        <a:rPr lang="en-GB" sz="3200" b="1" dirty="0">
                          <a:solidFill>
                            <a:schemeClr val="tx1"/>
                          </a:solidFill>
                          <a:latin typeface="+mn-lt"/>
                        </a:rPr>
                        <a:t>When?</a:t>
                      </a:r>
                    </a:p>
                  </a:txBody>
                  <a:tcPr marL="44922" marR="44922" marT="22461" marB="22461">
                    <a:solidFill>
                      <a:srgbClr val="FFFF00"/>
                    </a:solidFill>
                  </a:tcPr>
                </a:tc>
                <a:tc>
                  <a:txBody>
                    <a:bodyPr/>
                    <a:lstStyle/>
                    <a:p>
                      <a:pPr algn="ctr"/>
                      <a:r>
                        <a:rPr lang="en-GB" sz="3200" b="1" dirty="0">
                          <a:solidFill>
                            <a:schemeClr val="tx1"/>
                          </a:solidFill>
                          <a:latin typeface="+mn-lt"/>
                        </a:rPr>
                        <a:t>Who?</a:t>
                      </a:r>
                    </a:p>
                  </a:txBody>
                  <a:tcPr marL="44922" marR="44922" marT="22461" marB="22461">
                    <a:solidFill>
                      <a:srgbClr val="92D050"/>
                    </a:solidFill>
                  </a:tcPr>
                </a:tc>
                <a:tc>
                  <a:txBody>
                    <a:bodyPr/>
                    <a:lstStyle/>
                    <a:p>
                      <a:pPr algn="ctr"/>
                      <a:r>
                        <a:rPr lang="en-GB" sz="3200" b="1" dirty="0">
                          <a:solidFill>
                            <a:schemeClr val="tx1"/>
                          </a:solidFill>
                          <a:latin typeface="+mn-lt"/>
                        </a:rPr>
                        <a:t>Why?</a:t>
                      </a:r>
                    </a:p>
                  </a:txBody>
                  <a:tcPr marL="44922" marR="44922" marT="22461" marB="22461">
                    <a:solidFill>
                      <a:srgbClr val="00B0F0"/>
                    </a:solidFill>
                  </a:tcPr>
                </a:tc>
                <a:tc>
                  <a:txBody>
                    <a:bodyPr/>
                    <a:lstStyle/>
                    <a:p>
                      <a:pPr algn="ctr"/>
                      <a:r>
                        <a:rPr lang="en-GB" sz="3200" b="1" dirty="0">
                          <a:solidFill>
                            <a:schemeClr val="tx1"/>
                          </a:solidFill>
                          <a:latin typeface="+mn-lt"/>
                        </a:rPr>
                        <a:t>How?</a:t>
                      </a:r>
                    </a:p>
                  </a:txBody>
                  <a:tcPr marL="44922" marR="44922" marT="22461" marB="22461">
                    <a:solidFill>
                      <a:srgbClr val="0070C0"/>
                    </a:solidFill>
                  </a:tcPr>
                </a:tc>
                <a:tc>
                  <a:txBody>
                    <a:bodyPr/>
                    <a:lstStyle/>
                    <a:p>
                      <a:pPr algn="ctr"/>
                      <a:r>
                        <a:rPr lang="en-GB" sz="3200" b="1" dirty="0">
                          <a:solidFill>
                            <a:schemeClr val="tx1"/>
                          </a:solidFill>
                          <a:latin typeface="+mn-lt"/>
                        </a:rPr>
                        <a:t>How much?</a:t>
                      </a:r>
                    </a:p>
                  </a:txBody>
                  <a:tcPr marL="44922" marR="44922" marT="22461" marB="22461">
                    <a:solidFill>
                      <a:srgbClr val="7030A0"/>
                    </a:solidFill>
                  </a:tcPr>
                </a:tc>
                <a:extLst>
                  <a:ext uri="{0D108BD9-81ED-4DB2-BD59-A6C34878D82A}">
                    <a16:rowId xmlns:a16="http://schemas.microsoft.com/office/drawing/2014/main" val="1480788629"/>
                  </a:ext>
                </a:extLst>
              </a:tr>
              <a:tr h="1801589">
                <a:tc>
                  <a:txBody>
                    <a:bodyPr/>
                    <a:lstStyle/>
                    <a:p>
                      <a:r>
                        <a:rPr lang="en-GB" sz="1400" b="0" dirty="0">
                          <a:latin typeface="+mn-lt"/>
                        </a:rPr>
                        <a:t>30% decline in in-store sales.</a:t>
                      </a:r>
                    </a:p>
                  </a:txBody>
                  <a:tcPr marL="44922" marR="44922" marT="22461" marB="22461">
                    <a:solidFill>
                      <a:srgbClr val="FF0000"/>
                    </a:solidFill>
                  </a:tcPr>
                </a:tc>
                <a:tc>
                  <a:txBody>
                    <a:bodyPr/>
                    <a:lstStyle/>
                    <a:p>
                      <a:r>
                        <a:rPr lang="en-GB" sz="1400" b="0" dirty="0">
                          <a:latin typeface="+mn-lt"/>
                        </a:rPr>
                        <a:t>The issue is present in-store Norwich, UK due to falling foot traffic</a:t>
                      </a:r>
                    </a:p>
                  </a:txBody>
                  <a:tcPr marL="44922" marR="44922" marT="22461" marB="22461">
                    <a:solidFill>
                      <a:srgbClr val="FFC000"/>
                    </a:solidFill>
                  </a:tcPr>
                </a:tc>
                <a:tc>
                  <a:txBody>
                    <a:bodyPr/>
                    <a:lstStyle/>
                    <a:p>
                      <a:r>
                        <a:rPr lang="en-GB" sz="1400" b="0" dirty="0">
                          <a:latin typeface="+mn-lt"/>
                        </a:rPr>
                        <a:t>The issue has emerged over the past 12 months</a:t>
                      </a:r>
                    </a:p>
                  </a:txBody>
                  <a:tcPr marL="44922" marR="44922" marT="22461" marB="22461">
                    <a:solidFill>
                      <a:srgbClr val="FFFF00"/>
                    </a:solidFill>
                  </a:tcPr>
                </a:tc>
                <a:tc>
                  <a:txBody>
                    <a:bodyPr/>
                    <a:lstStyle/>
                    <a:p>
                      <a:r>
                        <a:rPr lang="en-GB" sz="1400" b="0" i="1" dirty="0">
                          <a:latin typeface="+mn-lt"/>
                        </a:rPr>
                        <a:t>Liam and Priya Patel</a:t>
                      </a:r>
                      <a:r>
                        <a:rPr lang="en-GB" sz="1400" b="0" dirty="0">
                          <a:latin typeface="+mn-lt"/>
                        </a:rPr>
                        <a:t>, co-owners of Green Haven Florists</a:t>
                      </a:r>
                    </a:p>
                  </a:txBody>
                  <a:tcPr marL="44922" marR="44922" marT="22461" marB="22461">
                    <a:solidFill>
                      <a:srgbClr val="92D050"/>
                    </a:solidFill>
                  </a:tcPr>
                </a:tc>
                <a:tc>
                  <a:txBody>
                    <a:bodyPr/>
                    <a:lstStyle/>
                    <a:p>
                      <a:r>
                        <a:rPr lang="en-GB" sz="1400" dirty="0"/>
                        <a:t>Shift in consumer preference toward convenience and lower online prices.</a:t>
                      </a:r>
                      <a:endParaRPr lang="en-GB" sz="1400" b="0" dirty="0">
                        <a:latin typeface="+mn-lt"/>
                      </a:endParaRPr>
                    </a:p>
                  </a:txBody>
                  <a:tcPr marL="44922" marR="44922" marT="22461" marB="22461">
                    <a:solidFill>
                      <a:srgbClr val="00B0F0"/>
                    </a:solidFill>
                  </a:tcPr>
                </a:tc>
                <a:tc>
                  <a:txBody>
                    <a:bodyPr/>
                    <a:lstStyle/>
                    <a:p>
                      <a:r>
                        <a:rPr lang="en-GB" sz="1400" b="0" dirty="0">
                          <a:latin typeface="+mn-lt"/>
                        </a:rPr>
                        <a:t>Sales and revenue are decreasing, competition is increasing, and customer retention is weakening, putting long-term sustainability at risk.</a:t>
                      </a:r>
                    </a:p>
                  </a:txBody>
                  <a:tcPr marL="44922" marR="44922" marT="22461" marB="22461">
                    <a:solidFill>
                      <a:srgbClr val="0070C0"/>
                    </a:solidFill>
                  </a:tcPr>
                </a:tc>
                <a:tc>
                  <a:txBody>
                    <a:bodyPr/>
                    <a:lstStyle/>
                    <a:p>
                      <a:pPr>
                        <a:buNone/>
                      </a:pPr>
                      <a:r>
                        <a:rPr lang="en-GB" sz="1400" dirty="0"/>
                        <a:t>30% decrease in in-store revenue impacting profitability.</a:t>
                      </a:r>
                      <a:endParaRPr lang="en-GB" sz="1400" b="0" dirty="0">
                        <a:latin typeface="+mn-lt"/>
                      </a:endParaRPr>
                    </a:p>
                  </a:txBody>
                  <a:tcPr anchor="ctr">
                    <a:solidFill>
                      <a:srgbClr val="7030A0"/>
                    </a:solidFill>
                  </a:tcPr>
                </a:tc>
                <a:extLst>
                  <a:ext uri="{0D108BD9-81ED-4DB2-BD59-A6C34878D82A}">
                    <a16:rowId xmlns:a16="http://schemas.microsoft.com/office/drawing/2014/main" val="2046650194"/>
                  </a:ext>
                </a:extLst>
              </a:tr>
              <a:tr h="2240437">
                <a:tc>
                  <a:txBody>
                    <a:bodyPr/>
                    <a:lstStyle/>
                    <a:p>
                      <a:pPr marL="0" indent="0">
                        <a:buFont typeface="Arial" panose="020B0604020202020204" pitchFamily="34" charset="0"/>
                        <a:buNone/>
                      </a:pPr>
                      <a:r>
                        <a:rPr lang="en-GB" sz="1400" b="0" dirty="0">
                          <a:latin typeface="+mn-lt"/>
                        </a:rPr>
                        <a:t>Increased competition from online retailers and local florists.</a:t>
                      </a:r>
                    </a:p>
                  </a:txBody>
                  <a:tcPr marL="44922" marR="44922" marT="22461" marB="22461">
                    <a:solidFill>
                      <a:srgbClr val="FF0000"/>
                    </a:solidFill>
                  </a:tcPr>
                </a:tc>
                <a:tc>
                  <a:txBody>
                    <a:bodyPr/>
                    <a:lstStyle/>
                    <a:p>
                      <a:pPr marL="0" indent="0">
                        <a:buFont typeface="Arial" panose="020B0604020202020204" pitchFamily="34" charset="0"/>
                        <a:buNone/>
                      </a:pPr>
                      <a:r>
                        <a:rPr lang="en-GB" sz="1400" b="0" dirty="0">
                          <a:latin typeface="+mn-lt"/>
                        </a:rPr>
                        <a:t>Once a busy retail area, now affected by declining footfall.</a:t>
                      </a:r>
                    </a:p>
                  </a:txBody>
                  <a:tcPr marL="44922" marR="44922" marT="22461" marB="22461">
                    <a:solidFill>
                      <a:srgbClr val="FFC000"/>
                    </a:solidFill>
                  </a:tcPr>
                </a:tc>
                <a:tc>
                  <a:txBody>
                    <a:bodyPr/>
                    <a:lstStyle/>
                    <a:p>
                      <a:pPr marL="0" indent="0">
                        <a:buFont typeface="Arial" panose="020B0604020202020204" pitchFamily="34" charset="0"/>
                        <a:buNone/>
                      </a:pPr>
                      <a:r>
                        <a:rPr lang="en-GB" sz="1400" b="0" dirty="0">
                          <a:latin typeface="+mn-lt"/>
                        </a:rPr>
                        <a:t>The issue has emerged over the past 12 months</a:t>
                      </a:r>
                    </a:p>
                  </a:txBody>
                  <a:tcPr marL="44922" marR="44922" marT="22461" marB="22461">
                    <a:solidFill>
                      <a:srgbClr val="FFFF00"/>
                    </a:solidFill>
                  </a:tcPr>
                </a:tc>
                <a:tc>
                  <a:txBody>
                    <a:bodyPr/>
                    <a:lstStyle/>
                    <a:p>
                      <a:pPr marL="0" indent="0">
                        <a:buFont typeface="Arial" panose="020B0604020202020204" pitchFamily="34" charset="0"/>
                        <a:buNone/>
                      </a:pPr>
                      <a:r>
                        <a:rPr lang="en-GB" sz="1400" b="0" dirty="0">
                          <a:latin typeface="+mn-lt"/>
                        </a:rPr>
                        <a:t>Customers (walk-ins, corporate, weddings) and suppliers (local and international).</a:t>
                      </a:r>
                    </a:p>
                  </a:txBody>
                  <a:tcPr marL="44922" marR="44922" marT="22461" marB="22461">
                    <a:solidFill>
                      <a:srgbClr val="92D050"/>
                    </a:solidFill>
                  </a:tcPr>
                </a:tc>
                <a:tc>
                  <a: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400" b="0" dirty="0">
                          <a:latin typeface="+mn-lt"/>
                        </a:rPr>
                        <a:t>Failure to adapt to digital transformation—the website is outdated, marketing is weak, and customer expectations for convenience and flexibility are unmet.</a:t>
                      </a:r>
                    </a:p>
                    <a:p>
                      <a:pPr marL="0" indent="0">
                        <a:buFont typeface="Arial" panose="020B0604020202020204" pitchFamily="34" charset="0"/>
                        <a:buNone/>
                      </a:pPr>
                      <a:endParaRPr lang="en-GB" sz="1400" b="0" dirty="0">
                        <a:latin typeface="+mn-lt"/>
                      </a:endParaRPr>
                    </a:p>
                  </a:txBody>
                  <a:tcPr marL="44922" marR="44922" marT="22461" marB="22461">
                    <a:solidFill>
                      <a:srgbClr val="00B0F0"/>
                    </a:solidFill>
                  </a:tcPr>
                </a:tc>
                <a:tc>
                  <a:txBody>
                    <a:bodyPr/>
                    <a:lstStyle/>
                    <a:p>
                      <a:pPr marL="0" indent="0">
                        <a:buFont typeface="Arial" panose="020B0604020202020204" pitchFamily="34" charset="0"/>
                        <a:buNone/>
                      </a:pPr>
                      <a:r>
                        <a:rPr lang="en-GB" sz="1400" dirty="0"/>
                        <a:t>Reliance on traditional sales methods and word-of-mouth promotion.</a:t>
                      </a:r>
                      <a:endParaRPr lang="en-GB" sz="1400" b="0" dirty="0">
                        <a:latin typeface="+mn-lt"/>
                      </a:endParaRPr>
                    </a:p>
                  </a:txBody>
                  <a:tcPr marL="44922" marR="44922" marT="22461" marB="22461">
                    <a:solidFill>
                      <a:srgbClr val="0070C0"/>
                    </a:solidFill>
                  </a:tcPr>
                </a:tc>
                <a:tc>
                  <a:txBody>
                    <a:bodyPr/>
                    <a:lstStyle/>
                    <a:p>
                      <a:pPr marL="0" indent="0">
                        <a:buFont typeface="Arial" panose="020B0604020202020204" pitchFamily="34" charset="0"/>
                        <a:buNone/>
                      </a:pPr>
                      <a:r>
                        <a:rPr lang="en-GB" sz="1400" dirty="0"/>
                        <a:t>Rising flower and material costs due to inflation and eco-friendly sourcing.</a:t>
                      </a:r>
                      <a:endParaRPr lang="en-GB" sz="1400" b="0" dirty="0">
                        <a:latin typeface="+mn-lt"/>
                      </a:endParaRPr>
                    </a:p>
                  </a:txBody>
                  <a:tcPr marL="44922" marR="44922" marT="22461" marB="22461">
                    <a:solidFill>
                      <a:srgbClr val="7030A0"/>
                    </a:solidFill>
                  </a:tcPr>
                </a:tc>
                <a:extLst>
                  <a:ext uri="{0D108BD9-81ED-4DB2-BD59-A6C34878D82A}">
                    <a16:rowId xmlns:a16="http://schemas.microsoft.com/office/drawing/2014/main" val="886584623"/>
                  </a:ext>
                </a:extLst>
              </a:tr>
            </a:tbl>
          </a:graphicData>
        </a:graphic>
      </p:graphicFrame>
    </p:spTree>
    <p:extLst>
      <p:ext uri="{BB962C8B-B14F-4D97-AF65-F5344CB8AC3E}">
        <p14:creationId xmlns:p14="http://schemas.microsoft.com/office/powerpoint/2010/main" val="2496961718"/>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19E5FA-F1CF-36CD-E382-64C73BB8A98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A380E8-2AC0-F0B7-9432-FB8903B92FD6}"/>
              </a:ext>
            </a:extLst>
          </p:cNvPr>
          <p:cNvSpPr>
            <a:spLocks noGrp="1"/>
          </p:cNvSpPr>
          <p:nvPr>
            <p:ph type="title"/>
          </p:nvPr>
        </p:nvSpPr>
        <p:spPr>
          <a:xfrm>
            <a:off x="838200" y="218476"/>
            <a:ext cx="10515600" cy="1325563"/>
          </a:xfrm>
        </p:spPr>
        <p:txBody>
          <a:bodyPr>
            <a:normAutofit/>
          </a:bodyPr>
          <a:lstStyle/>
          <a:p>
            <a:pPr algn="ctr"/>
            <a:r>
              <a:rPr lang="en-GB" sz="3200" b="1" u="sng" dirty="0">
                <a:solidFill>
                  <a:schemeClr val="bg1"/>
                </a:solidFill>
                <a:latin typeface="Arial" panose="020B0604020202020204" pitchFamily="34" charset="0"/>
                <a:cs typeface="Arial" panose="020B0604020202020204" pitchFamily="34" charset="0"/>
              </a:rPr>
              <a:t>Cause-and-Effect Framework</a:t>
            </a:r>
          </a:p>
        </p:txBody>
      </p:sp>
      <p:sp>
        <p:nvSpPr>
          <p:cNvPr id="3" name="Content Placeholder 2">
            <a:extLst>
              <a:ext uri="{FF2B5EF4-FFF2-40B4-BE49-F238E27FC236}">
                <a16:creationId xmlns:a16="http://schemas.microsoft.com/office/drawing/2014/main" id="{1B4D8426-20C5-630E-80E5-EAB06B11CCD5}"/>
              </a:ext>
            </a:extLst>
          </p:cNvPr>
          <p:cNvSpPr>
            <a:spLocks noGrp="1"/>
          </p:cNvSpPr>
          <p:nvPr>
            <p:ph idx="1"/>
          </p:nvPr>
        </p:nvSpPr>
        <p:spPr>
          <a:xfrm>
            <a:off x="682906" y="1294447"/>
            <a:ext cx="11262167" cy="2999761"/>
          </a:xfrm>
        </p:spPr>
        <p:txBody>
          <a:bodyPr>
            <a:normAutofit/>
          </a:bodyPr>
          <a:lstStyle/>
          <a:p>
            <a:pPr>
              <a:lnSpc>
                <a:spcPct val="100000"/>
              </a:lnSpc>
              <a:buFont typeface="Wingdings" panose="05000000000000000000" pitchFamily="2" charset="2"/>
              <a:buChar char="v"/>
            </a:pPr>
            <a:r>
              <a:rPr lang="en-GB" sz="2200" dirty="0">
                <a:solidFill>
                  <a:schemeClr val="bg1"/>
                </a:solidFill>
              </a:rPr>
              <a:t>The cause-and-effect framework, often referred to as the </a:t>
            </a:r>
            <a:r>
              <a:rPr lang="en-GB" sz="2200" i="1" dirty="0">
                <a:solidFill>
                  <a:schemeClr val="bg1"/>
                </a:solidFill>
              </a:rPr>
              <a:t>Ishikawa diagram</a:t>
            </a:r>
            <a:r>
              <a:rPr lang="en-GB" sz="2200" dirty="0">
                <a:solidFill>
                  <a:schemeClr val="bg1"/>
                </a:solidFill>
              </a:rPr>
              <a:t> or </a:t>
            </a:r>
            <a:r>
              <a:rPr lang="en-GB" sz="2200" i="1" dirty="0">
                <a:solidFill>
                  <a:schemeClr val="bg1"/>
                </a:solidFill>
              </a:rPr>
              <a:t>fishbone diagram</a:t>
            </a:r>
            <a:r>
              <a:rPr lang="en-GB" sz="2200" dirty="0">
                <a:solidFill>
                  <a:schemeClr val="bg1"/>
                </a:solidFill>
              </a:rPr>
              <a:t>, is a structured approach used to analyse the root causes of a specific problem. It organises contributing factors into categories noted Barraza (2019).  This framework serves as an analytical tool designed to systematically identify, categorise, and visually represent the potential factors contributing to a particular issue or problem. </a:t>
            </a:r>
          </a:p>
          <a:p>
            <a:pPr>
              <a:lnSpc>
                <a:spcPct val="100000"/>
              </a:lnSpc>
              <a:buFont typeface="Wingdings" panose="05000000000000000000" pitchFamily="2" charset="2"/>
              <a:buChar char="v"/>
            </a:pPr>
            <a:r>
              <a:rPr lang="en-GB" sz="2200" dirty="0">
                <a:solidFill>
                  <a:schemeClr val="bg1"/>
                </a:solidFill>
              </a:rPr>
              <a:t>It has been distinguished that the Fishbone technique in presenting information through a straightforward, user-friendly diagram that emphasises the multiple elements contributing to a given problem Loredana (2017).</a:t>
            </a:r>
            <a:endParaRPr lang="en-GB" sz="2200" dirty="0">
              <a:solidFill>
                <a:schemeClr val="bg1"/>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101C41A5-269F-21FA-3B01-5185B4F98218}"/>
              </a:ext>
            </a:extLst>
          </p:cNvPr>
          <p:cNvSpPr txBox="1"/>
          <p:nvPr/>
        </p:nvSpPr>
        <p:spPr>
          <a:xfrm>
            <a:off x="1133944" y="4331200"/>
            <a:ext cx="5180045" cy="2308324"/>
          </a:xfrm>
          <a:prstGeom prst="rect">
            <a:avLst/>
          </a:prstGeom>
          <a:noFill/>
        </p:spPr>
        <p:txBody>
          <a:bodyPr wrap="square" rtlCol="0">
            <a:spAutoFit/>
          </a:bodyPr>
          <a:lstStyle/>
          <a:p>
            <a:pPr algn="ctr"/>
            <a:r>
              <a:rPr lang="en-GB" sz="2400" b="1" u="sng" dirty="0">
                <a:solidFill>
                  <a:srgbClr val="FF0000"/>
                </a:solidFill>
              </a:rPr>
              <a:t>Disadvantages of Cause-and- effect </a:t>
            </a:r>
          </a:p>
          <a:p>
            <a:pPr algn="ctr"/>
            <a:endParaRPr lang="en-GB" sz="2000" b="1" u="sng" dirty="0">
              <a:solidFill>
                <a:srgbClr val="FF0000"/>
              </a:solidFill>
            </a:endParaRPr>
          </a:p>
          <a:p>
            <a:pPr marL="285750" indent="-285750">
              <a:buFont typeface="Wingdings" panose="05000000000000000000" pitchFamily="2" charset="2"/>
              <a:buChar char="q"/>
            </a:pPr>
            <a:r>
              <a:rPr lang="en-GB" sz="2000" dirty="0">
                <a:solidFill>
                  <a:schemeClr val="bg1"/>
                </a:solidFill>
              </a:rPr>
              <a:t>Subjective and Bias  (Results can be influenced)</a:t>
            </a:r>
          </a:p>
          <a:p>
            <a:pPr marL="285750" indent="-285750">
              <a:buFont typeface="Wingdings" panose="05000000000000000000" pitchFamily="2" charset="2"/>
              <a:buChar char="q"/>
            </a:pPr>
            <a:r>
              <a:rPr lang="en-GB" sz="2000" dirty="0">
                <a:solidFill>
                  <a:schemeClr val="bg1"/>
                </a:solidFill>
              </a:rPr>
              <a:t>Complexed for large problems </a:t>
            </a:r>
          </a:p>
          <a:p>
            <a:pPr marL="285750" indent="-285750">
              <a:buFont typeface="Wingdings" panose="05000000000000000000" pitchFamily="2" charset="2"/>
              <a:buChar char="q"/>
            </a:pPr>
            <a:r>
              <a:rPr lang="en-GB" sz="2000" dirty="0">
                <a:solidFill>
                  <a:schemeClr val="bg1"/>
                </a:solidFill>
              </a:rPr>
              <a:t>No prioritisation of the causes (does not rank significance)</a:t>
            </a:r>
          </a:p>
        </p:txBody>
      </p:sp>
      <p:sp>
        <p:nvSpPr>
          <p:cNvPr id="5" name="TextBox 4">
            <a:extLst>
              <a:ext uri="{FF2B5EF4-FFF2-40B4-BE49-F238E27FC236}">
                <a16:creationId xmlns:a16="http://schemas.microsoft.com/office/drawing/2014/main" id="{EB234504-3288-9196-FE67-852F95F7CADD}"/>
              </a:ext>
            </a:extLst>
          </p:cNvPr>
          <p:cNvSpPr txBox="1"/>
          <p:nvPr/>
        </p:nvSpPr>
        <p:spPr>
          <a:xfrm>
            <a:off x="6400800" y="4294208"/>
            <a:ext cx="5544273" cy="1754326"/>
          </a:xfrm>
          <a:prstGeom prst="rect">
            <a:avLst/>
          </a:prstGeom>
          <a:noFill/>
        </p:spPr>
        <p:txBody>
          <a:bodyPr wrap="square" rtlCol="0">
            <a:spAutoFit/>
          </a:bodyPr>
          <a:lstStyle/>
          <a:p>
            <a:pPr algn="ctr"/>
            <a:r>
              <a:rPr lang="en-GB" sz="2800" b="1" u="sng" dirty="0">
                <a:solidFill>
                  <a:srgbClr val="92D050"/>
                </a:solidFill>
              </a:rPr>
              <a:t>Advantages of cause-and-effect</a:t>
            </a:r>
          </a:p>
          <a:p>
            <a:endParaRPr lang="en-GB" sz="2000" b="1" u="sng" dirty="0">
              <a:solidFill>
                <a:srgbClr val="92D050"/>
              </a:solidFill>
            </a:endParaRPr>
          </a:p>
          <a:p>
            <a:pPr marL="285750" indent="-285750">
              <a:buFont typeface="Wingdings" panose="05000000000000000000" pitchFamily="2" charset="2"/>
              <a:buChar char="ü"/>
            </a:pPr>
            <a:r>
              <a:rPr lang="en-GB" sz="2000" dirty="0">
                <a:solidFill>
                  <a:schemeClr val="bg1"/>
                </a:solidFill>
              </a:rPr>
              <a:t>Facilitates structured problem-solving </a:t>
            </a:r>
          </a:p>
          <a:p>
            <a:pPr marL="285750" indent="-285750">
              <a:buFont typeface="Wingdings" panose="05000000000000000000" pitchFamily="2" charset="2"/>
              <a:buChar char="ü"/>
            </a:pPr>
            <a:r>
              <a:rPr lang="en-GB" sz="2000" dirty="0">
                <a:solidFill>
                  <a:schemeClr val="bg1"/>
                </a:solidFill>
              </a:rPr>
              <a:t>Simple and visual representation </a:t>
            </a:r>
          </a:p>
          <a:p>
            <a:pPr marL="285750" indent="-285750">
              <a:buFont typeface="Wingdings" panose="05000000000000000000" pitchFamily="2" charset="2"/>
              <a:buChar char="ü"/>
            </a:pPr>
            <a:r>
              <a:rPr lang="en-GB" sz="2000" dirty="0">
                <a:solidFill>
                  <a:schemeClr val="bg1"/>
                </a:solidFill>
              </a:rPr>
              <a:t>Identifies root causes (Not just symptoms)</a:t>
            </a:r>
          </a:p>
        </p:txBody>
      </p:sp>
    </p:spTree>
    <p:extLst>
      <p:ext uri="{BB962C8B-B14F-4D97-AF65-F5344CB8AC3E}">
        <p14:creationId xmlns:p14="http://schemas.microsoft.com/office/powerpoint/2010/main" val="2319079123"/>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C2E4E997-8672-4FFD-B8EC-9932A8E471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15" name="Picture 2">
            <a:extLst>
              <a:ext uri="{FF2B5EF4-FFF2-40B4-BE49-F238E27FC236}">
                <a16:creationId xmlns:a16="http://schemas.microsoft.com/office/drawing/2014/main" id="{FE6BA9E6-1D9E-4D30-B528-D49FA1342E4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A505395B-EB6B-5ED1-186D-E017DA15A205}"/>
              </a:ext>
            </a:extLst>
          </p:cNvPr>
          <p:cNvSpPr txBox="1"/>
          <p:nvPr/>
        </p:nvSpPr>
        <p:spPr>
          <a:xfrm>
            <a:off x="1141413" y="618518"/>
            <a:ext cx="4459286" cy="1478570"/>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endParaRPr lang="en-US" sz="1200" cap="all" dirty="0">
              <a:ea typeface="+mj-ea"/>
              <a:cs typeface="+mj-cs"/>
            </a:endParaRPr>
          </a:p>
        </p:txBody>
      </p:sp>
      <p:sp>
        <p:nvSpPr>
          <p:cNvPr id="8" name="TextBox 7">
            <a:extLst>
              <a:ext uri="{FF2B5EF4-FFF2-40B4-BE49-F238E27FC236}">
                <a16:creationId xmlns:a16="http://schemas.microsoft.com/office/drawing/2014/main" id="{8945A82A-043D-3087-38CE-0365EA342AE0}"/>
              </a:ext>
            </a:extLst>
          </p:cNvPr>
          <p:cNvSpPr txBox="1"/>
          <p:nvPr/>
        </p:nvSpPr>
        <p:spPr>
          <a:xfrm>
            <a:off x="1141412" y="2249487"/>
            <a:ext cx="4459287" cy="3965046"/>
          </a:xfrm>
          <a:prstGeom prst="rect">
            <a:avLst/>
          </a:prstGeom>
        </p:spPr>
        <p:txBody>
          <a:bodyPr vert="horz" lIns="91440" tIns="45720" rIns="91440" bIns="45720" rtlCol="0">
            <a:normAutofit/>
          </a:bodyPr>
          <a:lstStyle/>
          <a:p>
            <a:pPr marL="114300" defTabSz="914400">
              <a:lnSpc>
                <a:spcPct val="120000"/>
              </a:lnSpc>
              <a:spcAft>
                <a:spcPts val="600"/>
              </a:spcAft>
              <a:buSzPct val="125000"/>
            </a:pPr>
            <a:endParaRPr lang="en-US" sz="1200" dirty="0"/>
          </a:p>
        </p:txBody>
      </p:sp>
      <p:pic>
        <p:nvPicPr>
          <p:cNvPr id="4" name="Picture 4" descr="What is a Fishbone Diagram? A Guide to Problem-Solving – HKMLC Smart Board">
            <a:extLst>
              <a:ext uri="{FF2B5EF4-FFF2-40B4-BE49-F238E27FC236}">
                <a16:creationId xmlns:a16="http://schemas.microsoft.com/office/drawing/2014/main" id="{1798DD34-A1DE-B2C0-3EA4-13491D3F844A}"/>
              </a:ext>
            </a:extLst>
          </p:cNvPr>
          <p:cNvPicPr>
            <a:picLocks noGrp="1" noChangeAspect="1" noChangeArrowheads="1"/>
          </p:cNvPicPr>
          <p:nvPr>
            <p:ph idx="1"/>
          </p:nvPr>
        </p:nvPicPr>
        <p:blipFill rotWithShape="1">
          <a:blip r:embed="rId4">
            <a:extLst>
              <a:ext uri="{28A0092B-C50C-407E-A947-70E740481C1C}">
                <a14:useLocalDpi xmlns:a14="http://schemas.microsoft.com/office/drawing/2010/main" val="0"/>
              </a:ext>
            </a:extLst>
          </a:blip>
          <a:srcRect l="1486" r="1899"/>
          <a:stretch>
            <a:fillRect/>
          </a:stretch>
        </p:blipFill>
        <p:spPr bwMode="auto">
          <a:xfrm>
            <a:off x="-36840" y="353743"/>
            <a:ext cx="12228839" cy="5736707"/>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a:extLst>
            <a:ext uri="{909E8E84-426E-40DD-AFC4-6F175D3DCCD1}">
              <a14:hiddenFill xmlns:a14="http://schemas.microsoft.com/office/drawing/2010/main">
                <a:solidFill>
                  <a:srgbClr val="FFFFFF"/>
                </a:solidFill>
              </a14:hiddenFill>
            </a:ext>
          </a:extLst>
        </p:spPr>
      </p:pic>
      <p:grpSp>
        <p:nvGrpSpPr>
          <p:cNvPr id="17" name="Group 16">
            <a:extLst>
              <a:ext uri="{FF2B5EF4-FFF2-40B4-BE49-F238E27FC236}">
                <a16:creationId xmlns:a16="http://schemas.microsoft.com/office/drawing/2014/main" id="{453E4DEE-E996-40F8-8635-0FF43D7348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18" name="Rectangle 5">
              <a:extLst>
                <a:ext uri="{FF2B5EF4-FFF2-40B4-BE49-F238E27FC236}">
                  <a16:creationId xmlns:a16="http://schemas.microsoft.com/office/drawing/2014/main" id="{08BD1D3E-43CE-49EB-A424-0738950C642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sz="1200"/>
            </a:p>
          </p:txBody>
        </p:sp>
        <p:sp>
          <p:nvSpPr>
            <p:cNvPr id="19" name="Freeform 6">
              <a:extLst>
                <a:ext uri="{FF2B5EF4-FFF2-40B4-BE49-F238E27FC236}">
                  <a16:creationId xmlns:a16="http://schemas.microsoft.com/office/drawing/2014/main" id="{E9182037-E3FA-489A-95D5-29E4248420D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sz="1200"/>
            </a:p>
          </p:txBody>
        </p:sp>
        <p:sp>
          <p:nvSpPr>
            <p:cNvPr id="20" name="Freeform 7">
              <a:extLst>
                <a:ext uri="{FF2B5EF4-FFF2-40B4-BE49-F238E27FC236}">
                  <a16:creationId xmlns:a16="http://schemas.microsoft.com/office/drawing/2014/main" id="{E8864E76-AD7F-4BEE-B3F6-A78FA42AEFA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sz="1200"/>
            </a:p>
          </p:txBody>
        </p:sp>
        <p:sp>
          <p:nvSpPr>
            <p:cNvPr id="21" name="Freeform 8">
              <a:extLst>
                <a:ext uri="{FF2B5EF4-FFF2-40B4-BE49-F238E27FC236}">
                  <a16:creationId xmlns:a16="http://schemas.microsoft.com/office/drawing/2014/main" id="{8AD071B3-046D-4479-91FE-01E9AD7C8A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sz="1200"/>
            </a:p>
          </p:txBody>
        </p:sp>
        <p:sp>
          <p:nvSpPr>
            <p:cNvPr id="22" name="Freeform 9">
              <a:extLst>
                <a:ext uri="{FF2B5EF4-FFF2-40B4-BE49-F238E27FC236}">
                  <a16:creationId xmlns:a16="http://schemas.microsoft.com/office/drawing/2014/main" id="{91D776F5-E902-4A4D-A75D-A46E063C9F3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sz="1200"/>
            </a:p>
          </p:txBody>
        </p:sp>
        <p:sp>
          <p:nvSpPr>
            <p:cNvPr id="23" name="Freeform 10">
              <a:extLst>
                <a:ext uri="{FF2B5EF4-FFF2-40B4-BE49-F238E27FC236}">
                  <a16:creationId xmlns:a16="http://schemas.microsoft.com/office/drawing/2014/main" id="{EBED8F24-A998-4952-AB68-E2074F0746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sz="1200"/>
            </a:p>
          </p:txBody>
        </p:sp>
        <p:sp>
          <p:nvSpPr>
            <p:cNvPr id="24" name="Freeform 11">
              <a:extLst>
                <a:ext uri="{FF2B5EF4-FFF2-40B4-BE49-F238E27FC236}">
                  <a16:creationId xmlns:a16="http://schemas.microsoft.com/office/drawing/2014/main" id="{74D7A646-8CDC-49B3-9C44-3EF38DB42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sz="1200"/>
            </a:p>
          </p:txBody>
        </p:sp>
        <p:sp>
          <p:nvSpPr>
            <p:cNvPr id="25" name="Freeform 12">
              <a:extLst>
                <a:ext uri="{FF2B5EF4-FFF2-40B4-BE49-F238E27FC236}">
                  <a16:creationId xmlns:a16="http://schemas.microsoft.com/office/drawing/2014/main" id="{D4E99D14-E4F4-419B-9AAF-8D1CEAB28A2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sz="1200"/>
            </a:p>
          </p:txBody>
        </p:sp>
        <p:sp>
          <p:nvSpPr>
            <p:cNvPr id="26" name="Freeform 13">
              <a:extLst>
                <a:ext uri="{FF2B5EF4-FFF2-40B4-BE49-F238E27FC236}">
                  <a16:creationId xmlns:a16="http://schemas.microsoft.com/office/drawing/2014/main" id="{377E106C-5445-4A52-9F7E-DA17387442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sz="1200"/>
            </a:p>
          </p:txBody>
        </p:sp>
        <p:sp>
          <p:nvSpPr>
            <p:cNvPr id="27" name="Freeform 14">
              <a:extLst>
                <a:ext uri="{FF2B5EF4-FFF2-40B4-BE49-F238E27FC236}">
                  <a16:creationId xmlns:a16="http://schemas.microsoft.com/office/drawing/2014/main" id="{752BFE96-D378-4BAE-A64B-F851A34C4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sz="1200"/>
            </a:p>
          </p:txBody>
        </p:sp>
        <p:sp>
          <p:nvSpPr>
            <p:cNvPr id="28" name="Freeform 15">
              <a:extLst>
                <a:ext uri="{FF2B5EF4-FFF2-40B4-BE49-F238E27FC236}">
                  <a16:creationId xmlns:a16="http://schemas.microsoft.com/office/drawing/2014/main" id="{B88FFB19-5A5E-4078-B467-9D4ABD21BD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sz="1200"/>
            </a:p>
          </p:txBody>
        </p:sp>
        <p:sp>
          <p:nvSpPr>
            <p:cNvPr id="29" name="Line 16">
              <a:extLst>
                <a:ext uri="{FF2B5EF4-FFF2-40B4-BE49-F238E27FC236}">
                  <a16:creationId xmlns:a16="http://schemas.microsoft.com/office/drawing/2014/main" id="{11042975-3D19-4728-BCDA-D3F5CD633ED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sz="1200"/>
            </a:p>
          </p:txBody>
        </p:sp>
        <p:sp>
          <p:nvSpPr>
            <p:cNvPr id="30" name="Freeform 17">
              <a:extLst>
                <a:ext uri="{FF2B5EF4-FFF2-40B4-BE49-F238E27FC236}">
                  <a16:creationId xmlns:a16="http://schemas.microsoft.com/office/drawing/2014/main" id="{A28972BD-D2E1-4DCA-A907-2E3B6F6066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sz="1200"/>
            </a:p>
          </p:txBody>
        </p:sp>
        <p:sp>
          <p:nvSpPr>
            <p:cNvPr id="31" name="Freeform 18">
              <a:extLst>
                <a:ext uri="{FF2B5EF4-FFF2-40B4-BE49-F238E27FC236}">
                  <a16:creationId xmlns:a16="http://schemas.microsoft.com/office/drawing/2014/main" id="{1C806824-5C2D-4747-B038-69EE4074B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sz="1200"/>
            </a:p>
          </p:txBody>
        </p:sp>
        <p:sp>
          <p:nvSpPr>
            <p:cNvPr id="32" name="Freeform 19">
              <a:extLst>
                <a:ext uri="{FF2B5EF4-FFF2-40B4-BE49-F238E27FC236}">
                  <a16:creationId xmlns:a16="http://schemas.microsoft.com/office/drawing/2014/main" id="{3B33F710-16D7-4F48-BFCA-66C9CA2352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sz="1200"/>
            </a:p>
          </p:txBody>
        </p:sp>
        <p:sp>
          <p:nvSpPr>
            <p:cNvPr id="33" name="Freeform 20">
              <a:extLst>
                <a:ext uri="{FF2B5EF4-FFF2-40B4-BE49-F238E27FC236}">
                  <a16:creationId xmlns:a16="http://schemas.microsoft.com/office/drawing/2014/main" id="{6C8C8ED4-90FA-4E97-AAF0-D5D51E6A935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sz="1200"/>
            </a:p>
          </p:txBody>
        </p:sp>
        <p:sp>
          <p:nvSpPr>
            <p:cNvPr id="34" name="Rectangle 21">
              <a:extLst>
                <a:ext uri="{FF2B5EF4-FFF2-40B4-BE49-F238E27FC236}">
                  <a16:creationId xmlns:a16="http://schemas.microsoft.com/office/drawing/2014/main" id="{6C5EB9C1-B25F-4172-8A96-5950ECC828F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sz="1200"/>
            </a:p>
          </p:txBody>
        </p:sp>
        <p:sp>
          <p:nvSpPr>
            <p:cNvPr id="35" name="Freeform 22">
              <a:extLst>
                <a:ext uri="{FF2B5EF4-FFF2-40B4-BE49-F238E27FC236}">
                  <a16:creationId xmlns:a16="http://schemas.microsoft.com/office/drawing/2014/main" id="{097E6E8A-9373-4655-882B-21715CCE97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sz="1200"/>
            </a:p>
          </p:txBody>
        </p:sp>
        <p:sp>
          <p:nvSpPr>
            <p:cNvPr id="36" name="Freeform 23">
              <a:extLst>
                <a:ext uri="{FF2B5EF4-FFF2-40B4-BE49-F238E27FC236}">
                  <a16:creationId xmlns:a16="http://schemas.microsoft.com/office/drawing/2014/main" id="{EB8CC766-1206-4372-ACAF-8230AF4D542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sz="1200"/>
            </a:p>
          </p:txBody>
        </p:sp>
        <p:sp>
          <p:nvSpPr>
            <p:cNvPr id="37" name="Freeform 24">
              <a:extLst>
                <a:ext uri="{FF2B5EF4-FFF2-40B4-BE49-F238E27FC236}">
                  <a16:creationId xmlns:a16="http://schemas.microsoft.com/office/drawing/2014/main" id="{1C8E2511-2489-47B2-9C19-C410910DD9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sz="1200"/>
            </a:p>
          </p:txBody>
        </p:sp>
        <p:sp>
          <p:nvSpPr>
            <p:cNvPr id="38" name="Freeform 25">
              <a:extLst>
                <a:ext uri="{FF2B5EF4-FFF2-40B4-BE49-F238E27FC236}">
                  <a16:creationId xmlns:a16="http://schemas.microsoft.com/office/drawing/2014/main" id="{D7820196-0A47-47EF-832C-A688E8977D6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sz="1200"/>
            </a:p>
          </p:txBody>
        </p:sp>
        <p:sp>
          <p:nvSpPr>
            <p:cNvPr id="39" name="Freeform 26">
              <a:extLst>
                <a:ext uri="{FF2B5EF4-FFF2-40B4-BE49-F238E27FC236}">
                  <a16:creationId xmlns:a16="http://schemas.microsoft.com/office/drawing/2014/main" id="{4982E0BF-34AE-48A3-AD6B-E0F3CD05DB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sz="1200"/>
            </a:p>
          </p:txBody>
        </p:sp>
        <p:sp>
          <p:nvSpPr>
            <p:cNvPr id="40" name="Freeform 27">
              <a:extLst>
                <a:ext uri="{FF2B5EF4-FFF2-40B4-BE49-F238E27FC236}">
                  <a16:creationId xmlns:a16="http://schemas.microsoft.com/office/drawing/2014/main" id="{CD34643B-9DF2-4310-8868-48252C339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sz="1200"/>
            </a:p>
          </p:txBody>
        </p:sp>
        <p:sp>
          <p:nvSpPr>
            <p:cNvPr id="41" name="Freeform 28">
              <a:extLst>
                <a:ext uri="{FF2B5EF4-FFF2-40B4-BE49-F238E27FC236}">
                  <a16:creationId xmlns:a16="http://schemas.microsoft.com/office/drawing/2014/main" id="{4E020C4E-AF64-44A8-B830-779541D8D54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sz="1200"/>
            </a:p>
          </p:txBody>
        </p:sp>
        <p:sp>
          <p:nvSpPr>
            <p:cNvPr id="42" name="Freeform 29">
              <a:extLst>
                <a:ext uri="{FF2B5EF4-FFF2-40B4-BE49-F238E27FC236}">
                  <a16:creationId xmlns:a16="http://schemas.microsoft.com/office/drawing/2014/main" id="{D97BC3D3-B1B3-4825-9169-BBEF1DBCF05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sz="1200"/>
            </a:p>
          </p:txBody>
        </p:sp>
        <p:sp>
          <p:nvSpPr>
            <p:cNvPr id="43" name="Freeform 30">
              <a:extLst>
                <a:ext uri="{FF2B5EF4-FFF2-40B4-BE49-F238E27FC236}">
                  <a16:creationId xmlns:a16="http://schemas.microsoft.com/office/drawing/2014/main" id="{A750DC4F-1DAF-470E-98C6-6C68DEB93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sz="1200"/>
            </a:p>
          </p:txBody>
        </p:sp>
        <p:sp>
          <p:nvSpPr>
            <p:cNvPr id="44" name="Freeform 31">
              <a:extLst>
                <a:ext uri="{FF2B5EF4-FFF2-40B4-BE49-F238E27FC236}">
                  <a16:creationId xmlns:a16="http://schemas.microsoft.com/office/drawing/2014/main" id="{2F99594A-5BBD-4E10-A818-8BE52B7D95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sz="1200"/>
            </a:p>
          </p:txBody>
        </p:sp>
      </p:grpSp>
      <p:sp>
        <p:nvSpPr>
          <p:cNvPr id="3" name="TextBox 2">
            <a:extLst>
              <a:ext uri="{FF2B5EF4-FFF2-40B4-BE49-F238E27FC236}">
                <a16:creationId xmlns:a16="http://schemas.microsoft.com/office/drawing/2014/main" id="{40908857-71AE-EA8C-4B2A-74D203BBFE7B}"/>
              </a:ext>
            </a:extLst>
          </p:cNvPr>
          <p:cNvSpPr txBox="1"/>
          <p:nvPr/>
        </p:nvSpPr>
        <p:spPr>
          <a:xfrm>
            <a:off x="9282030" y="2903319"/>
            <a:ext cx="2113864" cy="646331"/>
          </a:xfrm>
          <a:prstGeom prst="rect">
            <a:avLst/>
          </a:prstGeom>
          <a:solidFill>
            <a:schemeClr val="tx1"/>
          </a:solidFill>
        </p:spPr>
        <p:txBody>
          <a:bodyPr wrap="square" rtlCol="0">
            <a:spAutoFit/>
          </a:bodyPr>
          <a:lstStyle/>
          <a:p>
            <a:pPr algn="ctr"/>
            <a:r>
              <a:rPr lang="en-GB" sz="1200" b="1" dirty="0">
                <a:solidFill>
                  <a:schemeClr val="bg1"/>
                </a:solidFill>
              </a:rPr>
              <a:t>Decline in sales and profitability at Green Haven Florists</a:t>
            </a:r>
          </a:p>
        </p:txBody>
      </p:sp>
      <p:sp>
        <p:nvSpPr>
          <p:cNvPr id="5" name="TextBox 4">
            <a:extLst>
              <a:ext uri="{FF2B5EF4-FFF2-40B4-BE49-F238E27FC236}">
                <a16:creationId xmlns:a16="http://schemas.microsoft.com/office/drawing/2014/main" id="{1D7D88AA-4132-8CA7-E0B8-49AAACDD2B51}"/>
              </a:ext>
            </a:extLst>
          </p:cNvPr>
          <p:cNvSpPr txBox="1"/>
          <p:nvPr/>
        </p:nvSpPr>
        <p:spPr>
          <a:xfrm>
            <a:off x="6363630" y="1457936"/>
            <a:ext cx="2007237" cy="276999"/>
          </a:xfrm>
          <a:prstGeom prst="rect">
            <a:avLst/>
          </a:prstGeom>
          <a:solidFill>
            <a:schemeClr val="tx1"/>
          </a:solidFill>
          <a:ln>
            <a:solidFill>
              <a:srgbClr val="691911"/>
            </a:solidFill>
          </a:ln>
        </p:spPr>
        <p:txBody>
          <a:bodyPr wrap="square" rtlCol="0">
            <a:spAutoFit/>
          </a:bodyPr>
          <a:lstStyle/>
          <a:p>
            <a:r>
              <a:rPr lang="en-GB" sz="1200" dirty="0">
                <a:solidFill>
                  <a:schemeClr val="bg1"/>
                </a:solidFill>
              </a:rPr>
              <a:t>Customer shift expectations</a:t>
            </a:r>
          </a:p>
        </p:txBody>
      </p:sp>
      <p:sp>
        <p:nvSpPr>
          <p:cNvPr id="7" name="TextBox 6">
            <a:extLst>
              <a:ext uri="{FF2B5EF4-FFF2-40B4-BE49-F238E27FC236}">
                <a16:creationId xmlns:a16="http://schemas.microsoft.com/office/drawing/2014/main" id="{71AD5417-903A-F13F-A083-9230A2699BBE}"/>
              </a:ext>
            </a:extLst>
          </p:cNvPr>
          <p:cNvSpPr txBox="1"/>
          <p:nvPr/>
        </p:nvSpPr>
        <p:spPr>
          <a:xfrm>
            <a:off x="6984295" y="1908989"/>
            <a:ext cx="1391920" cy="276999"/>
          </a:xfrm>
          <a:prstGeom prst="rect">
            <a:avLst/>
          </a:prstGeom>
          <a:solidFill>
            <a:schemeClr val="tx1"/>
          </a:solidFill>
          <a:ln>
            <a:solidFill>
              <a:srgbClr val="691911"/>
            </a:solidFill>
          </a:ln>
        </p:spPr>
        <p:txBody>
          <a:bodyPr wrap="square" rtlCol="0">
            <a:spAutoFit/>
          </a:bodyPr>
          <a:lstStyle/>
          <a:p>
            <a:r>
              <a:rPr lang="en-GB" sz="1200" dirty="0">
                <a:solidFill>
                  <a:schemeClr val="bg1"/>
                </a:solidFill>
              </a:rPr>
              <a:t>Competitors </a:t>
            </a:r>
          </a:p>
        </p:txBody>
      </p:sp>
      <p:sp>
        <p:nvSpPr>
          <p:cNvPr id="9" name="TextBox 8">
            <a:extLst>
              <a:ext uri="{FF2B5EF4-FFF2-40B4-BE49-F238E27FC236}">
                <a16:creationId xmlns:a16="http://schemas.microsoft.com/office/drawing/2014/main" id="{E397B8BA-C93E-19E3-8DD8-A40EFC5ACB68}"/>
              </a:ext>
            </a:extLst>
          </p:cNvPr>
          <p:cNvSpPr txBox="1"/>
          <p:nvPr/>
        </p:nvSpPr>
        <p:spPr>
          <a:xfrm>
            <a:off x="7358587" y="2359234"/>
            <a:ext cx="1391920" cy="461665"/>
          </a:xfrm>
          <a:prstGeom prst="rect">
            <a:avLst/>
          </a:prstGeom>
          <a:solidFill>
            <a:schemeClr val="tx1"/>
          </a:solidFill>
          <a:ln>
            <a:solidFill>
              <a:srgbClr val="691911"/>
            </a:solidFill>
          </a:ln>
        </p:spPr>
        <p:txBody>
          <a:bodyPr wrap="square" rtlCol="0">
            <a:spAutoFit/>
          </a:bodyPr>
          <a:lstStyle/>
          <a:p>
            <a:r>
              <a:rPr lang="en-GB" sz="1200" dirty="0">
                <a:solidFill>
                  <a:schemeClr val="bg1"/>
                </a:solidFill>
              </a:rPr>
              <a:t>Dependence on word-of-mouth	</a:t>
            </a:r>
          </a:p>
        </p:txBody>
      </p:sp>
      <p:sp>
        <p:nvSpPr>
          <p:cNvPr id="10" name="TextBox 9">
            <a:extLst>
              <a:ext uri="{FF2B5EF4-FFF2-40B4-BE49-F238E27FC236}">
                <a16:creationId xmlns:a16="http://schemas.microsoft.com/office/drawing/2014/main" id="{D25E5954-776B-AE57-C60C-992A9C8256FD}"/>
              </a:ext>
            </a:extLst>
          </p:cNvPr>
          <p:cNvSpPr txBox="1"/>
          <p:nvPr/>
        </p:nvSpPr>
        <p:spPr>
          <a:xfrm>
            <a:off x="4206121" y="1367731"/>
            <a:ext cx="1512073" cy="461665"/>
          </a:xfrm>
          <a:prstGeom prst="rect">
            <a:avLst/>
          </a:prstGeom>
          <a:solidFill>
            <a:schemeClr val="tx1"/>
          </a:solidFill>
          <a:ln>
            <a:solidFill>
              <a:srgbClr val="FF0066"/>
            </a:solidFill>
          </a:ln>
        </p:spPr>
        <p:txBody>
          <a:bodyPr wrap="square" rtlCol="0">
            <a:spAutoFit/>
          </a:bodyPr>
          <a:lstStyle/>
          <a:p>
            <a:r>
              <a:rPr lang="en-GB" sz="1200" dirty="0">
                <a:solidFill>
                  <a:schemeClr val="bg1"/>
                </a:solidFill>
              </a:rPr>
              <a:t>Outdated website &amp; Business operations</a:t>
            </a:r>
          </a:p>
        </p:txBody>
      </p:sp>
      <p:sp>
        <p:nvSpPr>
          <p:cNvPr id="11" name="TextBox 10">
            <a:extLst>
              <a:ext uri="{FF2B5EF4-FFF2-40B4-BE49-F238E27FC236}">
                <a16:creationId xmlns:a16="http://schemas.microsoft.com/office/drawing/2014/main" id="{742D06A8-117E-8CC1-755F-9F227B9406AF}"/>
              </a:ext>
            </a:extLst>
          </p:cNvPr>
          <p:cNvSpPr txBox="1"/>
          <p:nvPr/>
        </p:nvSpPr>
        <p:spPr>
          <a:xfrm>
            <a:off x="1666605" y="1467520"/>
            <a:ext cx="2079986" cy="276999"/>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1200" dirty="0">
                <a:solidFill>
                  <a:schemeClr val="bg1"/>
                </a:solidFill>
              </a:rPr>
              <a:t>Reliance on walk- in customers</a:t>
            </a:r>
          </a:p>
        </p:txBody>
      </p:sp>
      <p:sp>
        <p:nvSpPr>
          <p:cNvPr id="12" name="TextBox 11">
            <a:extLst>
              <a:ext uri="{FF2B5EF4-FFF2-40B4-BE49-F238E27FC236}">
                <a16:creationId xmlns:a16="http://schemas.microsoft.com/office/drawing/2014/main" id="{CEDE003F-079A-6F42-D94A-DECF7A5405A5}"/>
              </a:ext>
            </a:extLst>
          </p:cNvPr>
          <p:cNvSpPr txBox="1"/>
          <p:nvPr/>
        </p:nvSpPr>
        <p:spPr>
          <a:xfrm>
            <a:off x="4749515" y="1927939"/>
            <a:ext cx="1687650" cy="276999"/>
          </a:xfrm>
          <a:prstGeom prst="rect">
            <a:avLst/>
          </a:prstGeom>
          <a:solidFill>
            <a:schemeClr val="tx1"/>
          </a:solidFill>
          <a:ln>
            <a:solidFill>
              <a:srgbClr val="FF0066"/>
            </a:solidFill>
          </a:ln>
        </p:spPr>
        <p:txBody>
          <a:bodyPr wrap="square" rtlCol="0">
            <a:spAutoFit/>
          </a:bodyPr>
          <a:lstStyle/>
          <a:p>
            <a:r>
              <a:rPr lang="en-GB" sz="1200" dirty="0">
                <a:solidFill>
                  <a:schemeClr val="bg1"/>
                </a:solidFill>
              </a:rPr>
              <a:t>Limited delivery options</a:t>
            </a:r>
          </a:p>
        </p:txBody>
      </p:sp>
      <p:sp>
        <p:nvSpPr>
          <p:cNvPr id="14" name="TextBox 13">
            <a:extLst>
              <a:ext uri="{FF2B5EF4-FFF2-40B4-BE49-F238E27FC236}">
                <a16:creationId xmlns:a16="http://schemas.microsoft.com/office/drawing/2014/main" id="{5F8C30DF-F6ED-85CB-BE8B-CA819DA8548D}"/>
              </a:ext>
            </a:extLst>
          </p:cNvPr>
          <p:cNvSpPr txBox="1"/>
          <p:nvPr/>
        </p:nvSpPr>
        <p:spPr>
          <a:xfrm>
            <a:off x="5229500" y="2403332"/>
            <a:ext cx="1677036" cy="276999"/>
          </a:xfrm>
          <a:prstGeom prst="rect">
            <a:avLst/>
          </a:prstGeom>
          <a:solidFill>
            <a:schemeClr val="tx1"/>
          </a:solidFill>
          <a:ln>
            <a:solidFill>
              <a:srgbClr val="FF0066"/>
            </a:solidFill>
          </a:ln>
        </p:spPr>
        <p:txBody>
          <a:bodyPr wrap="square" rtlCol="0">
            <a:spAutoFit/>
          </a:bodyPr>
          <a:lstStyle/>
          <a:p>
            <a:r>
              <a:rPr lang="en-GB" sz="1200" dirty="0">
                <a:solidFill>
                  <a:schemeClr val="bg1"/>
                </a:solidFill>
              </a:rPr>
              <a:t>Weak online presence</a:t>
            </a:r>
          </a:p>
        </p:txBody>
      </p:sp>
      <p:sp>
        <p:nvSpPr>
          <p:cNvPr id="70" name="TextBox 69">
            <a:extLst>
              <a:ext uri="{FF2B5EF4-FFF2-40B4-BE49-F238E27FC236}">
                <a16:creationId xmlns:a16="http://schemas.microsoft.com/office/drawing/2014/main" id="{C984A635-F533-66A1-1572-36A01F1D36C3}"/>
              </a:ext>
            </a:extLst>
          </p:cNvPr>
          <p:cNvSpPr txBox="1"/>
          <p:nvPr/>
        </p:nvSpPr>
        <p:spPr>
          <a:xfrm>
            <a:off x="1621721" y="1949657"/>
            <a:ext cx="2820830" cy="276999"/>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1200" dirty="0">
                <a:solidFill>
                  <a:schemeClr val="bg1"/>
                </a:solidFill>
              </a:rPr>
              <a:t>Limited delivery options restrict customers</a:t>
            </a:r>
          </a:p>
        </p:txBody>
      </p:sp>
      <p:sp>
        <p:nvSpPr>
          <p:cNvPr id="72" name="TextBox 71">
            <a:extLst>
              <a:ext uri="{FF2B5EF4-FFF2-40B4-BE49-F238E27FC236}">
                <a16:creationId xmlns:a16="http://schemas.microsoft.com/office/drawing/2014/main" id="{197C6634-9913-CCCB-3AF3-0F287C97F121}"/>
              </a:ext>
            </a:extLst>
          </p:cNvPr>
          <p:cNvSpPr txBox="1"/>
          <p:nvPr/>
        </p:nvSpPr>
        <p:spPr>
          <a:xfrm>
            <a:off x="2511663" y="2349651"/>
            <a:ext cx="2237852" cy="461665"/>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1200" dirty="0">
                <a:solidFill>
                  <a:schemeClr val="bg1"/>
                </a:solidFill>
              </a:rPr>
              <a:t>No subscription model or loyalty programme </a:t>
            </a:r>
          </a:p>
        </p:txBody>
      </p:sp>
      <p:sp>
        <p:nvSpPr>
          <p:cNvPr id="74" name="TextBox 73">
            <a:extLst>
              <a:ext uri="{FF2B5EF4-FFF2-40B4-BE49-F238E27FC236}">
                <a16:creationId xmlns:a16="http://schemas.microsoft.com/office/drawing/2014/main" id="{BAE60FFA-8586-DA62-C3E4-616FA3CE4C23}"/>
              </a:ext>
            </a:extLst>
          </p:cNvPr>
          <p:cNvSpPr txBox="1"/>
          <p:nvPr/>
        </p:nvSpPr>
        <p:spPr>
          <a:xfrm>
            <a:off x="2511663" y="3608517"/>
            <a:ext cx="2237852" cy="446276"/>
          </a:xfrm>
          <a:prstGeom prst="rect">
            <a:avLst/>
          </a:prstGeom>
          <a:solidFill>
            <a:schemeClr val="tx1"/>
          </a:solidFill>
          <a:ln>
            <a:solidFill>
              <a:schemeClr val="accent4">
                <a:lumMod val="75000"/>
              </a:schemeClr>
            </a:solidFill>
          </a:ln>
        </p:spPr>
        <p:txBody>
          <a:bodyPr wrap="square" rtlCol="0">
            <a:spAutoFit/>
          </a:bodyPr>
          <a:lstStyle/>
          <a:p>
            <a:r>
              <a:rPr lang="en-GB" sz="1100" dirty="0">
                <a:solidFill>
                  <a:schemeClr val="bg1"/>
                </a:solidFill>
              </a:rPr>
              <a:t>Seasonal/local supply </a:t>
            </a:r>
            <a:r>
              <a:rPr lang="en-GB" sz="1200" dirty="0">
                <a:solidFill>
                  <a:schemeClr val="bg1"/>
                </a:solidFill>
              </a:rPr>
              <a:t>variations</a:t>
            </a:r>
            <a:r>
              <a:rPr lang="en-GB" sz="1100" dirty="0">
                <a:solidFill>
                  <a:schemeClr val="bg1"/>
                </a:solidFill>
              </a:rPr>
              <a:t> reduce consistency.</a:t>
            </a:r>
          </a:p>
        </p:txBody>
      </p:sp>
      <p:sp>
        <p:nvSpPr>
          <p:cNvPr id="130" name="TextBox 129">
            <a:extLst>
              <a:ext uri="{FF2B5EF4-FFF2-40B4-BE49-F238E27FC236}">
                <a16:creationId xmlns:a16="http://schemas.microsoft.com/office/drawing/2014/main" id="{E57672BC-4298-3B37-DEF2-75BE3B57175F}"/>
              </a:ext>
            </a:extLst>
          </p:cNvPr>
          <p:cNvSpPr txBox="1"/>
          <p:nvPr/>
        </p:nvSpPr>
        <p:spPr>
          <a:xfrm>
            <a:off x="2467444" y="4235661"/>
            <a:ext cx="2009734" cy="276999"/>
          </a:xfrm>
          <a:prstGeom prst="rect">
            <a:avLst/>
          </a:prstGeom>
          <a:solidFill>
            <a:schemeClr val="tx1"/>
          </a:solidFill>
          <a:ln>
            <a:solidFill>
              <a:schemeClr val="accent4">
                <a:lumMod val="75000"/>
              </a:schemeClr>
            </a:solidFill>
          </a:ln>
        </p:spPr>
        <p:txBody>
          <a:bodyPr wrap="square" rtlCol="0">
            <a:spAutoFit/>
          </a:bodyPr>
          <a:lstStyle/>
          <a:p>
            <a:r>
              <a:rPr lang="en-GB" sz="1200" dirty="0">
                <a:solidFill>
                  <a:schemeClr val="bg1"/>
                </a:solidFill>
              </a:rPr>
              <a:t>Sustainable packaging costly</a:t>
            </a:r>
          </a:p>
        </p:txBody>
      </p:sp>
      <p:sp>
        <p:nvSpPr>
          <p:cNvPr id="132" name="TextBox 131">
            <a:extLst>
              <a:ext uri="{FF2B5EF4-FFF2-40B4-BE49-F238E27FC236}">
                <a16:creationId xmlns:a16="http://schemas.microsoft.com/office/drawing/2014/main" id="{04A2AB20-17A4-C570-8907-2FB58B0A0DAB}"/>
              </a:ext>
            </a:extLst>
          </p:cNvPr>
          <p:cNvSpPr txBox="1"/>
          <p:nvPr/>
        </p:nvSpPr>
        <p:spPr>
          <a:xfrm>
            <a:off x="1958011" y="4732580"/>
            <a:ext cx="2187549" cy="276999"/>
          </a:xfrm>
          <a:prstGeom prst="rect">
            <a:avLst/>
          </a:prstGeom>
          <a:solidFill>
            <a:schemeClr val="tx1"/>
          </a:solidFill>
          <a:ln>
            <a:solidFill>
              <a:schemeClr val="accent4">
                <a:lumMod val="75000"/>
              </a:schemeClr>
            </a:solidFill>
          </a:ln>
        </p:spPr>
        <p:txBody>
          <a:bodyPr wrap="square" rtlCol="0">
            <a:spAutoFit/>
          </a:bodyPr>
          <a:lstStyle/>
          <a:p>
            <a:r>
              <a:rPr lang="en-GB" sz="1200" dirty="0">
                <a:solidFill>
                  <a:schemeClr val="bg1"/>
                </a:solidFill>
              </a:rPr>
              <a:t>Rising costs of imported flowers</a:t>
            </a:r>
          </a:p>
        </p:txBody>
      </p:sp>
      <p:sp>
        <p:nvSpPr>
          <p:cNvPr id="247" name="TextBox 246">
            <a:extLst>
              <a:ext uri="{FF2B5EF4-FFF2-40B4-BE49-F238E27FC236}">
                <a16:creationId xmlns:a16="http://schemas.microsoft.com/office/drawing/2014/main" id="{A0DABE3F-35AE-5BD5-16E9-43E8BB3588CD}"/>
              </a:ext>
            </a:extLst>
          </p:cNvPr>
          <p:cNvSpPr txBox="1"/>
          <p:nvPr/>
        </p:nvSpPr>
        <p:spPr>
          <a:xfrm>
            <a:off x="5382464" y="3559274"/>
            <a:ext cx="1756955" cy="461665"/>
          </a:xfrm>
          <a:prstGeom prst="rect">
            <a:avLst/>
          </a:prstGeom>
          <a:solidFill>
            <a:schemeClr val="tx1"/>
          </a:solidFill>
          <a:ln>
            <a:solidFill>
              <a:schemeClr val="tx2">
                <a:lumMod val="75000"/>
              </a:schemeClr>
            </a:solidFill>
          </a:ln>
        </p:spPr>
        <p:txBody>
          <a:bodyPr wrap="square" rtlCol="0">
            <a:spAutoFit/>
          </a:bodyPr>
          <a:lstStyle/>
          <a:p>
            <a:r>
              <a:rPr lang="en-GB" sz="1200" dirty="0">
                <a:solidFill>
                  <a:schemeClr val="bg1"/>
                </a:solidFill>
              </a:rPr>
              <a:t>No structured tracking of customer feedback</a:t>
            </a:r>
          </a:p>
        </p:txBody>
      </p:sp>
      <p:sp>
        <p:nvSpPr>
          <p:cNvPr id="248" name="TextBox 247">
            <a:extLst>
              <a:ext uri="{FF2B5EF4-FFF2-40B4-BE49-F238E27FC236}">
                <a16:creationId xmlns:a16="http://schemas.microsoft.com/office/drawing/2014/main" id="{035B2DE5-72EA-EA36-AF01-A1B58724C8BE}"/>
              </a:ext>
            </a:extLst>
          </p:cNvPr>
          <p:cNvSpPr txBox="1"/>
          <p:nvPr/>
        </p:nvSpPr>
        <p:spPr>
          <a:xfrm>
            <a:off x="7367249" y="3738741"/>
            <a:ext cx="1501030" cy="276999"/>
          </a:xfrm>
          <a:prstGeom prst="rect">
            <a:avLst/>
          </a:prstGeom>
          <a:solidFill>
            <a:schemeClr val="tx1"/>
          </a:solidFill>
          <a:ln>
            <a:solidFill>
              <a:schemeClr val="accent1">
                <a:lumMod val="60000"/>
                <a:lumOff val="40000"/>
              </a:schemeClr>
            </a:solidFill>
          </a:ln>
        </p:spPr>
        <p:txBody>
          <a:bodyPr wrap="square" rtlCol="0">
            <a:spAutoFit/>
          </a:bodyPr>
          <a:lstStyle/>
          <a:p>
            <a:r>
              <a:rPr lang="en-GB" sz="1200" dirty="0">
                <a:solidFill>
                  <a:schemeClr val="bg1"/>
                </a:solidFill>
              </a:rPr>
              <a:t>Nearby store closures</a:t>
            </a:r>
          </a:p>
        </p:txBody>
      </p:sp>
      <p:sp>
        <p:nvSpPr>
          <p:cNvPr id="249" name="TextBox 248">
            <a:extLst>
              <a:ext uri="{FF2B5EF4-FFF2-40B4-BE49-F238E27FC236}">
                <a16:creationId xmlns:a16="http://schemas.microsoft.com/office/drawing/2014/main" id="{2EC1D145-8587-4C3B-0085-937FCDEBBED1}"/>
              </a:ext>
            </a:extLst>
          </p:cNvPr>
          <p:cNvSpPr txBox="1"/>
          <p:nvPr/>
        </p:nvSpPr>
        <p:spPr>
          <a:xfrm>
            <a:off x="4226971" y="4600357"/>
            <a:ext cx="1880640" cy="646331"/>
          </a:xfrm>
          <a:prstGeom prst="rect">
            <a:avLst/>
          </a:prstGeom>
          <a:solidFill>
            <a:schemeClr val="tx1"/>
          </a:solidFill>
          <a:ln>
            <a:solidFill>
              <a:schemeClr val="tx2">
                <a:lumMod val="75000"/>
              </a:schemeClr>
            </a:solidFill>
          </a:ln>
        </p:spPr>
        <p:txBody>
          <a:bodyPr wrap="square" rtlCol="0">
            <a:spAutoFit/>
          </a:bodyPr>
          <a:lstStyle/>
          <a:p>
            <a:r>
              <a:rPr lang="en-GB" sz="1200" dirty="0">
                <a:solidFill>
                  <a:schemeClr val="bg1"/>
                </a:solidFill>
              </a:rPr>
              <a:t>No benchmarking against competitors’ pricing and delivery.</a:t>
            </a:r>
          </a:p>
        </p:txBody>
      </p:sp>
      <p:sp>
        <p:nvSpPr>
          <p:cNvPr id="250" name="TextBox 249">
            <a:extLst>
              <a:ext uri="{FF2B5EF4-FFF2-40B4-BE49-F238E27FC236}">
                <a16:creationId xmlns:a16="http://schemas.microsoft.com/office/drawing/2014/main" id="{2BFA3E49-ED7F-8BA5-9033-6E994FC7D7F5}"/>
              </a:ext>
            </a:extLst>
          </p:cNvPr>
          <p:cNvSpPr txBox="1"/>
          <p:nvPr/>
        </p:nvSpPr>
        <p:spPr>
          <a:xfrm>
            <a:off x="6921183" y="4249472"/>
            <a:ext cx="1391920" cy="276999"/>
          </a:xfrm>
          <a:prstGeom prst="rect">
            <a:avLst/>
          </a:prstGeom>
          <a:solidFill>
            <a:schemeClr val="tx1"/>
          </a:solidFill>
          <a:ln>
            <a:solidFill>
              <a:schemeClr val="accent1">
                <a:lumMod val="60000"/>
                <a:lumOff val="40000"/>
              </a:schemeClr>
            </a:solidFill>
          </a:ln>
        </p:spPr>
        <p:txBody>
          <a:bodyPr wrap="square" rtlCol="0">
            <a:spAutoFit/>
          </a:bodyPr>
          <a:lstStyle/>
          <a:p>
            <a:r>
              <a:rPr lang="en-GB" sz="1200" dirty="0">
                <a:solidFill>
                  <a:schemeClr val="bg1"/>
                </a:solidFill>
              </a:rPr>
              <a:t>Inflation </a:t>
            </a:r>
          </a:p>
        </p:txBody>
      </p:sp>
      <p:sp>
        <p:nvSpPr>
          <p:cNvPr id="251" name="TextBox 250">
            <a:extLst>
              <a:ext uri="{FF2B5EF4-FFF2-40B4-BE49-F238E27FC236}">
                <a16:creationId xmlns:a16="http://schemas.microsoft.com/office/drawing/2014/main" id="{20CA2433-D98D-3414-382C-A1BCA8B05A99}"/>
              </a:ext>
            </a:extLst>
          </p:cNvPr>
          <p:cNvSpPr txBox="1"/>
          <p:nvPr/>
        </p:nvSpPr>
        <p:spPr>
          <a:xfrm>
            <a:off x="4986507" y="4235661"/>
            <a:ext cx="1689699" cy="261610"/>
          </a:xfrm>
          <a:prstGeom prst="rect">
            <a:avLst/>
          </a:prstGeom>
          <a:solidFill>
            <a:schemeClr val="tx1"/>
          </a:solidFill>
          <a:ln>
            <a:solidFill>
              <a:schemeClr val="tx2">
                <a:lumMod val="75000"/>
              </a:schemeClr>
            </a:solidFill>
          </a:ln>
        </p:spPr>
        <p:txBody>
          <a:bodyPr wrap="square" rtlCol="0">
            <a:spAutoFit/>
          </a:bodyPr>
          <a:lstStyle/>
          <a:p>
            <a:r>
              <a:rPr lang="en-GB" sz="1100" dirty="0">
                <a:solidFill>
                  <a:schemeClr val="bg1"/>
                </a:solidFill>
              </a:rPr>
              <a:t>Social Media Engagement</a:t>
            </a:r>
          </a:p>
        </p:txBody>
      </p:sp>
      <p:sp>
        <p:nvSpPr>
          <p:cNvPr id="252" name="TextBox 251">
            <a:extLst>
              <a:ext uri="{FF2B5EF4-FFF2-40B4-BE49-F238E27FC236}">
                <a16:creationId xmlns:a16="http://schemas.microsoft.com/office/drawing/2014/main" id="{FC6D725A-6020-B8CE-0E90-50B1FCBEC3F7}"/>
              </a:ext>
            </a:extLst>
          </p:cNvPr>
          <p:cNvSpPr txBox="1"/>
          <p:nvPr/>
        </p:nvSpPr>
        <p:spPr>
          <a:xfrm>
            <a:off x="6676207" y="4694726"/>
            <a:ext cx="1847039" cy="276999"/>
          </a:xfrm>
          <a:prstGeom prst="rect">
            <a:avLst/>
          </a:prstGeom>
          <a:solidFill>
            <a:schemeClr val="tx1"/>
          </a:solidFill>
          <a:ln>
            <a:solidFill>
              <a:schemeClr val="accent1">
                <a:lumMod val="60000"/>
                <a:lumOff val="40000"/>
              </a:schemeClr>
            </a:solidFill>
          </a:ln>
        </p:spPr>
        <p:txBody>
          <a:bodyPr wrap="square" rtlCol="0">
            <a:spAutoFit/>
          </a:bodyPr>
          <a:lstStyle/>
          <a:p>
            <a:r>
              <a:rPr lang="en-GB" sz="1200" dirty="0">
                <a:solidFill>
                  <a:schemeClr val="bg1"/>
                </a:solidFill>
              </a:rPr>
              <a:t>Sustainable materials</a:t>
            </a:r>
          </a:p>
        </p:txBody>
      </p:sp>
    </p:spTree>
    <p:extLst>
      <p:ext uri="{BB962C8B-B14F-4D97-AF65-F5344CB8AC3E}">
        <p14:creationId xmlns:p14="http://schemas.microsoft.com/office/powerpoint/2010/main" val="178073011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563533"/>
            <a:ext cx="10515600" cy="930275"/>
          </a:xfrm>
        </p:spPr>
        <p:txBody>
          <a:bodyPr>
            <a:noAutofit/>
          </a:bodyPr>
          <a:lstStyle/>
          <a:p>
            <a:pPr algn="ctr"/>
            <a:r>
              <a:rPr lang="en-GB" sz="3200" b="1" u="sng" dirty="0">
                <a:solidFill>
                  <a:schemeClr val="bg1"/>
                </a:solidFill>
                <a:latin typeface="Arial" panose="020B0604020202020204" pitchFamily="34" charset="0"/>
                <a:cs typeface="Arial" panose="020B0604020202020204" pitchFamily="34" charset="0"/>
              </a:rPr>
              <a:t>Summary</a:t>
            </a: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655476" y="1417606"/>
            <a:ext cx="11083212" cy="1935192"/>
          </a:xfrm>
        </p:spPr>
        <p:txBody>
          <a:bodyPr>
            <a:normAutofit/>
          </a:bodyPr>
          <a:lstStyle/>
          <a:p>
            <a:pPr marL="914400" lvl="2" indent="0">
              <a:buNone/>
            </a:pPr>
            <a:r>
              <a:rPr lang="en-GB" sz="2000" dirty="0">
                <a:solidFill>
                  <a:schemeClr val="bg1"/>
                </a:solidFill>
              </a:rPr>
              <a:t>Over the past year, Green Haven Florists experienced a 30% drop in in-store sales due to declining high street traffic, increased online competition, and rising operational costs. While online orders rose slightly, they were insufficient to offset in-store losses. The business’s limited digital presence and outdated marketing strategies have further weakened its competitiveness in a shifting retail environment that now favours convenience, technology, and affordability.</a:t>
            </a:r>
          </a:p>
          <a:p>
            <a:pPr marL="914400" lvl="2" indent="0">
              <a:buNone/>
            </a:pPr>
            <a:endParaRPr lang="en-GB" sz="2000" dirty="0">
              <a:solidFill>
                <a:schemeClr val="bg1"/>
              </a:solidFill>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FFCAAA26-D494-E9F7-D51E-DAF518ABDD76}"/>
              </a:ext>
            </a:extLst>
          </p:cNvPr>
          <p:cNvSpPr txBox="1"/>
          <p:nvPr/>
        </p:nvSpPr>
        <p:spPr>
          <a:xfrm>
            <a:off x="544285" y="3504037"/>
            <a:ext cx="3131975" cy="1938992"/>
          </a:xfrm>
          <a:prstGeom prst="rect">
            <a:avLst/>
          </a:prstGeom>
          <a:noFill/>
        </p:spPr>
        <p:txBody>
          <a:bodyPr wrap="square" rtlCol="0">
            <a:spAutoFit/>
          </a:bodyPr>
          <a:lstStyle/>
          <a:p>
            <a:r>
              <a:rPr lang="en-GB" sz="2000" b="1" dirty="0">
                <a:solidFill>
                  <a:schemeClr val="bg1"/>
                </a:solidFill>
              </a:rPr>
              <a:t>Market Shift &amp; Competition</a:t>
            </a:r>
          </a:p>
          <a:p>
            <a:endParaRPr lang="en-GB" sz="2000" dirty="0">
              <a:solidFill>
                <a:schemeClr val="bg1"/>
              </a:solidFill>
            </a:endParaRPr>
          </a:p>
          <a:p>
            <a:r>
              <a:rPr lang="en-GB" sz="2000" dirty="0">
                <a:solidFill>
                  <a:schemeClr val="bg1"/>
                </a:solidFill>
              </a:rPr>
              <a:t>Customers are moving toward online flower delivery services which offer convenience.</a:t>
            </a:r>
          </a:p>
        </p:txBody>
      </p:sp>
      <p:sp>
        <p:nvSpPr>
          <p:cNvPr id="8" name="TextBox 7">
            <a:extLst>
              <a:ext uri="{FF2B5EF4-FFF2-40B4-BE49-F238E27FC236}">
                <a16:creationId xmlns:a16="http://schemas.microsoft.com/office/drawing/2014/main" id="{A69B967E-5C1A-2792-2E8C-F0C409B9DF46}"/>
              </a:ext>
            </a:extLst>
          </p:cNvPr>
          <p:cNvSpPr txBox="1"/>
          <p:nvPr/>
        </p:nvSpPr>
        <p:spPr>
          <a:xfrm>
            <a:off x="3558074" y="3505202"/>
            <a:ext cx="2656112" cy="2554545"/>
          </a:xfrm>
          <a:prstGeom prst="rect">
            <a:avLst/>
          </a:prstGeom>
          <a:noFill/>
        </p:spPr>
        <p:txBody>
          <a:bodyPr wrap="square" rtlCol="0">
            <a:spAutoFit/>
          </a:bodyPr>
          <a:lstStyle/>
          <a:p>
            <a:r>
              <a:rPr lang="en-GB" sz="2000" b="1" dirty="0">
                <a:solidFill>
                  <a:schemeClr val="bg1"/>
                </a:solidFill>
              </a:rPr>
              <a:t>Digital Weakness </a:t>
            </a:r>
          </a:p>
          <a:p>
            <a:endParaRPr lang="en-GB" sz="2000" dirty="0">
              <a:solidFill>
                <a:schemeClr val="bg1"/>
              </a:solidFill>
            </a:endParaRPr>
          </a:p>
          <a:p>
            <a:r>
              <a:rPr lang="en-GB" sz="2000" dirty="0">
                <a:solidFill>
                  <a:schemeClr val="bg1"/>
                </a:solidFill>
              </a:rPr>
              <a:t>The outdated website and minimal online engagement have reduced accessibility and visibility amongst modern customers.</a:t>
            </a:r>
          </a:p>
        </p:txBody>
      </p:sp>
      <p:sp>
        <p:nvSpPr>
          <p:cNvPr id="9" name="TextBox 8">
            <a:extLst>
              <a:ext uri="{FF2B5EF4-FFF2-40B4-BE49-F238E27FC236}">
                <a16:creationId xmlns:a16="http://schemas.microsoft.com/office/drawing/2014/main" id="{B89147D3-6B3C-8212-3AE6-327799DFE350}"/>
              </a:ext>
            </a:extLst>
          </p:cNvPr>
          <p:cNvSpPr txBox="1"/>
          <p:nvPr/>
        </p:nvSpPr>
        <p:spPr>
          <a:xfrm>
            <a:off x="6214186" y="3504037"/>
            <a:ext cx="2755642" cy="2246769"/>
          </a:xfrm>
          <a:prstGeom prst="rect">
            <a:avLst/>
          </a:prstGeom>
          <a:noFill/>
        </p:spPr>
        <p:txBody>
          <a:bodyPr wrap="square" rtlCol="0">
            <a:spAutoFit/>
          </a:bodyPr>
          <a:lstStyle/>
          <a:p>
            <a:r>
              <a:rPr lang="en-GB" sz="2000" b="1" dirty="0">
                <a:solidFill>
                  <a:schemeClr val="bg1"/>
                </a:solidFill>
              </a:rPr>
              <a:t>Rising operational costs</a:t>
            </a:r>
          </a:p>
          <a:p>
            <a:endParaRPr lang="en-GB" sz="2000" dirty="0">
              <a:solidFill>
                <a:schemeClr val="bg1"/>
              </a:solidFill>
            </a:endParaRPr>
          </a:p>
          <a:p>
            <a:r>
              <a:rPr lang="en-GB" sz="2000" dirty="0">
                <a:solidFill>
                  <a:schemeClr val="bg1"/>
                </a:solidFill>
              </a:rPr>
              <a:t>Inflation and sustainability expenses have increased the cost of materials, which stains profit margins.</a:t>
            </a:r>
          </a:p>
        </p:txBody>
      </p:sp>
      <p:sp>
        <p:nvSpPr>
          <p:cNvPr id="10" name="TextBox 9">
            <a:extLst>
              <a:ext uri="{FF2B5EF4-FFF2-40B4-BE49-F238E27FC236}">
                <a16:creationId xmlns:a16="http://schemas.microsoft.com/office/drawing/2014/main" id="{722B5574-BB73-8CE5-6A72-797960550B46}"/>
              </a:ext>
            </a:extLst>
          </p:cNvPr>
          <p:cNvSpPr txBox="1"/>
          <p:nvPr/>
        </p:nvSpPr>
        <p:spPr>
          <a:xfrm>
            <a:off x="8969828" y="3504037"/>
            <a:ext cx="3101036" cy="2554545"/>
          </a:xfrm>
          <a:prstGeom prst="rect">
            <a:avLst/>
          </a:prstGeom>
          <a:noFill/>
        </p:spPr>
        <p:txBody>
          <a:bodyPr wrap="square" rtlCol="0">
            <a:spAutoFit/>
          </a:bodyPr>
          <a:lstStyle/>
          <a:p>
            <a:r>
              <a:rPr lang="en-GB" sz="2000" b="1" dirty="0">
                <a:solidFill>
                  <a:schemeClr val="bg1"/>
                </a:solidFill>
              </a:rPr>
              <a:t>Changing customer expectations</a:t>
            </a:r>
          </a:p>
          <a:p>
            <a:endParaRPr lang="en-GB" sz="2000" dirty="0">
              <a:solidFill>
                <a:schemeClr val="bg1"/>
              </a:solidFill>
            </a:endParaRPr>
          </a:p>
          <a:p>
            <a:r>
              <a:rPr lang="en-GB" sz="2000" dirty="0">
                <a:solidFill>
                  <a:schemeClr val="bg1"/>
                </a:solidFill>
              </a:rPr>
              <a:t>Customers now expect flexible deliver options, subscriptions, and modern digital interactions which Green Haven lacks. </a:t>
            </a:r>
          </a:p>
        </p:txBody>
      </p:sp>
      <p:pic>
        <p:nvPicPr>
          <p:cNvPr id="4" name="Picture 3">
            <a:extLst>
              <a:ext uri="{FF2B5EF4-FFF2-40B4-BE49-F238E27FC236}">
                <a16:creationId xmlns:a16="http://schemas.microsoft.com/office/drawing/2014/main" id="{E14C13BB-EA81-052A-A1BA-9C21EEBD915B}"/>
              </a:ext>
            </a:extLst>
          </p:cNvPr>
          <p:cNvPicPr>
            <a:picLocks noChangeAspect="1"/>
          </p:cNvPicPr>
          <p:nvPr/>
        </p:nvPicPr>
        <p:blipFill>
          <a:blip r:embed="rId2"/>
          <a:stretch>
            <a:fillRect/>
          </a:stretch>
        </p:blipFill>
        <p:spPr>
          <a:xfrm>
            <a:off x="10427736" y="0"/>
            <a:ext cx="1745914" cy="2581015"/>
          </a:xfrm>
          <a:prstGeom prst="rect">
            <a:avLst/>
          </a:prstGeom>
        </p:spPr>
      </p:pic>
    </p:spTree>
    <p:extLst>
      <p:ext uri="{BB962C8B-B14F-4D97-AF65-F5344CB8AC3E}">
        <p14:creationId xmlns:p14="http://schemas.microsoft.com/office/powerpoint/2010/main" val="1037257886"/>
      </p:ext>
    </p:extLst>
  </p:cSld>
  <p:clrMapOvr>
    <a:masterClrMapping/>
  </p:clrMapOvr>
  <p:transition spd="slow">
    <p:cove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365125"/>
            <a:ext cx="10515600" cy="796925"/>
          </a:xfrm>
        </p:spPr>
        <p:txBody>
          <a:bodyPr>
            <a:normAutofit/>
          </a:bodyPr>
          <a:lstStyle/>
          <a:p>
            <a:pPr algn="ctr"/>
            <a:r>
              <a:rPr lang="en-GB" b="1" dirty="0">
                <a:solidFill>
                  <a:schemeClr val="bg1"/>
                </a:solidFill>
                <a:latin typeface="Arial" panose="020B0604020202020204" pitchFamily="34" charset="0"/>
                <a:cs typeface="Arial" panose="020B0604020202020204" pitchFamily="34" charset="0"/>
              </a:rPr>
              <a:t>Reference List: </a:t>
            </a:r>
            <a:endParaRPr lang="en-GB" dirty="0">
              <a:solidFill>
                <a:schemeClr val="bg1"/>
              </a:solidFill>
            </a:endParaRP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734683" y="1460365"/>
            <a:ext cx="10515600" cy="4351338"/>
          </a:xfrm>
        </p:spPr>
        <p:txBody>
          <a:bodyPr>
            <a:normAutofit fontScale="85000" lnSpcReduction="20000"/>
          </a:bodyPr>
          <a:lstStyle/>
          <a:p>
            <a:r>
              <a:rPr lang="en-GB" dirty="0">
                <a:solidFill>
                  <a:schemeClr val="bg1"/>
                </a:solidFill>
              </a:rPr>
              <a:t>Hernández, B., Jiménez, J. and Martín, M.J., (2009). Key website factors in e-business strategy. </a:t>
            </a:r>
            <a:r>
              <a:rPr lang="en-GB" i="1" dirty="0">
                <a:solidFill>
                  <a:schemeClr val="bg1"/>
                </a:solidFill>
              </a:rPr>
              <a:t>International Journal of information management</a:t>
            </a:r>
            <a:r>
              <a:rPr lang="en-GB" dirty="0">
                <a:solidFill>
                  <a:schemeClr val="bg1"/>
                </a:solidFill>
              </a:rPr>
              <a:t>, </a:t>
            </a:r>
            <a:r>
              <a:rPr lang="en-GB" i="1" dirty="0">
                <a:solidFill>
                  <a:schemeClr val="bg1"/>
                </a:solidFill>
              </a:rPr>
              <a:t>29</a:t>
            </a:r>
            <a:r>
              <a:rPr lang="en-GB" dirty="0">
                <a:solidFill>
                  <a:schemeClr val="bg1"/>
                </a:solidFill>
              </a:rPr>
              <a:t>(5), pp.362-371.</a:t>
            </a:r>
          </a:p>
          <a:p>
            <a:r>
              <a:rPr lang="en-GB" dirty="0">
                <a:solidFill>
                  <a:schemeClr val="bg1"/>
                </a:solidFill>
              </a:rPr>
              <a:t>Loredana, E.M., (2017). The analysis of causes and effects of a phenomenon by means of the “fishbone” diagram. </a:t>
            </a:r>
            <a:r>
              <a:rPr lang="en-GB" i="1" dirty="0">
                <a:solidFill>
                  <a:schemeClr val="bg1"/>
                </a:solidFill>
              </a:rPr>
              <a:t>Ann Econ Ser</a:t>
            </a:r>
            <a:r>
              <a:rPr lang="en-GB" dirty="0">
                <a:solidFill>
                  <a:schemeClr val="bg1"/>
                </a:solidFill>
              </a:rPr>
              <a:t>, </a:t>
            </a:r>
            <a:r>
              <a:rPr lang="en-GB" i="1" dirty="0">
                <a:solidFill>
                  <a:schemeClr val="bg1"/>
                </a:solidFill>
              </a:rPr>
              <a:t>5</a:t>
            </a:r>
            <a:r>
              <a:rPr lang="en-GB" dirty="0">
                <a:solidFill>
                  <a:schemeClr val="bg1"/>
                </a:solidFill>
              </a:rPr>
              <a:t>, pp.97-103.</a:t>
            </a:r>
          </a:p>
          <a:p>
            <a:r>
              <a:rPr lang="en-GB" dirty="0">
                <a:solidFill>
                  <a:schemeClr val="bg1"/>
                </a:solidFill>
              </a:rPr>
              <a:t>PESTEL Framework Analysis: Challenges, Government Support and Performance in Agricultural SMEs </a:t>
            </a:r>
            <a:r>
              <a:rPr lang="en-GB" dirty="0" err="1">
                <a:solidFill>
                  <a:schemeClr val="bg1"/>
                </a:solidFill>
              </a:rPr>
              <a:t>Sedme</a:t>
            </a:r>
            <a:r>
              <a:rPr lang="en-GB" dirty="0">
                <a:solidFill>
                  <a:schemeClr val="bg1"/>
                </a:solidFill>
              </a:rPr>
              <a:t> : Small Enterprises Development, Management &amp; Extension Journal Kar, </a:t>
            </a:r>
            <a:r>
              <a:rPr lang="en-GB" dirty="0" err="1">
                <a:solidFill>
                  <a:schemeClr val="bg1"/>
                </a:solidFill>
              </a:rPr>
              <a:t>Satyaballav</a:t>
            </a:r>
            <a:r>
              <a:rPr lang="en-GB" dirty="0">
                <a:solidFill>
                  <a:schemeClr val="bg1"/>
                </a:solidFill>
              </a:rPr>
              <a:t>; Das, </a:t>
            </a:r>
            <a:r>
              <a:rPr lang="en-GB" dirty="0" err="1">
                <a:solidFill>
                  <a:schemeClr val="bg1"/>
                </a:solidFill>
              </a:rPr>
              <a:t>Subhasish</a:t>
            </a:r>
            <a:r>
              <a:rPr lang="en-GB" dirty="0">
                <a:solidFill>
                  <a:schemeClr val="bg1"/>
                </a:solidFill>
              </a:rPr>
              <a:t>; Kar, </a:t>
            </a:r>
            <a:r>
              <a:rPr lang="en-GB" dirty="0" err="1">
                <a:solidFill>
                  <a:schemeClr val="bg1"/>
                </a:solidFill>
              </a:rPr>
              <a:t>Brajaballav</a:t>
            </a:r>
            <a:r>
              <a:rPr lang="en-GB" dirty="0">
                <a:solidFill>
                  <a:schemeClr val="bg1"/>
                </a:solidFill>
              </a:rPr>
              <a:t> Vol. 52 Issue 2, pp. 142–153, (2025).</a:t>
            </a:r>
          </a:p>
          <a:p>
            <a:r>
              <a:rPr lang="en-GB" dirty="0">
                <a:solidFill>
                  <a:schemeClr val="bg1"/>
                </a:solidFill>
              </a:rPr>
              <a:t>Siddiqui, A.A., (2021). The use of Pestel analysis tool of quality management in the health care business and its advantages. </a:t>
            </a:r>
            <a:r>
              <a:rPr lang="en-GB" i="1" dirty="0">
                <a:solidFill>
                  <a:schemeClr val="bg1"/>
                </a:solidFill>
              </a:rPr>
              <a:t>Am J </a:t>
            </a:r>
            <a:r>
              <a:rPr lang="en-GB" i="1" dirty="0" err="1">
                <a:solidFill>
                  <a:schemeClr val="bg1"/>
                </a:solidFill>
              </a:rPr>
              <a:t>Biochem</a:t>
            </a:r>
            <a:r>
              <a:rPr lang="en-GB" i="1" dirty="0">
                <a:solidFill>
                  <a:schemeClr val="bg1"/>
                </a:solidFill>
              </a:rPr>
              <a:t> </a:t>
            </a:r>
            <a:r>
              <a:rPr lang="en-GB" i="1" dirty="0" err="1">
                <a:solidFill>
                  <a:schemeClr val="bg1"/>
                </a:solidFill>
              </a:rPr>
              <a:t>Biotechnol</a:t>
            </a:r>
            <a:r>
              <a:rPr lang="en-GB" dirty="0">
                <a:solidFill>
                  <a:schemeClr val="bg1"/>
                </a:solidFill>
              </a:rPr>
              <a:t>, </a:t>
            </a:r>
            <a:r>
              <a:rPr lang="en-GB" i="1" dirty="0">
                <a:solidFill>
                  <a:schemeClr val="bg1"/>
                </a:solidFill>
              </a:rPr>
              <a:t>14</a:t>
            </a:r>
            <a:r>
              <a:rPr lang="en-GB" dirty="0">
                <a:solidFill>
                  <a:schemeClr val="bg1"/>
                </a:solidFill>
              </a:rPr>
              <a:t>, pp.507-12.</a:t>
            </a:r>
          </a:p>
          <a:p>
            <a:r>
              <a:rPr lang="en-GB" dirty="0">
                <a:solidFill>
                  <a:schemeClr val="bg1"/>
                </a:solidFill>
              </a:rPr>
              <a:t>Suárez-Barraza, M.F. and Rodríguez-González, F.G., (2019). Cornerstone root causes through the analysis of the Ishikawa diagram, is it possible to find them? A first research approach. </a:t>
            </a:r>
            <a:r>
              <a:rPr lang="en-GB" i="1" dirty="0">
                <a:solidFill>
                  <a:schemeClr val="bg1"/>
                </a:solidFill>
              </a:rPr>
              <a:t>International Journal of Quality and Service Sciences</a:t>
            </a:r>
            <a:r>
              <a:rPr lang="en-GB" dirty="0">
                <a:solidFill>
                  <a:schemeClr val="bg1"/>
                </a:solidFill>
              </a:rPr>
              <a:t>, </a:t>
            </a:r>
            <a:r>
              <a:rPr lang="en-GB" i="1" dirty="0">
                <a:solidFill>
                  <a:schemeClr val="bg1"/>
                </a:solidFill>
              </a:rPr>
              <a:t>11</a:t>
            </a:r>
            <a:r>
              <a:rPr lang="en-GB" dirty="0">
                <a:solidFill>
                  <a:schemeClr val="bg1"/>
                </a:solidFill>
              </a:rPr>
              <a:t>(2), pp.302-316.</a:t>
            </a:r>
          </a:p>
          <a:p>
            <a:pPr marL="0" indent="0" algn="just">
              <a:buNone/>
            </a:pPr>
            <a:endParaRPr lang="en-GB" sz="1600" b="1" dirty="0">
              <a:solidFill>
                <a:schemeClr val="bg1"/>
              </a:solidFill>
              <a:ea typeface="DengXian" panose="02010600030101010101" pitchFamily="2" charset="-122"/>
              <a:cs typeface="Arial" panose="020B0604020202020204" pitchFamily="34" charset="0"/>
            </a:endParaRPr>
          </a:p>
          <a:p>
            <a:pPr marL="0" indent="0" algn="just">
              <a:buNone/>
            </a:pPr>
            <a:endParaRPr lang="en-GB" sz="1600" dirty="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45132401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9AE4726C-1831-4FE3-9A11-227F0DC2F0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0" name="Rectangle 9">
              <a:extLst>
                <a:ext uri="{FF2B5EF4-FFF2-40B4-BE49-F238E27FC236}">
                  <a16:creationId xmlns:a16="http://schemas.microsoft.com/office/drawing/2014/main" id="{B651D7F7-8C54-448E-A268-1CBFAD87D4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2">
              <a:extLst>
                <a:ext uri="{FF2B5EF4-FFF2-40B4-BE49-F238E27FC236}">
                  <a16:creationId xmlns:a16="http://schemas.microsoft.com/office/drawing/2014/main" id="{E3B56E94-40E1-489A-98B2-A3238D66A064}"/>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4996697" y="618518"/>
            <a:ext cx="6050713" cy="1478570"/>
          </a:xfrm>
        </p:spPr>
        <p:txBody>
          <a:bodyPr>
            <a:normAutofit/>
          </a:bodyPr>
          <a:lstStyle/>
          <a:p>
            <a:br>
              <a:rPr lang="en-GB" b="1" dirty="0">
                <a:latin typeface="Arial" panose="020B0604020202020204" pitchFamily="34" charset="0"/>
                <a:cs typeface="Arial" panose="020B0604020202020204" pitchFamily="34" charset="0"/>
              </a:rPr>
            </a:br>
            <a:endParaRPr lang="en-GB" b="1">
              <a:latin typeface="Arial" panose="020B0604020202020204" pitchFamily="34" charset="0"/>
              <a:cs typeface="Arial" panose="020B0604020202020204" pitchFamily="34" charset="0"/>
            </a:endParaRPr>
          </a:p>
        </p:txBody>
      </p:sp>
      <p:pic>
        <p:nvPicPr>
          <p:cNvPr id="4" name="Picture 3" descr="A close up of a flower&#10;&#10;AI-generated content may be incorrect.">
            <a:extLst>
              <a:ext uri="{FF2B5EF4-FFF2-40B4-BE49-F238E27FC236}">
                <a16:creationId xmlns:a16="http://schemas.microsoft.com/office/drawing/2014/main" id="{4C7AF368-6059-AB69-4151-476B8B89B370}"/>
              </a:ext>
            </a:extLst>
          </p:cNvPr>
          <p:cNvPicPr>
            <a:picLocks noChangeAspect="1"/>
          </p:cNvPicPr>
          <p:nvPr/>
        </p:nvPicPr>
        <p:blipFill>
          <a:blip r:embed="rId4"/>
          <a:srcRect l="17588" r="14818"/>
          <a:stretch>
            <a:fillRect/>
          </a:stretch>
        </p:blipFill>
        <p:spPr>
          <a:xfrm>
            <a:off x="-5597" y="10"/>
            <a:ext cx="4635583" cy="6857990"/>
          </a:xfrm>
          <a:prstGeom prst="rect">
            <a:avLst/>
          </a:prstGeom>
        </p:spPr>
      </p:pic>
      <p:grpSp>
        <p:nvGrpSpPr>
          <p:cNvPr id="13" name="Group 12">
            <a:extLst>
              <a:ext uri="{FF2B5EF4-FFF2-40B4-BE49-F238E27FC236}">
                <a16:creationId xmlns:a16="http://schemas.microsoft.com/office/drawing/2014/main" id="{E916825F-759B-4F1A-BA80-AF7137691E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14" name="Rectangle 13">
              <a:extLst>
                <a:ext uri="{FF2B5EF4-FFF2-40B4-BE49-F238E27FC236}">
                  <a16:creationId xmlns:a16="http://schemas.microsoft.com/office/drawing/2014/main" id="{0AF64541-DE3B-4DBB-84E1-907956469E5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15" name="Freeform 6">
              <a:extLst>
                <a:ext uri="{FF2B5EF4-FFF2-40B4-BE49-F238E27FC236}">
                  <a16:creationId xmlns:a16="http://schemas.microsoft.com/office/drawing/2014/main" id="{9175DCC0-514A-4CA1-AD9A-1BB0FFF1B4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6" name="Freeform 7">
              <a:extLst>
                <a:ext uri="{FF2B5EF4-FFF2-40B4-BE49-F238E27FC236}">
                  <a16:creationId xmlns:a16="http://schemas.microsoft.com/office/drawing/2014/main" id="{10371924-94D9-48AF-9D5B-6471775BE81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7" name="Rectangle 16">
              <a:extLst>
                <a:ext uri="{FF2B5EF4-FFF2-40B4-BE49-F238E27FC236}">
                  <a16:creationId xmlns:a16="http://schemas.microsoft.com/office/drawing/2014/main" id="{7C964FF9-A41A-438C-A22B-62690C98F1A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18" name="Freeform 9">
              <a:extLst>
                <a:ext uri="{FF2B5EF4-FFF2-40B4-BE49-F238E27FC236}">
                  <a16:creationId xmlns:a16="http://schemas.microsoft.com/office/drawing/2014/main" id="{61716CD6-1875-4567-B3E2-364CD0960D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9" name="Freeform 10">
              <a:extLst>
                <a:ext uri="{FF2B5EF4-FFF2-40B4-BE49-F238E27FC236}">
                  <a16:creationId xmlns:a16="http://schemas.microsoft.com/office/drawing/2014/main" id="{31A293D3-7189-453D-AB91-1291AAFF3D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0" name="Freeform 11">
              <a:extLst>
                <a:ext uri="{FF2B5EF4-FFF2-40B4-BE49-F238E27FC236}">
                  <a16:creationId xmlns:a16="http://schemas.microsoft.com/office/drawing/2014/main" id="{87CB4EFE-58B3-4326-9CFB-A2AFADDFA5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1" name="Freeform 12">
              <a:extLst>
                <a:ext uri="{FF2B5EF4-FFF2-40B4-BE49-F238E27FC236}">
                  <a16:creationId xmlns:a16="http://schemas.microsoft.com/office/drawing/2014/main" id="{249CF4D3-B5A3-4287-BC9D-E9BB8FA6EBB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2" name="Freeform 13">
              <a:extLst>
                <a:ext uri="{FF2B5EF4-FFF2-40B4-BE49-F238E27FC236}">
                  <a16:creationId xmlns:a16="http://schemas.microsoft.com/office/drawing/2014/main" id="{4D2515F2-4D11-41AF-A6B1-7D084BEA9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3" name="Freeform 14">
              <a:extLst>
                <a:ext uri="{FF2B5EF4-FFF2-40B4-BE49-F238E27FC236}">
                  <a16:creationId xmlns:a16="http://schemas.microsoft.com/office/drawing/2014/main" id="{331BCBF4-0DC2-426E-84B3-AE38E403C9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4" name="Freeform 15">
              <a:extLst>
                <a:ext uri="{FF2B5EF4-FFF2-40B4-BE49-F238E27FC236}">
                  <a16:creationId xmlns:a16="http://schemas.microsoft.com/office/drawing/2014/main" id="{EC8AF156-0BE9-437D-A83B-87364146D0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5" name="Freeform 16">
              <a:extLst>
                <a:ext uri="{FF2B5EF4-FFF2-40B4-BE49-F238E27FC236}">
                  <a16:creationId xmlns:a16="http://schemas.microsoft.com/office/drawing/2014/main" id="{AC8CB256-3F62-4406-88F5-CE2421FF25E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6" name="Freeform 17">
              <a:extLst>
                <a:ext uri="{FF2B5EF4-FFF2-40B4-BE49-F238E27FC236}">
                  <a16:creationId xmlns:a16="http://schemas.microsoft.com/office/drawing/2014/main" id="{F3E812EB-415E-4B60-B0FB-65386882CE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7" name="Freeform 18">
              <a:extLst>
                <a:ext uri="{FF2B5EF4-FFF2-40B4-BE49-F238E27FC236}">
                  <a16:creationId xmlns:a16="http://schemas.microsoft.com/office/drawing/2014/main" id="{EB4C95D7-8E6D-45EC-8CA1-9123D718E3B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8" name="Freeform 19">
              <a:extLst>
                <a:ext uri="{FF2B5EF4-FFF2-40B4-BE49-F238E27FC236}">
                  <a16:creationId xmlns:a16="http://schemas.microsoft.com/office/drawing/2014/main" id="{83F62FD2-2F62-4495-997C-8BD7F95AB8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9" name="Freeform 20">
              <a:extLst>
                <a:ext uri="{FF2B5EF4-FFF2-40B4-BE49-F238E27FC236}">
                  <a16:creationId xmlns:a16="http://schemas.microsoft.com/office/drawing/2014/main" id="{B7DFE0F9-22A3-4846-8D4E-0D193BD3288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0" name="Freeform 21">
              <a:extLst>
                <a:ext uri="{FF2B5EF4-FFF2-40B4-BE49-F238E27FC236}">
                  <a16:creationId xmlns:a16="http://schemas.microsoft.com/office/drawing/2014/main" id="{244DAF25-7415-491A-9FF6-E04BC2DC2EA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1" name="Freeform 22">
              <a:extLst>
                <a:ext uri="{FF2B5EF4-FFF2-40B4-BE49-F238E27FC236}">
                  <a16:creationId xmlns:a16="http://schemas.microsoft.com/office/drawing/2014/main" id="{7ACA3646-863C-4D00-A58A-62C7FE71CE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2" name="Freeform 23">
              <a:extLst>
                <a:ext uri="{FF2B5EF4-FFF2-40B4-BE49-F238E27FC236}">
                  <a16:creationId xmlns:a16="http://schemas.microsoft.com/office/drawing/2014/main" id="{0EA18B38-BD42-45ED-8458-FB205DBC76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3" name="Freeform 24">
              <a:extLst>
                <a:ext uri="{FF2B5EF4-FFF2-40B4-BE49-F238E27FC236}">
                  <a16:creationId xmlns:a16="http://schemas.microsoft.com/office/drawing/2014/main" id="{45302917-5DBE-4CF2-B52F-478F93FDDE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4" name="Freeform 25">
              <a:extLst>
                <a:ext uri="{FF2B5EF4-FFF2-40B4-BE49-F238E27FC236}">
                  <a16:creationId xmlns:a16="http://schemas.microsoft.com/office/drawing/2014/main" id="{8E61E6FD-D40E-479C-ABE9-2B69AE20D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5" name="Freeform 26">
              <a:extLst>
                <a:ext uri="{FF2B5EF4-FFF2-40B4-BE49-F238E27FC236}">
                  <a16:creationId xmlns:a16="http://schemas.microsoft.com/office/drawing/2014/main" id="{2F4DEB4F-F824-48D7-AF9B-B5D905DCD1B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6" name="Freeform 27">
              <a:extLst>
                <a:ext uri="{FF2B5EF4-FFF2-40B4-BE49-F238E27FC236}">
                  <a16:creationId xmlns:a16="http://schemas.microsoft.com/office/drawing/2014/main" id="{F76CFA02-6090-4464-B573-BCA350C90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7" name="Freeform 28">
              <a:extLst>
                <a:ext uri="{FF2B5EF4-FFF2-40B4-BE49-F238E27FC236}">
                  <a16:creationId xmlns:a16="http://schemas.microsoft.com/office/drawing/2014/main" id="{51BE8BEC-76C7-41FE-AB76-35194C2442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8" name="Freeform 29">
              <a:extLst>
                <a:ext uri="{FF2B5EF4-FFF2-40B4-BE49-F238E27FC236}">
                  <a16:creationId xmlns:a16="http://schemas.microsoft.com/office/drawing/2014/main" id="{710F61D4-3B34-45A9-B9B7-CE0373AB49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9" name="Freeform 30">
              <a:extLst>
                <a:ext uri="{FF2B5EF4-FFF2-40B4-BE49-F238E27FC236}">
                  <a16:creationId xmlns:a16="http://schemas.microsoft.com/office/drawing/2014/main" id="{451F080F-4CFB-4626-87CA-BB4CACA1C6F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0" name="Freeform 31">
              <a:extLst>
                <a:ext uri="{FF2B5EF4-FFF2-40B4-BE49-F238E27FC236}">
                  <a16:creationId xmlns:a16="http://schemas.microsoft.com/office/drawing/2014/main" id="{667BBD71-2295-4A66-B76C-F82175C2B0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1" name="Freeform 32">
              <a:extLst>
                <a:ext uri="{FF2B5EF4-FFF2-40B4-BE49-F238E27FC236}">
                  <a16:creationId xmlns:a16="http://schemas.microsoft.com/office/drawing/2014/main" id="{B6644DE8-5BD1-4D5F-B245-0D3A21BCE1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2" name="Rectangle 41">
              <a:extLst>
                <a:ext uri="{FF2B5EF4-FFF2-40B4-BE49-F238E27FC236}">
                  <a16:creationId xmlns:a16="http://schemas.microsoft.com/office/drawing/2014/main" id="{A4DE8FD0-E681-4D9C-85C2-BEA4C2B3A06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43" name="Freeform 34">
              <a:extLst>
                <a:ext uri="{FF2B5EF4-FFF2-40B4-BE49-F238E27FC236}">
                  <a16:creationId xmlns:a16="http://schemas.microsoft.com/office/drawing/2014/main" id="{D46033BD-1026-4388-B926-9D11E1D7C4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4" name="Freeform 35">
              <a:extLst>
                <a:ext uri="{FF2B5EF4-FFF2-40B4-BE49-F238E27FC236}">
                  <a16:creationId xmlns:a16="http://schemas.microsoft.com/office/drawing/2014/main" id="{1FA74D4C-2E28-42C5-A7FA-3C7D6BD8B7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5" name="Freeform 36">
              <a:extLst>
                <a:ext uri="{FF2B5EF4-FFF2-40B4-BE49-F238E27FC236}">
                  <a16:creationId xmlns:a16="http://schemas.microsoft.com/office/drawing/2014/main" id="{FADF7B3F-903C-456C-983E-C9868DDAB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6" name="Freeform 37">
              <a:extLst>
                <a:ext uri="{FF2B5EF4-FFF2-40B4-BE49-F238E27FC236}">
                  <a16:creationId xmlns:a16="http://schemas.microsoft.com/office/drawing/2014/main" id="{033F8698-1549-44AD-8DAD-0055D7B8077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7" name="Freeform 38">
              <a:extLst>
                <a:ext uri="{FF2B5EF4-FFF2-40B4-BE49-F238E27FC236}">
                  <a16:creationId xmlns:a16="http://schemas.microsoft.com/office/drawing/2014/main" id="{F1BDD4B6-46FD-4048-ADF1-32EADD9E5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8" name="Freeform 39">
              <a:extLst>
                <a:ext uri="{FF2B5EF4-FFF2-40B4-BE49-F238E27FC236}">
                  <a16:creationId xmlns:a16="http://schemas.microsoft.com/office/drawing/2014/main" id="{E7F387A7-B3BF-4B1A-BFCA-2D21AD3DFE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9" name="Freeform 40">
              <a:extLst>
                <a:ext uri="{FF2B5EF4-FFF2-40B4-BE49-F238E27FC236}">
                  <a16:creationId xmlns:a16="http://schemas.microsoft.com/office/drawing/2014/main" id="{7A1B6BC8-EA82-459D-A0E0-4EBE394E71F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0" name="Freeform 41">
              <a:extLst>
                <a:ext uri="{FF2B5EF4-FFF2-40B4-BE49-F238E27FC236}">
                  <a16:creationId xmlns:a16="http://schemas.microsoft.com/office/drawing/2014/main" id="{8B94E190-DDC2-4545-906F-A1699BD73D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1" name="Freeform 42">
              <a:extLst>
                <a:ext uri="{FF2B5EF4-FFF2-40B4-BE49-F238E27FC236}">
                  <a16:creationId xmlns:a16="http://schemas.microsoft.com/office/drawing/2014/main" id="{D9807239-A5BA-4BB3-9194-BCE3B2F21CE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2" name="Freeform 43">
              <a:extLst>
                <a:ext uri="{FF2B5EF4-FFF2-40B4-BE49-F238E27FC236}">
                  <a16:creationId xmlns:a16="http://schemas.microsoft.com/office/drawing/2014/main" id="{04D300FD-DC53-4375-8981-09EA63BCF1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3" name="Freeform 44">
              <a:extLst>
                <a:ext uri="{FF2B5EF4-FFF2-40B4-BE49-F238E27FC236}">
                  <a16:creationId xmlns:a16="http://schemas.microsoft.com/office/drawing/2014/main" id="{1DF83FFD-4C16-41FD-928F-6E88AFC451C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4" name="Rectangle 53">
              <a:extLst>
                <a:ext uri="{FF2B5EF4-FFF2-40B4-BE49-F238E27FC236}">
                  <a16:creationId xmlns:a16="http://schemas.microsoft.com/office/drawing/2014/main" id="{A5B4BC2F-B667-462B-99D8-0C433124ABD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55" name="Freeform 46">
              <a:extLst>
                <a:ext uri="{FF2B5EF4-FFF2-40B4-BE49-F238E27FC236}">
                  <a16:creationId xmlns:a16="http://schemas.microsoft.com/office/drawing/2014/main" id="{0CBD9EFB-AC61-4674-B75A-56449003CC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6" name="Freeform 47">
              <a:extLst>
                <a:ext uri="{FF2B5EF4-FFF2-40B4-BE49-F238E27FC236}">
                  <a16:creationId xmlns:a16="http://schemas.microsoft.com/office/drawing/2014/main" id="{1AD4BBB0-F6A7-451F-BE09-DF619F38EB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7" name="Freeform 48">
              <a:extLst>
                <a:ext uri="{FF2B5EF4-FFF2-40B4-BE49-F238E27FC236}">
                  <a16:creationId xmlns:a16="http://schemas.microsoft.com/office/drawing/2014/main" id="{A258B285-AE5E-473A-AA72-3C95E1D83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8" name="Freeform 49">
              <a:extLst>
                <a:ext uri="{FF2B5EF4-FFF2-40B4-BE49-F238E27FC236}">
                  <a16:creationId xmlns:a16="http://schemas.microsoft.com/office/drawing/2014/main" id="{7BEEDDE5-CB8A-4DF9-858F-4D9462D955A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9" name="Freeform 50">
              <a:extLst>
                <a:ext uri="{FF2B5EF4-FFF2-40B4-BE49-F238E27FC236}">
                  <a16:creationId xmlns:a16="http://schemas.microsoft.com/office/drawing/2014/main" id="{DA1C731B-9B66-4D65-BF47-04B118107B0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0" name="Freeform 51">
              <a:extLst>
                <a:ext uri="{FF2B5EF4-FFF2-40B4-BE49-F238E27FC236}">
                  <a16:creationId xmlns:a16="http://schemas.microsoft.com/office/drawing/2014/main" id="{58DBFEC6-C6DC-4B7A-934F-5A79EC3280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1" name="Freeform 52">
              <a:extLst>
                <a:ext uri="{FF2B5EF4-FFF2-40B4-BE49-F238E27FC236}">
                  <a16:creationId xmlns:a16="http://schemas.microsoft.com/office/drawing/2014/main" id="{9948D8CB-2DBE-4E48-98EA-DF9E2666A2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2" name="Freeform 53">
              <a:extLst>
                <a:ext uri="{FF2B5EF4-FFF2-40B4-BE49-F238E27FC236}">
                  <a16:creationId xmlns:a16="http://schemas.microsoft.com/office/drawing/2014/main" id="{56AB69F6-9F0B-4AB6-BCA8-AA2FD69E99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3" name="Freeform 54">
              <a:extLst>
                <a:ext uri="{FF2B5EF4-FFF2-40B4-BE49-F238E27FC236}">
                  <a16:creationId xmlns:a16="http://schemas.microsoft.com/office/drawing/2014/main" id="{0E7FB426-288D-4B0B-B73B-10CCC0EF41E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4" name="Freeform 55">
              <a:extLst>
                <a:ext uri="{FF2B5EF4-FFF2-40B4-BE49-F238E27FC236}">
                  <a16:creationId xmlns:a16="http://schemas.microsoft.com/office/drawing/2014/main" id="{A5C59C6B-46C9-48C9-9F57-2EE738B53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5" name="Freeform 56">
              <a:extLst>
                <a:ext uri="{FF2B5EF4-FFF2-40B4-BE49-F238E27FC236}">
                  <a16:creationId xmlns:a16="http://schemas.microsoft.com/office/drawing/2014/main" id="{7CE85F33-17DC-4273-B06F-D171094449D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6" name="Freeform 57">
              <a:extLst>
                <a:ext uri="{FF2B5EF4-FFF2-40B4-BE49-F238E27FC236}">
                  <a16:creationId xmlns:a16="http://schemas.microsoft.com/office/drawing/2014/main" id="{5CD001CF-F2C4-4810-A8D9-679F9F89E5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7" name="Freeform 58">
              <a:extLst>
                <a:ext uri="{FF2B5EF4-FFF2-40B4-BE49-F238E27FC236}">
                  <a16:creationId xmlns:a16="http://schemas.microsoft.com/office/drawing/2014/main" id="{69F4BCDD-D153-40D2-8DD1-2509EE0CE4C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gr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4968958" y="2249487"/>
            <a:ext cx="6078453" cy="3541714"/>
          </a:xfrm>
        </p:spPr>
        <p:txBody>
          <a:bodyPr>
            <a:normAutofit/>
          </a:bodyPr>
          <a:lstStyle/>
          <a:p>
            <a:pPr algn="ctr"/>
            <a:endParaRPr lang="en-GB" sz="3600" dirty="0">
              <a:solidFill>
                <a:schemeClr val="bg1"/>
              </a:solidFill>
              <a:latin typeface="Arial" panose="020B0604020202020204" pitchFamily="34" charset="0"/>
              <a:cs typeface="Arial" panose="020B0604020202020204" pitchFamily="34" charset="0"/>
            </a:endParaRPr>
          </a:p>
          <a:p>
            <a:pPr marL="0" indent="0" algn="ctr">
              <a:buNone/>
            </a:pPr>
            <a:r>
              <a:rPr lang="en-GB" sz="3600" b="1" dirty="0">
                <a:solidFill>
                  <a:schemeClr val="bg1"/>
                </a:solidFill>
                <a:latin typeface="Arial" panose="020B0604020202020204" pitchFamily="34" charset="0"/>
                <a:cs typeface="Arial" panose="020B0604020202020204" pitchFamily="34" charset="0"/>
              </a:rPr>
              <a:t>Thank you for listening, I appreciate your time!</a:t>
            </a:r>
          </a:p>
        </p:txBody>
      </p:sp>
    </p:spTree>
    <p:extLst>
      <p:ext uri="{BB962C8B-B14F-4D97-AF65-F5344CB8AC3E}">
        <p14:creationId xmlns:p14="http://schemas.microsoft.com/office/powerpoint/2010/main" val="32583018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0EBE6B-1F90-48B4-CACC-172FF691D67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6873B1-82D2-71A9-F5A9-13A8B7E33DE2}"/>
              </a:ext>
            </a:extLst>
          </p:cNvPr>
          <p:cNvSpPr>
            <a:spLocks noGrp="1"/>
          </p:cNvSpPr>
          <p:nvPr>
            <p:ph idx="1"/>
          </p:nvPr>
        </p:nvSpPr>
        <p:spPr>
          <a:xfrm>
            <a:off x="769121" y="1495426"/>
            <a:ext cx="10584679" cy="4681537"/>
          </a:xfrm>
        </p:spPr>
        <p:txBody>
          <a:bodyPr/>
          <a:lstStyle/>
          <a:p>
            <a:endParaRPr lang="en-GB" dirty="0">
              <a:latin typeface="Arial" panose="020B0604020202020204" pitchFamily="34" charset="0"/>
              <a:cs typeface="Arial" panose="020B0604020202020204" pitchFamily="34" charset="0"/>
            </a:endParaRPr>
          </a:p>
          <a:p>
            <a:pPr marL="0" indent="0" algn="ctr">
              <a:buNone/>
            </a:pPr>
            <a:endParaRPr lang="en-GB" sz="4800" dirty="0">
              <a:latin typeface="Arial" panose="020B0604020202020204" pitchFamily="34" charset="0"/>
              <a:cs typeface="Arial" panose="020B0604020202020204" pitchFamily="34" charset="0"/>
            </a:endParaRPr>
          </a:p>
        </p:txBody>
      </p:sp>
      <p:pic>
        <p:nvPicPr>
          <p:cNvPr id="1026" name="Picture 2" descr="Questions &amp; Answers on Collaboration ...">
            <a:extLst>
              <a:ext uri="{FF2B5EF4-FFF2-40B4-BE49-F238E27FC236}">
                <a16:creationId xmlns:a16="http://schemas.microsoft.com/office/drawing/2014/main" id="{BC1C6B8B-3E57-B212-0064-3A197FA3543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85871" y="2087592"/>
            <a:ext cx="6551427" cy="2737628"/>
          </a:xfrm>
          <a:prstGeom prst="rect">
            <a:avLst/>
          </a:prstGeom>
          <a:noFill/>
          <a:ln w="571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633478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9EFF472D76CF0A40888B78A9EA0200F3" ma:contentTypeVersion="8" ma:contentTypeDescription="Create a new document." ma:contentTypeScope="" ma:versionID="a8eac0a0cf35691c15004f0dd5bde203">
  <xsd:schema xmlns:xsd="http://www.w3.org/2001/XMLSchema" xmlns:xs="http://www.w3.org/2001/XMLSchema" xmlns:p="http://schemas.microsoft.com/office/2006/metadata/properties" xmlns:ns2="3e4d8a5d-01f3-43bc-a8af-65fd9717c730" targetNamespace="http://schemas.microsoft.com/office/2006/metadata/properties" ma:root="true" ma:fieldsID="3917609a5edacb8f5c90364ee40942c1" ns2:_="">
    <xsd:import namespace="3e4d8a5d-01f3-43bc-a8af-65fd9717c73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4d8a5d-01f3-43bc-a8af-65fd9717c73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A7A9B301-5F2D-4EFE-969F-254C13339DE5}">
  <ds:schemaRefs>
    <ds:schemaRef ds:uri="http://schemas.microsoft.com/sharepoint/v3/contenttype/forms"/>
  </ds:schemaRefs>
</ds:datastoreItem>
</file>

<file path=customXml/itemProps2.xml><?xml version="1.0" encoding="utf-8"?>
<ds:datastoreItem xmlns:ds="http://schemas.openxmlformats.org/officeDocument/2006/customXml" ds:itemID="{8A555A84-5542-4C22-B1A5-EDBFC0292EF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4d8a5d-01f3-43bc-a8af-65fd9717c73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5CCAF22-9EA3-4C2F-9092-C861B73393C1}">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TM04033919[[fn=Circuit]]</Template>
  <TotalTime>15335</TotalTime>
  <Words>1469</Words>
  <Application>Microsoft Office PowerPoint</Application>
  <PresentationFormat>Widescreen</PresentationFormat>
  <Paragraphs>168</Paragraphs>
  <Slides>13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DengXian</vt:lpstr>
      <vt:lpstr>Arial</vt:lpstr>
      <vt:lpstr>Courier New</vt:lpstr>
      <vt:lpstr>Tw Cen MT</vt:lpstr>
      <vt:lpstr>Wingdings</vt:lpstr>
      <vt:lpstr>Circuit</vt:lpstr>
      <vt:lpstr>PowerPoint Presentation</vt:lpstr>
      <vt:lpstr>Overview </vt:lpstr>
      <vt:lpstr>BACKGROUND OF Green Haven Florists </vt:lpstr>
      <vt:lpstr>GreeN Haven Florist Root problems</vt:lpstr>
      <vt:lpstr>PESTEL Framework</vt:lpstr>
      <vt:lpstr>  PESTEL Analysis Green Haven Florists   </vt:lpstr>
      <vt:lpstr>PowerPoint Presentation</vt:lpstr>
      <vt:lpstr>Cause-and-Effect Framework</vt:lpstr>
      <vt:lpstr>PowerPoint Presentation</vt:lpstr>
      <vt:lpstr>Summary</vt:lpstr>
      <vt:lpstr>Reference List: </vt:lpstr>
      <vt:lpstr>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-XXXXX Student Number - XXXX</dc:title>
  <dc:creator>Olu Adegbite</dc:creator>
  <cp:lastModifiedBy>Chanté Young</cp:lastModifiedBy>
  <cp:revision>91</cp:revision>
  <dcterms:created xsi:type="dcterms:W3CDTF">2024-01-29T11:42:05Z</dcterms:created>
  <dcterms:modified xsi:type="dcterms:W3CDTF">2025-10-13T08:17:46Z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0x0101009EFF472D76CF0A40888B78A9EA0200F3</vt:lpwstr>
  </property>
</Properties>
</file>