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57" r:id="rId4"/>
    <p:sldId id="259" r:id="rId5"/>
    <p:sldId id="258" r:id="rId6"/>
    <p:sldId id="260" r:id="rId7"/>
    <p:sldId id="261" r:id="rId8"/>
    <p:sldId id="271" r:id="rId9"/>
    <p:sldId id="272" r:id="rId10"/>
    <p:sldId id="273" r:id="rId11"/>
    <p:sldId id="266" r:id="rId12"/>
    <p:sldId id="267" r:id="rId13"/>
    <p:sldId id="268" r:id="rId14"/>
    <p:sldId id="269" r:id="rId15"/>
    <p:sldId id="270" r:id="rId16"/>
    <p:sldId id="274" r:id="rId17"/>
    <p:sldId id="282" r:id="rId18"/>
    <p:sldId id="277" r:id="rId19"/>
    <p:sldId id="278" r:id="rId20"/>
    <p:sldId id="279" r:id="rId21"/>
    <p:sldId id="280" r:id="rId22"/>
    <p:sldId id="281" r:id="rId23"/>
    <p:sldId id="26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74C64-BB28-3FFD-3E45-DD702E507246}" v="138" dt="2026-03-14T03:27:12.215"/>
    <p1510:client id="{2F0E6A0D-4061-50B5-2B36-57588C6ABEE2}" v="466" dt="2026-03-15T18:43:39.759"/>
    <p1510:client id="{CDE6DD13-C51C-FB5C-7B39-993F6DB0ACD2}" v="75" dt="2026-03-15T19:29:16.9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di Dahir (2504541)" userId="S::2504541@student.uwtsd.ac.uk::5a922d80-7d37-4940-a653-26851290db8b" providerId="AD" clId="Web-{CDE6DD13-C51C-FB5C-7B39-993F6DB0ACD2}"/>
    <pc:docChg chg="addSld delSld modSld">
      <pc:chgData name="Hamdi Dahir (2504541)" userId="S::2504541@student.uwtsd.ac.uk::5a922d80-7d37-4940-a653-26851290db8b" providerId="AD" clId="Web-{CDE6DD13-C51C-FB5C-7B39-993F6DB0ACD2}" dt="2026-03-15T19:29:16.987" v="75" actId="20577"/>
      <pc:docMkLst>
        <pc:docMk/>
      </pc:docMkLst>
      <pc:sldChg chg="modSp">
        <pc:chgData name="Hamdi Dahir (2504541)" userId="S::2504541@student.uwtsd.ac.uk::5a922d80-7d37-4940-a653-26851290db8b" providerId="AD" clId="Web-{CDE6DD13-C51C-FB5C-7B39-993F6DB0ACD2}" dt="2026-03-15T19:16:11.129" v="34" actId="20577"/>
        <pc:sldMkLst>
          <pc:docMk/>
          <pc:sldMk cId="2959455747" sldId="257"/>
        </pc:sldMkLst>
        <pc:spChg chg="mod">
          <ac:chgData name="Hamdi Dahir (2504541)" userId="S::2504541@student.uwtsd.ac.uk::5a922d80-7d37-4940-a653-26851290db8b" providerId="AD" clId="Web-{CDE6DD13-C51C-FB5C-7B39-993F6DB0ACD2}" dt="2026-03-15T19:16:11.129" v="34" actId="20577"/>
          <ac:spMkLst>
            <pc:docMk/>
            <pc:sldMk cId="2959455747" sldId="257"/>
            <ac:spMk id="17" creationId="{40443DCB-4EDD-1EA0-A163-864E1BB9D973}"/>
          </ac:spMkLst>
        </pc:spChg>
      </pc:sldChg>
      <pc:sldChg chg="del">
        <pc:chgData name="Hamdi Dahir (2504541)" userId="S::2504541@student.uwtsd.ac.uk::5a922d80-7d37-4940-a653-26851290db8b" providerId="AD" clId="Web-{CDE6DD13-C51C-FB5C-7B39-993F6DB0ACD2}" dt="2026-03-15T19:02:05.646" v="7"/>
        <pc:sldMkLst>
          <pc:docMk/>
          <pc:sldMk cId="1073980979" sldId="264"/>
        </pc:sldMkLst>
      </pc:sldChg>
      <pc:sldChg chg="modSp">
        <pc:chgData name="Hamdi Dahir (2504541)" userId="S::2504541@student.uwtsd.ac.uk::5a922d80-7d37-4940-a653-26851290db8b" providerId="AD" clId="Web-{CDE6DD13-C51C-FB5C-7B39-993F6DB0ACD2}" dt="2026-03-15T18:59:53.424" v="6" actId="14100"/>
        <pc:sldMkLst>
          <pc:docMk/>
          <pc:sldMk cId="3410051117" sldId="266"/>
        </pc:sldMkLst>
        <pc:spChg chg="mod">
          <ac:chgData name="Hamdi Dahir (2504541)" userId="S::2504541@student.uwtsd.ac.uk::5a922d80-7d37-4940-a653-26851290db8b" providerId="AD" clId="Web-{CDE6DD13-C51C-FB5C-7B39-993F6DB0ACD2}" dt="2026-03-15T18:59:53.424" v="6" actId="14100"/>
          <ac:spMkLst>
            <pc:docMk/>
            <pc:sldMk cId="3410051117" sldId="266"/>
            <ac:spMk id="3" creationId="{4E121A07-FC88-CA84-2AD7-3CFFE5A41C4D}"/>
          </ac:spMkLst>
        </pc:spChg>
      </pc:sldChg>
      <pc:sldChg chg="modSp">
        <pc:chgData name="Hamdi Dahir (2504541)" userId="S::2504541@student.uwtsd.ac.uk::5a922d80-7d37-4940-a653-26851290db8b" providerId="AD" clId="Web-{CDE6DD13-C51C-FB5C-7B39-993F6DB0ACD2}" dt="2026-03-15T19:21:36.122" v="44" actId="20577"/>
        <pc:sldMkLst>
          <pc:docMk/>
          <pc:sldMk cId="40182326" sldId="267"/>
        </pc:sldMkLst>
        <pc:spChg chg="mod">
          <ac:chgData name="Hamdi Dahir (2504541)" userId="S::2504541@student.uwtsd.ac.uk::5a922d80-7d37-4940-a653-26851290db8b" providerId="AD" clId="Web-{CDE6DD13-C51C-FB5C-7B39-993F6DB0ACD2}" dt="2026-03-15T19:21:36.122" v="44" actId="20577"/>
          <ac:spMkLst>
            <pc:docMk/>
            <pc:sldMk cId="40182326" sldId="267"/>
            <ac:spMk id="16" creationId="{9285EF61-1729-B190-CC67-9B5D727C5574}"/>
          </ac:spMkLst>
        </pc:spChg>
      </pc:sldChg>
      <pc:sldChg chg="modSp">
        <pc:chgData name="Hamdi Dahir (2504541)" userId="S::2504541@student.uwtsd.ac.uk::5a922d80-7d37-4940-a653-26851290db8b" providerId="AD" clId="Web-{CDE6DD13-C51C-FB5C-7B39-993F6DB0ACD2}" dt="2026-03-15T19:24:04.910" v="47" actId="20577"/>
        <pc:sldMkLst>
          <pc:docMk/>
          <pc:sldMk cId="3311902014" sldId="270"/>
        </pc:sldMkLst>
        <pc:spChg chg="mod">
          <ac:chgData name="Hamdi Dahir (2504541)" userId="S::2504541@student.uwtsd.ac.uk::5a922d80-7d37-4940-a653-26851290db8b" providerId="AD" clId="Web-{CDE6DD13-C51C-FB5C-7B39-993F6DB0ACD2}" dt="2026-03-15T19:24:04.910" v="47" actId="20577"/>
          <ac:spMkLst>
            <pc:docMk/>
            <pc:sldMk cId="3311902014" sldId="270"/>
            <ac:spMk id="3" creationId="{CF68E550-B40F-2DEB-2512-0404C5D9C439}"/>
          </ac:spMkLst>
        </pc:spChg>
      </pc:sldChg>
      <pc:sldChg chg="modSp">
        <pc:chgData name="Hamdi Dahir (2504541)" userId="S::2504541@student.uwtsd.ac.uk::5a922d80-7d37-4940-a653-26851290db8b" providerId="AD" clId="Web-{CDE6DD13-C51C-FB5C-7B39-993F6DB0ACD2}" dt="2026-03-15T19:20:50.856" v="40" actId="20577"/>
        <pc:sldMkLst>
          <pc:docMk/>
          <pc:sldMk cId="3827460383" sldId="271"/>
        </pc:sldMkLst>
        <pc:spChg chg="mod">
          <ac:chgData name="Hamdi Dahir (2504541)" userId="S::2504541@student.uwtsd.ac.uk::5a922d80-7d37-4940-a653-26851290db8b" providerId="AD" clId="Web-{CDE6DD13-C51C-FB5C-7B39-993F6DB0ACD2}" dt="2026-03-15T19:20:50.856" v="40" actId="20577"/>
          <ac:spMkLst>
            <pc:docMk/>
            <pc:sldMk cId="3827460383" sldId="271"/>
            <ac:spMk id="3" creationId="{3FD6D673-C139-48BA-6B12-7C07F9D0ED62}"/>
          </ac:spMkLst>
        </pc:spChg>
      </pc:sldChg>
      <pc:sldChg chg="modSp">
        <pc:chgData name="Hamdi Dahir (2504541)" userId="S::2504541@student.uwtsd.ac.uk::5a922d80-7d37-4940-a653-26851290db8b" providerId="AD" clId="Web-{CDE6DD13-C51C-FB5C-7B39-993F6DB0ACD2}" dt="2026-03-15T19:29:16.987" v="75" actId="20577"/>
        <pc:sldMkLst>
          <pc:docMk/>
          <pc:sldMk cId="659731722" sldId="276"/>
        </pc:sldMkLst>
        <pc:spChg chg="mod">
          <ac:chgData name="Hamdi Dahir (2504541)" userId="S::2504541@student.uwtsd.ac.uk::5a922d80-7d37-4940-a653-26851290db8b" providerId="AD" clId="Web-{CDE6DD13-C51C-FB5C-7B39-993F6DB0ACD2}" dt="2026-03-15T19:09:10.804" v="12" actId="14100"/>
          <ac:spMkLst>
            <pc:docMk/>
            <pc:sldMk cId="659731722" sldId="276"/>
            <ac:spMk id="2" creationId="{3B3BA944-2965-8C5B-A553-F8222AEBD354}"/>
          </ac:spMkLst>
        </pc:spChg>
        <pc:spChg chg="mod">
          <ac:chgData name="Hamdi Dahir (2504541)" userId="S::2504541@student.uwtsd.ac.uk::5a922d80-7d37-4940-a653-26851290db8b" providerId="AD" clId="Web-{CDE6DD13-C51C-FB5C-7B39-993F6DB0ACD2}" dt="2026-03-15T19:29:16.987" v="75" actId="20577"/>
          <ac:spMkLst>
            <pc:docMk/>
            <pc:sldMk cId="659731722" sldId="276"/>
            <ac:spMk id="3" creationId="{A2DC79A8-2A4D-17EE-873D-91B7A1CB1DAB}"/>
          </ac:spMkLst>
        </pc:spChg>
      </pc:sldChg>
      <pc:sldChg chg="addSp delSp modSp new">
        <pc:chgData name="Hamdi Dahir (2504541)" userId="S::2504541@student.uwtsd.ac.uk::5a922d80-7d37-4940-a653-26851290db8b" providerId="AD" clId="Web-{CDE6DD13-C51C-FB5C-7B39-993F6DB0ACD2}" dt="2026-03-15T19:26:43.554" v="69" actId="20577"/>
        <pc:sldMkLst>
          <pc:docMk/>
          <pc:sldMk cId="2324092393" sldId="282"/>
        </pc:sldMkLst>
        <pc:spChg chg="mod">
          <ac:chgData name="Hamdi Dahir (2504541)" userId="S::2504541@student.uwtsd.ac.uk::5a922d80-7d37-4940-a653-26851290db8b" providerId="AD" clId="Web-{CDE6DD13-C51C-FB5C-7B39-993F6DB0ACD2}" dt="2026-03-15T19:26:43.554" v="69" actId="20577"/>
          <ac:spMkLst>
            <pc:docMk/>
            <pc:sldMk cId="2324092393" sldId="282"/>
            <ac:spMk id="2" creationId="{A152AC1A-A636-488B-9D57-416E0F831FE8}"/>
          </ac:spMkLst>
        </pc:spChg>
        <pc:spChg chg="mod">
          <ac:chgData name="Hamdi Dahir (2504541)" userId="S::2504541@student.uwtsd.ac.uk::5a922d80-7d37-4940-a653-26851290db8b" providerId="AD" clId="Web-{CDE6DD13-C51C-FB5C-7B39-993F6DB0ACD2}" dt="2026-03-15T19:26:03.753" v="53" actId="20577"/>
          <ac:spMkLst>
            <pc:docMk/>
            <pc:sldMk cId="2324092393" sldId="282"/>
            <ac:spMk id="3" creationId="{DB5EEA61-B69B-2B8A-DC31-7F2B7ADBB2E1}"/>
          </ac:spMkLst>
        </pc:spChg>
        <pc:spChg chg="add del mod">
          <ac:chgData name="Hamdi Dahir (2504541)" userId="S::2504541@student.uwtsd.ac.uk::5a922d80-7d37-4940-a653-26851290db8b" providerId="AD" clId="Web-{CDE6DD13-C51C-FB5C-7B39-993F6DB0ACD2}" dt="2026-03-15T19:25:57.596" v="51"/>
          <ac:spMkLst>
            <pc:docMk/>
            <pc:sldMk cId="2324092393" sldId="282"/>
            <ac:spMk id="4" creationId="{B11604B3-E6D2-B4A8-858B-9927B839398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7115CC-4948-4D33-ABE2-A111A926383D}" type="doc">
      <dgm:prSet loTypeId="urn:microsoft.com/office/officeart/2005/8/layout/vList5" loCatId="list" qsTypeId="urn:microsoft.com/office/officeart/2005/8/quickstyle/simple4" qsCatId="simple" csTypeId="urn:microsoft.com/office/officeart/2005/8/colors/colorful1" csCatId="colorful"/>
      <dgm:spPr/>
      <dgm:t>
        <a:bodyPr/>
        <a:lstStyle/>
        <a:p>
          <a:endParaRPr lang="en-US"/>
        </a:p>
      </dgm:t>
    </dgm:pt>
    <dgm:pt modelId="{FAE4041A-08F0-4B53-8757-18042851CAC5}">
      <dgm:prSet/>
      <dgm:spPr/>
      <dgm:t>
        <a:bodyPr/>
        <a:lstStyle/>
        <a:p>
          <a:r>
            <a:rPr lang="en-US" b="0" i="0" baseline="0"/>
            <a:t>Cultural barriers in Flight Foods Ltd</a:t>
          </a:r>
          <a:r>
            <a:rPr lang="en-US" b="0" i="0"/>
            <a:t>​</a:t>
          </a:r>
          <a:endParaRPr lang="en-US"/>
        </a:p>
      </dgm:t>
    </dgm:pt>
    <dgm:pt modelId="{42F6D908-0BD4-4B4B-8BAC-C1263A399F4D}" type="parTrans" cxnId="{DD7C79D6-C514-446E-91F0-08D72D31AEB9}">
      <dgm:prSet/>
      <dgm:spPr/>
      <dgm:t>
        <a:bodyPr/>
        <a:lstStyle/>
        <a:p>
          <a:endParaRPr lang="en-US"/>
        </a:p>
      </dgm:t>
    </dgm:pt>
    <dgm:pt modelId="{69A0AD0C-7D52-4C8D-8058-C728B52CD230}" type="sibTrans" cxnId="{DD7C79D6-C514-446E-91F0-08D72D31AEB9}">
      <dgm:prSet/>
      <dgm:spPr/>
      <dgm:t>
        <a:bodyPr/>
        <a:lstStyle/>
        <a:p>
          <a:endParaRPr lang="en-US"/>
        </a:p>
      </dgm:t>
    </dgm:pt>
    <dgm:pt modelId="{263BBBD5-C7A1-4E2E-BA8F-02F244971DA7}">
      <dgm:prSet/>
      <dgm:spPr/>
      <dgm:t>
        <a:bodyPr/>
        <a:lstStyle/>
        <a:p>
          <a:r>
            <a:rPr lang="en-US" b="0" i="0" baseline="0"/>
            <a:t>Workforce consists mainly of immigrants from five different cultural groups. These workers may have different: </a:t>
          </a:r>
          <a:r>
            <a:rPr lang="en-US" b="0" i="0"/>
            <a:t>​</a:t>
          </a:r>
          <a:endParaRPr lang="en-US"/>
        </a:p>
      </dgm:t>
    </dgm:pt>
    <dgm:pt modelId="{E6E486C0-2FB1-445F-A6C8-F56975961AF1}" type="parTrans" cxnId="{6F588718-4286-45F5-819F-9379D1BCE1D0}">
      <dgm:prSet/>
      <dgm:spPr/>
      <dgm:t>
        <a:bodyPr/>
        <a:lstStyle/>
        <a:p>
          <a:endParaRPr lang="en-US"/>
        </a:p>
      </dgm:t>
    </dgm:pt>
    <dgm:pt modelId="{AA20F16B-4C2E-47D2-AD37-8E40CAC9E7FB}" type="sibTrans" cxnId="{6F588718-4286-45F5-819F-9379D1BCE1D0}">
      <dgm:prSet/>
      <dgm:spPr/>
      <dgm:t>
        <a:bodyPr/>
        <a:lstStyle/>
        <a:p>
          <a:endParaRPr lang="en-US"/>
        </a:p>
      </dgm:t>
    </dgm:pt>
    <dgm:pt modelId="{86A888B0-C1EC-4E0B-888D-4FCDCEFABB06}">
      <dgm:prSet/>
      <dgm:spPr/>
      <dgm:t>
        <a:bodyPr/>
        <a:lstStyle/>
        <a:p>
          <a:r>
            <a:rPr lang="en-US" b="0" i="0" baseline="0"/>
            <a:t>Food safety habits and what they know about hygiene standards.</a:t>
          </a:r>
          <a:r>
            <a:rPr lang="en-US" b="0" i="0"/>
            <a:t>​</a:t>
          </a:r>
          <a:endParaRPr lang="en-US"/>
        </a:p>
      </dgm:t>
    </dgm:pt>
    <dgm:pt modelId="{C3F556EE-E343-421C-95F9-692CF6DC56C2}" type="parTrans" cxnId="{4F5C0CE7-E5C6-4F39-9739-E9A286ADAA6E}">
      <dgm:prSet/>
      <dgm:spPr/>
      <dgm:t>
        <a:bodyPr/>
        <a:lstStyle/>
        <a:p>
          <a:endParaRPr lang="en-US"/>
        </a:p>
      </dgm:t>
    </dgm:pt>
    <dgm:pt modelId="{F4BC1A65-552C-40FD-9258-EBB4A455BEE5}" type="sibTrans" cxnId="{4F5C0CE7-E5C6-4F39-9739-E9A286ADAA6E}">
      <dgm:prSet/>
      <dgm:spPr/>
      <dgm:t>
        <a:bodyPr/>
        <a:lstStyle/>
        <a:p>
          <a:endParaRPr lang="en-US"/>
        </a:p>
      </dgm:t>
    </dgm:pt>
    <dgm:pt modelId="{1A4D1D64-335D-4412-96BB-50633230D3BD}">
      <dgm:prSet/>
      <dgm:spPr/>
      <dgm:t>
        <a:bodyPr/>
        <a:lstStyle/>
        <a:p>
          <a:r>
            <a:rPr lang="en-US" b="0" i="0" baseline="0"/>
            <a:t>Workplace communication styles.</a:t>
          </a:r>
          <a:r>
            <a:rPr lang="en-US" b="0" i="0"/>
            <a:t>​</a:t>
          </a:r>
          <a:endParaRPr lang="en-US"/>
        </a:p>
      </dgm:t>
    </dgm:pt>
    <dgm:pt modelId="{CE90BAC3-BFA0-4A10-8ADA-88A23FCC9B90}" type="parTrans" cxnId="{DB3FD7E7-9076-4E4A-8442-B84228391F27}">
      <dgm:prSet/>
      <dgm:spPr/>
      <dgm:t>
        <a:bodyPr/>
        <a:lstStyle/>
        <a:p>
          <a:endParaRPr lang="en-US"/>
        </a:p>
      </dgm:t>
    </dgm:pt>
    <dgm:pt modelId="{BFE12B46-F41E-47B7-BFD7-1D890BD17A27}" type="sibTrans" cxnId="{DB3FD7E7-9076-4E4A-8442-B84228391F27}">
      <dgm:prSet/>
      <dgm:spPr/>
      <dgm:t>
        <a:bodyPr/>
        <a:lstStyle/>
        <a:p>
          <a:endParaRPr lang="en-US"/>
        </a:p>
      </dgm:t>
    </dgm:pt>
    <dgm:pt modelId="{022B5A6C-B42D-407B-8FB9-6161E5CB1984}">
      <dgm:prSet/>
      <dgm:spPr/>
      <dgm:t>
        <a:bodyPr/>
        <a:lstStyle/>
        <a:p>
          <a:r>
            <a:rPr lang="en-US" b="0" i="0" baseline="0"/>
            <a:t>Attitudes towards authority and instructions.</a:t>
          </a:r>
          <a:r>
            <a:rPr lang="en-US" b="0" i="0"/>
            <a:t>​</a:t>
          </a:r>
          <a:endParaRPr lang="en-US"/>
        </a:p>
      </dgm:t>
    </dgm:pt>
    <dgm:pt modelId="{7C154E8C-C344-43D2-A145-0B60B52315FB}" type="parTrans" cxnId="{141642DD-39B6-4830-9492-7EA41EC596D6}">
      <dgm:prSet/>
      <dgm:spPr/>
      <dgm:t>
        <a:bodyPr/>
        <a:lstStyle/>
        <a:p>
          <a:endParaRPr lang="en-US"/>
        </a:p>
      </dgm:t>
    </dgm:pt>
    <dgm:pt modelId="{46F637BB-CE90-4CB7-A42C-6845E028841F}" type="sibTrans" cxnId="{141642DD-39B6-4830-9492-7EA41EC596D6}">
      <dgm:prSet/>
      <dgm:spPr/>
      <dgm:t>
        <a:bodyPr/>
        <a:lstStyle/>
        <a:p>
          <a:endParaRPr lang="en-US"/>
        </a:p>
      </dgm:t>
    </dgm:pt>
    <dgm:pt modelId="{F1CE23F3-4AB7-4602-A028-91E57A81094F}">
      <dgm:prSet/>
      <dgm:spPr/>
      <dgm:t>
        <a:bodyPr/>
        <a:lstStyle/>
        <a:p>
          <a:r>
            <a:rPr lang="en-US" b="0" i="0" baseline="0"/>
            <a:t>Therefore, staff may not fully understand the importance of strict food hygiene rules, so mistakes happen like: </a:t>
          </a:r>
          <a:r>
            <a:rPr lang="en-US" b="0" i="0"/>
            <a:t>​</a:t>
          </a:r>
          <a:endParaRPr lang="en-US"/>
        </a:p>
      </dgm:t>
    </dgm:pt>
    <dgm:pt modelId="{3BAA8CFD-6E66-4362-990A-1C8A1FEDF672}" type="parTrans" cxnId="{5B933CA5-4FE4-4795-AC26-14F1B26FDF7C}">
      <dgm:prSet/>
      <dgm:spPr/>
      <dgm:t>
        <a:bodyPr/>
        <a:lstStyle/>
        <a:p>
          <a:endParaRPr lang="en-US"/>
        </a:p>
      </dgm:t>
    </dgm:pt>
    <dgm:pt modelId="{9EC283DA-DA82-4E88-94D1-906D1BD150DC}" type="sibTrans" cxnId="{5B933CA5-4FE4-4795-AC26-14F1B26FDF7C}">
      <dgm:prSet/>
      <dgm:spPr/>
      <dgm:t>
        <a:bodyPr/>
        <a:lstStyle/>
        <a:p>
          <a:endParaRPr lang="en-US"/>
        </a:p>
      </dgm:t>
    </dgm:pt>
    <dgm:pt modelId="{85364EAF-D7DF-4DE9-9E0E-027BCCC2ADF5}">
      <dgm:prSet/>
      <dgm:spPr/>
      <dgm:t>
        <a:bodyPr/>
        <a:lstStyle/>
        <a:p>
          <a:r>
            <a:rPr lang="en-US" b="0" i="0" baseline="0"/>
            <a:t>Meat appearing in vegetarian meals.</a:t>
          </a:r>
          <a:r>
            <a:rPr lang="en-US" b="0" i="0"/>
            <a:t>​</a:t>
          </a:r>
          <a:endParaRPr lang="en-US"/>
        </a:p>
      </dgm:t>
    </dgm:pt>
    <dgm:pt modelId="{7382C74D-2CA1-4D87-827A-ABBE2EA811E3}" type="parTrans" cxnId="{FFAD3E64-1457-45C9-8ABE-2B735D1DF47E}">
      <dgm:prSet/>
      <dgm:spPr/>
      <dgm:t>
        <a:bodyPr/>
        <a:lstStyle/>
        <a:p>
          <a:endParaRPr lang="en-US"/>
        </a:p>
      </dgm:t>
    </dgm:pt>
    <dgm:pt modelId="{E0521896-8CD6-41CA-A2B4-F305C2563E13}" type="sibTrans" cxnId="{FFAD3E64-1457-45C9-8ABE-2B735D1DF47E}">
      <dgm:prSet/>
      <dgm:spPr/>
      <dgm:t>
        <a:bodyPr/>
        <a:lstStyle/>
        <a:p>
          <a:endParaRPr lang="en-US"/>
        </a:p>
      </dgm:t>
    </dgm:pt>
    <dgm:pt modelId="{6A8DA42D-ED3C-45E0-959D-38A808976144}">
      <dgm:prSet/>
      <dgm:spPr/>
      <dgm:t>
        <a:bodyPr/>
        <a:lstStyle/>
        <a:p>
          <a:r>
            <a:rPr lang="en-US" b="0" i="0" baseline="0"/>
            <a:t>Poor food handling.</a:t>
          </a:r>
          <a:r>
            <a:rPr lang="en-US" b="0" i="0"/>
            <a:t>​</a:t>
          </a:r>
          <a:endParaRPr lang="en-US"/>
        </a:p>
      </dgm:t>
    </dgm:pt>
    <dgm:pt modelId="{D953F54C-BF92-43AC-8E36-E4B7B674DB2E}" type="parTrans" cxnId="{DC9F1B97-E16F-4CD8-B078-F5D897651283}">
      <dgm:prSet/>
      <dgm:spPr/>
      <dgm:t>
        <a:bodyPr/>
        <a:lstStyle/>
        <a:p>
          <a:endParaRPr lang="en-US"/>
        </a:p>
      </dgm:t>
    </dgm:pt>
    <dgm:pt modelId="{7128418C-9950-409D-AC19-877B3E07581B}" type="sibTrans" cxnId="{DC9F1B97-E16F-4CD8-B078-F5D897651283}">
      <dgm:prSet/>
      <dgm:spPr/>
      <dgm:t>
        <a:bodyPr/>
        <a:lstStyle/>
        <a:p>
          <a:endParaRPr lang="en-US"/>
        </a:p>
      </dgm:t>
    </dgm:pt>
    <dgm:pt modelId="{2C3ACB0A-03F4-4DC1-8B35-BD7D40DEB9C5}" type="pres">
      <dgm:prSet presAssocID="{727115CC-4948-4D33-ABE2-A111A926383D}" presName="Name0" presStyleCnt="0">
        <dgm:presLayoutVars>
          <dgm:dir/>
          <dgm:animLvl val="lvl"/>
          <dgm:resizeHandles val="exact"/>
        </dgm:presLayoutVars>
      </dgm:prSet>
      <dgm:spPr/>
    </dgm:pt>
    <dgm:pt modelId="{BE115D77-02EB-4154-95E9-04129A2BE677}" type="pres">
      <dgm:prSet presAssocID="{FAE4041A-08F0-4B53-8757-18042851CAC5}" presName="linNode" presStyleCnt="0"/>
      <dgm:spPr/>
    </dgm:pt>
    <dgm:pt modelId="{D7E21CF7-8426-4AE3-8A71-9A0D9472565B}" type="pres">
      <dgm:prSet presAssocID="{FAE4041A-08F0-4B53-8757-18042851CAC5}" presName="parentText" presStyleLbl="node1" presStyleIdx="0" presStyleCnt="1">
        <dgm:presLayoutVars>
          <dgm:chMax val="1"/>
          <dgm:bulletEnabled val="1"/>
        </dgm:presLayoutVars>
      </dgm:prSet>
      <dgm:spPr/>
    </dgm:pt>
    <dgm:pt modelId="{0A68AE81-9405-4C76-861D-75D6E489DBFD}" type="pres">
      <dgm:prSet presAssocID="{FAE4041A-08F0-4B53-8757-18042851CAC5}" presName="descendantText" presStyleLbl="alignAccFollowNode1" presStyleIdx="0" presStyleCnt="1">
        <dgm:presLayoutVars>
          <dgm:bulletEnabled val="1"/>
        </dgm:presLayoutVars>
      </dgm:prSet>
      <dgm:spPr/>
    </dgm:pt>
  </dgm:ptLst>
  <dgm:cxnLst>
    <dgm:cxn modelId="{60B6D712-E1F4-42A4-9891-662E93562C30}" type="presOf" srcId="{1A4D1D64-335D-4412-96BB-50633230D3BD}" destId="{0A68AE81-9405-4C76-861D-75D6E489DBFD}" srcOrd="0" destOrd="2" presId="urn:microsoft.com/office/officeart/2005/8/layout/vList5"/>
    <dgm:cxn modelId="{6F588718-4286-45F5-819F-9379D1BCE1D0}" srcId="{FAE4041A-08F0-4B53-8757-18042851CAC5}" destId="{263BBBD5-C7A1-4E2E-BA8F-02F244971DA7}" srcOrd="0" destOrd="0" parTransId="{E6E486C0-2FB1-445F-A6C8-F56975961AF1}" sibTransId="{AA20F16B-4C2E-47D2-AD37-8E40CAC9E7FB}"/>
    <dgm:cxn modelId="{2B3DA41B-2F41-4DC0-8D0C-8D438474B5FB}" type="presOf" srcId="{FAE4041A-08F0-4B53-8757-18042851CAC5}" destId="{D7E21CF7-8426-4AE3-8A71-9A0D9472565B}" srcOrd="0" destOrd="0" presId="urn:microsoft.com/office/officeart/2005/8/layout/vList5"/>
    <dgm:cxn modelId="{58C4AA3D-D943-4E10-8657-5932C56A5709}" type="presOf" srcId="{6A8DA42D-ED3C-45E0-959D-38A808976144}" destId="{0A68AE81-9405-4C76-861D-75D6E489DBFD}" srcOrd="0" destOrd="6" presId="urn:microsoft.com/office/officeart/2005/8/layout/vList5"/>
    <dgm:cxn modelId="{FFAD3E64-1457-45C9-8ABE-2B735D1DF47E}" srcId="{FAE4041A-08F0-4B53-8757-18042851CAC5}" destId="{85364EAF-D7DF-4DE9-9E0E-027BCCC2ADF5}" srcOrd="5" destOrd="0" parTransId="{7382C74D-2CA1-4D87-827A-ABBE2EA811E3}" sibTransId="{E0521896-8CD6-41CA-A2B4-F305C2563E13}"/>
    <dgm:cxn modelId="{0F55CB65-E01A-4456-9AC8-CAB2B3490FA4}" type="presOf" srcId="{263BBBD5-C7A1-4E2E-BA8F-02F244971DA7}" destId="{0A68AE81-9405-4C76-861D-75D6E489DBFD}" srcOrd="0" destOrd="0" presId="urn:microsoft.com/office/officeart/2005/8/layout/vList5"/>
    <dgm:cxn modelId="{78220773-8C5C-4731-9AEC-D490992A0EEA}" type="presOf" srcId="{85364EAF-D7DF-4DE9-9E0E-027BCCC2ADF5}" destId="{0A68AE81-9405-4C76-861D-75D6E489DBFD}" srcOrd="0" destOrd="5" presId="urn:microsoft.com/office/officeart/2005/8/layout/vList5"/>
    <dgm:cxn modelId="{08AE548D-B6DD-43A3-A535-DF9D69DB0D36}" type="presOf" srcId="{022B5A6C-B42D-407B-8FB9-6161E5CB1984}" destId="{0A68AE81-9405-4C76-861D-75D6E489DBFD}" srcOrd="0" destOrd="3" presId="urn:microsoft.com/office/officeart/2005/8/layout/vList5"/>
    <dgm:cxn modelId="{DC9F1B97-E16F-4CD8-B078-F5D897651283}" srcId="{FAE4041A-08F0-4B53-8757-18042851CAC5}" destId="{6A8DA42D-ED3C-45E0-959D-38A808976144}" srcOrd="6" destOrd="0" parTransId="{D953F54C-BF92-43AC-8E36-E4B7B674DB2E}" sibTransId="{7128418C-9950-409D-AC19-877B3E07581B}"/>
    <dgm:cxn modelId="{81140DA3-D3C8-4E53-87E1-A48A587DFBE8}" type="presOf" srcId="{86A888B0-C1EC-4E0B-888D-4FCDCEFABB06}" destId="{0A68AE81-9405-4C76-861D-75D6E489DBFD}" srcOrd="0" destOrd="1" presId="urn:microsoft.com/office/officeart/2005/8/layout/vList5"/>
    <dgm:cxn modelId="{5B933CA5-4FE4-4795-AC26-14F1B26FDF7C}" srcId="{FAE4041A-08F0-4B53-8757-18042851CAC5}" destId="{F1CE23F3-4AB7-4602-A028-91E57A81094F}" srcOrd="4" destOrd="0" parTransId="{3BAA8CFD-6E66-4362-990A-1C8A1FEDF672}" sibTransId="{9EC283DA-DA82-4E88-94D1-906D1BD150DC}"/>
    <dgm:cxn modelId="{4930CEC9-0BC1-4C7D-BBA7-F47FD36318EF}" type="presOf" srcId="{F1CE23F3-4AB7-4602-A028-91E57A81094F}" destId="{0A68AE81-9405-4C76-861D-75D6E489DBFD}" srcOrd="0" destOrd="4" presId="urn:microsoft.com/office/officeart/2005/8/layout/vList5"/>
    <dgm:cxn modelId="{4DFCB8D4-FB54-4D17-B62F-599FF3509E1C}" type="presOf" srcId="{727115CC-4948-4D33-ABE2-A111A926383D}" destId="{2C3ACB0A-03F4-4DC1-8B35-BD7D40DEB9C5}" srcOrd="0" destOrd="0" presId="urn:microsoft.com/office/officeart/2005/8/layout/vList5"/>
    <dgm:cxn modelId="{DD7C79D6-C514-446E-91F0-08D72D31AEB9}" srcId="{727115CC-4948-4D33-ABE2-A111A926383D}" destId="{FAE4041A-08F0-4B53-8757-18042851CAC5}" srcOrd="0" destOrd="0" parTransId="{42F6D908-0BD4-4B4B-8BAC-C1263A399F4D}" sibTransId="{69A0AD0C-7D52-4C8D-8058-C728B52CD230}"/>
    <dgm:cxn modelId="{141642DD-39B6-4830-9492-7EA41EC596D6}" srcId="{FAE4041A-08F0-4B53-8757-18042851CAC5}" destId="{022B5A6C-B42D-407B-8FB9-6161E5CB1984}" srcOrd="3" destOrd="0" parTransId="{7C154E8C-C344-43D2-A145-0B60B52315FB}" sibTransId="{46F637BB-CE90-4CB7-A42C-6845E028841F}"/>
    <dgm:cxn modelId="{4F5C0CE7-E5C6-4F39-9739-E9A286ADAA6E}" srcId="{FAE4041A-08F0-4B53-8757-18042851CAC5}" destId="{86A888B0-C1EC-4E0B-888D-4FCDCEFABB06}" srcOrd="1" destOrd="0" parTransId="{C3F556EE-E343-421C-95F9-692CF6DC56C2}" sibTransId="{F4BC1A65-552C-40FD-9258-EBB4A455BEE5}"/>
    <dgm:cxn modelId="{DB3FD7E7-9076-4E4A-8442-B84228391F27}" srcId="{FAE4041A-08F0-4B53-8757-18042851CAC5}" destId="{1A4D1D64-335D-4412-96BB-50633230D3BD}" srcOrd="2" destOrd="0" parTransId="{CE90BAC3-BFA0-4A10-8ADA-88A23FCC9B90}" sibTransId="{BFE12B46-F41E-47B7-BFD7-1D890BD17A27}"/>
    <dgm:cxn modelId="{79B00F62-491C-4D07-8236-CBEB327AA5E3}" type="presParOf" srcId="{2C3ACB0A-03F4-4DC1-8B35-BD7D40DEB9C5}" destId="{BE115D77-02EB-4154-95E9-04129A2BE677}" srcOrd="0" destOrd="0" presId="urn:microsoft.com/office/officeart/2005/8/layout/vList5"/>
    <dgm:cxn modelId="{D13437AA-F1BC-4B2C-AD09-50E409885A84}" type="presParOf" srcId="{BE115D77-02EB-4154-95E9-04129A2BE677}" destId="{D7E21CF7-8426-4AE3-8A71-9A0D9472565B}" srcOrd="0" destOrd="0" presId="urn:microsoft.com/office/officeart/2005/8/layout/vList5"/>
    <dgm:cxn modelId="{2E92E5E4-1F5D-480A-A1AF-DAAD3B5FDFA0}" type="presParOf" srcId="{BE115D77-02EB-4154-95E9-04129A2BE677}" destId="{0A68AE81-9405-4C76-861D-75D6E489DBF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8AE81-9405-4C76-861D-75D6E489DBFD}">
      <dsp:nvSpPr>
        <dsp:cNvPr id="0" name=""/>
        <dsp:cNvSpPr/>
      </dsp:nvSpPr>
      <dsp:spPr>
        <a:xfrm rot="5400000">
          <a:off x="5410072" y="-1189323"/>
          <a:ext cx="3481070" cy="6729984"/>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b="0" i="0" kern="1200" baseline="0"/>
            <a:t>Workforce consists mainly of immigrants from five different cultural groups. These workers may have different: </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Food safety habits and what they know about hygiene standards.</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Workplace communication styles.</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Attitudes towards authority and instructions.</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Therefore, staff may not fully understand the importance of strict food hygiene rules, so mistakes happen like: </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Meat appearing in vegetarian meals.</a:t>
          </a:r>
          <a:r>
            <a:rPr lang="en-US" sz="1900" b="0" i="0" kern="1200"/>
            <a:t>​</a:t>
          </a:r>
          <a:endParaRPr lang="en-US" sz="1900" kern="1200"/>
        </a:p>
        <a:p>
          <a:pPr marL="171450" lvl="1" indent="-171450" algn="l" defTabSz="844550">
            <a:lnSpc>
              <a:spcPct val="90000"/>
            </a:lnSpc>
            <a:spcBef>
              <a:spcPct val="0"/>
            </a:spcBef>
            <a:spcAft>
              <a:spcPct val="15000"/>
            </a:spcAft>
            <a:buChar char="•"/>
          </a:pPr>
          <a:r>
            <a:rPr lang="en-US" sz="1900" b="0" i="0" kern="1200" baseline="0"/>
            <a:t>Poor food handling.</a:t>
          </a:r>
          <a:r>
            <a:rPr lang="en-US" sz="1900" b="0" i="0" kern="1200"/>
            <a:t>​</a:t>
          </a:r>
          <a:endParaRPr lang="en-US" sz="1900" kern="1200"/>
        </a:p>
      </dsp:txBody>
      <dsp:txXfrm rot="-5400000">
        <a:off x="3785615" y="605066"/>
        <a:ext cx="6560052" cy="3141206"/>
      </dsp:txXfrm>
    </dsp:sp>
    <dsp:sp modelId="{D7E21CF7-8426-4AE3-8A71-9A0D9472565B}">
      <dsp:nvSpPr>
        <dsp:cNvPr id="0" name=""/>
        <dsp:cNvSpPr/>
      </dsp:nvSpPr>
      <dsp:spPr>
        <a:xfrm>
          <a:off x="0" y="0"/>
          <a:ext cx="3785616" cy="435133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104775" rIns="209550" bIns="104775" numCol="1" spcCol="1270" anchor="ctr" anchorCtr="0">
          <a:noAutofit/>
        </a:bodyPr>
        <a:lstStyle/>
        <a:p>
          <a:pPr marL="0" lvl="0" indent="0" algn="ctr" defTabSz="2444750">
            <a:lnSpc>
              <a:spcPct val="90000"/>
            </a:lnSpc>
            <a:spcBef>
              <a:spcPct val="0"/>
            </a:spcBef>
            <a:spcAft>
              <a:spcPct val="35000"/>
            </a:spcAft>
            <a:buNone/>
          </a:pPr>
          <a:r>
            <a:rPr lang="en-US" sz="5500" b="0" i="0" kern="1200" baseline="0"/>
            <a:t>Cultural barriers in Flight Foods Ltd</a:t>
          </a:r>
          <a:r>
            <a:rPr lang="en-US" sz="5500" b="0" i="0" kern="1200"/>
            <a:t>​</a:t>
          </a:r>
          <a:endParaRPr lang="en-US" sz="5500" kern="1200"/>
        </a:p>
      </dsp:txBody>
      <dsp:txXfrm>
        <a:off x="184799" y="184799"/>
        <a:ext cx="3416018" cy="398174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hyperlink" Target="https://food-handler.com/lessons/personal-hygiene-of-food-handlers/" TargetMode="External"/><Relationship Id="rId4" Type="http://schemas.openxmlformats.org/officeDocument/2006/relationships/hyperlink" Target="https://www.blkmaxhospital.com/blogs/food-safety-your-health"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jigsawdiscoverytool.com/generational-differences-in-the-workplace/" TargetMode="External"/><Relationship Id="rId2" Type="http://schemas.openxmlformats.org/officeDocument/2006/relationships/hyperlink" Target="https://www.beresfordresearch.com/age-range-by-gener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vironmental-protection.org.uk/policy-areas/noise/environmental-noise/" TargetMode="External"/><Relationship Id="rId2" Type="http://schemas.openxmlformats.org/officeDocument/2006/relationships/hyperlink" Target="https://sonairenviro.com/2025/06/06/best-ways-to-reduce-noise-pollution/" TargetMode="External"/><Relationship Id="rId1" Type="http://schemas.openxmlformats.org/officeDocument/2006/relationships/slideLayout" Target="../slideLayouts/slideLayout2.xml"/><Relationship Id="rId5" Type="http://schemas.openxmlformats.org/officeDocument/2006/relationships/hyperlink" Target="https://www.who.int/tools/compendium-on-health-and-environment/environmental-noise/" TargetMode="External"/><Relationship Id="rId4" Type="http://schemas.openxmlformats.org/officeDocument/2006/relationships/hyperlink" Target="http://www.who.int"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d on the tray in the plane&#10;&#10;AI-generated content may be incorrect.">
            <a:extLst>
              <a:ext uri="{FF2B5EF4-FFF2-40B4-BE49-F238E27FC236}">
                <a16:creationId xmlns:a16="http://schemas.microsoft.com/office/drawing/2014/main" id="{49126F5B-E384-47E5-815A-7306172EE334}"/>
              </a:ext>
            </a:extLst>
          </p:cNvPr>
          <p:cNvPicPr>
            <a:picLocks noChangeAspect="1"/>
          </p:cNvPicPr>
          <p:nvPr/>
        </p:nvPicPr>
        <p:blipFill>
          <a:blip r:embed="rId2"/>
          <a:srcRect l="5897" t="9091" r="17401"/>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7981" y="1122363"/>
            <a:ext cx="4023360" cy="3204134"/>
          </a:xfrm>
        </p:spPr>
        <p:txBody>
          <a:bodyPr anchor="b">
            <a:normAutofit/>
          </a:bodyPr>
          <a:lstStyle/>
          <a:p>
            <a:pPr algn="l">
              <a:lnSpc>
                <a:spcPct val="100000"/>
              </a:lnSpc>
              <a:spcBef>
                <a:spcPts val="0"/>
              </a:spcBef>
            </a:pPr>
            <a:r>
              <a:rPr lang="en-US" sz="1800" dirty="0">
                <a:solidFill>
                  <a:schemeClr val="bg1"/>
                </a:solidFill>
              </a:rPr>
              <a:t>Hamdi Dahir 2504541</a:t>
            </a:r>
            <a:br>
              <a:rPr lang="en-US" sz="1800" dirty="0"/>
            </a:br>
            <a:r>
              <a:rPr lang="en-US" sz="1800" dirty="0" err="1">
                <a:solidFill>
                  <a:schemeClr val="bg1"/>
                </a:solidFill>
              </a:rPr>
              <a:t>kamal</a:t>
            </a:r>
            <a:r>
              <a:rPr lang="en-US" sz="1800" dirty="0">
                <a:solidFill>
                  <a:schemeClr val="bg1"/>
                </a:solidFill>
              </a:rPr>
              <a:t> Ahmed 2408742</a:t>
            </a:r>
            <a:br>
              <a:rPr lang="en-US" sz="1800" dirty="0"/>
            </a:br>
            <a:r>
              <a:rPr lang="en-GB" sz="1800" dirty="0">
                <a:solidFill>
                  <a:srgbClr val="FFFFFF"/>
                </a:solidFill>
                <a:latin typeface="Calibri"/>
                <a:ea typeface="Calibri"/>
                <a:cs typeface="Calibri"/>
              </a:rPr>
              <a:t>Beniamin </a:t>
            </a:r>
            <a:r>
              <a:rPr lang="en-GB" sz="1800" dirty="0" err="1">
                <a:solidFill>
                  <a:srgbClr val="FFFFFF"/>
                </a:solidFill>
                <a:latin typeface="Calibri"/>
                <a:ea typeface="Calibri"/>
                <a:cs typeface="Calibri"/>
              </a:rPr>
              <a:t>Cirpaci</a:t>
            </a:r>
            <a:r>
              <a:rPr lang="en-GB" sz="1800" dirty="0">
                <a:solidFill>
                  <a:srgbClr val="FFFFFF"/>
                </a:solidFill>
                <a:latin typeface="Calibri"/>
                <a:ea typeface="Calibri"/>
                <a:cs typeface="Calibri"/>
              </a:rPr>
              <a:t> 1906100</a:t>
            </a:r>
            <a:br>
              <a:rPr lang="en-GB" sz="1800" dirty="0">
                <a:solidFill>
                  <a:srgbClr val="FFFFFF"/>
                </a:solidFill>
                <a:latin typeface="Calibri"/>
                <a:ea typeface="Calibri"/>
                <a:cs typeface="Calibri"/>
              </a:rPr>
            </a:br>
            <a:r>
              <a:rPr lang="en-GB" sz="1800" dirty="0">
                <a:solidFill>
                  <a:srgbClr val="FFFFFF"/>
                </a:solidFill>
                <a:latin typeface="Calibri"/>
                <a:ea typeface="Calibri"/>
                <a:cs typeface="Calibri"/>
              </a:rPr>
              <a:t>Monica-Eva </a:t>
            </a:r>
            <a:r>
              <a:rPr lang="en-GB" sz="1800" dirty="0" err="1">
                <a:solidFill>
                  <a:srgbClr val="FFFFFF"/>
                </a:solidFill>
                <a:latin typeface="Calibri"/>
                <a:ea typeface="Calibri"/>
                <a:cs typeface="Calibri"/>
              </a:rPr>
              <a:t>Caraian</a:t>
            </a:r>
            <a:r>
              <a:rPr lang="en-GB" sz="1800" dirty="0">
                <a:solidFill>
                  <a:srgbClr val="FFFFFF"/>
                </a:solidFill>
                <a:latin typeface="Calibri"/>
                <a:ea typeface="Calibri"/>
                <a:cs typeface="Calibri"/>
              </a:rPr>
              <a:t> 2512836</a:t>
            </a:r>
            <a:br>
              <a:rPr lang="en-GB" sz="1800" dirty="0">
                <a:latin typeface="Calibri"/>
                <a:ea typeface="Calibri"/>
                <a:cs typeface="Calibri"/>
              </a:rPr>
            </a:br>
            <a:r>
              <a:rPr lang="en-GB" sz="1800" dirty="0">
                <a:latin typeface="Calibri"/>
                <a:ea typeface="Calibri"/>
                <a:cs typeface="Calibri"/>
              </a:rPr>
              <a:t>Muhammed Sohail Ahmed</a:t>
            </a:r>
            <a:endParaRPr lang="en-US" sz="1800" dirty="0">
              <a:latin typeface="Calibri"/>
              <a:ea typeface="Calibri"/>
              <a:cs typeface="Calibri"/>
            </a:endParaRPr>
          </a:p>
          <a:p>
            <a:pPr algn="l">
              <a:lnSpc>
                <a:spcPct val="100000"/>
              </a:lnSpc>
              <a:spcBef>
                <a:spcPts val="0"/>
              </a:spcBef>
            </a:pPr>
            <a:br>
              <a:rPr lang="en-US" sz="1800" dirty="0"/>
            </a:br>
            <a:r>
              <a:rPr lang="en-US" sz="1800" dirty="0">
                <a:solidFill>
                  <a:schemeClr val="bg1"/>
                </a:solidFill>
              </a:rPr>
              <a:t>Modul Leader: Fatima Hashmi</a:t>
            </a:r>
            <a:br>
              <a:rPr lang="en-US" sz="1400" b="1" dirty="0"/>
            </a:br>
            <a:endParaRPr lang="en-US" sz="4400">
              <a:solidFill>
                <a:schemeClr val="bg1"/>
              </a:solidFill>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chor="t">
            <a:noAutofit/>
          </a:bodyPr>
          <a:lstStyle/>
          <a:p>
            <a:pPr algn="l"/>
            <a:r>
              <a:rPr lang="en-US" sz="4400" i="1">
                <a:solidFill>
                  <a:srgbClr val="FF0000"/>
                </a:solidFill>
                <a:latin typeface="Calibri"/>
                <a:ea typeface="Calibri"/>
                <a:cs typeface="Calibri"/>
              </a:rPr>
              <a:t>Flight</a:t>
            </a:r>
            <a:r>
              <a:rPr lang="en-US" sz="4400" i="1">
                <a:solidFill>
                  <a:srgbClr val="FF0000"/>
                </a:solidFill>
                <a:ea typeface="+mn-lt"/>
                <a:cs typeface="+mn-lt"/>
              </a:rPr>
              <a:t> Foods Ltd</a:t>
            </a:r>
          </a:p>
          <a:p>
            <a:pPr algn="l"/>
            <a:endParaRPr lang="en-US" sz="4400" i="1">
              <a:solidFill>
                <a:schemeClr val="bg1"/>
              </a:solidFill>
            </a:endParaRP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Rectangle 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BA944-2965-8C5B-A553-F8222AEBD354}"/>
              </a:ext>
            </a:extLst>
          </p:cNvPr>
          <p:cNvSpPr>
            <a:spLocks noGrp="1"/>
          </p:cNvSpPr>
          <p:nvPr>
            <p:ph type="title"/>
          </p:nvPr>
        </p:nvSpPr>
        <p:spPr>
          <a:xfrm>
            <a:off x="686834" y="591344"/>
            <a:ext cx="3200400" cy="5585619"/>
          </a:xfrm>
        </p:spPr>
        <p:txBody>
          <a:bodyPr>
            <a:normAutofit/>
          </a:bodyPr>
          <a:lstStyle/>
          <a:p>
            <a:r>
              <a:rPr lang="en-US" sz="2400">
                <a:solidFill>
                  <a:srgbClr val="FFFFFF"/>
                </a:solidFill>
                <a:ea typeface="+mj-lt"/>
                <a:cs typeface="+mj-lt"/>
              </a:rPr>
              <a:t>                       Introduction </a:t>
            </a:r>
            <a:endParaRPr lang="en-US"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DC79A8-2A4D-17EE-873D-91B7A1CB1DAB}"/>
              </a:ext>
            </a:extLst>
          </p:cNvPr>
          <p:cNvSpPr>
            <a:spLocks noGrp="1"/>
          </p:cNvSpPr>
          <p:nvPr>
            <p:ph idx="1"/>
          </p:nvPr>
        </p:nvSpPr>
        <p:spPr>
          <a:xfrm>
            <a:off x="4447308" y="318174"/>
            <a:ext cx="6906491" cy="6218222"/>
          </a:xfrm>
        </p:spPr>
        <p:txBody>
          <a:bodyPr vert="horz" lIns="91440" tIns="45720" rIns="91440" bIns="45720" rtlCol="0" anchor="ctr">
            <a:normAutofit/>
          </a:bodyPr>
          <a:lstStyle/>
          <a:p>
            <a:r>
              <a:rPr lang="en-US" dirty="0">
                <a:ea typeface="+mn-lt"/>
                <a:cs typeface="+mn-lt"/>
              </a:rPr>
              <a:t>Today we are going to talk about communication barriers at work. We will explain the problems Gary </a:t>
            </a:r>
            <a:r>
              <a:rPr lang="en-US">
                <a:ea typeface="+mn-lt"/>
                <a:cs typeface="+mn-lt"/>
              </a:rPr>
              <a:t>faces at</a:t>
            </a:r>
            <a:r>
              <a:rPr lang="en-US" dirty="0">
                <a:ea typeface="+mn-lt"/>
                <a:cs typeface="+mn-lt"/>
              </a:rPr>
              <a:t> Flight Foods, how these problems affect his communication with workers, and how </a:t>
            </a:r>
            <a:r>
              <a:rPr lang="en-US">
                <a:ea typeface="+mn-lt"/>
                <a:cs typeface="+mn-lt"/>
              </a:rPr>
              <a:t>Gary can improve.</a:t>
            </a:r>
          </a:p>
          <a:p>
            <a:r>
              <a:rPr lang="en-US">
                <a:ea typeface="+mn-lt"/>
                <a:cs typeface="+mn-lt"/>
              </a:rPr>
              <a:t>Language and body language.(3/7 slid </a:t>
            </a:r>
            <a:endParaRPr lang="en-US" dirty="0">
              <a:ea typeface="+mn-lt"/>
              <a:cs typeface="+mn-lt"/>
            </a:endParaRPr>
          </a:p>
          <a:p>
            <a:r>
              <a:rPr lang="en-US">
                <a:ea typeface="+mn-lt"/>
                <a:cs typeface="+mn-lt"/>
              </a:rPr>
              <a:t>Cultural standard.(8/13)slid </a:t>
            </a:r>
          </a:p>
          <a:p>
            <a:r>
              <a:rPr lang="en-US"/>
              <a:t>Age and Generational.(14/17)sild </a:t>
            </a:r>
            <a:endParaRPr lang="en-US" dirty="0"/>
          </a:p>
          <a:p>
            <a:r>
              <a:rPr lang="en-US" dirty="0"/>
              <a:t>Environmen</a:t>
            </a:r>
            <a:r>
              <a:rPr lang="en-US"/>
              <a:t>tal noise.(18/22) sild </a:t>
            </a:r>
            <a:endParaRPr lang="en-US" dirty="0"/>
          </a:p>
          <a:p>
            <a:r>
              <a:rPr lang="en-US"/>
              <a:t>Emotional.</a:t>
            </a:r>
          </a:p>
          <a:p>
            <a:pPr marL="0" indent="0">
              <a:buNone/>
            </a:pPr>
            <a:endParaRPr lang="en-US" dirty="0"/>
          </a:p>
          <a:p>
            <a:endParaRPr lang="en-US" dirty="0"/>
          </a:p>
        </p:txBody>
      </p:sp>
    </p:spTree>
    <p:extLst>
      <p:ext uri="{BB962C8B-B14F-4D97-AF65-F5344CB8AC3E}">
        <p14:creationId xmlns:p14="http://schemas.microsoft.com/office/powerpoint/2010/main" val="659731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1" name="Group 6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5" name="Rectangle 2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2" name="Rectangle 6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3" name="Freeform: Shape 62">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4" name="Rectangle 63">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4B5E445-0761-6472-94D4-056A4B98A253}"/>
              </a:ext>
            </a:extLst>
          </p:cNvPr>
          <p:cNvSpPr>
            <a:spLocks noGrp="1"/>
          </p:cNvSpPr>
          <p:nvPr>
            <p:ph type="title"/>
          </p:nvPr>
        </p:nvSpPr>
        <p:spPr>
          <a:xfrm>
            <a:off x="1143000" y="1676400"/>
            <a:ext cx="3810000" cy="3505200"/>
          </a:xfrm>
        </p:spPr>
        <p:txBody>
          <a:bodyPr anchor="t">
            <a:normAutofit/>
          </a:bodyPr>
          <a:lstStyle/>
          <a:p>
            <a:r>
              <a:rPr lang="en-US" sz="4000" b="1">
                <a:latin typeface="Aptos"/>
              </a:rPr>
              <a:t>Language barrier</a:t>
            </a:r>
            <a:endParaRPr lang="en-US" sz="4000"/>
          </a:p>
        </p:txBody>
      </p:sp>
      <p:sp>
        <p:nvSpPr>
          <p:cNvPr id="17" name="Content Placeholder 2">
            <a:extLst>
              <a:ext uri="{FF2B5EF4-FFF2-40B4-BE49-F238E27FC236}">
                <a16:creationId xmlns:a16="http://schemas.microsoft.com/office/drawing/2014/main" id="{40443DCB-4EDD-1EA0-A163-864E1BB9D973}"/>
              </a:ext>
            </a:extLst>
          </p:cNvPr>
          <p:cNvSpPr>
            <a:spLocks noGrp="1"/>
          </p:cNvSpPr>
          <p:nvPr>
            <p:ph idx="1"/>
          </p:nvPr>
        </p:nvSpPr>
        <p:spPr>
          <a:xfrm>
            <a:off x="3729491" y="1705154"/>
            <a:ext cx="7090909" cy="3476446"/>
          </a:xfrm>
        </p:spPr>
        <p:txBody>
          <a:bodyPr vert="horz" lIns="91440" tIns="45720" rIns="91440" bIns="45720" rtlCol="0" anchor="t">
            <a:noAutofit/>
          </a:bodyPr>
          <a:lstStyle/>
          <a:p>
            <a:pPr marL="0" indent="0">
              <a:buNone/>
            </a:pPr>
            <a:endParaRPr lang="en-US" sz="1700">
              <a:solidFill>
                <a:schemeClr val="tx1">
                  <a:alpha val="55000"/>
                </a:schemeClr>
              </a:solidFill>
              <a:ea typeface="+mn-lt"/>
              <a:cs typeface="+mn-lt"/>
            </a:endParaRPr>
          </a:p>
          <a:p>
            <a:r>
              <a:rPr lang="en-US" sz="2000">
                <a:ea typeface="+mn-lt"/>
                <a:cs typeface="+mn-lt"/>
              </a:rPr>
              <a:t>Many workers have different first languages and only know a little English. </a:t>
            </a:r>
          </a:p>
          <a:p>
            <a:r>
              <a:rPr lang="en-US" sz="2000">
                <a:ea typeface="+mn-lt"/>
                <a:cs typeface="+mn-lt"/>
              </a:rPr>
              <a:t>Makes it hard for some workers to understand.</a:t>
            </a:r>
            <a:endParaRPr lang="en-US"/>
          </a:p>
          <a:p>
            <a:r>
              <a:rPr lang="en-US" sz="2000" dirty="0">
                <a:ea typeface="+mn-lt"/>
                <a:cs typeface="+mn-lt"/>
              </a:rPr>
              <a:t>Language barriers are common in multicultural workplaces </a:t>
            </a:r>
            <a:r>
              <a:rPr lang="en-US" sz="2000">
                <a:ea typeface="+mn-lt"/>
                <a:cs typeface="+mn-lt"/>
              </a:rPr>
              <a:t>and can</a:t>
            </a:r>
            <a:r>
              <a:rPr lang="en-US" sz="2000" dirty="0">
                <a:ea typeface="+mn-lt"/>
                <a:cs typeface="+mn-lt"/>
              </a:rPr>
              <a:t> reduce productivity.</a:t>
            </a:r>
            <a:endParaRPr lang="en-US" sz="2000" dirty="0"/>
          </a:p>
          <a:p>
            <a:r>
              <a:rPr lang="en-US" sz="2000">
                <a:ea typeface="+mn-lt"/>
                <a:cs typeface="+mn-lt"/>
              </a:rPr>
              <a:t>Gary is asking them to do. Sometimes workers misunderstand what Gary explains about food hygiene rules or tasks.  </a:t>
            </a:r>
            <a:endParaRPr lang="en-US" sz="2000"/>
          </a:p>
        </p:txBody>
      </p:sp>
    </p:spTree>
    <p:extLst>
      <p:ext uri="{BB962C8B-B14F-4D97-AF65-F5344CB8AC3E}">
        <p14:creationId xmlns:p14="http://schemas.microsoft.com/office/powerpoint/2010/main" val="2959455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D5A9B-EC84-7B58-3BEE-EBC76AA75C9A}"/>
              </a:ext>
            </a:extLst>
          </p:cNvPr>
          <p:cNvSpPr>
            <a:spLocks noGrp="1"/>
          </p:cNvSpPr>
          <p:nvPr>
            <p:ph type="title"/>
          </p:nvPr>
        </p:nvSpPr>
        <p:spPr>
          <a:xfrm>
            <a:off x="841248" y="548640"/>
            <a:ext cx="3600860" cy="5431536"/>
          </a:xfrm>
        </p:spPr>
        <p:txBody>
          <a:bodyPr>
            <a:normAutofit/>
          </a:bodyPr>
          <a:lstStyle/>
          <a:p>
            <a:r>
              <a:rPr lang="en-US" sz="5400">
                <a:latin typeface="Aptos"/>
              </a:rPr>
              <a:t>Ways to Overcome Language Barriers</a:t>
            </a:r>
            <a:endParaRPr lang="en-US" sz="5400"/>
          </a:p>
        </p:txBody>
      </p:sp>
      <p:sp>
        <p:nvSpPr>
          <p:cNvPr id="6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Content Placeholder 2">
            <a:extLst>
              <a:ext uri="{FF2B5EF4-FFF2-40B4-BE49-F238E27FC236}">
                <a16:creationId xmlns:a16="http://schemas.microsoft.com/office/drawing/2014/main" id="{B5C67650-F91D-4434-6811-5473996084CA}"/>
              </a:ext>
            </a:extLst>
          </p:cNvPr>
          <p:cNvSpPr>
            <a:spLocks noGrp="1"/>
          </p:cNvSpPr>
          <p:nvPr>
            <p:ph idx="1"/>
          </p:nvPr>
        </p:nvSpPr>
        <p:spPr>
          <a:xfrm>
            <a:off x="5241437" y="322054"/>
            <a:ext cx="6224335" cy="5877233"/>
          </a:xfrm>
        </p:spPr>
        <p:txBody>
          <a:bodyPr vert="horz" lIns="91440" tIns="45720" rIns="91440" bIns="45720" rtlCol="0" anchor="ctr">
            <a:normAutofit/>
          </a:bodyPr>
          <a:lstStyle/>
          <a:p>
            <a:pPr marL="0" indent="0">
              <a:buNone/>
            </a:pPr>
            <a:r>
              <a:rPr lang="en-US" sz="1700" b="1" dirty="0">
                <a:ea typeface="+mn-lt"/>
                <a:cs typeface="+mn-lt"/>
              </a:rPr>
              <a:t> Use simple English</a:t>
            </a:r>
            <a:r>
              <a:rPr lang="en-US" sz="1700" dirty="0">
                <a:ea typeface="+mn-lt"/>
                <a:cs typeface="+mn-lt"/>
              </a:rPr>
              <a:t> </a:t>
            </a:r>
            <a:r>
              <a:rPr lang="en-US" sz="1800" dirty="0">
                <a:ea typeface="+mn-lt"/>
                <a:cs typeface="+mn-lt"/>
              </a:rPr>
              <a:t>Gary can speak slowly and use </a:t>
            </a:r>
            <a:r>
              <a:rPr lang="en-US" sz="1800">
                <a:ea typeface="+mn-lt"/>
                <a:cs typeface="+mn-lt"/>
              </a:rPr>
              <a:t>short, clear sentences</a:t>
            </a:r>
          </a:p>
          <a:p>
            <a:pPr marL="0" indent="0">
              <a:buNone/>
            </a:pPr>
            <a:r>
              <a:rPr lang="en-US" sz="1800" dirty="0">
                <a:ea typeface="+mn-lt"/>
                <a:cs typeface="+mn-lt"/>
              </a:rPr>
              <a:t>  </a:t>
            </a:r>
            <a:r>
              <a:rPr lang="en-US" sz="2000" dirty="0">
                <a:ea typeface="+mn-lt"/>
                <a:cs typeface="+mn-lt"/>
              </a:rPr>
              <a:t> </a:t>
            </a:r>
            <a:r>
              <a:rPr lang="en-US" sz="1800">
                <a:ea typeface="+mn-lt"/>
                <a:cs typeface="+mn-lt"/>
              </a:rPr>
              <a:t>Avoiding difficult words will help workers understand better.</a:t>
            </a:r>
            <a:endParaRPr lang="en-US" sz="1800"/>
          </a:p>
          <a:p>
            <a:r>
              <a:rPr lang="en-US" sz="1700" b="1">
                <a:ea typeface="+mn-lt"/>
                <a:cs typeface="+mn-lt"/>
              </a:rPr>
              <a:t>Provide written instructions in different languages</a:t>
            </a:r>
            <a:r>
              <a:rPr lang="en-US" sz="1700" dirty="0">
                <a:ea typeface="+mn-lt"/>
                <a:cs typeface="+mn-lt"/>
              </a:rPr>
              <a:t> </a:t>
            </a:r>
            <a:r>
              <a:rPr lang="en-US" sz="1800">
                <a:ea typeface="+mn-lt"/>
                <a:cs typeface="+mn-lt"/>
              </a:rPr>
              <a:t>Important rules like food hygiene procedures, can be translated into the workers own languages. </a:t>
            </a:r>
          </a:p>
          <a:p>
            <a:r>
              <a:rPr lang="en-US" sz="1800">
                <a:ea typeface="+mn-lt"/>
                <a:cs typeface="+mn-lt"/>
              </a:rPr>
              <a:t>This helps them read and understand the instructions.</a:t>
            </a:r>
            <a:endParaRPr lang="en-US" sz="1800"/>
          </a:p>
          <a:p>
            <a:r>
              <a:rPr lang="en-US" sz="1700" b="1">
                <a:ea typeface="+mn-lt"/>
                <a:cs typeface="+mn-lt"/>
              </a:rPr>
              <a:t>Use pictures and signs</a:t>
            </a:r>
            <a:r>
              <a:rPr lang="en-US" sz="1700" dirty="0">
                <a:ea typeface="+mn-lt"/>
                <a:cs typeface="+mn-lt"/>
              </a:rPr>
              <a:t>  </a:t>
            </a:r>
            <a:r>
              <a:rPr lang="en-US" sz="1800">
                <a:ea typeface="+mn-lt"/>
                <a:cs typeface="+mn-lt"/>
              </a:rPr>
              <a:t>Using pictures, diagrams, or signs on the factory floor can show the rules clearly without relying only on English.</a:t>
            </a:r>
            <a:endParaRPr lang="en-US" sz="1800"/>
          </a:p>
          <a:p>
            <a:pPr marL="0" indent="0">
              <a:buNone/>
            </a:pPr>
            <a:endParaRPr lang="en-US" sz="1800" dirty="0"/>
          </a:p>
          <a:p>
            <a:endParaRPr lang="en-US" sz="1800"/>
          </a:p>
        </p:txBody>
      </p:sp>
    </p:spTree>
    <p:extLst>
      <p:ext uri="{BB962C8B-B14F-4D97-AF65-F5344CB8AC3E}">
        <p14:creationId xmlns:p14="http://schemas.microsoft.com/office/powerpoint/2010/main" val="4033795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3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9E0AF86-1656-BC5B-6BFD-4BB359D284E7}"/>
              </a:ext>
            </a:extLst>
          </p:cNvPr>
          <p:cNvSpPr>
            <a:spLocks noGrp="1"/>
          </p:cNvSpPr>
          <p:nvPr>
            <p:ph type="title"/>
          </p:nvPr>
        </p:nvSpPr>
        <p:spPr>
          <a:xfrm>
            <a:off x="804672" y="2053641"/>
            <a:ext cx="3669161" cy="2760098"/>
          </a:xfrm>
        </p:spPr>
        <p:txBody>
          <a:bodyPr>
            <a:normAutofit/>
          </a:bodyPr>
          <a:lstStyle/>
          <a:p>
            <a:r>
              <a:rPr lang="en-US" sz="4000">
                <a:solidFill>
                  <a:schemeClr val="tx2"/>
                </a:solidFill>
                <a:ea typeface="+mj-lt"/>
                <a:cs typeface="+mj-lt"/>
              </a:rPr>
              <a:t>       Body Language</a:t>
            </a:r>
            <a:endParaRPr lang="en-US" sz="4000">
              <a:solidFill>
                <a:schemeClr val="tx2"/>
              </a:solidFill>
            </a:endParaRPr>
          </a:p>
        </p:txBody>
      </p:sp>
      <p:sp>
        <p:nvSpPr>
          <p:cNvPr id="3" name="Content Placeholder 2">
            <a:extLst>
              <a:ext uri="{FF2B5EF4-FFF2-40B4-BE49-F238E27FC236}">
                <a16:creationId xmlns:a16="http://schemas.microsoft.com/office/drawing/2014/main" id="{38147C72-AC80-33A4-E82E-122ECC782DBD}"/>
              </a:ext>
            </a:extLst>
          </p:cNvPr>
          <p:cNvSpPr>
            <a:spLocks noGrp="1"/>
          </p:cNvSpPr>
          <p:nvPr>
            <p:ph idx="1"/>
          </p:nvPr>
        </p:nvSpPr>
        <p:spPr>
          <a:xfrm>
            <a:off x="6090574" y="571829"/>
            <a:ext cx="5306084" cy="5460671"/>
          </a:xfrm>
          <a:noFill/>
          <a:ln>
            <a:noFill/>
          </a:ln>
        </p:spPr>
        <p:txBody>
          <a:bodyPr vert="horz" lIns="91440" tIns="45720" rIns="91440" bIns="45720" rtlCol="0" anchor="ctr">
            <a:noAutofit/>
          </a:bodyPr>
          <a:lstStyle/>
          <a:p>
            <a:endParaRPr lang="en-US" sz="1800" b="1">
              <a:solidFill>
                <a:schemeClr val="tx2"/>
              </a:solidFill>
            </a:endParaRPr>
          </a:p>
          <a:p>
            <a:r>
              <a:rPr lang="en-US" sz="2000">
                <a:solidFill>
                  <a:schemeClr val="tx2"/>
                </a:solidFill>
                <a:latin typeface="Aptos"/>
                <a:ea typeface="+mn-lt"/>
                <a:cs typeface="+mn-lt"/>
              </a:rPr>
              <a:t>Gary shows negative body language when he becomes frustrated. </a:t>
            </a:r>
          </a:p>
          <a:p>
            <a:r>
              <a:rPr lang="en-US" sz="2000">
                <a:solidFill>
                  <a:schemeClr val="tx2"/>
                </a:solidFill>
                <a:latin typeface="Aptos"/>
                <a:ea typeface="+mn-lt"/>
                <a:cs typeface="+mn-lt"/>
              </a:rPr>
              <a:t>For example, he pulls his hair and shouts Idiots.</a:t>
            </a:r>
            <a:endParaRPr lang="en-US" sz="2000">
              <a:solidFill>
                <a:schemeClr val="tx2"/>
              </a:solidFill>
              <a:ea typeface="+mn-lt"/>
              <a:cs typeface="+mn-lt"/>
            </a:endParaRPr>
          </a:p>
          <a:p>
            <a:r>
              <a:rPr lang="en-US" sz="2000">
                <a:solidFill>
                  <a:schemeClr val="tx2"/>
                </a:solidFill>
                <a:ea typeface="+mn-lt"/>
                <a:cs typeface="+mn-lt"/>
              </a:rPr>
              <a:t>Body language shows strong emotions (Pease and Pease, 2004).  Gary’s actions show he is angry or stressed, which affects how the workers react.</a:t>
            </a:r>
            <a:endParaRPr lang="en-US" sz="2000">
              <a:solidFill>
                <a:schemeClr val="tx2"/>
              </a:solidFill>
              <a:latin typeface="Aptos"/>
              <a:ea typeface="+mn-lt"/>
              <a:cs typeface="+mn-lt"/>
            </a:endParaRPr>
          </a:p>
          <a:p>
            <a:r>
              <a:rPr lang="en-US" sz="2000">
                <a:solidFill>
                  <a:schemeClr val="tx2"/>
                </a:solidFill>
                <a:latin typeface="Aptos"/>
                <a:ea typeface="+mn-lt"/>
                <a:cs typeface="+mn-lt"/>
              </a:rPr>
              <a:t>When workers see this kind of body language, they may feel nervous uncomfortable or upset. </a:t>
            </a:r>
          </a:p>
          <a:p>
            <a:pPr marL="0" indent="0">
              <a:buNone/>
            </a:pPr>
            <a:endParaRPr lang="en-US" sz="1800" b="1">
              <a:solidFill>
                <a:schemeClr val="tx2"/>
              </a:solidFill>
              <a:latin typeface="Aptos"/>
            </a:endParaRPr>
          </a:p>
        </p:txBody>
      </p:sp>
    </p:spTree>
    <p:extLst>
      <p:ext uri="{BB962C8B-B14F-4D97-AF65-F5344CB8AC3E}">
        <p14:creationId xmlns:p14="http://schemas.microsoft.com/office/powerpoint/2010/main" val="90175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C1605-55D8-AFB6-22FB-48E3B77B7819}"/>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mj-lt"/>
                <a:cs typeface="+mj-lt"/>
              </a:rPr>
              <a:t>Ways to Overcome Body Language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C59BEA-5EE2-2CF2-E511-7E7E5345E07C}"/>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r>
              <a:rPr lang="en-US" sz="1800" b="1">
                <a:ea typeface="+mn-lt"/>
                <a:cs typeface="+mn-lt"/>
              </a:rPr>
              <a:t>Use clear and positive body language</a:t>
            </a:r>
            <a:r>
              <a:rPr lang="en-US" sz="1800">
                <a:ea typeface="+mn-lt"/>
                <a:cs typeface="+mn-lt"/>
              </a:rPr>
              <a:t> </a:t>
            </a:r>
            <a:endParaRPr lang="en-US"/>
          </a:p>
          <a:p>
            <a:r>
              <a:rPr lang="en-US" sz="1800">
                <a:ea typeface="+mn-lt"/>
                <a:cs typeface="+mn-lt"/>
              </a:rPr>
              <a:t> Instead of showing frustration, like pulling his hair or shouting, </a:t>
            </a:r>
            <a:endParaRPr lang="en-US"/>
          </a:p>
          <a:p>
            <a:r>
              <a:rPr lang="en-US" sz="1800">
                <a:ea typeface="+mn-lt"/>
                <a:cs typeface="+mn-lt"/>
              </a:rPr>
              <a:t>Gary should use calm gestures, smiles, and nods to show instructions. This makes workers feel comfortable.</a:t>
            </a:r>
            <a:endParaRPr lang="en-US" sz="1800"/>
          </a:p>
          <a:p>
            <a:r>
              <a:rPr lang="en-US" sz="1800" b="1">
                <a:ea typeface="+mn-lt"/>
                <a:cs typeface="+mn-lt"/>
              </a:rPr>
              <a:t>Combine body language with speech</a:t>
            </a:r>
            <a:endParaRPr lang="en-US" sz="1800">
              <a:ea typeface="+mn-lt"/>
              <a:cs typeface="+mn-lt"/>
            </a:endParaRPr>
          </a:p>
          <a:p>
            <a:r>
              <a:rPr lang="en-US" sz="1800" b="1">
                <a:ea typeface="+mn-lt"/>
                <a:cs typeface="+mn-lt"/>
              </a:rPr>
              <a:t> </a:t>
            </a:r>
            <a:r>
              <a:rPr lang="en-US" sz="1800">
                <a:ea typeface="+mn-lt"/>
                <a:cs typeface="+mn-lt"/>
              </a:rPr>
              <a:t>Gary can point to equipment, show steps clearly, or use hand signals while explaining tasks.</a:t>
            </a:r>
          </a:p>
          <a:p>
            <a:r>
              <a:rPr lang="en-US" sz="1800">
                <a:ea typeface="+mn-lt"/>
                <a:cs typeface="+mn-lt"/>
              </a:rPr>
              <a:t> This helps workers understand even if they do not speak English well.</a:t>
            </a:r>
            <a:endParaRPr lang="en-US" sz="1800"/>
          </a:p>
          <a:p>
            <a:r>
              <a:rPr lang="en-US" sz="1800" b="1">
                <a:ea typeface="+mn-lt"/>
                <a:cs typeface="+mn-lt"/>
              </a:rPr>
              <a:t>Use demonstrations</a:t>
            </a:r>
            <a:r>
              <a:rPr lang="en-US" sz="1800">
                <a:ea typeface="+mn-lt"/>
                <a:cs typeface="+mn-lt"/>
              </a:rPr>
              <a:t>   Show workers how to do tasks rather than just telling them. Step by-step demonstrations. Training with a bilingual worker or an interpreter can also help. Critical demonstrations are often clearer than words. </a:t>
            </a:r>
            <a:endParaRPr lang="en-US" sz="1800"/>
          </a:p>
          <a:p>
            <a:r>
              <a:rPr lang="en-US" sz="1800" b="1">
                <a:ea typeface="+mn-lt"/>
                <a:cs typeface="+mn-lt"/>
              </a:rPr>
              <a:t>Encourage feedback</a:t>
            </a:r>
            <a:endParaRPr lang="en-US" sz="1800">
              <a:ea typeface="+mn-lt"/>
              <a:cs typeface="+mn-lt"/>
            </a:endParaRPr>
          </a:p>
          <a:p>
            <a:r>
              <a:rPr lang="en-US" sz="1800">
                <a:ea typeface="+mn-lt"/>
                <a:cs typeface="+mn-lt"/>
              </a:rPr>
              <a:t>Gary should encourage workers to do things like Ask questions  Repeat instructions  Show what they have learned </a:t>
            </a:r>
            <a:endParaRPr lang="en-US" sz="1800" b="1">
              <a:ea typeface="+mn-lt"/>
              <a:cs typeface="+mn-lt"/>
            </a:endParaRPr>
          </a:p>
          <a:p>
            <a:r>
              <a:rPr lang="en-US" sz="1800">
                <a:ea typeface="+mn-lt"/>
                <a:cs typeface="+mn-lt"/>
              </a:rPr>
              <a:t> Giving feedback helps avoid misunderstandings and improves teamwork (Adler, Rodman, and du Pré, 2016).</a:t>
            </a:r>
            <a:endParaRPr lang="en-US" sz="1800" b="1">
              <a:ea typeface="+mn-lt"/>
              <a:cs typeface="+mn-lt"/>
            </a:endParaRPr>
          </a:p>
          <a:p>
            <a:r>
              <a:rPr lang="en-US" sz="1800" b="1">
                <a:ea typeface="+mn-lt"/>
                <a:cs typeface="+mn-lt"/>
              </a:rPr>
              <a:t>Create a supportive environment</a:t>
            </a:r>
            <a:r>
              <a:rPr lang="en-US" sz="1800">
                <a:ea typeface="+mn-lt"/>
                <a:cs typeface="+mn-lt"/>
              </a:rPr>
              <a:t>  Workers should feel safe to ask questions or say when they do not understand. Positive body language and patience help reduce fear or confusion.</a:t>
            </a:r>
            <a:endParaRPr lang="en-US" sz="1800"/>
          </a:p>
          <a:p>
            <a:endParaRPr lang="en-US" sz="1800"/>
          </a:p>
        </p:txBody>
      </p:sp>
    </p:spTree>
    <p:extLst>
      <p:ext uri="{BB962C8B-B14F-4D97-AF65-F5344CB8AC3E}">
        <p14:creationId xmlns:p14="http://schemas.microsoft.com/office/powerpoint/2010/main" val="3614661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diagram of food safety&#10;&#10;AI-generated content may be incorrect.">
            <a:extLst>
              <a:ext uri="{FF2B5EF4-FFF2-40B4-BE49-F238E27FC236}">
                <a16:creationId xmlns:a16="http://schemas.microsoft.com/office/drawing/2014/main" id="{874A940E-807F-56F6-C4A1-A4C8254E712A}"/>
              </a:ext>
            </a:extLst>
          </p:cNvPr>
          <p:cNvPicPr>
            <a:picLocks noChangeAspect="1"/>
          </p:cNvPicPr>
          <p:nvPr/>
        </p:nvPicPr>
        <p:blipFill>
          <a:blip r:embed="rId2"/>
          <a:stretch>
            <a:fillRect/>
          </a:stretch>
        </p:blipFill>
        <p:spPr>
          <a:xfrm>
            <a:off x="197769" y="133391"/>
            <a:ext cx="5291666" cy="4880312"/>
          </a:xfrm>
          <a:prstGeom prst="rect">
            <a:avLst/>
          </a:prstGeom>
        </p:spPr>
      </p:pic>
      <p:pic>
        <p:nvPicPr>
          <p:cNvPr id="4" name="Picture 3" descr="Personal hygiene of food handlers - Food Hygiene L2 Course">
            <a:extLst>
              <a:ext uri="{FF2B5EF4-FFF2-40B4-BE49-F238E27FC236}">
                <a16:creationId xmlns:a16="http://schemas.microsoft.com/office/drawing/2014/main" id="{8E3354D0-0F4D-8951-BADE-FABC4A3D4AA0}"/>
              </a:ext>
            </a:extLst>
          </p:cNvPr>
          <p:cNvPicPr>
            <a:picLocks noChangeAspect="1"/>
          </p:cNvPicPr>
          <p:nvPr/>
        </p:nvPicPr>
        <p:blipFill>
          <a:blip r:embed="rId3"/>
          <a:stretch>
            <a:fillRect/>
          </a:stretch>
        </p:blipFill>
        <p:spPr>
          <a:xfrm>
            <a:off x="6256865" y="131660"/>
            <a:ext cx="6139931" cy="4883774"/>
          </a:xfrm>
          <a:prstGeom prst="rect">
            <a:avLst/>
          </a:prstGeom>
        </p:spPr>
      </p:pic>
      <p:sp>
        <p:nvSpPr>
          <p:cNvPr id="2" name="TextBox 1">
            <a:extLst>
              <a:ext uri="{FF2B5EF4-FFF2-40B4-BE49-F238E27FC236}">
                <a16:creationId xmlns:a16="http://schemas.microsoft.com/office/drawing/2014/main" id="{ABD1BB0C-8586-386F-6C54-26A160F4402A}"/>
              </a:ext>
            </a:extLst>
          </p:cNvPr>
          <p:cNvSpPr txBox="1"/>
          <p:nvPr/>
        </p:nvSpPr>
        <p:spPr>
          <a:xfrm>
            <a:off x="316303" y="5024887"/>
            <a:ext cx="1187569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algn="l" rtl="0">
              <a:buFont typeface=""/>
              <a:buChar char="•"/>
            </a:pPr>
            <a:r>
              <a:rPr lang="en-US" sz="2800" b="0" i="0" u="none" strike="noStrike" baseline="0">
                <a:solidFill>
                  <a:srgbClr val="000000"/>
                </a:solidFill>
                <a:latin typeface="Aptos"/>
                <a:ea typeface="Arial"/>
                <a:cs typeface="Arial"/>
              </a:rPr>
              <a:t>Google pictures </a:t>
            </a:r>
            <a:r>
              <a:rPr lang="en-US" sz="2800" b="0" i="0">
                <a:solidFill>
                  <a:srgbClr val="000000"/>
                </a:solidFill>
                <a:latin typeface="Aptos"/>
                <a:ea typeface="Arial"/>
                <a:cs typeface="Arial"/>
              </a:rPr>
              <a:t>​</a:t>
            </a:r>
          </a:p>
          <a:p>
            <a:pPr marL="228600" lvl="0" indent="-228600" algn="l" rtl="0">
              <a:buFont typeface=""/>
              <a:buChar char="•"/>
            </a:pPr>
            <a:r>
              <a:rPr lang="en-US" sz="2800" b="0" i="0" u="sng" strike="noStrike" baseline="0">
                <a:solidFill>
                  <a:srgbClr val="467886"/>
                </a:solidFill>
                <a:latin typeface="Aptos"/>
                <a:ea typeface="Arial"/>
                <a:cs typeface="Arial"/>
                <a:hlinkClick r:id="rId4"/>
              </a:rPr>
              <a:t>https://www.blkmaxhospital.com/blogs/food-safety-your-health</a:t>
            </a:r>
            <a:r>
              <a:rPr lang="en-US" sz="2800" b="0" i="0">
                <a:solidFill>
                  <a:srgbClr val="000000"/>
                </a:solidFill>
                <a:latin typeface="Aptos"/>
                <a:ea typeface="Arial"/>
                <a:cs typeface="Arial"/>
              </a:rPr>
              <a:t>​</a:t>
            </a:r>
          </a:p>
          <a:p>
            <a:pPr marL="228600" lvl="0" indent="-228600" algn="l" rtl="0">
              <a:buFont typeface=""/>
              <a:buChar char="•"/>
            </a:pPr>
            <a:r>
              <a:rPr lang="en-US" sz="2800" b="0" i="0" u="sng" strike="noStrike" baseline="0">
                <a:solidFill>
                  <a:srgbClr val="467886"/>
                </a:solidFill>
                <a:latin typeface="Aptos"/>
                <a:ea typeface="Arial"/>
                <a:cs typeface="Arial"/>
                <a:hlinkClick r:id="rId5"/>
              </a:rPr>
              <a:t>-handlers/</a:t>
            </a:r>
          </a:p>
          <a:p>
            <a:pPr algn="ctr"/>
            <a:endParaRPr lang="en-US"/>
          </a:p>
        </p:txBody>
      </p:sp>
    </p:spTree>
    <p:extLst>
      <p:ext uri="{BB962C8B-B14F-4D97-AF65-F5344CB8AC3E}">
        <p14:creationId xmlns:p14="http://schemas.microsoft.com/office/powerpoint/2010/main" val="411042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8570B-C945-90B5-01D4-4622997BB52D}"/>
              </a:ext>
            </a:extLst>
          </p:cNvPr>
          <p:cNvSpPr>
            <a:spLocks noGrp="1"/>
          </p:cNvSpPr>
          <p:nvPr>
            <p:ph type="title"/>
          </p:nvPr>
        </p:nvSpPr>
        <p:spPr>
          <a:xfrm>
            <a:off x="327400" y="605722"/>
            <a:ext cx="3042250" cy="5571241"/>
          </a:xfrm>
        </p:spPr>
        <p:txBody>
          <a:bodyPr>
            <a:normAutofit/>
          </a:bodyPr>
          <a:lstStyle/>
          <a:p>
            <a:r>
              <a:rPr lang="en-US" sz="2400" b="1">
                <a:solidFill>
                  <a:srgbClr val="FFFFFF"/>
                </a:solidFill>
                <a:latin typeface="Aptos"/>
              </a:rPr>
              <a:t>  Cultural standards    and</a:t>
            </a:r>
            <a:br>
              <a:rPr lang="en-US" sz="2400" b="1">
                <a:solidFill>
                  <a:srgbClr val="FFFFFF"/>
                </a:solidFill>
                <a:latin typeface="Aptos"/>
              </a:rPr>
            </a:br>
            <a:r>
              <a:rPr lang="en-US" sz="2400" b="1">
                <a:solidFill>
                  <a:srgbClr val="FFFFFF"/>
                </a:solidFill>
                <a:latin typeface="Aptos"/>
              </a:rPr>
              <a:t> practices</a:t>
            </a:r>
            <a:endParaRPr lang="en-US" sz="2400">
              <a:solidFill>
                <a:srgbClr val="FFFFFF"/>
              </a:solidFill>
              <a:latin typeface="Aptos"/>
            </a:endParaRPr>
          </a:p>
          <a:p>
            <a:endParaRPr lang="en-US" sz="2400">
              <a:solidFill>
                <a:srgbClr val="FFFFFF"/>
              </a:solidFill>
            </a:endParaRPr>
          </a:p>
        </p:txBody>
      </p:sp>
      <p:sp>
        <p:nvSpPr>
          <p:cNvPr id="56" name="Arc 5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D6D673-C139-48BA-6B12-7C07F9D0ED62}"/>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spcBef>
                <a:spcPct val="20000"/>
              </a:spcBef>
              <a:buNone/>
            </a:pPr>
            <a:r>
              <a:rPr lang="en-US" sz="1600" dirty="0"/>
              <a:t> when people from different  cultural backgrounds have different values, </a:t>
            </a:r>
            <a:r>
              <a:rPr lang="en-US" sz="1600" dirty="0" err="1"/>
              <a:t>behaviours</a:t>
            </a:r>
            <a:r>
              <a:rPr lang="en-US" sz="1600" dirty="0"/>
              <a:t>, and communication styles, which can lead to misunderstanding of messages (Jandt, 2018).</a:t>
            </a:r>
            <a:endParaRPr lang="en-US"/>
          </a:p>
          <a:p>
            <a:pPr>
              <a:spcBef>
                <a:spcPct val="20000"/>
              </a:spcBef>
            </a:pPr>
            <a:endParaRPr lang="en-US" sz="1600"/>
          </a:p>
          <a:p>
            <a:pPr marL="0">
              <a:spcBef>
                <a:spcPct val="20000"/>
              </a:spcBef>
            </a:pPr>
            <a:r>
              <a:rPr lang="en-US" sz="1600"/>
              <a:t>     Cultural barriers in the workplace</a:t>
            </a:r>
          </a:p>
          <a:p>
            <a:pPr>
              <a:spcBef>
                <a:spcPct val="20000"/>
              </a:spcBef>
            </a:pPr>
            <a:r>
              <a:rPr lang="en-US" sz="1600" dirty="0" err="1"/>
              <a:t>Behaviour</a:t>
            </a:r>
            <a:r>
              <a:rPr lang="en-US" sz="1600" dirty="0"/>
              <a:t> and belief - One culture speaks directly or like eye contact, but others don’t and think that’s rude.</a:t>
            </a:r>
          </a:p>
          <a:p>
            <a:pPr>
              <a:spcBef>
                <a:spcPct val="20000"/>
              </a:spcBef>
            </a:pPr>
            <a:r>
              <a:rPr lang="en-US" sz="1600"/>
              <a:t>Authority - One culture is allowed to disagree with managers, but others do and can cause conflict.</a:t>
            </a:r>
          </a:p>
          <a:p>
            <a:pPr>
              <a:spcBef>
                <a:spcPct val="20000"/>
              </a:spcBef>
            </a:pPr>
            <a:r>
              <a:rPr lang="en-US" sz="1600"/>
              <a:t>Stereotype - judging cultures on stereotypes can create division and break down communication (Annan-Prah, 2015).</a:t>
            </a:r>
          </a:p>
          <a:p>
            <a:pPr>
              <a:spcBef>
                <a:spcPct val="20000"/>
              </a:spcBef>
            </a:pPr>
            <a:endParaRPr lang="en-US" sz="1600"/>
          </a:p>
          <a:p>
            <a:pPr marL="0">
              <a:spcBef>
                <a:spcPct val="20000"/>
              </a:spcBef>
            </a:pPr>
            <a:endParaRPr lang="en-US" sz="1600"/>
          </a:p>
          <a:p>
            <a:endParaRPr lang="en-US" sz="1100"/>
          </a:p>
        </p:txBody>
      </p:sp>
    </p:spTree>
    <p:extLst>
      <p:ext uri="{BB962C8B-B14F-4D97-AF65-F5344CB8AC3E}">
        <p14:creationId xmlns:p14="http://schemas.microsoft.com/office/powerpoint/2010/main" val="3827460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A5ECC2-EA0C-C371-910E-8B6C81C71E84}"/>
              </a:ext>
            </a:extLst>
          </p:cNvPr>
          <p:cNvPicPr>
            <a:picLocks noChangeAspect="1"/>
          </p:cNvPicPr>
          <p:nvPr/>
        </p:nvPicPr>
        <p:blipFill>
          <a:blip r:embed="rId2">
            <a:duotone>
              <a:schemeClr val="bg2">
                <a:shade val="45000"/>
                <a:satMod val="135000"/>
              </a:schemeClr>
              <a:prstClr val="white"/>
            </a:duotone>
          </a:blip>
          <a:srcRect t="13754" r="9085" b="9517"/>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3D13FDA6-4D50-106F-7DF7-0472E6012884}"/>
              </a:ext>
            </a:extLst>
          </p:cNvPr>
          <p:cNvGraphicFramePr/>
          <p:nvPr>
            <p:extLst>
              <p:ext uri="{D42A27DB-BD31-4B8C-83A1-F6EECF244321}">
                <p14:modId xmlns:p14="http://schemas.microsoft.com/office/powerpoint/2010/main" val="11050130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888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363AC-8B4D-5CC6-C871-FD0ACD1C832E}"/>
              </a:ext>
            </a:extLst>
          </p:cNvPr>
          <p:cNvSpPr>
            <a:spLocks noGrp="1"/>
          </p:cNvSpPr>
          <p:nvPr>
            <p:ph type="title"/>
          </p:nvPr>
        </p:nvSpPr>
        <p:spPr>
          <a:xfrm>
            <a:off x="1245072" y="1289765"/>
            <a:ext cx="3651101" cy="4270963"/>
          </a:xfrm>
        </p:spPr>
        <p:txBody>
          <a:bodyPr anchor="ctr">
            <a:normAutofit/>
          </a:bodyPr>
          <a:lstStyle/>
          <a:p>
            <a:pPr algn="ctr"/>
            <a:r>
              <a:rPr lang="en-US" sz="5600">
                <a:solidFill>
                  <a:srgbClr val="FFFFFF"/>
                </a:solidFill>
                <a:latin typeface="Aptos"/>
              </a:rPr>
              <a:t>Cultural barriers in Flight Foods Ltd </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52420219-F143-9B6F-749A-E18EF677AA64}"/>
              </a:ext>
            </a:extLst>
          </p:cNvPr>
          <p:cNvSpPr>
            <a:spLocks noGrp="1"/>
          </p:cNvSpPr>
          <p:nvPr>
            <p:ph idx="1"/>
          </p:nvPr>
        </p:nvSpPr>
        <p:spPr>
          <a:xfrm>
            <a:off x="5937800" y="547155"/>
            <a:ext cx="6238095" cy="6024854"/>
          </a:xfrm>
        </p:spPr>
        <p:txBody>
          <a:bodyPr vert="horz" lIns="91440" tIns="45720" rIns="91440" bIns="45720" rtlCol="0" anchor="ctr">
            <a:normAutofit/>
          </a:bodyPr>
          <a:lstStyle/>
          <a:p>
            <a:pPr marL="0" indent="0">
              <a:spcBef>
                <a:spcPts val="0"/>
              </a:spcBef>
              <a:buNone/>
            </a:pPr>
            <a:endParaRPr lang="en-US" sz="2000">
              <a:solidFill>
                <a:schemeClr val="tx1">
                  <a:alpha val="80000"/>
                </a:schemeClr>
              </a:solidFill>
            </a:endParaRPr>
          </a:p>
          <a:p>
            <a:pPr>
              <a:spcBef>
                <a:spcPts val="0"/>
              </a:spcBef>
            </a:pPr>
            <a:r>
              <a:rPr lang="en-US" sz="2000">
                <a:solidFill>
                  <a:schemeClr val="tx1">
                    <a:alpha val="80000"/>
                  </a:schemeClr>
                </a:solidFill>
              </a:rPr>
              <a:t>Workforce consists mainly  of immigrants from five different  cultural groups. These workers  may have different</a:t>
            </a:r>
          </a:p>
          <a:p>
            <a:pPr>
              <a:spcBef>
                <a:spcPts val="0"/>
              </a:spcBef>
            </a:pPr>
            <a:endParaRPr lang="en-US" sz="2000">
              <a:solidFill>
                <a:schemeClr val="tx1">
                  <a:alpha val="80000"/>
                </a:schemeClr>
              </a:solidFill>
            </a:endParaRPr>
          </a:p>
          <a:p>
            <a:pPr lvl="1">
              <a:spcBef>
                <a:spcPts val="0"/>
              </a:spcBef>
            </a:pPr>
            <a:r>
              <a:rPr lang="en-US" sz="2000">
                <a:solidFill>
                  <a:schemeClr val="tx1">
                    <a:alpha val="80000"/>
                  </a:schemeClr>
                </a:solidFill>
              </a:rPr>
              <a:t>Food safety habits and what they know about hygiene standards. </a:t>
            </a:r>
          </a:p>
          <a:p>
            <a:pPr lvl="1">
              <a:spcBef>
                <a:spcPts val="0"/>
              </a:spcBef>
            </a:pPr>
            <a:r>
              <a:rPr lang="en-US" sz="2000">
                <a:solidFill>
                  <a:schemeClr val="tx1">
                    <a:alpha val="80000"/>
                  </a:schemeClr>
                </a:solidFill>
              </a:rPr>
              <a:t>Workplace communication styles. </a:t>
            </a:r>
          </a:p>
          <a:p>
            <a:pPr lvl="1">
              <a:spcBef>
                <a:spcPts val="0"/>
              </a:spcBef>
            </a:pPr>
            <a:r>
              <a:rPr lang="en-US" sz="2000">
                <a:solidFill>
                  <a:schemeClr val="tx1">
                    <a:alpha val="80000"/>
                  </a:schemeClr>
                </a:solidFill>
              </a:rPr>
              <a:t>Attitudes towards authority and instructions.</a:t>
            </a:r>
          </a:p>
          <a:p>
            <a:pPr lvl="1">
              <a:spcBef>
                <a:spcPts val="0"/>
              </a:spcBef>
            </a:pPr>
            <a:endParaRPr lang="en-US"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14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0A798-5AF7-2074-5BD6-3C12CC14219E}"/>
              </a:ext>
            </a:extLst>
          </p:cNvPr>
          <p:cNvSpPr>
            <a:spLocks noGrp="1"/>
          </p:cNvSpPr>
          <p:nvPr>
            <p:ph type="title"/>
          </p:nvPr>
        </p:nvSpPr>
        <p:spPr>
          <a:xfrm>
            <a:off x="686834" y="1153572"/>
            <a:ext cx="3200400" cy="4461163"/>
          </a:xfrm>
        </p:spPr>
        <p:txBody>
          <a:bodyPr>
            <a:normAutofit/>
          </a:bodyPr>
          <a:lstStyle/>
          <a:p>
            <a:r>
              <a:rPr lang="en-US" b="1">
                <a:solidFill>
                  <a:srgbClr val="FFFFFF"/>
                </a:solidFill>
                <a:highlight>
                  <a:srgbClr val="FFFFFF"/>
                </a:highlight>
                <a:ea typeface="+mj-lt"/>
                <a:cs typeface="+mj-lt"/>
              </a:rPr>
              <a:t>Theoretical Framework</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121A07-FC88-CA84-2AD7-3CFFE5A41C4D}"/>
              </a:ext>
            </a:extLst>
          </p:cNvPr>
          <p:cNvSpPr>
            <a:spLocks noGrp="1"/>
          </p:cNvSpPr>
          <p:nvPr>
            <p:ph idx="1"/>
          </p:nvPr>
        </p:nvSpPr>
        <p:spPr>
          <a:xfrm>
            <a:off x="4447308" y="318175"/>
            <a:ext cx="6906491" cy="5858788"/>
          </a:xfrm>
        </p:spPr>
        <p:txBody>
          <a:bodyPr vert="horz" lIns="91440" tIns="45720" rIns="91440" bIns="45720" rtlCol="0" anchor="ctr">
            <a:normAutofit lnSpcReduction="10000"/>
          </a:bodyPr>
          <a:lstStyle/>
          <a:p>
            <a:r>
              <a:rPr lang="en-US" sz="1500" b="1">
                <a:ea typeface="+mn-lt"/>
                <a:cs typeface="+mn-lt"/>
              </a:rPr>
              <a:t>Culture</a:t>
            </a:r>
            <a:endParaRPr lang="en-US" sz="1500"/>
          </a:p>
          <a:p>
            <a:r>
              <a:rPr lang="en-US" sz="1500">
                <a:ea typeface="+mn-lt"/>
                <a:cs typeface="+mn-lt"/>
              </a:rPr>
              <a:t>The Berlo SMCR Model (1960) explains communication using four elements and applying to Flight Foods:</a:t>
            </a:r>
            <a:endParaRPr lang="en-US" sz="1500"/>
          </a:p>
          <a:p>
            <a:r>
              <a:rPr lang="en-US" sz="1500">
                <a:ea typeface="+mn-lt"/>
                <a:cs typeface="+mn-lt"/>
              </a:rPr>
              <a:t>S – Source (Gary, the manager).</a:t>
            </a:r>
            <a:endParaRPr lang="en-US" sz="1500"/>
          </a:p>
          <a:p>
            <a:r>
              <a:rPr lang="en-US" sz="1500">
                <a:ea typeface="+mn-lt"/>
                <a:cs typeface="+mn-lt"/>
              </a:rPr>
              <a:t>M – Message (food hygiene instructions).</a:t>
            </a:r>
            <a:endParaRPr lang="en-US" sz="1500"/>
          </a:p>
          <a:p>
            <a:r>
              <a:rPr lang="en-US" sz="1500">
                <a:ea typeface="+mn-lt"/>
                <a:cs typeface="+mn-lt"/>
              </a:rPr>
              <a:t>C – Channel (spoken instructions and signs).</a:t>
            </a:r>
            <a:endParaRPr lang="en-US" sz="1500"/>
          </a:p>
          <a:p>
            <a:r>
              <a:rPr lang="en-US" sz="1500">
                <a:ea typeface="+mn-lt"/>
                <a:cs typeface="+mn-lt"/>
              </a:rPr>
              <a:t>R – Receiver (factory workers).</a:t>
            </a:r>
            <a:endParaRPr lang="en-US" sz="1500"/>
          </a:p>
          <a:p>
            <a:r>
              <a:rPr lang="en-US" sz="1500" b="1">
                <a:ea typeface="+mn-lt"/>
                <a:cs typeface="+mn-lt"/>
              </a:rPr>
              <a:t>How model helps address communication barriers</a:t>
            </a:r>
            <a:endParaRPr lang="en-US" sz="1500"/>
          </a:p>
          <a:p>
            <a:r>
              <a:rPr lang="en-US" sz="1500">
                <a:ea typeface="+mn-lt"/>
                <a:cs typeface="+mn-lt"/>
              </a:rPr>
              <a:t>The model highlights that communication effectiveness depends on the source and receiver sharing similar backgrounds, culture, and understanding.</a:t>
            </a:r>
            <a:endParaRPr lang="en-US" sz="1500"/>
          </a:p>
          <a:p>
            <a:r>
              <a:rPr lang="en-US" sz="1500" b="1">
                <a:ea typeface="+mn-lt"/>
                <a:cs typeface="+mn-lt"/>
              </a:rPr>
              <a:t>In Flight Foods</a:t>
            </a:r>
            <a:endParaRPr lang="en-US" sz="1500"/>
          </a:p>
          <a:p>
            <a:r>
              <a:rPr lang="en-US" sz="1500">
                <a:ea typeface="+mn-lt"/>
                <a:cs typeface="+mn-lt"/>
              </a:rPr>
              <a:t>Gary communicates from a British workplace culture.</a:t>
            </a:r>
            <a:endParaRPr lang="en-US" sz="1500"/>
          </a:p>
          <a:p>
            <a:r>
              <a:rPr lang="en-US" sz="1500" dirty="0">
                <a:ea typeface="+mn-lt"/>
                <a:cs typeface="+mn-lt"/>
              </a:rPr>
              <a:t>Workers come from different cultural backgrounds.</a:t>
            </a:r>
            <a:endParaRPr lang="en-US" sz="1500" dirty="0"/>
          </a:p>
          <a:p>
            <a:r>
              <a:rPr lang="en-US" sz="1500">
                <a:ea typeface="+mn-lt"/>
                <a:cs typeface="+mn-lt"/>
              </a:rPr>
              <a:t>Their cultural experiences affect how they interpret messages.</a:t>
            </a:r>
            <a:endParaRPr lang="en-US" sz="1500"/>
          </a:p>
          <a:p>
            <a:r>
              <a:rPr lang="en-US" sz="1500">
                <a:ea typeface="+mn-lt"/>
                <a:cs typeface="+mn-lt"/>
              </a:rPr>
              <a:t>As a result, Gary’s instructions might be misunderstood, leading to poor food safety practices.</a:t>
            </a:r>
            <a:endParaRPr lang="en-US" sz="1500"/>
          </a:p>
          <a:p>
            <a:r>
              <a:rPr lang="en-US" sz="1600">
                <a:highlight>
                  <a:srgbClr val="FFFFFF"/>
                </a:highlight>
                <a:latin typeface="Roboto"/>
                <a:ea typeface="Roboto"/>
                <a:cs typeface="Roboto"/>
              </a:rPr>
              <a:t>Jandt, F.E. (2018) </a:t>
            </a:r>
            <a:r>
              <a:rPr lang="en-US" sz="1600" i="1">
                <a:highlight>
                  <a:srgbClr val="FFFFFF"/>
                </a:highlight>
                <a:latin typeface="Roboto"/>
                <a:ea typeface="Roboto"/>
                <a:cs typeface="Roboto"/>
              </a:rPr>
              <a:t>An Introduction to Intercultural Communication: Identities in a Global Community</a:t>
            </a:r>
            <a:r>
              <a:rPr lang="en-US" sz="1600">
                <a:highlight>
                  <a:srgbClr val="FFFFFF"/>
                </a:highlight>
                <a:latin typeface="Roboto"/>
                <a:ea typeface="Roboto"/>
                <a:cs typeface="Roboto"/>
              </a:rPr>
              <a:t>. 9th ed. Thousand Oaks: Sage Publications.</a:t>
            </a:r>
            <a:br>
              <a:rPr lang="en-US" sz="1600" dirty="0"/>
            </a:br>
            <a:endParaRPr lang="en-US" sz="1500"/>
          </a:p>
          <a:p>
            <a:endParaRPr lang="en-US" sz="1500"/>
          </a:p>
        </p:txBody>
      </p:sp>
    </p:spTree>
    <p:extLst>
      <p:ext uri="{BB962C8B-B14F-4D97-AF65-F5344CB8AC3E}">
        <p14:creationId xmlns:p14="http://schemas.microsoft.com/office/powerpoint/2010/main" val="3410051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2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FC99021-2F39-0499-7E6E-CC690B323BDF}"/>
              </a:ext>
            </a:extLst>
          </p:cNvPr>
          <p:cNvSpPr>
            <a:spLocks noGrp="1"/>
          </p:cNvSpPr>
          <p:nvPr>
            <p:ph type="title"/>
          </p:nvPr>
        </p:nvSpPr>
        <p:spPr>
          <a:xfrm>
            <a:off x="640080" y="1243013"/>
            <a:ext cx="3855720" cy="4371974"/>
          </a:xfrm>
        </p:spPr>
        <p:txBody>
          <a:bodyPr>
            <a:normAutofit/>
          </a:bodyPr>
          <a:lstStyle/>
          <a:p>
            <a:r>
              <a:rPr lang="en-US" sz="3600" b="1">
                <a:solidFill>
                  <a:schemeClr val="tx2"/>
                </a:solidFill>
                <a:highlight>
                  <a:srgbClr val="FFFFFF"/>
                </a:highlight>
                <a:ea typeface="+mj-lt"/>
                <a:cs typeface="+mj-lt"/>
              </a:rPr>
              <a:t>Strategies to Overcome Barriers</a:t>
            </a:r>
            <a:endParaRPr lang="en-US" sz="3600">
              <a:solidFill>
                <a:schemeClr val="tx2"/>
              </a:solidFill>
            </a:endParaRPr>
          </a:p>
        </p:txBody>
      </p:sp>
      <p:sp>
        <p:nvSpPr>
          <p:cNvPr id="16" name="Content Placeholder 2">
            <a:extLst>
              <a:ext uri="{FF2B5EF4-FFF2-40B4-BE49-F238E27FC236}">
                <a16:creationId xmlns:a16="http://schemas.microsoft.com/office/drawing/2014/main" id="{9285EF61-1729-B190-CC67-9B5D727C5574}"/>
              </a:ext>
            </a:extLst>
          </p:cNvPr>
          <p:cNvSpPr>
            <a:spLocks noGrp="1"/>
          </p:cNvSpPr>
          <p:nvPr>
            <p:ph idx="1"/>
          </p:nvPr>
        </p:nvSpPr>
        <p:spPr>
          <a:xfrm>
            <a:off x="6172200" y="804672"/>
            <a:ext cx="5221224" cy="5230368"/>
          </a:xfrm>
        </p:spPr>
        <p:txBody>
          <a:bodyPr vert="horz" lIns="91440" tIns="45720" rIns="91440" bIns="45720" rtlCol="0" anchor="ctr">
            <a:normAutofit/>
          </a:bodyPr>
          <a:lstStyle/>
          <a:p>
            <a:pPr marL="0" indent="0">
              <a:buNone/>
            </a:pPr>
            <a:endParaRPr lang="en-US" sz="1800" dirty="0">
              <a:solidFill>
                <a:schemeClr val="tx2"/>
              </a:solidFill>
              <a:highlight>
                <a:srgbClr val="FFFFFF"/>
              </a:highlight>
              <a:latin typeface="Roboto"/>
              <a:ea typeface="Roboto"/>
              <a:cs typeface="Roboto"/>
            </a:endParaRPr>
          </a:p>
          <a:p>
            <a:r>
              <a:rPr lang="en-US" sz="1800" dirty="0">
                <a:solidFill>
                  <a:schemeClr val="tx2"/>
                </a:solidFill>
                <a:highlight>
                  <a:srgbClr val="FFFFFF"/>
                </a:highlight>
                <a:latin typeface="Roboto"/>
                <a:ea typeface="Roboto"/>
                <a:cs typeface="Roboto"/>
              </a:rPr>
              <a:t>Cultural Awareness Training - Provide training for managers and workers to help them understand different  cultures and working styles. Being culturally aware and responding in a </a:t>
            </a:r>
            <a:r>
              <a:rPr lang="en-US" sz="1800" dirty="0" err="1">
                <a:solidFill>
                  <a:schemeClr val="tx2"/>
                </a:solidFill>
                <a:highlight>
                  <a:srgbClr val="FFFFFF"/>
                </a:highlight>
                <a:latin typeface="Roboto"/>
                <a:ea typeface="Roboto"/>
                <a:cs typeface="Roboto"/>
              </a:rPr>
              <a:t>non-judgemental</a:t>
            </a:r>
            <a:r>
              <a:rPr lang="en-US" sz="1800" dirty="0">
                <a:solidFill>
                  <a:schemeClr val="tx2"/>
                </a:solidFill>
                <a:highlight>
                  <a:srgbClr val="FFFFFF"/>
                </a:highlight>
                <a:latin typeface="Roboto"/>
                <a:ea typeface="Roboto"/>
                <a:cs typeface="Roboto"/>
              </a:rPr>
              <a:t> and professional manner is essential when communicating with customers. </a:t>
            </a:r>
            <a:endParaRPr lang="en-US" sz="1800" dirty="0">
              <a:solidFill>
                <a:schemeClr val="tx2"/>
              </a:solidFill>
            </a:endParaRPr>
          </a:p>
          <a:p>
            <a:r>
              <a:rPr lang="en-US" sz="1800">
                <a:solidFill>
                  <a:schemeClr val="tx2"/>
                </a:solidFill>
                <a:highlight>
                  <a:srgbClr val="FFFFFF"/>
                </a:highlight>
                <a:latin typeface="Roboto"/>
                <a:ea typeface="Roboto"/>
                <a:cs typeface="Roboto"/>
              </a:rPr>
              <a:t>This strategy improves food safety and overall operations for Flight Foods because:</a:t>
            </a:r>
            <a:endParaRPr lang="en-US" sz="1800">
              <a:solidFill>
                <a:schemeClr val="tx2"/>
              </a:solidFill>
            </a:endParaRPr>
          </a:p>
          <a:p>
            <a:r>
              <a:rPr lang="en-US" sz="1800">
                <a:solidFill>
                  <a:schemeClr val="tx2"/>
                </a:solidFill>
                <a:highlight>
                  <a:srgbClr val="FFFFFF"/>
                </a:highlight>
                <a:latin typeface="Roboto"/>
                <a:ea typeface="Roboto"/>
                <a:cs typeface="Roboto"/>
              </a:rPr>
              <a:t>Improves staff understanding of hygiene rules.</a:t>
            </a:r>
            <a:endParaRPr lang="en-US" sz="1800">
              <a:solidFill>
                <a:schemeClr val="tx2"/>
              </a:solidFill>
            </a:endParaRPr>
          </a:p>
          <a:p>
            <a:r>
              <a:rPr lang="en-US" sz="1800">
                <a:solidFill>
                  <a:schemeClr val="tx2"/>
                </a:solidFill>
                <a:highlight>
                  <a:srgbClr val="FFFFFF"/>
                </a:highlight>
                <a:latin typeface="Roboto"/>
                <a:ea typeface="Roboto"/>
                <a:cs typeface="Roboto"/>
              </a:rPr>
              <a:t>Reduces mistakes like cross‑contamination.</a:t>
            </a:r>
            <a:endParaRPr lang="en-US" sz="1800">
              <a:solidFill>
                <a:schemeClr val="tx2"/>
              </a:solidFill>
            </a:endParaRPr>
          </a:p>
          <a:p>
            <a:r>
              <a:rPr lang="en-US" sz="1800">
                <a:solidFill>
                  <a:schemeClr val="tx2"/>
                </a:solidFill>
                <a:highlight>
                  <a:srgbClr val="FFFFFF"/>
                </a:highlight>
                <a:latin typeface="Roboto"/>
                <a:ea typeface="Roboto"/>
                <a:cs typeface="Roboto"/>
              </a:rPr>
              <a:t>Builds better teamwork and clearer communication.</a:t>
            </a:r>
            <a:endParaRPr lang="en-US" sz="1800">
              <a:solidFill>
                <a:schemeClr val="tx2"/>
              </a:solidFill>
            </a:endParaRPr>
          </a:p>
          <a:p>
            <a:r>
              <a:rPr lang="en-US" sz="1800">
                <a:solidFill>
                  <a:schemeClr val="tx2"/>
                </a:solidFill>
                <a:highlight>
                  <a:srgbClr val="FFFFFF"/>
                </a:highlight>
                <a:latin typeface="Roboto"/>
                <a:ea typeface="Roboto"/>
                <a:cs typeface="Roboto"/>
              </a:rPr>
              <a:t>Supports smoother, more efficient daily operation</a:t>
            </a:r>
            <a:endParaRPr lang="en-US" sz="1800">
              <a:solidFill>
                <a:schemeClr val="tx2"/>
              </a:solidFill>
            </a:endParaRPr>
          </a:p>
          <a:p>
            <a:endParaRPr lang="en-US" sz="1800">
              <a:solidFill>
                <a:schemeClr val="tx2"/>
              </a:solidFill>
            </a:endParaRPr>
          </a:p>
        </p:txBody>
      </p:sp>
    </p:spTree>
    <p:extLst>
      <p:ext uri="{BB962C8B-B14F-4D97-AF65-F5344CB8AC3E}">
        <p14:creationId xmlns:p14="http://schemas.microsoft.com/office/powerpoint/2010/main" val="40182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55C4A-0A20-555C-625B-CBADB4A66BF4}"/>
              </a:ext>
            </a:extLst>
          </p:cNvPr>
          <p:cNvSpPr>
            <a:spLocks noGrp="1"/>
          </p:cNvSpPr>
          <p:nvPr>
            <p:ph type="title"/>
          </p:nvPr>
        </p:nvSpPr>
        <p:spPr>
          <a:xfrm>
            <a:off x="1171074" y="1396686"/>
            <a:ext cx="3240506" cy="4064628"/>
          </a:xfrm>
        </p:spPr>
        <p:txBody>
          <a:bodyPr>
            <a:normAutofit/>
          </a:bodyPr>
          <a:lstStyle/>
          <a:p>
            <a:r>
              <a:rPr lang="en-US" cap="all">
                <a:solidFill>
                  <a:srgbClr val="FFFFFF"/>
                </a:solidFill>
                <a:highlight>
                  <a:srgbClr val="FFFFFF"/>
                </a:highlight>
                <a:latin typeface="Rockwell Condensed"/>
              </a:rPr>
              <a:t>             Conclusion</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DE52653-BD15-2287-C6FA-582162800553}"/>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a:highlight>
                  <a:srgbClr val="FFFFFF"/>
                </a:highlight>
                <a:ea typeface="+mn-lt"/>
                <a:cs typeface="+mn-lt"/>
              </a:rPr>
              <a:t>Cultural differences can lead to communication issues that</a:t>
            </a:r>
            <a:endParaRPr lang="en-US">
              <a:ea typeface="+mn-lt"/>
              <a:cs typeface="+mn-lt"/>
            </a:endParaRPr>
          </a:p>
          <a:p>
            <a:r>
              <a:rPr lang="en-US">
                <a:highlight>
                  <a:srgbClr val="FFFFFF"/>
                </a:highlight>
                <a:ea typeface="+mn-lt"/>
                <a:cs typeface="+mn-lt"/>
              </a:rPr>
              <a:t> impact food safety and quality. </a:t>
            </a:r>
            <a:endParaRPr lang="en-US">
              <a:ea typeface="+mn-lt"/>
              <a:cs typeface="+mn-lt"/>
            </a:endParaRPr>
          </a:p>
          <a:p>
            <a:endParaRPr lang="en-US">
              <a:highlight>
                <a:srgbClr val="FFFFFF"/>
              </a:highlight>
              <a:ea typeface="+mn-lt"/>
              <a:cs typeface="+mn-lt"/>
            </a:endParaRPr>
          </a:p>
          <a:p>
            <a:r>
              <a:rPr lang="en-US">
                <a:highlight>
                  <a:srgbClr val="FFFFFF"/>
                </a:highlight>
                <a:ea typeface="+mn-lt"/>
                <a:cs typeface="+mn-lt"/>
              </a:rPr>
              <a:t>Strengthening training and cultural awareness will help Flight Foods improve teamwork and reduce mistakes.</a:t>
            </a:r>
            <a:endParaRPr lang="en-US"/>
          </a:p>
        </p:txBody>
      </p:sp>
    </p:spTree>
    <p:extLst>
      <p:ext uri="{BB962C8B-B14F-4D97-AF65-F5344CB8AC3E}">
        <p14:creationId xmlns:p14="http://schemas.microsoft.com/office/powerpoint/2010/main" val="749229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AB91E-4515-F66B-1C12-9194B75FDDCC}"/>
              </a:ext>
            </a:extLst>
          </p:cNvPr>
          <p:cNvSpPr>
            <a:spLocks noGrp="1"/>
          </p:cNvSpPr>
          <p:nvPr>
            <p:ph type="title"/>
          </p:nvPr>
        </p:nvSpPr>
        <p:spPr>
          <a:xfrm>
            <a:off x="686834" y="1153572"/>
            <a:ext cx="3200400" cy="4461163"/>
          </a:xfrm>
        </p:spPr>
        <p:txBody>
          <a:bodyPr>
            <a:normAutofit/>
          </a:bodyPr>
          <a:lstStyle/>
          <a:p>
            <a:r>
              <a:rPr lang="en-US">
                <a:solidFill>
                  <a:srgbClr val="FFFFFF"/>
                </a:solidFill>
                <a:latin typeface="Aptos Display"/>
                <a:ea typeface="Calibri"/>
                <a:cs typeface="Calibri"/>
              </a:rPr>
              <a:t>Generational Differences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9CF3AEC-9E65-6D4A-3463-60CFD5B91205}"/>
              </a:ext>
            </a:extLst>
          </p:cNvPr>
          <p:cNvSpPr>
            <a:spLocks noGrp="1"/>
          </p:cNvSpPr>
          <p:nvPr>
            <p:ph idx="1"/>
          </p:nvPr>
        </p:nvSpPr>
        <p:spPr>
          <a:xfrm>
            <a:off x="4447308" y="1873"/>
            <a:ext cx="6906491" cy="6175090"/>
          </a:xfrm>
        </p:spPr>
        <p:txBody>
          <a:bodyPr vert="horz" lIns="91440" tIns="45720" rIns="91440" bIns="45720" rtlCol="0" anchor="ctr">
            <a:normAutofit/>
          </a:bodyPr>
          <a:lstStyle/>
          <a:p>
            <a:pPr marL="0" indent="0">
              <a:buNone/>
            </a:pPr>
            <a:r>
              <a:rPr lang="en-US">
                <a:latin typeface="Aptos"/>
              </a:rPr>
              <a:t>Worker of young may be able to learn quicker with faster demonstrations or technology as they able to learn quicker. </a:t>
            </a:r>
            <a:endParaRPr lang="en-US"/>
          </a:p>
          <a:p>
            <a:pPr marL="0" indent="0">
              <a:buNone/>
            </a:pPr>
            <a:r>
              <a:rPr lang="en-US">
                <a:latin typeface="Aptos"/>
              </a:rPr>
              <a:t>As for older workers they may before to be told what to do as it easier for them to get work done. And prefer experience-based learning. </a:t>
            </a:r>
            <a:endParaRPr lang="en-US"/>
          </a:p>
          <a:p>
            <a:pPr marL="0" indent="0">
              <a:buNone/>
            </a:pPr>
            <a:r>
              <a:rPr lang="en-US">
                <a:latin typeface="Aptos"/>
              </a:rPr>
              <a:t>Different attitudes towards authority and teamwork may different due to different age groups. </a:t>
            </a:r>
            <a:endParaRPr lang="en-US"/>
          </a:p>
          <a:p>
            <a:pPr marL="0" indent="0">
              <a:buNone/>
            </a:pPr>
            <a:r>
              <a:rPr lang="en-US">
                <a:latin typeface="Aptos"/>
              </a:rPr>
              <a:t>Due to this these difference, it can affect the way instructions are understood. </a:t>
            </a:r>
            <a:endParaRPr lang="en-US"/>
          </a:p>
          <a:p>
            <a:pPr marL="0" indent="0">
              <a:buNone/>
            </a:pPr>
            <a:endParaRPr lang="en-US" dirty="0"/>
          </a:p>
          <a:p>
            <a:endParaRPr lang="en-US"/>
          </a:p>
        </p:txBody>
      </p:sp>
    </p:spTree>
    <p:extLst>
      <p:ext uri="{BB962C8B-B14F-4D97-AF65-F5344CB8AC3E}">
        <p14:creationId xmlns:p14="http://schemas.microsoft.com/office/powerpoint/2010/main" val="613300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C678209-1F1E-B879-6B06-1C5BFC1A87B0}"/>
              </a:ext>
            </a:extLst>
          </p:cNvPr>
          <p:cNvSpPr>
            <a:spLocks noGrp="1"/>
          </p:cNvSpPr>
          <p:nvPr>
            <p:ph type="title"/>
          </p:nvPr>
        </p:nvSpPr>
        <p:spPr>
          <a:xfrm>
            <a:off x="640080" y="1243013"/>
            <a:ext cx="3855720" cy="4371974"/>
          </a:xfrm>
        </p:spPr>
        <p:txBody>
          <a:bodyPr>
            <a:normAutofit/>
          </a:bodyPr>
          <a:lstStyle/>
          <a:p>
            <a:r>
              <a:rPr lang="en-US" sz="3600">
                <a:solidFill>
                  <a:schemeClr val="tx2"/>
                </a:solidFill>
                <a:latin typeface="Aptos Display"/>
              </a:rPr>
              <a:t>Impact on the Company</a:t>
            </a:r>
            <a:endParaRPr lang="en-US" sz="3600">
              <a:solidFill>
                <a:schemeClr val="tx2"/>
              </a:solidFill>
            </a:endParaRPr>
          </a:p>
        </p:txBody>
      </p:sp>
      <p:sp>
        <p:nvSpPr>
          <p:cNvPr id="3" name="Content Placeholder 2">
            <a:extLst>
              <a:ext uri="{FF2B5EF4-FFF2-40B4-BE49-F238E27FC236}">
                <a16:creationId xmlns:a16="http://schemas.microsoft.com/office/drawing/2014/main" id="{CF68E550-B40F-2DEB-2512-0404C5D9C439}"/>
              </a:ext>
            </a:extLst>
          </p:cNvPr>
          <p:cNvSpPr>
            <a:spLocks noGrp="1"/>
          </p:cNvSpPr>
          <p:nvPr>
            <p:ph idx="1"/>
          </p:nvPr>
        </p:nvSpPr>
        <p:spPr>
          <a:xfrm>
            <a:off x="5467711" y="157691"/>
            <a:ext cx="6515184" cy="6121764"/>
          </a:xfrm>
        </p:spPr>
        <p:txBody>
          <a:bodyPr vert="horz" lIns="91440" tIns="45720" rIns="91440" bIns="45720" rtlCol="0" anchor="ctr">
            <a:normAutofit/>
          </a:bodyPr>
          <a:lstStyle/>
          <a:p>
            <a:pPr marL="0" indent="0">
              <a:buNone/>
            </a:pPr>
            <a:r>
              <a:rPr lang="en-US" sz="2400">
                <a:solidFill>
                  <a:srgbClr val="0E2841"/>
                </a:solidFill>
                <a:latin typeface="Aptos"/>
              </a:rPr>
              <a:t>Many mistake may be made while preparing food</a:t>
            </a:r>
            <a:endParaRPr lang="en-US"/>
          </a:p>
          <a:p>
            <a:pPr marL="0" indent="0">
              <a:buNone/>
            </a:pPr>
            <a:r>
              <a:rPr lang="en-US" sz="2400">
                <a:solidFill>
                  <a:srgbClr val="0E2841"/>
                </a:solidFill>
                <a:latin typeface="Aptos"/>
              </a:rPr>
              <a:t>Poor teamwork , workers may feel uncomfortable with each other and the manger therefore misunderstanding are bound to occur. </a:t>
            </a:r>
            <a:endParaRPr lang="en-US"/>
          </a:p>
          <a:p>
            <a:pPr marL="0" indent="0">
              <a:buNone/>
            </a:pPr>
            <a:r>
              <a:rPr lang="en-US" sz="2400">
                <a:solidFill>
                  <a:srgbClr val="0E2841"/>
                </a:solidFill>
                <a:latin typeface="Aptos"/>
              </a:rPr>
              <a:t>Reduces food quality and safety, mistake in the production process can result in poor food quality or unsafe handling, such as leaving meat outside overnight and customer complaining about food hygiene. </a:t>
            </a:r>
            <a:endParaRPr lang="en-US"/>
          </a:p>
          <a:p>
            <a:pPr marL="0" indent="0">
              <a:buNone/>
            </a:pPr>
            <a:r>
              <a:rPr lang="en-US" sz="2400">
                <a:solidFill>
                  <a:srgbClr val="0E2841"/>
                </a:solidFill>
                <a:latin typeface="Aptos"/>
              </a:rPr>
              <a:t>lower productivity </a:t>
            </a:r>
            <a:endParaRPr lang="en-US"/>
          </a:p>
          <a:p>
            <a:pPr marL="0" indent="0">
              <a:buNone/>
            </a:pPr>
            <a:r>
              <a:rPr lang="en-US" sz="2400">
                <a:solidFill>
                  <a:srgbClr val="0E2841"/>
                </a:solidFill>
                <a:latin typeface="Aptos"/>
              </a:rPr>
              <a:t>Customer complaints from airlines. </a:t>
            </a:r>
            <a:endParaRPr lang="en-US"/>
          </a:p>
        </p:txBody>
      </p:sp>
    </p:spTree>
    <p:extLst>
      <p:ext uri="{BB962C8B-B14F-4D97-AF65-F5344CB8AC3E}">
        <p14:creationId xmlns:p14="http://schemas.microsoft.com/office/powerpoint/2010/main" val="3311902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F4F7764-0B69-32E0-9ECE-1AD2DFEDC1C2}"/>
              </a:ext>
            </a:extLst>
          </p:cNvPr>
          <p:cNvSpPr>
            <a:spLocks noGrp="1"/>
          </p:cNvSpPr>
          <p:nvPr>
            <p:ph type="title"/>
          </p:nvPr>
        </p:nvSpPr>
        <p:spPr>
          <a:xfrm>
            <a:off x="107831" y="1331343"/>
            <a:ext cx="4485735" cy="974786"/>
          </a:xfrm>
        </p:spPr>
        <p:txBody>
          <a:bodyPr anchor="t">
            <a:normAutofit/>
          </a:bodyPr>
          <a:lstStyle/>
          <a:p>
            <a:r>
              <a:rPr lang="en-US" sz="4000">
                <a:latin typeface="Aptos Display"/>
              </a:rPr>
              <a:t>   Possible Solutions</a:t>
            </a:r>
            <a:endParaRPr lang="en-US" sz="4000"/>
          </a:p>
        </p:txBody>
      </p:sp>
      <p:sp>
        <p:nvSpPr>
          <p:cNvPr id="3" name="Content Placeholder 2">
            <a:extLst>
              <a:ext uri="{FF2B5EF4-FFF2-40B4-BE49-F238E27FC236}">
                <a16:creationId xmlns:a16="http://schemas.microsoft.com/office/drawing/2014/main" id="{672E11C8-3D1D-01E4-986D-C55DE8C769EC}"/>
              </a:ext>
            </a:extLst>
          </p:cNvPr>
          <p:cNvSpPr>
            <a:spLocks noGrp="1"/>
          </p:cNvSpPr>
          <p:nvPr>
            <p:ph idx="1"/>
          </p:nvPr>
        </p:nvSpPr>
        <p:spPr>
          <a:xfrm>
            <a:off x="2852474" y="770627"/>
            <a:ext cx="8758680" cy="5101086"/>
          </a:xfrm>
        </p:spPr>
        <p:txBody>
          <a:bodyPr vert="horz" lIns="91440" tIns="45720" rIns="91440" bIns="45720" rtlCol="0" anchor="t">
            <a:noAutofit/>
          </a:bodyPr>
          <a:lstStyle/>
          <a:p>
            <a:pPr marL="0" indent="0">
              <a:buNone/>
            </a:pPr>
            <a:endParaRPr lang="en-US" sz="2400" dirty="0">
              <a:solidFill>
                <a:schemeClr val="tx1">
                  <a:alpha val="55000"/>
                </a:schemeClr>
              </a:solidFill>
            </a:endParaRPr>
          </a:p>
          <a:p>
            <a:endParaRPr lang="en-US" sz="2400" dirty="0">
              <a:solidFill>
                <a:srgbClr val="000000"/>
              </a:solidFill>
            </a:endParaRPr>
          </a:p>
          <a:p>
            <a:endParaRPr lang="en-US" sz="2400" dirty="0">
              <a:solidFill>
                <a:schemeClr val="tx1">
                  <a:alpha val="55000"/>
                </a:schemeClr>
              </a:solidFill>
            </a:endParaRPr>
          </a:p>
        </p:txBody>
      </p:sp>
      <p:sp>
        <p:nvSpPr>
          <p:cNvPr id="4" name="TextBox 3">
            <a:extLst>
              <a:ext uri="{FF2B5EF4-FFF2-40B4-BE49-F238E27FC236}">
                <a16:creationId xmlns:a16="http://schemas.microsoft.com/office/drawing/2014/main" id="{05EFDD83-A4BB-BB8E-D6E9-0C3E3DA342B7}"/>
              </a:ext>
            </a:extLst>
          </p:cNvPr>
          <p:cNvSpPr txBox="1"/>
          <p:nvPr/>
        </p:nvSpPr>
        <p:spPr>
          <a:xfrm>
            <a:off x="3048001" y="1948132"/>
            <a:ext cx="815196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gn="l"/>
            <a:r>
              <a:rPr lang="en-US" b="0" i="0" dirty="0">
                <a:solidFill>
                  <a:srgbClr val="000000"/>
                </a:solidFill>
                <a:latin typeface="Univers Light"/>
                <a:ea typeface="Univers Light"/>
                <a:cs typeface="Univers Light"/>
              </a:rPr>
              <a:t>Provide structured training for all ages: Flight Foods Ltd should provide proper and </a:t>
            </a:r>
            <a:r>
              <a:rPr lang="en-US" b="0" i="0" dirty="0" err="1">
                <a:solidFill>
                  <a:srgbClr val="000000"/>
                </a:solidFill>
                <a:latin typeface="Univers Light"/>
                <a:ea typeface="Univers Light"/>
                <a:cs typeface="Univers Light"/>
              </a:rPr>
              <a:t>organised</a:t>
            </a:r>
            <a:r>
              <a:rPr lang="en-US" b="0" i="0" dirty="0">
                <a:solidFill>
                  <a:srgbClr val="000000"/>
                </a:solidFill>
                <a:latin typeface="Univers Light"/>
                <a:ea typeface="Univers Light"/>
                <a:cs typeface="Univers Light"/>
              </a:rPr>
              <a:t> training for all employees, using their ages group. Provide proper training for all employees about food hygiene. </a:t>
            </a:r>
          </a:p>
          <a:p>
            <a:pPr marL="228600" indent="-228600"/>
            <a:r>
              <a:rPr lang="en-US" b="0" i="0">
                <a:solidFill>
                  <a:srgbClr val="000000"/>
                </a:solidFill>
                <a:latin typeface="Univers Light"/>
                <a:ea typeface="Univers Light"/>
                <a:cs typeface="Univers Light"/>
              </a:rPr>
              <a:t>Use simple and clear instructions:</a:t>
            </a:r>
            <a:endParaRPr lang="en-US">
              <a:solidFill>
                <a:srgbClr val="000000"/>
              </a:solidFill>
              <a:latin typeface="Univers Light"/>
              <a:ea typeface="Univers Light"/>
              <a:cs typeface="Univers Light"/>
            </a:endParaRPr>
          </a:p>
          <a:p>
            <a:pPr marL="228600" indent="-228600"/>
            <a:r>
              <a:rPr lang="en-US" dirty="0">
                <a:solidFill>
                  <a:srgbClr val="000000"/>
                </a:solidFill>
                <a:latin typeface="Univers Light"/>
                <a:ea typeface="Univers Light"/>
                <a:cs typeface="Univers Light"/>
              </a:rPr>
              <a:t> </a:t>
            </a:r>
            <a:r>
              <a:rPr lang="en-US" b="0" i="0" dirty="0">
                <a:solidFill>
                  <a:srgbClr val="000000"/>
                </a:solidFill>
                <a:latin typeface="Univers Light"/>
                <a:ea typeface="Univers Light"/>
                <a:cs typeface="Univers Light"/>
              </a:rPr>
              <a:t>mangers should communicate with their staff openly and use </a:t>
            </a:r>
            <a:r>
              <a:rPr lang="en-US" b="0" i="0" dirty="0" err="1">
                <a:solidFill>
                  <a:srgbClr val="000000"/>
                </a:solidFill>
                <a:latin typeface="Univers Light"/>
                <a:ea typeface="Univers Light"/>
                <a:cs typeface="Univers Light"/>
              </a:rPr>
              <a:t>simpl</a:t>
            </a:r>
            <a:r>
              <a:rPr lang="en-US" b="0" i="0" dirty="0">
                <a:solidFill>
                  <a:srgbClr val="000000"/>
                </a:solidFill>
                <a:latin typeface="Univers Light"/>
                <a:ea typeface="Univers Light"/>
                <a:cs typeface="Univers Light"/>
              </a:rPr>
              <a:t> and easy language so that all worker cand understand . By doing this clear instruction </a:t>
            </a:r>
            <a:r>
              <a:rPr lang="en-US" b="0" i="0" dirty="0" err="1">
                <a:solidFill>
                  <a:srgbClr val="000000"/>
                </a:solidFill>
                <a:latin typeface="Univers Light"/>
                <a:ea typeface="Univers Light"/>
                <a:cs typeface="Univers Light"/>
              </a:rPr>
              <a:t>wll</a:t>
            </a:r>
            <a:r>
              <a:rPr lang="en-US" b="0" i="0" dirty="0">
                <a:solidFill>
                  <a:srgbClr val="000000"/>
                </a:solidFill>
                <a:latin typeface="Univers Light"/>
                <a:ea typeface="Univers Light"/>
                <a:cs typeface="Univers Light"/>
              </a:rPr>
              <a:t> be given out and therefore less mistake will occur and communication between manger and worker will strengths over time. </a:t>
            </a:r>
            <a:endParaRPr lang="en-US" dirty="0"/>
          </a:p>
          <a:p>
            <a:pPr marL="228600" indent="-228600" algn="l"/>
            <a:r>
              <a:rPr lang="en-US" b="0" i="0">
                <a:solidFill>
                  <a:srgbClr val="000000"/>
                </a:solidFill>
                <a:latin typeface="Univers Light"/>
                <a:ea typeface="Univers Light"/>
                <a:cs typeface="Univers Light"/>
              </a:rPr>
              <a:t>Encourage teamwork between younger and older staff</a:t>
            </a:r>
          </a:p>
          <a:p>
            <a:pPr marL="228600" indent="-228600" algn="l"/>
            <a:r>
              <a:rPr lang="en-US" b="0" i="0">
                <a:solidFill>
                  <a:srgbClr val="000000"/>
                </a:solidFill>
                <a:latin typeface="Univers Light"/>
                <a:ea typeface="Univers Light"/>
                <a:cs typeface="Univers Light"/>
              </a:rPr>
              <a:t>Use visual guides and demonstrations </a:t>
            </a:r>
          </a:p>
          <a:p>
            <a:pPr algn="ctr"/>
            <a:endParaRPr lang="en-US"/>
          </a:p>
        </p:txBody>
      </p:sp>
    </p:spTree>
    <p:extLst>
      <p:ext uri="{BB962C8B-B14F-4D97-AF65-F5344CB8AC3E}">
        <p14:creationId xmlns:p14="http://schemas.microsoft.com/office/powerpoint/2010/main" val="3140922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2AC1A-A636-488B-9D57-416E0F831FE8}"/>
              </a:ext>
            </a:extLst>
          </p:cNvPr>
          <p:cNvSpPr>
            <a:spLocks noGrp="1"/>
          </p:cNvSpPr>
          <p:nvPr>
            <p:ph type="title"/>
          </p:nvPr>
        </p:nvSpPr>
        <p:spPr>
          <a:xfrm>
            <a:off x="838200" y="5691"/>
            <a:ext cx="10515600" cy="1569978"/>
          </a:xfrm>
        </p:spPr>
        <p:txBody>
          <a:bodyPr>
            <a:normAutofit fontScale="90000"/>
          </a:bodyPr>
          <a:lstStyle/>
          <a:p>
            <a:r>
              <a:rPr lang="en-US" sz="2800">
                <a:ea typeface="+mj-lt"/>
                <a:cs typeface="+mj-lt"/>
              </a:rPr>
              <a:t>                                                      REFERENCE</a:t>
            </a:r>
          </a:p>
          <a:p>
            <a:br>
              <a:rPr lang="en-US" dirty="0"/>
            </a:br>
            <a:endParaRPr lang="en-US" dirty="0"/>
          </a:p>
        </p:txBody>
      </p:sp>
      <p:sp>
        <p:nvSpPr>
          <p:cNvPr id="3" name="Content Placeholder 2">
            <a:extLst>
              <a:ext uri="{FF2B5EF4-FFF2-40B4-BE49-F238E27FC236}">
                <a16:creationId xmlns:a16="http://schemas.microsoft.com/office/drawing/2014/main" id="{DB5EEA61-B69B-2B8A-DC31-7F2B7ADBB2E1}"/>
              </a:ext>
            </a:extLst>
          </p:cNvPr>
          <p:cNvSpPr>
            <a:spLocks noGrp="1"/>
          </p:cNvSpPr>
          <p:nvPr>
            <p:ph idx="1"/>
          </p:nvPr>
        </p:nvSpPr>
        <p:spPr/>
        <p:txBody>
          <a:bodyPr vert="horz" lIns="91440" tIns="45720" rIns="91440" bIns="45720" rtlCol="0" anchor="t">
            <a:normAutofit/>
          </a:bodyPr>
          <a:lstStyle/>
          <a:p>
            <a:r>
              <a:rPr lang="en-US" sz="1800">
                <a:latin typeface="Open Sans"/>
                <a:ea typeface="Open Sans"/>
                <a:cs typeface="Open Sans"/>
              </a:rPr>
              <a:t>Beresford Research (2025). </a:t>
            </a:r>
            <a:r>
              <a:rPr lang="en-US" sz="1800" i="1">
                <a:latin typeface="Open Sans"/>
                <a:ea typeface="Open Sans"/>
                <a:cs typeface="Open Sans"/>
              </a:rPr>
              <a:t>Age Range by Generation</a:t>
            </a:r>
            <a:r>
              <a:rPr lang="en-US" sz="1800">
                <a:latin typeface="Open Sans"/>
                <a:ea typeface="Open Sans"/>
                <a:cs typeface="Open Sans"/>
              </a:rPr>
              <a:t>. [online] Beresford Research. Available at: </a:t>
            </a:r>
            <a:r>
              <a:rPr lang="en-US" sz="1800" dirty="0">
                <a:latin typeface="Open Sans"/>
                <a:ea typeface="Open Sans"/>
                <a:cs typeface="Open Sans"/>
                <a:hlinkClick r:id="rId2"/>
              </a:rPr>
              <a:t>https://www.beresfordresearch.com/age-range-by-generation/</a:t>
            </a:r>
            <a:r>
              <a:rPr lang="en-US" sz="1800" dirty="0">
                <a:latin typeface="Open Sans"/>
                <a:ea typeface="Open Sans"/>
                <a:cs typeface="Open Sans"/>
              </a:rPr>
              <a:t>.</a:t>
            </a:r>
            <a:endParaRPr lang="en-US"/>
          </a:p>
          <a:p>
            <a:r>
              <a:rPr lang="en-US" sz="1800">
                <a:latin typeface="Open Sans"/>
                <a:ea typeface="Open Sans"/>
                <a:cs typeface="Open Sans"/>
              </a:rPr>
              <a:t>Michelle (2024). </a:t>
            </a:r>
            <a:r>
              <a:rPr lang="en-US" sz="1800" i="1">
                <a:latin typeface="Open Sans"/>
                <a:ea typeface="Open Sans"/>
                <a:cs typeface="Open Sans"/>
              </a:rPr>
              <a:t>Generational differences in the workplace</a:t>
            </a:r>
            <a:r>
              <a:rPr lang="en-US" sz="1800">
                <a:latin typeface="Open Sans"/>
                <a:ea typeface="Open Sans"/>
                <a:cs typeface="Open Sans"/>
              </a:rPr>
              <a:t>. [online] Jigsaw Discovery Tool. Available at: </a:t>
            </a:r>
            <a:r>
              <a:rPr lang="en-US" sz="1800" dirty="0">
                <a:solidFill>
                  <a:srgbClr val="A97979"/>
                </a:solidFill>
                <a:latin typeface="Open Sans"/>
                <a:ea typeface="Open Sans"/>
                <a:cs typeface="Open Sans"/>
                <a:hlinkClick r:id="rId3"/>
              </a:rPr>
              <a:t>https://jigsawdiscoverytool.com/generational-differences-in-the-workplace/</a:t>
            </a:r>
            <a:r>
              <a:rPr lang="en-US" sz="1800" dirty="0">
                <a:latin typeface="Open Sans"/>
                <a:ea typeface="Open Sans"/>
                <a:cs typeface="Open Sans"/>
              </a:rPr>
              <a:t>.</a:t>
            </a:r>
            <a:endParaRPr lang="en-US" dirty="0"/>
          </a:p>
          <a:p>
            <a:r>
              <a:rPr lang="en-US" sz="1800" dirty="0">
                <a:latin typeface="Open Sans"/>
                <a:ea typeface="Open Sans"/>
                <a:cs typeface="Open Sans"/>
              </a:rPr>
              <a:t>Cooper, B., </a:t>
            </a:r>
            <a:r>
              <a:rPr lang="en-US" sz="1800" dirty="0" err="1">
                <a:latin typeface="Open Sans"/>
                <a:ea typeface="Open Sans"/>
                <a:cs typeface="Open Sans"/>
              </a:rPr>
              <a:t>Loewenhaar-Blauweiss</a:t>
            </a:r>
            <a:r>
              <a:rPr lang="en-US" sz="1800" dirty="0">
                <a:latin typeface="Open Sans"/>
                <a:ea typeface="Open Sans"/>
                <a:cs typeface="Open Sans"/>
              </a:rPr>
              <a:t>, A. and Adler, J. (2017). Labor. </a:t>
            </a:r>
            <a:r>
              <a:rPr lang="en-US" sz="1800" i="1" dirty="0">
                <a:latin typeface="Open Sans"/>
                <a:ea typeface="Open Sans"/>
                <a:cs typeface="Open Sans"/>
              </a:rPr>
              <a:t>Cambridge University Press eBooks</a:t>
            </a:r>
            <a:r>
              <a:rPr lang="en-US" sz="1800" dirty="0">
                <a:latin typeface="Open Sans"/>
                <a:ea typeface="Open Sans"/>
                <a:cs typeface="Open Sans"/>
              </a:rPr>
              <a:t>, [online] pp.325–372. </a:t>
            </a:r>
            <a:r>
              <a:rPr lang="en-US" sz="1800" dirty="0" err="1">
                <a:latin typeface="Open Sans"/>
                <a:ea typeface="Open Sans"/>
                <a:cs typeface="Open Sans"/>
              </a:rPr>
              <a:t>doi:https</a:t>
            </a:r>
            <a:r>
              <a:rPr lang="en-US" sz="1800" dirty="0">
                <a:latin typeface="Open Sans"/>
                <a:ea typeface="Open Sans"/>
                <a:cs typeface="Open Sans"/>
              </a:rPr>
              <a:t>://doi.org/10.1017/9781139017053.018.</a:t>
            </a:r>
            <a:endParaRPr lang="en-US" dirty="0"/>
          </a:p>
          <a:p>
            <a:r>
              <a:rPr lang="en-US" sz="1800" dirty="0">
                <a:latin typeface="Open Sans"/>
                <a:ea typeface="Open Sans"/>
                <a:cs typeface="Open Sans"/>
              </a:rPr>
              <a:t>LCLM4003 - Effective Teamworking and Communication - Jan Term 2026 - Component 2 Assessment Specification - Birmingham (2)</a:t>
            </a:r>
            <a:endParaRPr lang="en-US" dirty="0"/>
          </a:p>
          <a:p>
            <a:endParaRPr lang="en-US" dirty="0"/>
          </a:p>
        </p:txBody>
      </p:sp>
    </p:spTree>
    <p:extLst>
      <p:ext uri="{BB962C8B-B14F-4D97-AF65-F5344CB8AC3E}">
        <p14:creationId xmlns:p14="http://schemas.microsoft.com/office/powerpoint/2010/main" val="232409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BE45B-8856-535A-0E40-E9F06960B3A3}"/>
              </a:ext>
            </a:extLst>
          </p:cNvPr>
          <p:cNvSpPr>
            <a:spLocks noGrp="1"/>
          </p:cNvSpPr>
          <p:nvPr>
            <p:ph type="title"/>
          </p:nvPr>
        </p:nvSpPr>
        <p:spPr>
          <a:xfrm>
            <a:off x="572493" y="238539"/>
            <a:ext cx="11018520" cy="1434415"/>
          </a:xfrm>
        </p:spPr>
        <p:txBody>
          <a:bodyPr anchor="b">
            <a:normAutofit/>
          </a:bodyPr>
          <a:lstStyle/>
          <a:p>
            <a:r>
              <a:rPr lang="en-US" sz="3000" b="1">
                <a:ea typeface="+mj-lt"/>
                <a:cs typeface="+mj-lt"/>
              </a:rPr>
              <a:t>WHAT IS ENVIRONMENTAL NOISE  </a:t>
            </a:r>
          </a:p>
          <a:p>
            <a:br>
              <a:rPr lang="en-US" sz="3000"/>
            </a:br>
            <a:endParaRPr lang="en-US" sz="3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75EE05-B1B9-2392-4047-3B90768C0899}"/>
              </a:ext>
            </a:extLst>
          </p:cNvPr>
          <p:cNvSpPr>
            <a:spLocks noGrp="1"/>
          </p:cNvSpPr>
          <p:nvPr>
            <p:ph idx="1"/>
          </p:nvPr>
        </p:nvSpPr>
        <p:spPr>
          <a:xfrm>
            <a:off x="572493" y="2071316"/>
            <a:ext cx="6713552" cy="4119172"/>
          </a:xfrm>
        </p:spPr>
        <p:txBody>
          <a:bodyPr vert="horz" lIns="91440" tIns="45720" rIns="91440" bIns="45720" rtlCol="0" anchor="t">
            <a:normAutofit/>
          </a:bodyPr>
          <a:lstStyle/>
          <a:p>
            <a:pPr>
              <a:spcBef>
                <a:spcPts val="0"/>
              </a:spcBef>
            </a:pPr>
            <a:endParaRPr lang="en-US" sz="1900"/>
          </a:p>
          <a:p>
            <a:r>
              <a:rPr lang="en-US" sz="1900">
                <a:latin typeface="Aptos"/>
                <a:ea typeface="Open Sans"/>
                <a:cs typeface="Open Sans"/>
              </a:rPr>
              <a:t>Environmental noise refers to physical sounds in the workplace that interfere with communication, making it difficult for people to hear or understand messages . </a:t>
            </a:r>
            <a:endParaRPr lang="en-US" sz="1900">
              <a:latin typeface="Aptos"/>
            </a:endParaRPr>
          </a:p>
          <a:p>
            <a:r>
              <a:rPr lang="en-US" sz="1900">
                <a:latin typeface="Aptos"/>
                <a:ea typeface="Open Sans"/>
                <a:cs typeface="Open Sans"/>
              </a:rPr>
              <a:t>According to Shannon- weaver model of communication noise can dispute the transmission between sender and receiver. </a:t>
            </a:r>
            <a:endParaRPr lang="en-US" sz="1900"/>
          </a:p>
          <a:p>
            <a:r>
              <a:rPr lang="en-US" sz="1900" dirty="0">
                <a:latin typeface="Aptos"/>
                <a:ea typeface="Open Sans"/>
                <a:cs typeface="Open Sans"/>
              </a:rPr>
              <a:t>This can impact a business as if it is located near a residential noise. Noise pollution can lead to many problems for example annoyance, irritability, and sleep disturbance, affecting the health and well-being of the workers. It is crucial for a business to take this issues inconsideration as it could overcome from this happening. </a:t>
            </a:r>
            <a:endParaRPr lang="en-US" sz="1900" dirty="0"/>
          </a:p>
          <a:p>
            <a:pPr marL="0" indent="0">
              <a:buNone/>
            </a:pPr>
            <a:endParaRPr lang="en-US" sz="1900"/>
          </a:p>
          <a:p>
            <a:endParaRPr lang="en-US" sz="1900">
              <a:ea typeface="Open Sans"/>
              <a:cs typeface="Open Sans"/>
            </a:endParaRPr>
          </a:p>
          <a:p>
            <a:pPr lvl="1">
              <a:spcBef>
                <a:spcPts val="0"/>
              </a:spcBef>
            </a:pPr>
            <a:endParaRPr lang="en-US" sz="1900"/>
          </a:p>
          <a:p>
            <a:endParaRPr lang="en-US" sz="1900"/>
          </a:p>
        </p:txBody>
      </p:sp>
      <p:pic>
        <p:nvPicPr>
          <p:cNvPr id="4" name="Picture 3" descr="Noise pollution | NIH MedlinePlus Magazine">
            <a:extLst>
              <a:ext uri="{FF2B5EF4-FFF2-40B4-BE49-F238E27FC236}">
                <a16:creationId xmlns:a16="http://schemas.microsoft.com/office/drawing/2014/main" id="{4D23A6FC-404B-390E-E87F-A730F6C0EC9A}"/>
              </a:ext>
            </a:extLst>
          </p:cNvPr>
          <p:cNvPicPr>
            <a:picLocks noChangeAspect="1"/>
          </p:cNvPicPr>
          <p:nvPr/>
        </p:nvPicPr>
        <p:blipFill>
          <a:blip r:embed="rId2"/>
          <a:srcRect l="20718" r="7128"/>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011714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D06CAA-A0C3-E2E9-5088-ABDCF72CE5F1}"/>
              </a:ext>
            </a:extLst>
          </p:cNvPr>
          <p:cNvSpPr>
            <a:spLocks noGrp="1"/>
          </p:cNvSpPr>
          <p:nvPr>
            <p:ph type="title"/>
          </p:nvPr>
        </p:nvSpPr>
        <p:spPr>
          <a:xfrm>
            <a:off x="572493" y="238539"/>
            <a:ext cx="11018520" cy="1434415"/>
          </a:xfrm>
        </p:spPr>
        <p:txBody>
          <a:bodyPr anchor="b">
            <a:normAutofit/>
          </a:bodyPr>
          <a:lstStyle/>
          <a:p>
            <a:r>
              <a:rPr lang="en-US" sz="3000" b="1">
                <a:ea typeface="+mj-lt"/>
                <a:cs typeface="+mj-lt"/>
              </a:rPr>
              <a:t>ENVIRONMENTAL NOISE: IN FLIGHT FOODS LTD</a:t>
            </a:r>
            <a:endParaRPr lang="en-US" sz="3000"/>
          </a:p>
          <a:p>
            <a:br>
              <a:rPr lang="en-US" sz="3000"/>
            </a:br>
            <a:endParaRPr lang="en-US" sz="3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534A76-C7D2-20E5-750D-BE391FE5C97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700">
                <a:latin typeface="Aptos"/>
                <a:ea typeface="Open Sans"/>
                <a:cs typeface="Open Sans"/>
              </a:rPr>
              <a:t>The factory has old and noise machines tat make it difficult for workers to communicated with each other. </a:t>
            </a:r>
            <a:endParaRPr lang="en-US" sz="1700">
              <a:latin typeface="Aptos"/>
            </a:endParaRPr>
          </a:p>
          <a:p>
            <a:r>
              <a:rPr lang="en-US" sz="1700">
                <a:latin typeface="Aptos" panose="020B0004020202020204"/>
                <a:ea typeface="Open Sans"/>
                <a:cs typeface="Open Sans"/>
              </a:rPr>
              <a:t>Gary described the factory as “ Clacking clearly hear instructions”</a:t>
            </a:r>
            <a:endParaRPr lang="en-US" sz="1700"/>
          </a:p>
          <a:p>
            <a:r>
              <a:rPr lang="en-US" sz="1700">
                <a:latin typeface="Aptos"/>
                <a:ea typeface="Open Sans"/>
                <a:cs typeface="Open Sans"/>
              </a:rPr>
              <a:t>Due to the noise, worker cannot clearly hear instructions clearly. </a:t>
            </a:r>
            <a:endParaRPr lang="en-US" sz="1700"/>
          </a:p>
          <a:p>
            <a:r>
              <a:rPr lang="en-US" sz="1700">
                <a:latin typeface="Aptos"/>
                <a:ea typeface="Open Sans"/>
                <a:cs typeface="Open Sans"/>
              </a:rPr>
              <a:t>As a result: </a:t>
            </a:r>
            <a:endParaRPr lang="en-US" sz="1700"/>
          </a:p>
          <a:p>
            <a:r>
              <a:rPr lang="en-US" sz="1700">
                <a:latin typeface="Aptos"/>
                <a:ea typeface="Open Sans"/>
                <a:cs typeface="Open Sans"/>
              </a:rPr>
              <a:t>Workers can’t understand task clearly and many mistakes are being made. </a:t>
            </a:r>
            <a:endParaRPr lang="en-US" sz="1700"/>
          </a:p>
          <a:p>
            <a:r>
              <a:rPr lang="en-US" sz="1700">
                <a:latin typeface="Aptos"/>
                <a:ea typeface="Open Sans"/>
                <a:cs typeface="Open Sans"/>
              </a:rPr>
              <a:t>Food safety rules are not being followed </a:t>
            </a:r>
            <a:endParaRPr lang="en-US" sz="1700"/>
          </a:p>
          <a:p>
            <a:r>
              <a:rPr lang="en-US" sz="1700">
                <a:latin typeface="Aptos"/>
                <a:ea typeface="Open Sans"/>
                <a:cs typeface="Open Sans"/>
              </a:rPr>
              <a:t>Mistakes, are being made for example , the chicken being left outside and cause for cross contaminations.</a:t>
            </a:r>
            <a:br>
              <a:rPr lang="en-US" sz="1700"/>
            </a:br>
            <a:endParaRPr lang="en-US" sz="1700"/>
          </a:p>
          <a:p>
            <a:endParaRPr lang="en-US" sz="1700">
              <a:ea typeface="Open Sans"/>
              <a:cs typeface="Open Sans"/>
            </a:endParaRPr>
          </a:p>
          <a:p>
            <a:endParaRPr lang="en-US" sz="1700"/>
          </a:p>
        </p:txBody>
      </p:sp>
      <p:pic>
        <p:nvPicPr>
          <p:cNvPr id="4" name="Picture 3">
            <a:extLst>
              <a:ext uri="{FF2B5EF4-FFF2-40B4-BE49-F238E27FC236}">
                <a16:creationId xmlns:a16="http://schemas.microsoft.com/office/drawing/2014/main" id="{6028B6EA-570F-26C8-ADF8-A2F2555E82FA}"/>
              </a:ext>
            </a:extLst>
          </p:cNvPr>
          <p:cNvPicPr>
            <a:picLocks noChangeAspect="1"/>
          </p:cNvPicPr>
          <p:nvPr/>
        </p:nvPicPr>
        <p:blipFill>
          <a:blip r:embed="rId2"/>
          <a:srcRect l="1131" r="266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873290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1DC09-4BA6-5E51-A228-503C1C4C7234}"/>
              </a:ext>
            </a:extLst>
          </p:cNvPr>
          <p:cNvSpPr>
            <a:spLocks noGrp="1"/>
          </p:cNvSpPr>
          <p:nvPr>
            <p:ph type="title"/>
          </p:nvPr>
        </p:nvSpPr>
        <p:spPr>
          <a:xfrm>
            <a:off x="686834" y="1153572"/>
            <a:ext cx="3200400" cy="4461163"/>
          </a:xfrm>
        </p:spPr>
        <p:txBody>
          <a:bodyPr>
            <a:normAutofit/>
          </a:bodyPr>
          <a:lstStyle/>
          <a:p>
            <a:r>
              <a:rPr lang="en-US" b="1">
                <a:solidFill>
                  <a:srgbClr val="FFFFFF"/>
                </a:solidFill>
                <a:ea typeface="+mj-lt"/>
                <a:cs typeface="+mj-lt"/>
              </a:rPr>
              <a:t>        IMPACT ON THE BUSINESS: </a:t>
            </a:r>
            <a:endParaRPr lang="en-US">
              <a:solidFill>
                <a:srgbClr val="FFFFFF"/>
              </a:solidFill>
            </a:endParaRPr>
          </a:p>
          <a:p>
            <a:br>
              <a:rPr lang="en-US">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B7D874-44A0-36AD-43AB-4B35AEC7A3B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300">
                <a:latin typeface="Arial"/>
                <a:cs typeface="Arial"/>
              </a:rPr>
              <a:t>Environmental noise in the factory has serval negative effects on the business overall. The loud machines make it difficult for Gary, the floor manager , to be able to communicated with the workers, due to workers not always hear instructions clearly , this led to poor communication between the manger and employees. </a:t>
            </a:r>
            <a:endParaRPr lang="en-US" sz="1300"/>
          </a:p>
          <a:p>
            <a:br>
              <a:rPr lang="en-US" sz="1300"/>
            </a:br>
            <a:r>
              <a:rPr lang="en-US" sz="1300">
                <a:latin typeface="Arial"/>
                <a:cs typeface="Arial"/>
              </a:rPr>
              <a:t>Aas a result, employees may misunderstand the importance of food hygiene instructions, such as making sure the met is chilled or following proper food safety procedures .</a:t>
            </a:r>
          </a:p>
          <a:p>
            <a:r>
              <a:rPr lang="en-US" sz="1300">
                <a:latin typeface="Arial"/>
                <a:cs typeface="Arial"/>
              </a:rPr>
              <a:t>This increased the risk of food hygiene mistakes, like leaving the chicken out overnight or not following hygiene rules. Due to this rules not being followed correctly, the quality of the food decreased , therefore poor-quality meals are served to passengers, such as undercook food or incorrect ingredients being used, can damage the company’s reputation. </a:t>
            </a:r>
          </a:p>
          <a:p>
            <a:br>
              <a:rPr lang="en-US" sz="1300"/>
            </a:br>
            <a:endParaRPr lang="en-US" sz="1300">
              <a:latin typeface="Arial"/>
              <a:cs typeface="Arial"/>
            </a:endParaRPr>
          </a:p>
          <a:p>
            <a:r>
              <a:rPr lang="en-US" sz="1300">
                <a:latin typeface="Arial"/>
                <a:cs typeface="Arial"/>
              </a:rPr>
              <a:t>Flight Foods supplies meals to airlines, theses quality problems lead to customer complaints for airliners companies. Therefore airlines, are unhappy a with the meals and food quality standards, they choose to stop buying from Flight Foods and switch to other supplies. </a:t>
            </a:r>
          </a:p>
          <a:p>
            <a:br>
              <a:rPr lang="en-US" sz="1300"/>
            </a:br>
            <a:endParaRPr lang="en-US" sz="1300">
              <a:latin typeface="Arial"/>
              <a:cs typeface="Arial"/>
            </a:endParaRPr>
          </a:p>
          <a:p>
            <a:r>
              <a:rPr lang="en-US" sz="1300">
                <a:latin typeface="Arial"/>
                <a:cs typeface="Arial"/>
              </a:rPr>
              <a:t>Therefore, this ultimate caused the company to lose market share and business, which affects its profitability and log-term success. </a:t>
            </a:r>
          </a:p>
          <a:p>
            <a:endParaRPr lang="en-US" sz="1300">
              <a:latin typeface="Arial"/>
              <a:cs typeface="Arial"/>
            </a:endParaRPr>
          </a:p>
          <a:p>
            <a:endParaRPr lang="en-US" sz="1300"/>
          </a:p>
        </p:txBody>
      </p:sp>
    </p:spTree>
    <p:extLst>
      <p:ext uri="{BB962C8B-B14F-4D97-AF65-F5344CB8AC3E}">
        <p14:creationId xmlns:p14="http://schemas.microsoft.com/office/powerpoint/2010/main" val="2731100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6E850-5F8F-CB84-3D70-0137973D741C}"/>
              </a:ext>
            </a:extLst>
          </p:cNvPr>
          <p:cNvSpPr>
            <a:spLocks noGrp="1"/>
          </p:cNvSpPr>
          <p:nvPr>
            <p:ph type="title"/>
          </p:nvPr>
        </p:nvSpPr>
        <p:spPr>
          <a:xfrm>
            <a:off x="466722" y="586855"/>
            <a:ext cx="3201366" cy="3387497"/>
          </a:xfrm>
        </p:spPr>
        <p:txBody>
          <a:bodyPr anchor="b">
            <a:normAutofit/>
          </a:bodyPr>
          <a:lstStyle/>
          <a:p>
            <a:pPr algn="r"/>
            <a:r>
              <a:rPr lang="en-US" sz="4000" b="1" cap="all">
                <a:solidFill>
                  <a:srgbClr val="FFFFFF"/>
                </a:solidFill>
                <a:highlight>
                  <a:srgbClr val="FFFFFF"/>
                </a:highlight>
                <a:latin typeface="Goudy Old Style"/>
              </a:rPr>
              <a:t>     Solutions</a:t>
            </a:r>
            <a:endParaRPr lang="en-US" sz="4000" cap="all">
              <a:solidFill>
                <a:srgbClr val="FFFFFF"/>
              </a:solidFill>
              <a:highlight>
                <a:srgbClr val="FFFFFF"/>
              </a:highlight>
              <a:latin typeface="Goudy Old Style"/>
            </a:endParaRPr>
          </a:p>
        </p:txBody>
      </p:sp>
      <p:sp>
        <p:nvSpPr>
          <p:cNvPr id="3" name="Content Placeholder 2">
            <a:extLst>
              <a:ext uri="{FF2B5EF4-FFF2-40B4-BE49-F238E27FC236}">
                <a16:creationId xmlns:a16="http://schemas.microsoft.com/office/drawing/2014/main" id="{A609F438-3231-92EC-1917-D3C47B7171DE}"/>
              </a:ext>
            </a:extLst>
          </p:cNvPr>
          <p:cNvSpPr>
            <a:spLocks noGrp="1"/>
          </p:cNvSpPr>
          <p:nvPr>
            <p:ph idx="1"/>
          </p:nvPr>
        </p:nvSpPr>
        <p:spPr>
          <a:xfrm>
            <a:off x="4810259" y="649480"/>
            <a:ext cx="6555347" cy="5546047"/>
          </a:xfrm>
        </p:spPr>
        <p:txBody>
          <a:bodyPr vert="horz" lIns="91440" tIns="45720" rIns="91440" bIns="45720" rtlCol="0" anchor="ctr">
            <a:normAutofit fontScale="77500" lnSpcReduction="20000"/>
          </a:bodyPr>
          <a:lstStyle/>
          <a:p>
            <a:pPr marL="0" indent="0">
              <a:buNone/>
            </a:pPr>
            <a:endParaRPr lang="en-US" sz="2000" dirty="0">
              <a:latin typeface="Arial"/>
              <a:cs typeface="Arial"/>
            </a:endParaRPr>
          </a:p>
          <a:p>
            <a:r>
              <a:rPr lang="en-US" sz="2000">
                <a:latin typeface="Arial"/>
                <a:ea typeface="Open Sans"/>
                <a:cs typeface="Arial"/>
              </a:rPr>
              <a:t>Noise assessment and monitoring: Flight foods should conduct regular assessments to measure</a:t>
            </a:r>
            <a:endParaRPr lang="en-US" sz="2000" dirty="0">
              <a:latin typeface="Arial"/>
              <a:ea typeface="Open Sans"/>
              <a:cs typeface="Arial"/>
            </a:endParaRPr>
          </a:p>
          <a:p>
            <a:r>
              <a:rPr lang="en-US" sz="2000" dirty="0">
                <a:latin typeface="Arial"/>
                <a:ea typeface="Open Sans"/>
                <a:cs typeface="Arial"/>
              </a:rPr>
              <a:t> and monitor noise levels, identifying the main problem of the problems in the business. </a:t>
            </a:r>
            <a:endParaRPr lang="en-US" sz="2000" dirty="0">
              <a:latin typeface="Arial"/>
              <a:cs typeface="Arial"/>
            </a:endParaRPr>
          </a:p>
          <a:p>
            <a:br>
              <a:rPr lang="en-US" sz="1100" dirty="0"/>
            </a:br>
            <a:endParaRPr lang="en-US" sz="2000" dirty="0">
              <a:latin typeface="Arial"/>
              <a:cs typeface="Arial"/>
            </a:endParaRPr>
          </a:p>
          <a:p>
            <a:r>
              <a:rPr lang="en-US" sz="2000">
                <a:latin typeface="Arial"/>
                <a:ea typeface="Open Sans"/>
                <a:cs typeface="Arial"/>
              </a:rPr>
              <a:t>Change machinery: Flight Foods LTD should invest in machinery that make less noise, this will decrease the</a:t>
            </a:r>
            <a:endParaRPr lang="en-US" sz="2000" dirty="0">
              <a:latin typeface="Arial"/>
              <a:ea typeface="Open Sans"/>
              <a:cs typeface="Arial"/>
            </a:endParaRPr>
          </a:p>
          <a:p>
            <a:r>
              <a:rPr lang="en-US" sz="2000" dirty="0">
                <a:latin typeface="Arial"/>
                <a:ea typeface="Open Sans"/>
                <a:cs typeface="Arial"/>
              </a:rPr>
              <a:t> problems they are facing as the employees are able to hear instructions  clearly and understand food hygiene better. </a:t>
            </a:r>
            <a:endParaRPr lang="en-US" sz="2000" dirty="0">
              <a:latin typeface="Arial"/>
              <a:cs typeface="Arial"/>
            </a:endParaRPr>
          </a:p>
          <a:p>
            <a:br>
              <a:rPr lang="en-US" sz="1100" dirty="0"/>
            </a:br>
            <a:endParaRPr lang="en-US" sz="2000" dirty="0">
              <a:latin typeface="Arial"/>
              <a:cs typeface="Arial"/>
            </a:endParaRPr>
          </a:p>
          <a:p>
            <a:r>
              <a:rPr lang="en-US" sz="2000">
                <a:latin typeface="Arial"/>
                <a:ea typeface="Open Sans"/>
                <a:cs typeface="Arial"/>
              </a:rPr>
              <a:t>Noise barriers: install physical barriers and acoustic solutions to reduce noise transmission from business operations to surrounding areas. </a:t>
            </a:r>
            <a:endParaRPr lang="en-US" sz="2000" dirty="0">
              <a:latin typeface="Arial"/>
              <a:cs typeface="Arial"/>
            </a:endParaRPr>
          </a:p>
          <a:p>
            <a:br>
              <a:rPr lang="en-US" sz="1100" dirty="0"/>
            </a:br>
            <a:endParaRPr lang="en-US" sz="2000" dirty="0">
              <a:latin typeface="Arial"/>
              <a:cs typeface="Arial"/>
            </a:endParaRPr>
          </a:p>
          <a:p>
            <a:r>
              <a:rPr lang="en-US" sz="2000" dirty="0">
                <a:latin typeface="Arial"/>
                <a:ea typeface="Open Sans"/>
                <a:cs typeface="Arial"/>
              </a:rPr>
              <a:t>Environmental Noise Monitoring: the business could invest in utilize specialized acoustic sensors to collect</a:t>
            </a:r>
          </a:p>
          <a:p>
            <a:r>
              <a:rPr lang="en-US" sz="2000" dirty="0">
                <a:latin typeface="Arial"/>
                <a:ea typeface="Open Sans"/>
                <a:cs typeface="Arial"/>
              </a:rPr>
              <a:t> continuous or periodic data, identifying sources and tracking trends to evaluate the effectiveness of mitigation strategies. </a:t>
            </a:r>
            <a:br>
              <a:rPr lang="en-US" sz="2000" dirty="0">
                <a:latin typeface="Arial"/>
                <a:cs typeface="Arial"/>
              </a:rPr>
            </a:br>
            <a:endParaRPr lang="en-US" sz="2000" dirty="0">
              <a:latin typeface="Arial"/>
              <a:cs typeface="Arial"/>
            </a:endParaRPr>
          </a:p>
          <a:p>
            <a:pPr marL="0" indent="0">
              <a:buNone/>
            </a:pPr>
            <a:br>
              <a:rPr lang="en-US" sz="1100" dirty="0"/>
            </a:br>
            <a:endParaRPr lang="en-US" sz="1100"/>
          </a:p>
        </p:txBody>
      </p:sp>
    </p:spTree>
    <p:extLst>
      <p:ext uri="{BB962C8B-B14F-4D97-AF65-F5344CB8AC3E}">
        <p14:creationId xmlns:p14="http://schemas.microsoft.com/office/powerpoint/2010/main" val="2375098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9589E-9CD3-167B-82AC-21BDBC446ABA}"/>
              </a:ext>
            </a:extLst>
          </p:cNvPr>
          <p:cNvSpPr>
            <a:spLocks noGrp="1"/>
          </p:cNvSpPr>
          <p:nvPr>
            <p:ph type="title"/>
          </p:nvPr>
        </p:nvSpPr>
        <p:spPr>
          <a:xfrm>
            <a:off x="1075767" y="1188637"/>
            <a:ext cx="2988234" cy="4480726"/>
          </a:xfrm>
        </p:spPr>
        <p:txBody>
          <a:bodyPr>
            <a:normAutofit/>
          </a:bodyPr>
          <a:lstStyle/>
          <a:p>
            <a:pPr algn="r"/>
            <a:r>
              <a:rPr lang="en-US" sz="3600" cap="all">
                <a:highlight>
                  <a:srgbClr val="FFFFFF"/>
                </a:highlight>
                <a:latin typeface="Goudy Old Style"/>
              </a:rPr>
              <a:t>References list</a:t>
            </a:r>
            <a:endParaRPr lang="en-US" sz="3600"/>
          </a:p>
        </p:txBody>
      </p:sp>
      <p:cxnSp>
        <p:nvCxnSpPr>
          <p:cNvPr id="26" name="Straight Connector 2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Content Placeholder 2">
            <a:extLst>
              <a:ext uri="{FF2B5EF4-FFF2-40B4-BE49-F238E27FC236}">
                <a16:creationId xmlns:a16="http://schemas.microsoft.com/office/drawing/2014/main" id="{BC591A73-320D-7B7C-A1FE-A8317CB2826C}"/>
              </a:ext>
            </a:extLst>
          </p:cNvPr>
          <p:cNvSpPr>
            <a:spLocks noGrp="1"/>
          </p:cNvSpPr>
          <p:nvPr>
            <p:ph idx="1"/>
          </p:nvPr>
        </p:nvSpPr>
        <p:spPr>
          <a:xfrm>
            <a:off x="4579525" y="829360"/>
            <a:ext cx="6643790" cy="5414938"/>
          </a:xfrm>
        </p:spPr>
        <p:txBody>
          <a:bodyPr vert="horz" lIns="91440" tIns="45720" rIns="91440" bIns="45720" rtlCol="0" anchor="ctr">
            <a:normAutofit/>
          </a:bodyPr>
          <a:lstStyle/>
          <a:p>
            <a:r>
              <a:rPr lang="en-US" sz="1300">
                <a:highlight>
                  <a:srgbClr val="FFFFFF"/>
                </a:highlight>
                <a:latin typeface="Univers Light"/>
              </a:rPr>
              <a:t>SONAIR (2025). </a:t>
            </a:r>
            <a:r>
              <a:rPr lang="en-US" sz="1300" i="1">
                <a:highlight>
                  <a:srgbClr val="FFFFFF"/>
                </a:highlight>
                <a:latin typeface="Univers Light"/>
              </a:rPr>
              <a:t>Best Ways to Reduce Noise Pollution: 10 Practical Solutions</a:t>
            </a:r>
            <a:r>
              <a:rPr lang="en-US" sz="1300">
                <a:highlight>
                  <a:srgbClr val="FFFFFF"/>
                </a:highlight>
                <a:latin typeface="Univers Light"/>
              </a:rPr>
              <a:t>. [online] Sonair Environmental Inc. Available at: </a:t>
            </a:r>
            <a:r>
              <a:rPr lang="en-US" sz="1300" u="sng">
                <a:highlight>
                  <a:srgbClr val="FFFFFF"/>
                </a:highlight>
                <a:latin typeface="Univers Light"/>
                <a:hlinkClick r:id="rId2"/>
              </a:rPr>
              <a:t>https://sonairenviro.com/2025/06/06/best-ways-to-reduce-noise-pollution/</a:t>
            </a:r>
            <a:r>
              <a:rPr lang="en-US" sz="1300">
                <a:highlight>
                  <a:srgbClr val="FFFFFF"/>
                </a:highlight>
                <a:latin typeface="Univers Light"/>
              </a:rPr>
              <a:t>.</a:t>
            </a:r>
            <a:endParaRPr lang="en-US" sz="1300"/>
          </a:p>
          <a:p>
            <a:r>
              <a:rPr lang="en-US" sz="1300">
                <a:highlight>
                  <a:srgbClr val="FFFFFF"/>
                </a:highlight>
                <a:latin typeface="Univers Light"/>
              </a:rPr>
              <a:t>LCLM4003 - Effective Teamworking and Communication - Jan Term 2026 - Component 2 Assessment Specification - Birmingham (2)</a:t>
            </a:r>
            <a:endParaRPr lang="en-US" sz="1300"/>
          </a:p>
          <a:p>
            <a:r>
              <a:rPr lang="en-US" sz="1300">
                <a:highlight>
                  <a:srgbClr val="FFFFFF"/>
                </a:highlight>
                <a:latin typeface="Univers Light"/>
              </a:rPr>
              <a:t>Environmental Protection UK. (2025). </a:t>
            </a:r>
            <a:r>
              <a:rPr lang="en-US" sz="1300" i="1">
                <a:highlight>
                  <a:srgbClr val="FFFFFF"/>
                </a:highlight>
                <a:latin typeface="Univers Light"/>
              </a:rPr>
              <a:t>Environmental Noise - Environmental Protection UK</a:t>
            </a:r>
            <a:r>
              <a:rPr lang="en-US" sz="1300">
                <a:highlight>
                  <a:srgbClr val="FFFFFF"/>
                </a:highlight>
                <a:latin typeface="Univers Light"/>
              </a:rPr>
              <a:t>. [online] Available at: </a:t>
            </a:r>
            <a:r>
              <a:rPr lang="en-US" sz="1300">
                <a:highlight>
                  <a:srgbClr val="FFFFFF"/>
                </a:highlight>
                <a:latin typeface="Univers Light"/>
                <a:hlinkClick r:id="rId3"/>
              </a:rPr>
              <a:t>https://www.environmental-protection.org.uk/policy-areas/noise/environmental-noise/</a:t>
            </a:r>
            <a:r>
              <a:rPr lang="en-US" sz="1300">
                <a:highlight>
                  <a:srgbClr val="FFFFFF"/>
                </a:highlight>
                <a:latin typeface="Univers Light"/>
              </a:rPr>
              <a:t>.</a:t>
            </a:r>
            <a:endParaRPr lang="en-US" sz="1300"/>
          </a:p>
          <a:p>
            <a:r>
              <a:rPr lang="en-US" sz="1300">
                <a:highlight>
                  <a:srgbClr val="FFFFFF"/>
                </a:highlight>
                <a:latin typeface="Univers Light"/>
              </a:rPr>
              <a:t>World Health Organization (2022). </a:t>
            </a:r>
            <a:r>
              <a:rPr lang="en-US" sz="1300" i="1">
                <a:highlight>
                  <a:srgbClr val="FFFFFF"/>
                </a:highlight>
                <a:latin typeface="Univers Light"/>
              </a:rPr>
              <a:t>Guidance on environmental noise</a:t>
            </a:r>
            <a:r>
              <a:rPr lang="en-US" sz="1300">
                <a:highlight>
                  <a:srgbClr val="FFFFFF"/>
                </a:highlight>
                <a:latin typeface="Univers Light"/>
              </a:rPr>
              <a:t>. [online] </a:t>
            </a:r>
            <a:r>
              <a:rPr lang="en-US" sz="1300">
                <a:highlight>
                  <a:srgbClr val="FFFFFF"/>
                </a:highlight>
                <a:latin typeface="Univers Light"/>
                <a:hlinkClick r:id="rId4"/>
              </a:rPr>
              <a:t>www.who.int</a:t>
            </a:r>
            <a:r>
              <a:rPr lang="en-US" sz="1300">
                <a:highlight>
                  <a:srgbClr val="FFFFFF"/>
                </a:highlight>
                <a:latin typeface="Univers Light"/>
              </a:rPr>
              <a:t>. Available at: </a:t>
            </a:r>
            <a:r>
              <a:rPr lang="en-US" sz="1300">
                <a:highlight>
                  <a:srgbClr val="FFFFFF"/>
                </a:highlight>
                <a:latin typeface="Univers Light"/>
                <a:hlinkClick r:id="rId5"/>
              </a:rPr>
              <a:t>https://www.who.int/tools/compendium-on-health-and-environment/environmental-noise/</a:t>
            </a:r>
            <a:r>
              <a:rPr lang="en-US" sz="1300">
                <a:highlight>
                  <a:srgbClr val="FFFFFF"/>
                </a:highlight>
                <a:latin typeface="Univers Light"/>
              </a:rPr>
              <a:t>.</a:t>
            </a:r>
            <a:endParaRPr lang="en-US" sz="1300"/>
          </a:p>
          <a:p>
            <a:endParaRPr lang="en-US" sz="1300"/>
          </a:p>
        </p:txBody>
      </p:sp>
    </p:spTree>
    <p:extLst>
      <p:ext uri="{BB962C8B-B14F-4D97-AF65-F5344CB8AC3E}">
        <p14:creationId xmlns:p14="http://schemas.microsoft.com/office/powerpoint/2010/main" val="2704799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2" name="Rectangle 361">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59AD42-B19A-6F68-E1C8-494780F256EA}"/>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ea typeface="+mj-lt"/>
                <a:cs typeface="+mj-lt"/>
              </a:rPr>
              <a:t>                        Conclusion</a:t>
            </a:r>
            <a:endParaRPr lang="en-US" sz="4000">
              <a:solidFill>
                <a:schemeClr val="bg1"/>
              </a:solidFill>
            </a:endParaRPr>
          </a:p>
        </p:txBody>
      </p:sp>
      <p:sp>
        <p:nvSpPr>
          <p:cNvPr id="363" name="Rectangle 36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363">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4206D8-F090-73AE-ED61-4D3D921DF735}"/>
              </a:ext>
            </a:extLst>
          </p:cNvPr>
          <p:cNvSpPr>
            <a:spLocks noGrp="1"/>
          </p:cNvSpPr>
          <p:nvPr>
            <p:ph idx="1"/>
          </p:nvPr>
        </p:nvSpPr>
        <p:spPr>
          <a:xfrm>
            <a:off x="235398" y="1872287"/>
            <a:ext cx="11951231" cy="4836637"/>
          </a:xfrm>
        </p:spPr>
        <p:txBody>
          <a:bodyPr vert="horz" lIns="91440" tIns="45720" rIns="91440" bIns="45720" rtlCol="0" anchor="t">
            <a:normAutofit fontScale="92500" lnSpcReduction="10000"/>
          </a:bodyPr>
          <a:lstStyle/>
          <a:p>
            <a:endParaRPr lang="en-US" sz="2400"/>
          </a:p>
          <a:p>
            <a:r>
              <a:rPr lang="en-US" sz="2400">
                <a:ea typeface="+mn-lt"/>
                <a:cs typeface="+mn-lt"/>
              </a:rPr>
              <a:t>The main barriers are language differences and negative body. </a:t>
            </a:r>
          </a:p>
          <a:p>
            <a:r>
              <a:rPr lang="en-US" sz="2400">
                <a:ea typeface="+mn-lt"/>
                <a:cs typeface="+mn-lt"/>
              </a:rPr>
              <a:t>These problems can lead to mistakes, confusion, and unsafe practices</a:t>
            </a:r>
          </a:p>
          <a:p>
            <a:r>
              <a:rPr lang="en-US" sz="2400">
                <a:solidFill>
                  <a:srgbClr val="FF0000"/>
                </a:solidFill>
              </a:rPr>
              <a:t>Staff may not fully understand the importance of strict food hygiene rules, so mistakes happen like</a:t>
            </a:r>
          </a:p>
          <a:p>
            <a:r>
              <a:rPr lang="en-US" sz="2400">
                <a:solidFill>
                  <a:srgbClr val="FF0000"/>
                </a:solidFill>
              </a:rPr>
              <a:t>Meat appearing in vegetarian meals. </a:t>
            </a:r>
          </a:p>
          <a:p>
            <a:r>
              <a:rPr lang="en-US" sz="2400" dirty="0">
                <a:solidFill>
                  <a:srgbClr val="FF0000"/>
                </a:solidFill>
              </a:rPr>
              <a:t>Poor food </a:t>
            </a:r>
            <a:r>
              <a:rPr lang="en-US" sz="2400">
                <a:solidFill>
                  <a:srgbClr val="FF0000"/>
                </a:solidFill>
              </a:rPr>
              <a:t>handling.</a:t>
            </a:r>
            <a:endParaRPr lang="en-US">
              <a:latin typeface="Aptos"/>
            </a:endParaRPr>
          </a:p>
          <a:p>
            <a:r>
              <a:rPr lang="en-US">
                <a:latin typeface="Aptos"/>
              </a:rPr>
              <a:t>Age</a:t>
            </a:r>
            <a:r>
              <a:rPr lang="en-US" dirty="0">
                <a:latin typeface="Aptos"/>
              </a:rPr>
              <a:t> gaps problems lead to many misunderstanding, mistakes in food preparations , and customer complaints. </a:t>
            </a:r>
          </a:p>
          <a:p>
            <a:r>
              <a:rPr lang="en-US">
                <a:solidFill>
                  <a:srgbClr val="FF0000"/>
                </a:solidFill>
                <a:latin typeface="Aptos"/>
              </a:rPr>
              <a:t>To conclude, environmental noise in the factory make it difficult for workers to hear clear instructions and understand what they are supposed to be doing . This can lead to misunderstanding, mistakes in food preparation</a:t>
            </a:r>
            <a:r>
              <a:rPr lang="en-US">
                <a:latin typeface="Aptos"/>
              </a:rPr>
              <a:t>  </a:t>
            </a:r>
            <a:endParaRPr lang="en-US" dirty="0">
              <a:latin typeface="Aptos"/>
            </a:endParaRPr>
          </a:p>
          <a:p>
            <a:endParaRPr lang="en-US" dirty="0"/>
          </a:p>
        </p:txBody>
      </p:sp>
    </p:spTree>
    <p:extLst>
      <p:ext uri="{BB962C8B-B14F-4D97-AF65-F5344CB8AC3E}">
        <p14:creationId xmlns:p14="http://schemas.microsoft.com/office/powerpoint/2010/main" val="17208643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0</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Hamdi Dahir 2504541 kamal Ahmed 2408742 Beniamin Cirpaci 1906100 Monica-Eva Caraian 2512836 Muhammed Sohail Ahmed  Modul Leader: Fatima Hashmi </vt:lpstr>
      <vt:lpstr>                       Introduction </vt:lpstr>
      <vt:lpstr>Language barrier</vt:lpstr>
      <vt:lpstr>Ways to Overcome Language Barriers</vt:lpstr>
      <vt:lpstr>       Body Language</vt:lpstr>
      <vt:lpstr>Ways to Overcome Body Language </vt:lpstr>
      <vt:lpstr>PowerPoint Presentation</vt:lpstr>
      <vt:lpstr>  Cultural standards    and  practices </vt:lpstr>
      <vt:lpstr>PowerPoint Presentation</vt:lpstr>
      <vt:lpstr>Cultural barriers in Flight Foods Ltd </vt:lpstr>
      <vt:lpstr>Theoretical Framework</vt:lpstr>
      <vt:lpstr>Strategies to Overcome Barriers</vt:lpstr>
      <vt:lpstr>             Conclusion</vt:lpstr>
      <vt:lpstr>Generational Differences</vt:lpstr>
      <vt:lpstr>Impact on the Company</vt:lpstr>
      <vt:lpstr>   Possible Solutions</vt:lpstr>
      <vt:lpstr>                                                      REFERENCE  </vt:lpstr>
      <vt:lpstr>WHAT IS ENVIRONMENTAL NOISE    </vt:lpstr>
      <vt:lpstr>ENVIRONMENTAL NOISE: IN FLIGHT FOODS LTD  </vt:lpstr>
      <vt:lpstr>        IMPACT ON THE BUSINESS:   </vt:lpstr>
      <vt:lpstr>     Solutions</vt:lpstr>
      <vt:lpstr>References list</vt:lpstr>
      <vt:lpstr>                        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417</cp:revision>
  <dcterms:created xsi:type="dcterms:W3CDTF">2026-03-05T17:49:30Z</dcterms:created>
  <dcterms:modified xsi:type="dcterms:W3CDTF">2026-03-15T19:29:46Z</dcterms:modified>
</cp:coreProperties>
</file>