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69" r:id="rId4"/>
    <p:sldId id="264" r:id="rId5"/>
    <p:sldId id="266" r:id="rId6"/>
    <p:sldId id="262" r:id="rId7"/>
    <p:sldId id="267" r:id="rId8"/>
    <p:sldId id="26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01"/>
    <p:restoredTop sz="82920"/>
  </p:normalViewPr>
  <p:slideViewPr>
    <p:cSldViewPr snapToGrid="0">
      <p:cViewPr>
        <p:scale>
          <a:sx n="100" d="100"/>
          <a:sy n="100" d="100"/>
        </p:scale>
        <p:origin x="1616"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EBC333-3CE1-4C1A-885F-4057405C3F28}"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7B9A9C9F-E0E6-4227-A59C-9D5BA64F47B7}">
      <dgm:prSet/>
      <dgm:spPr/>
      <dgm:t>
        <a:bodyPr/>
        <a:lstStyle/>
        <a:p>
          <a:r>
            <a:rPr lang="en-GB"/>
            <a:t>Calm communication, de-escalation &amp; trauma informed care:</a:t>
          </a:r>
          <a:endParaRPr lang="en-US"/>
        </a:p>
      </dgm:t>
    </dgm:pt>
    <dgm:pt modelId="{BDFAC588-E080-4710-AB8E-364546F0FC95}" type="parTrans" cxnId="{0E5D0151-F12A-4934-96C7-8685FFCBD06A}">
      <dgm:prSet/>
      <dgm:spPr/>
      <dgm:t>
        <a:bodyPr/>
        <a:lstStyle/>
        <a:p>
          <a:endParaRPr lang="en-US"/>
        </a:p>
      </dgm:t>
    </dgm:pt>
    <dgm:pt modelId="{07A1E988-EDE1-4DC8-992A-0C577025AC98}" type="sibTrans" cxnId="{0E5D0151-F12A-4934-96C7-8685FFCBD06A}">
      <dgm:prSet/>
      <dgm:spPr/>
      <dgm:t>
        <a:bodyPr/>
        <a:lstStyle/>
        <a:p>
          <a:endParaRPr lang="en-US"/>
        </a:p>
      </dgm:t>
    </dgm:pt>
    <dgm:pt modelId="{59243A6F-4F19-4D9D-BFFE-34F9585A921E}">
      <dgm:prSet/>
      <dgm:spPr/>
      <dgm:t>
        <a:bodyPr/>
        <a:lstStyle/>
        <a:p>
          <a:r>
            <a:rPr lang="en-GB"/>
            <a:t>Working with individuals who have autism, learning disabilities, and complex mental health needs has strengthened my ability to communicate calmly and effectively especially during challenging situations. I have developed strong skills in de-escalation and trauma inform approach, which will help me manage anxious or distress dental patients and build trust during treatment.</a:t>
          </a:r>
          <a:endParaRPr lang="en-US"/>
        </a:p>
      </dgm:t>
    </dgm:pt>
    <dgm:pt modelId="{45A6A236-985D-44CF-9075-224B7F9DD5FC}" type="parTrans" cxnId="{8961E269-E27C-4F3F-BDBC-EC3446CB030D}">
      <dgm:prSet/>
      <dgm:spPr/>
      <dgm:t>
        <a:bodyPr/>
        <a:lstStyle/>
        <a:p>
          <a:endParaRPr lang="en-US"/>
        </a:p>
      </dgm:t>
    </dgm:pt>
    <dgm:pt modelId="{76AC418C-76E9-4D01-AADD-A91AFBAE16F5}" type="sibTrans" cxnId="{8961E269-E27C-4F3F-BDBC-EC3446CB030D}">
      <dgm:prSet/>
      <dgm:spPr/>
      <dgm:t>
        <a:bodyPr/>
        <a:lstStyle/>
        <a:p>
          <a:endParaRPr lang="en-US"/>
        </a:p>
      </dgm:t>
    </dgm:pt>
    <dgm:pt modelId="{5731041D-2417-42A8-9199-E029F75031BE}">
      <dgm:prSet/>
      <dgm:spPr/>
      <dgm:t>
        <a:bodyPr/>
        <a:lstStyle/>
        <a:p>
          <a:r>
            <a:rPr lang="en-GB"/>
            <a:t>Safeguarding mindset, Record keeping &amp; Teamwork:</a:t>
          </a:r>
          <a:endParaRPr lang="en-US"/>
        </a:p>
      </dgm:t>
    </dgm:pt>
    <dgm:pt modelId="{CB335C0B-0AB1-4867-A877-6E439ACBC14A}" type="parTrans" cxnId="{05B7FEF7-E08E-4E61-AACB-EC58A92AB6B7}">
      <dgm:prSet/>
      <dgm:spPr/>
      <dgm:t>
        <a:bodyPr/>
        <a:lstStyle/>
        <a:p>
          <a:endParaRPr lang="en-US"/>
        </a:p>
      </dgm:t>
    </dgm:pt>
    <dgm:pt modelId="{755E65EC-E932-4FE5-A482-11CF02E7466F}" type="sibTrans" cxnId="{05B7FEF7-E08E-4E61-AACB-EC58A92AB6B7}">
      <dgm:prSet/>
      <dgm:spPr/>
      <dgm:t>
        <a:bodyPr/>
        <a:lstStyle/>
        <a:p>
          <a:endParaRPr lang="en-US"/>
        </a:p>
      </dgm:t>
    </dgm:pt>
    <dgm:pt modelId="{1E9C73E9-9263-4790-AB08-A568CFDA2ED1}">
      <dgm:prSet/>
      <dgm:spPr/>
      <dgm:t>
        <a:bodyPr/>
        <a:lstStyle/>
        <a:p>
          <a:r>
            <a:rPr lang="en-GB"/>
            <a:t>My role involves safeguarding vulnerable individuals, maintaining detail documentation, and teamwork with MDT(multidisciplinary team). These skills are essential in dental therapy, where legal, ethical, and clinical documentation must be precise in addition teamwork with dentist, therapist, nurses, etc is vital for delivering a safe and effective care.</a:t>
          </a:r>
          <a:endParaRPr lang="en-US"/>
        </a:p>
      </dgm:t>
    </dgm:pt>
    <dgm:pt modelId="{4B87FF1F-C7E0-4ABD-A24E-6169F1A10196}" type="parTrans" cxnId="{4A2C0424-D2C4-4C88-A32C-00FFB486353A}">
      <dgm:prSet/>
      <dgm:spPr/>
      <dgm:t>
        <a:bodyPr/>
        <a:lstStyle/>
        <a:p>
          <a:endParaRPr lang="en-US"/>
        </a:p>
      </dgm:t>
    </dgm:pt>
    <dgm:pt modelId="{DB9FBABF-EB77-42C9-8FA7-838A2095CD03}" type="sibTrans" cxnId="{4A2C0424-D2C4-4C88-A32C-00FFB486353A}">
      <dgm:prSet/>
      <dgm:spPr/>
      <dgm:t>
        <a:bodyPr/>
        <a:lstStyle/>
        <a:p>
          <a:endParaRPr lang="en-US"/>
        </a:p>
      </dgm:t>
    </dgm:pt>
    <dgm:pt modelId="{17A533B6-6865-4377-8CD4-0845663FA525}">
      <dgm:prSet/>
      <dgm:spPr/>
      <dgm:t>
        <a:bodyPr/>
        <a:lstStyle/>
        <a:p>
          <a:r>
            <a:rPr lang="en-GB"/>
            <a:t>Health Education &amp; Promoting Independence: </a:t>
          </a:r>
          <a:endParaRPr lang="en-US"/>
        </a:p>
      </dgm:t>
    </dgm:pt>
    <dgm:pt modelId="{8D5285E9-F20B-4602-BD7E-F223DEA5858B}" type="parTrans" cxnId="{50C0E702-E487-4595-B55E-CFFF36761ABD}">
      <dgm:prSet/>
      <dgm:spPr/>
      <dgm:t>
        <a:bodyPr/>
        <a:lstStyle/>
        <a:p>
          <a:endParaRPr lang="en-US"/>
        </a:p>
      </dgm:t>
    </dgm:pt>
    <dgm:pt modelId="{4BF8C3B6-3268-4BD0-9A81-A9F8BD05FD56}" type="sibTrans" cxnId="{50C0E702-E487-4595-B55E-CFFF36761ABD}">
      <dgm:prSet/>
      <dgm:spPr/>
      <dgm:t>
        <a:bodyPr/>
        <a:lstStyle/>
        <a:p>
          <a:endParaRPr lang="en-US"/>
        </a:p>
      </dgm:t>
    </dgm:pt>
    <dgm:pt modelId="{655FAA34-F918-4474-80B1-CFB94047EF07}">
      <dgm:prSet/>
      <dgm:spPr/>
      <dgm:t>
        <a:bodyPr/>
        <a:lstStyle/>
        <a:p>
          <a:r>
            <a:rPr lang="en-GB"/>
            <a:t>I regularly support individuals to understand routines, consent, and hygiene practices. These are directly transferable to oral health hygiene </a:t>
          </a:r>
          <a:endParaRPr lang="en-US"/>
        </a:p>
      </dgm:t>
    </dgm:pt>
    <dgm:pt modelId="{57B31648-1E55-413B-9A5C-6DF813B0F1A0}" type="parTrans" cxnId="{6904522D-00C0-4FAC-8A23-3AE5C3998494}">
      <dgm:prSet/>
      <dgm:spPr/>
      <dgm:t>
        <a:bodyPr/>
        <a:lstStyle/>
        <a:p>
          <a:endParaRPr lang="en-US"/>
        </a:p>
      </dgm:t>
    </dgm:pt>
    <dgm:pt modelId="{F2E5B454-70FF-4F60-84F1-EA751F65436E}" type="sibTrans" cxnId="{6904522D-00C0-4FAC-8A23-3AE5C3998494}">
      <dgm:prSet/>
      <dgm:spPr/>
      <dgm:t>
        <a:bodyPr/>
        <a:lstStyle/>
        <a:p>
          <a:endParaRPr lang="en-US"/>
        </a:p>
      </dgm:t>
    </dgm:pt>
    <dgm:pt modelId="{AD433FE7-EA90-4046-8C17-6E55A74666D1}">
      <dgm:prSet/>
      <dgm:spPr/>
      <dgm:t>
        <a:bodyPr/>
        <a:lstStyle/>
        <a:p>
          <a:r>
            <a:rPr lang="en-GB"/>
            <a:t>(GDC,2025).</a:t>
          </a:r>
          <a:endParaRPr lang="en-US"/>
        </a:p>
      </dgm:t>
    </dgm:pt>
    <dgm:pt modelId="{B1C10B86-2FC2-4BE6-BA44-C0DD9D0E0FE6}" type="parTrans" cxnId="{E58448D6-4487-4161-BD42-4FD4ACFEDD41}">
      <dgm:prSet/>
      <dgm:spPr/>
      <dgm:t>
        <a:bodyPr/>
        <a:lstStyle/>
        <a:p>
          <a:endParaRPr lang="en-US"/>
        </a:p>
      </dgm:t>
    </dgm:pt>
    <dgm:pt modelId="{58F172B4-97FF-4C82-8BB7-645DBF1880E9}" type="sibTrans" cxnId="{E58448D6-4487-4161-BD42-4FD4ACFEDD41}">
      <dgm:prSet/>
      <dgm:spPr/>
      <dgm:t>
        <a:bodyPr/>
        <a:lstStyle/>
        <a:p>
          <a:endParaRPr lang="en-US"/>
        </a:p>
      </dgm:t>
    </dgm:pt>
    <dgm:pt modelId="{578CE05D-9C9D-444F-9DFE-D51D2FB860B9}">
      <dgm:prSet/>
      <dgm:spPr/>
      <dgm:t>
        <a:bodyPr/>
        <a:lstStyle/>
        <a:p>
          <a:r>
            <a:rPr lang="en-GB"/>
            <a:t>Shift Leadership, Reliability &amp; Prioritisation Under Pressure:</a:t>
          </a:r>
          <a:endParaRPr lang="en-US"/>
        </a:p>
      </dgm:t>
    </dgm:pt>
    <dgm:pt modelId="{3F75C540-6793-4560-B164-B2B1AF2ACE19}" type="parTrans" cxnId="{D576E756-8E30-488E-A740-6687E5D5208A}">
      <dgm:prSet/>
      <dgm:spPr/>
      <dgm:t>
        <a:bodyPr/>
        <a:lstStyle/>
        <a:p>
          <a:endParaRPr lang="en-US"/>
        </a:p>
      </dgm:t>
    </dgm:pt>
    <dgm:pt modelId="{5D5ADC31-1518-4B1D-8100-4AF93D1E3576}" type="sibTrans" cxnId="{D576E756-8E30-488E-A740-6687E5D5208A}">
      <dgm:prSet/>
      <dgm:spPr/>
      <dgm:t>
        <a:bodyPr/>
        <a:lstStyle/>
        <a:p>
          <a:endParaRPr lang="en-US"/>
        </a:p>
      </dgm:t>
    </dgm:pt>
    <dgm:pt modelId="{1D2C48EE-4E44-44BB-A7C3-C7544307849F}">
      <dgm:prSet/>
      <dgm:spPr/>
      <dgm:t>
        <a:bodyPr/>
        <a:lstStyle/>
        <a:p>
          <a:r>
            <a:rPr lang="en-GB" dirty="0"/>
            <a:t>Leading 12 shift and coordinating enhanced my organisational, decision making a prioritisation ability, these is crucial as I need to manage clinical time effectively and maintaining accountability for patients’ outcomes.</a:t>
          </a:r>
          <a:endParaRPr lang="en-US" dirty="0"/>
        </a:p>
      </dgm:t>
    </dgm:pt>
    <dgm:pt modelId="{7F313AB4-3EE7-4691-97FB-2A3B30366233}" type="parTrans" cxnId="{52060030-98C3-481C-BA3B-FDAEC0493753}">
      <dgm:prSet/>
      <dgm:spPr/>
      <dgm:t>
        <a:bodyPr/>
        <a:lstStyle/>
        <a:p>
          <a:endParaRPr lang="en-US"/>
        </a:p>
      </dgm:t>
    </dgm:pt>
    <dgm:pt modelId="{13349444-1146-42D3-9D49-A432EFAA5448}" type="sibTrans" cxnId="{52060030-98C3-481C-BA3B-FDAEC0493753}">
      <dgm:prSet/>
      <dgm:spPr/>
      <dgm:t>
        <a:bodyPr/>
        <a:lstStyle/>
        <a:p>
          <a:endParaRPr lang="en-US"/>
        </a:p>
      </dgm:t>
    </dgm:pt>
    <dgm:pt modelId="{43FF4D44-E54C-A14C-9D34-55D1C27956F4}" type="pres">
      <dgm:prSet presAssocID="{ACEBC333-3CE1-4C1A-885F-4057405C3F28}" presName="diagram" presStyleCnt="0">
        <dgm:presLayoutVars>
          <dgm:dir/>
          <dgm:resizeHandles val="exact"/>
        </dgm:presLayoutVars>
      </dgm:prSet>
      <dgm:spPr/>
    </dgm:pt>
    <dgm:pt modelId="{28868C50-F9B0-654E-9388-62296A9DE7E2}" type="pres">
      <dgm:prSet presAssocID="{7B9A9C9F-E0E6-4227-A59C-9D5BA64F47B7}" presName="node" presStyleLbl="node1" presStyleIdx="0" presStyleCnt="4">
        <dgm:presLayoutVars>
          <dgm:bulletEnabled val="1"/>
        </dgm:presLayoutVars>
      </dgm:prSet>
      <dgm:spPr/>
    </dgm:pt>
    <dgm:pt modelId="{A21AC359-FE20-7242-AB69-2B7EA19FE37D}" type="pres">
      <dgm:prSet presAssocID="{07A1E988-EDE1-4DC8-992A-0C577025AC98}" presName="sibTrans" presStyleLbl="sibTrans2D1" presStyleIdx="0" presStyleCnt="3"/>
      <dgm:spPr/>
    </dgm:pt>
    <dgm:pt modelId="{AB5A21EA-17AE-7549-860B-2E27DD7A81DC}" type="pres">
      <dgm:prSet presAssocID="{07A1E988-EDE1-4DC8-992A-0C577025AC98}" presName="connectorText" presStyleLbl="sibTrans2D1" presStyleIdx="0" presStyleCnt="3"/>
      <dgm:spPr/>
    </dgm:pt>
    <dgm:pt modelId="{5F14B848-819B-7F40-A0AA-1576FC64B47C}" type="pres">
      <dgm:prSet presAssocID="{5731041D-2417-42A8-9199-E029F75031BE}" presName="node" presStyleLbl="node1" presStyleIdx="1" presStyleCnt="4">
        <dgm:presLayoutVars>
          <dgm:bulletEnabled val="1"/>
        </dgm:presLayoutVars>
      </dgm:prSet>
      <dgm:spPr/>
    </dgm:pt>
    <dgm:pt modelId="{9C2980AF-440E-A848-8F35-BFEA4D12FF5F}" type="pres">
      <dgm:prSet presAssocID="{755E65EC-E932-4FE5-A482-11CF02E7466F}" presName="sibTrans" presStyleLbl="sibTrans2D1" presStyleIdx="1" presStyleCnt="3"/>
      <dgm:spPr/>
    </dgm:pt>
    <dgm:pt modelId="{8B14E63C-16B7-7A47-808D-3B8FF8C679D1}" type="pres">
      <dgm:prSet presAssocID="{755E65EC-E932-4FE5-A482-11CF02E7466F}" presName="connectorText" presStyleLbl="sibTrans2D1" presStyleIdx="1" presStyleCnt="3"/>
      <dgm:spPr/>
    </dgm:pt>
    <dgm:pt modelId="{1CE5301F-3738-CF48-9E4A-6ACAF9DCBE99}" type="pres">
      <dgm:prSet presAssocID="{17A533B6-6865-4377-8CD4-0845663FA525}" presName="node" presStyleLbl="node1" presStyleIdx="2" presStyleCnt="4">
        <dgm:presLayoutVars>
          <dgm:bulletEnabled val="1"/>
        </dgm:presLayoutVars>
      </dgm:prSet>
      <dgm:spPr/>
    </dgm:pt>
    <dgm:pt modelId="{F8166FB2-282D-364B-A5B8-76B34A19ED5F}" type="pres">
      <dgm:prSet presAssocID="{4BF8C3B6-3268-4BD0-9A81-A9F8BD05FD56}" presName="sibTrans" presStyleLbl="sibTrans2D1" presStyleIdx="2" presStyleCnt="3"/>
      <dgm:spPr/>
    </dgm:pt>
    <dgm:pt modelId="{39622223-253E-0B4D-8C7B-A40B86CD039C}" type="pres">
      <dgm:prSet presAssocID="{4BF8C3B6-3268-4BD0-9A81-A9F8BD05FD56}" presName="connectorText" presStyleLbl="sibTrans2D1" presStyleIdx="2" presStyleCnt="3"/>
      <dgm:spPr/>
    </dgm:pt>
    <dgm:pt modelId="{D9511C83-B18F-B34E-8CF7-4FD953A7600F}" type="pres">
      <dgm:prSet presAssocID="{578CE05D-9C9D-444F-9DFE-D51D2FB860B9}" presName="node" presStyleLbl="node1" presStyleIdx="3" presStyleCnt="4">
        <dgm:presLayoutVars>
          <dgm:bulletEnabled val="1"/>
        </dgm:presLayoutVars>
      </dgm:prSet>
      <dgm:spPr/>
    </dgm:pt>
  </dgm:ptLst>
  <dgm:cxnLst>
    <dgm:cxn modelId="{50C0E702-E487-4595-B55E-CFFF36761ABD}" srcId="{ACEBC333-3CE1-4C1A-885F-4057405C3F28}" destId="{17A533B6-6865-4377-8CD4-0845663FA525}" srcOrd="2" destOrd="0" parTransId="{8D5285E9-F20B-4602-BD7E-F223DEA5858B}" sibTransId="{4BF8C3B6-3268-4BD0-9A81-A9F8BD05FD56}"/>
    <dgm:cxn modelId="{02B26806-804B-2246-81A0-2833C8ECDB68}" type="presOf" srcId="{17A533B6-6865-4377-8CD4-0845663FA525}" destId="{1CE5301F-3738-CF48-9E4A-6ACAF9DCBE99}" srcOrd="0" destOrd="0" presId="urn:microsoft.com/office/officeart/2005/8/layout/process5"/>
    <dgm:cxn modelId="{81A4670E-5160-0043-91B6-8EB7516D6624}" type="presOf" srcId="{755E65EC-E932-4FE5-A482-11CF02E7466F}" destId="{9C2980AF-440E-A848-8F35-BFEA4D12FF5F}" srcOrd="0" destOrd="0" presId="urn:microsoft.com/office/officeart/2005/8/layout/process5"/>
    <dgm:cxn modelId="{4A2C0424-D2C4-4C88-A32C-00FFB486353A}" srcId="{5731041D-2417-42A8-9199-E029F75031BE}" destId="{1E9C73E9-9263-4790-AB08-A568CFDA2ED1}" srcOrd="0" destOrd="0" parTransId="{4B87FF1F-C7E0-4ABD-A24E-6169F1A10196}" sibTransId="{DB9FBABF-EB77-42C9-8FA7-838A2095CD03}"/>
    <dgm:cxn modelId="{6904522D-00C0-4FAC-8A23-3AE5C3998494}" srcId="{17A533B6-6865-4377-8CD4-0845663FA525}" destId="{655FAA34-F918-4474-80B1-CFB94047EF07}" srcOrd="0" destOrd="0" parTransId="{57B31648-1E55-413B-9A5C-6DF813B0F1A0}" sibTransId="{F2E5B454-70FF-4F60-84F1-EA751F65436E}"/>
    <dgm:cxn modelId="{52060030-98C3-481C-BA3B-FDAEC0493753}" srcId="{578CE05D-9C9D-444F-9DFE-D51D2FB860B9}" destId="{1D2C48EE-4E44-44BB-A7C3-C7544307849F}" srcOrd="0" destOrd="0" parTransId="{7F313AB4-3EE7-4691-97FB-2A3B30366233}" sibTransId="{13349444-1146-42D3-9D49-A432EFAA5448}"/>
    <dgm:cxn modelId="{EC10943C-FAD9-DF41-AD65-41B653FE7E33}" type="presOf" srcId="{1E9C73E9-9263-4790-AB08-A568CFDA2ED1}" destId="{5F14B848-819B-7F40-A0AA-1576FC64B47C}" srcOrd="0" destOrd="1" presId="urn:microsoft.com/office/officeart/2005/8/layout/process5"/>
    <dgm:cxn modelId="{E4B11C4A-DB07-8340-8899-F94E4FB50D3C}" type="presOf" srcId="{7B9A9C9F-E0E6-4227-A59C-9D5BA64F47B7}" destId="{28868C50-F9B0-654E-9388-62296A9DE7E2}" srcOrd="0" destOrd="0" presId="urn:microsoft.com/office/officeart/2005/8/layout/process5"/>
    <dgm:cxn modelId="{D5F54E50-68A4-8544-9791-5250402334CA}" type="presOf" srcId="{AD433FE7-EA90-4046-8C17-6E55A74666D1}" destId="{1CE5301F-3738-CF48-9E4A-6ACAF9DCBE99}" srcOrd="0" destOrd="2" presId="urn:microsoft.com/office/officeart/2005/8/layout/process5"/>
    <dgm:cxn modelId="{0E5D0151-F12A-4934-96C7-8685FFCBD06A}" srcId="{ACEBC333-3CE1-4C1A-885F-4057405C3F28}" destId="{7B9A9C9F-E0E6-4227-A59C-9D5BA64F47B7}" srcOrd="0" destOrd="0" parTransId="{BDFAC588-E080-4710-AB8E-364546F0FC95}" sibTransId="{07A1E988-EDE1-4DC8-992A-0C577025AC98}"/>
    <dgm:cxn modelId="{D576E756-8E30-488E-A740-6687E5D5208A}" srcId="{ACEBC333-3CE1-4C1A-885F-4057405C3F28}" destId="{578CE05D-9C9D-444F-9DFE-D51D2FB860B9}" srcOrd="3" destOrd="0" parTransId="{3F75C540-6793-4560-B164-B2B1AF2ACE19}" sibTransId="{5D5ADC31-1518-4B1D-8100-4AF93D1E3576}"/>
    <dgm:cxn modelId="{8961E269-E27C-4F3F-BDBC-EC3446CB030D}" srcId="{7B9A9C9F-E0E6-4227-A59C-9D5BA64F47B7}" destId="{59243A6F-4F19-4D9D-BFFE-34F9585A921E}" srcOrd="0" destOrd="0" parTransId="{45A6A236-985D-44CF-9075-224B7F9DD5FC}" sibTransId="{76AC418C-76E9-4D01-AADD-A91AFBAE16F5}"/>
    <dgm:cxn modelId="{BE039A98-3472-3547-B7A7-2E7FA89FF994}" type="presOf" srcId="{07A1E988-EDE1-4DC8-992A-0C577025AC98}" destId="{AB5A21EA-17AE-7549-860B-2E27DD7A81DC}" srcOrd="1" destOrd="0" presId="urn:microsoft.com/office/officeart/2005/8/layout/process5"/>
    <dgm:cxn modelId="{7174F1B5-298A-3541-9035-5BA455BAE4B2}" type="presOf" srcId="{1D2C48EE-4E44-44BB-A7C3-C7544307849F}" destId="{D9511C83-B18F-B34E-8CF7-4FD953A7600F}" srcOrd="0" destOrd="1" presId="urn:microsoft.com/office/officeart/2005/8/layout/process5"/>
    <dgm:cxn modelId="{C7B2E0B6-9093-DE4C-8105-F997A1C24318}" type="presOf" srcId="{4BF8C3B6-3268-4BD0-9A81-A9F8BD05FD56}" destId="{39622223-253E-0B4D-8C7B-A40B86CD039C}" srcOrd="1" destOrd="0" presId="urn:microsoft.com/office/officeart/2005/8/layout/process5"/>
    <dgm:cxn modelId="{3E4404BF-1167-944B-BB12-5A82E4159325}" type="presOf" srcId="{5731041D-2417-42A8-9199-E029F75031BE}" destId="{5F14B848-819B-7F40-A0AA-1576FC64B47C}" srcOrd="0" destOrd="0" presId="urn:microsoft.com/office/officeart/2005/8/layout/process5"/>
    <dgm:cxn modelId="{A6F857C2-49FF-6F4B-B139-BBC97483E63A}" type="presOf" srcId="{4BF8C3B6-3268-4BD0-9A81-A9F8BD05FD56}" destId="{F8166FB2-282D-364B-A5B8-76B34A19ED5F}" srcOrd="0" destOrd="0" presId="urn:microsoft.com/office/officeart/2005/8/layout/process5"/>
    <dgm:cxn modelId="{EF60F2D2-D2BE-AD4D-9331-CF0255039E2F}" type="presOf" srcId="{578CE05D-9C9D-444F-9DFE-D51D2FB860B9}" destId="{D9511C83-B18F-B34E-8CF7-4FD953A7600F}" srcOrd="0" destOrd="0" presId="urn:microsoft.com/office/officeart/2005/8/layout/process5"/>
    <dgm:cxn modelId="{34650FD6-7F4F-8C46-AA7B-D755E88AC24A}" type="presOf" srcId="{07A1E988-EDE1-4DC8-992A-0C577025AC98}" destId="{A21AC359-FE20-7242-AB69-2B7EA19FE37D}" srcOrd="0" destOrd="0" presId="urn:microsoft.com/office/officeart/2005/8/layout/process5"/>
    <dgm:cxn modelId="{E58448D6-4487-4161-BD42-4FD4ACFEDD41}" srcId="{17A533B6-6865-4377-8CD4-0845663FA525}" destId="{AD433FE7-EA90-4046-8C17-6E55A74666D1}" srcOrd="1" destOrd="0" parTransId="{B1C10B86-2FC2-4BE6-BA44-C0DD9D0E0FE6}" sibTransId="{58F172B4-97FF-4C82-8BB7-645DBF1880E9}"/>
    <dgm:cxn modelId="{C748FADA-C999-2A4A-B29E-768E0F765C7A}" type="presOf" srcId="{ACEBC333-3CE1-4C1A-885F-4057405C3F28}" destId="{43FF4D44-E54C-A14C-9D34-55D1C27956F4}" srcOrd="0" destOrd="0" presId="urn:microsoft.com/office/officeart/2005/8/layout/process5"/>
    <dgm:cxn modelId="{CEAB0BE1-57EE-334B-ADAD-BA7B0A8AECB8}" type="presOf" srcId="{755E65EC-E932-4FE5-A482-11CF02E7466F}" destId="{8B14E63C-16B7-7A47-808D-3B8FF8C679D1}" srcOrd="1" destOrd="0" presId="urn:microsoft.com/office/officeart/2005/8/layout/process5"/>
    <dgm:cxn modelId="{521FDBF1-7F25-0842-97BB-0F65D3C1511F}" type="presOf" srcId="{655FAA34-F918-4474-80B1-CFB94047EF07}" destId="{1CE5301F-3738-CF48-9E4A-6ACAF9DCBE99}" srcOrd="0" destOrd="1" presId="urn:microsoft.com/office/officeart/2005/8/layout/process5"/>
    <dgm:cxn modelId="{05B7FEF7-E08E-4E61-AACB-EC58A92AB6B7}" srcId="{ACEBC333-3CE1-4C1A-885F-4057405C3F28}" destId="{5731041D-2417-42A8-9199-E029F75031BE}" srcOrd="1" destOrd="0" parTransId="{CB335C0B-0AB1-4867-A877-6E439ACBC14A}" sibTransId="{755E65EC-E932-4FE5-A482-11CF02E7466F}"/>
    <dgm:cxn modelId="{E0F0EDFA-2AE3-C74A-85CD-4709D65FC458}" type="presOf" srcId="{59243A6F-4F19-4D9D-BFFE-34F9585A921E}" destId="{28868C50-F9B0-654E-9388-62296A9DE7E2}" srcOrd="0" destOrd="1" presId="urn:microsoft.com/office/officeart/2005/8/layout/process5"/>
    <dgm:cxn modelId="{6557F2F8-F196-C24E-B29F-0F09D0D35B83}" type="presParOf" srcId="{43FF4D44-E54C-A14C-9D34-55D1C27956F4}" destId="{28868C50-F9B0-654E-9388-62296A9DE7E2}" srcOrd="0" destOrd="0" presId="urn:microsoft.com/office/officeart/2005/8/layout/process5"/>
    <dgm:cxn modelId="{0CFAFBE2-A656-5948-BE88-98659091A58F}" type="presParOf" srcId="{43FF4D44-E54C-A14C-9D34-55D1C27956F4}" destId="{A21AC359-FE20-7242-AB69-2B7EA19FE37D}" srcOrd="1" destOrd="0" presId="urn:microsoft.com/office/officeart/2005/8/layout/process5"/>
    <dgm:cxn modelId="{84446E53-E147-B447-B32E-860E79BD29C5}" type="presParOf" srcId="{A21AC359-FE20-7242-AB69-2B7EA19FE37D}" destId="{AB5A21EA-17AE-7549-860B-2E27DD7A81DC}" srcOrd="0" destOrd="0" presId="urn:microsoft.com/office/officeart/2005/8/layout/process5"/>
    <dgm:cxn modelId="{40D28823-FA33-5745-8C1A-6F45C57E96FC}" type="presParOf" srcId="{43FF4D44-E54C-A14C-9D34-55D1C27956F4}" destId="{5F14B848-819B-7F40-A0AA-1576FC64B47C}" srcOrd="2" destOrd="0" presId="urn:microsoft.com/office/officeart/2005/8/layout/process5"/>
    <dgm:cxn modelId="{594FDD58-1A89-0545-A4FA-AC33D2A814EF}" type="presParOf" srcId="{43FF4D44-E54C-A14C-9D34-55D1C27956F4}" destId="{9C2980AF-440E-A848-8F35-BFEA4D12FF5F}" srcOrd="3" destOrd="0" presId="urn:microsoft.com/office/officeart/2005/8/layout/process5"/>
    <dgm:cxn modelId="{3DE0A10A-D84F-F947-B852-7E7FF1BFBE91}" type="presParOf" srcId="{9C2980AF-440E-A848-8F35-BFEA4D12FF5F}" destId="{8B14E63C-16B7-7A47-808D-3B8FF8C679D1}" srcOrd="0" destOrd="0" presId="urn:microsoft.com/office/officeart/2005/8/layout/process5"/>
    <dgm:cxn modelId="{02A833E7-A53A-3C44-8F8F-DFC93B13ABD9}" type="presParOf" srcId="{43FF4D44-E54C-A14C-9D34-55D1C27956F4}" destId="{1CE5301F-3738-CF48-9E4A-6ACAF9DCBE99}" srcOrd="4" destOrd="0" presId="urn:microsoft.com/office/officeart/2005/8/layout/process5"/>
    <dgm:cxn modelId="{0AE1C280-D9F8-A44A-89CA-965C4D055D1D}" type="presParOf" srcId="{43FF4D44-E54C-A14C-9D34-55D1C27956F4}" destId="{F8166FB2-282D-364B-A5B8-76B34A19ED5F}" srcOrd="5" destOrd="0" presId="urn:microsoft.com/office/officeart/2005/8/layout/process5"/>
    <dgm:cxn modelId="{520A1680-BA13-7D4D-A372-6E0AD160E657}" type="presParOf" srcId="{F8166FB2-282D-364B-A5B8-76B34A19ED5F}" destId="{39622223-253E-0B4D-8C7B-A40B86CD039C}" srcOrd="0" destOrd="0" presId="urn:microsoft.com/office/officeart/2005/8/layout/process5"/>
    <dgm:cxn modelId="{D9D5CCED-328C-734B-B63D-7164A52A2C9A}" type="presParOf" srcId="{43FF4D44-E54C-A14C-9D34-55D1C27956F4}" destId="{D9511C83-B18F-B34E-8CF7-4FD953A7600F}"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FF8C1B-AFB6-435E-8257-ACEE4AF019F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C7C3403-ADD9-4177-BD0B-0A664CED34CB}">
      <dgm:prSet/>
      <dgm:spPr/>
      <dgm:t>
        <a:bodyPr/>
        <a:lstStyle/>
        <a:p>
          <a:r>
            <a:rPr lang="en-GB"/>
            <a:t>The expansion of dental therapy training pace in the UK, as part of the NHS plan to grow the dental workplace. This increases my chances of gaining a place on a program (DHSC, 2024).</a:t>
          </a:r>
          <a:endParaRPr lang="en-US"/>
        </a:p>
      </dgm:t>
    </dgm:pt>
    <dgm:pt modelId="{0EAD83CF-6202-4707-9D07-DB13F02F4A59}" type="parTrans" cxnId="{EDCD2FA6-284F-486A-83A6-024F9E9C58DC}">
      <dgm:prSet/>
      <dgm:spPr/>
      <dgm:t>
        <a:bodyPr/>
        <a:lstStyle/>
        <a:p>
          <a:endParaRPr lang="en-US"/>
        </a:p>
      </dgm:t>
    </dgm:pt>
    <dgm:pt modelId="{5EDC088A-F791-4DC6-87AA-AE4AEA062E5E}" type="sibTrans" cxnId="{EDCD2FA6-284F-486A-83A6-024F9E9C58DC}">
      <dgm:prSet/>
      <dgm:spPr/>
      <dgm:t>
        <a:bodyPr/>
        <a:lstStyle/>
        <a:p>
          <a:endParaRPr lang="en-US"/>
        </a:p>
      </dgm:t>
    </dgm:pt>
    <dgm:pt modelId="{0EBD8AB1-9068-4529-83D9-8B16E2ABB9CA}">
      <dgm:prSet/>
      <dgm:spPr/>
      <dgm:t>
        <a:bodyPr/>
        <a:lstStyle/>
        <a:p>
          <a:r>
            <a:rPr lang="en-GB"/>
            <a:t>Growing focus on prevention and skill-mix in dentistry, this means dental therapist are becoming more essential in NHS and community settings.</a:t>
          </a:r>
          <a:endParaRPr lang="en-US"/>
        </a:p>
      </dgm:t>
    </dgm:pt>
    <dgm:pt modelId="{86853901-3EFB-4A1A-9218-4D9DD16BE729}" type="parTrans" cxnId="{E740D923-1109-4250-985C-0E1713200982}">
      <dgm:prSet/>
      <dgm:spPr/>
      <dgm:t>
        <a:bodyPr/>
        <a:lstStyle/>
        <a:p>
          <a:endParaRPr lang="en-US"/>
        </a:p>
      </dgm:t>
    </dgm:pt>
    <dgm:pt modelId="{EB8C583C-38CD-457B-9058-9E2C15C54AEA}" type="sibTrans" cxnId="{E740D923-1109-4250-985C-0E1713200982}">
      <dgm:prSet/>
      <dgm:spPr/>
      <dgm:t>
        <a:bodyPr/>
        <a:lstStyle/>
        <a:p>
          <a:endParaRPr lang="en-US"/>
        </a:p>
      </dgm:t>
    </dgm:pt>
    <dgm:pt modelId="{57593D0F-2611-47BA-BECC-9BB77846425B}">
      <dgm:prSet/>
      <dgm:spPr/>
      <dgm:t>
        <a:bodyPr/>
        <a:lstStyle/>
        <a:p>
          <a:r>
            <a:rPr lang="en-GB"/>
            <a:t>I also have access to opportunities for mentorship, shadowing and professional networking, this will help me to gain insight into clinical practice and build confidence before starting formal training (GDC, 2025).</a:t>
          </a:r>
          <a:endParaRPr lang="en-US"/>
        </a:p>
      </dgm:t>
    </dgm:pt>
    <dgm:pt modelId="{460507F2-D584-4D2D-9B3F-3BF52F8F44B3}" type="parTrans" cxnId="{8A472B49-6B29-4F5E-B397-0E7BC72AFC7E}">
      <dgm:prSet/>
      <dgm:spPr/>
      <dgm:t>
        <a:bodyPr/>
        <a:lstStyle/>
        <a:p>
          <a:endParaRPr lang="en-US"/>
        </a:p>
      </dgm:t>
    </dgm:pt>
    <dgm:pt modelId="{D05D405B-0B51-441D-8704-FF4C8D4247E4}" type="sibTrans" cxnId="{8A472B49-6B29-4F5E-B397-0E7BC72AFC7E}">
      <dgm:prSet/>
      <dgm:spPr/>
      <dgm:t>
        <a:bodyPr/>
        <a:lstStyle/>
        <a:p>
          <a:endParaRPr lang="en-US"/>
        </a:p>
      </dgm:t>
    </dgm:pt>
    <dgm:pt modelId="{52A3C9BD-C626-41B4-80ED-46AFC69DC9CF}">
      <dgm:prSet/>
      <dgm:spPr/>
      <dgm:t>
        <a:bodyPr/>
        <a:lstStyle/>
        <a:p>
          <a:r>
            <a:rPr lang="en-GB"/>
            <a:t>Dental profession offers long term progression routes into education, public health, or advance clinical roles.</a:t>
          </a:r>
          <a:endParaRPr lang="en-US"/>
        </a:p>
      </dgm:t>
    </dgm:pt>
    <dgm:pt modelId="{76EF2498-10B1-414F-AB06-20EAC3EEDAE7}" type="parTrans" cxnId="{9BC77296-1563-4774-ABE5-C5FAD89952FD}">
      <dgm:prSet/>
      <dgm:spPr/>
      <dgm:t>
        <a:bodyPr/>
        <a:lstStyle/>
        <a:p>
          <a:endParaRPr lang="en-US"/>
        </a:p>
      </dgm:t>
    </dgm:pt>
    <dgm:pt modelId="{6E32C984-D30E-46FE-B532-1EA1261AE5BB}" type="sibTrans" cxnId="{9BC77296-1563-4774-ABE5-C5FAD89952FD}">
      <dgm:prSet/>
      <dgm:spPr/>
      <dgm:t>
        <a:bodyPr/>
        <a:lstStyle/>
        <a:p>
          <a:endParaRPr lang="en-US"/>
        </a:p>
      </dgm:t>
    </dgm:pt>
    <dgm:pt modelId="{2A76196C-D6FE-6341-BD01-23033C9FCE0E}" type="pres">
      <dgm:prSet presAssocID="{59FF8C1B-AFB6-435E-8257-ACEE4AF019FC}" presName="vert0" presStyleCnt="0">
        <dgm:presLayoutVars>
          <dgm:dir/>
          <dgm:animOne val="branch"/>
          <dgm:animLvl val="lvl"/>
        </dgm:presLayoutVars>
      </dgm:prSet>
      <dgm:spPr/>
    </dgm:pt>
    <dgm:pt modelId="{27AEB16C-F3CB-E345-B58A-9BDDCF6997D6}" type="pres">
      <dgm:prSet presAssocID="{2C7C3403-ADD9-4177-BD0B-0A664CED34CB}" presName="thickLine" presStyleLbl="alignNode1" presStyleIdx="0" presStyleCnt="4"/>
      <dgm:spPr/>
    </dgm:pt>
    <dgm:pt modelId="{989F550A-8330-5846-AD95-C0A1FE544457}" type="pres">
      <dgm:prSet presAssocID="{2C7C3403-ADD9-4177-BD0B-0A664CED34CB}" presName="horz1" presStyleCnt="0"/>
      <dgm:spPr/>
    </dgm:pt>
    <dgm:pt modelId="{42C5562E-F6A5-4C45-8EDD-FA1C012C28C0}" type="pres">
      <dgm:prSet presAssocID="{2C7C3403-ADD9-4177-BD0B-0A664CED34CB}" presName="tx1" presStyleLbl="revTx" presStyleIdx="0" presStyleCnt="4"/>
      <dgm:spPr/>
    </dgm:pt>
    <dgm:pt modelId="{3FDDD79F-929A-3C40-ACC5-4F20B2E642FC}" type="pres">
      <dgm:prSet presAssocID="{2C7C3403-ADD9-4177-BD0B-0A664CED34CB}" presName="vert1" presStyleCnt="0"/>
      <dgm:spPr/>
    </dgm:pt>
    <dgm:pt modelId="{8CCF5EA1-F21D-CC49-BE79-8EBCFCD4E8B4}" type="pres">
      <dgm:prSet presAssocID="{0EBD8AB1-9068-4529-83D9-8B16E2ABB9CA}" presName="thickLine" presStyleLbl="alignNode1" presStyleIdx="1" presStyleCnt="4"/>
      <dgm:spPr/>
    </dgm:pt>
    <dgm:pt modelId="{AA2261FB-FB9F-4E4A-A4F9-54E5A22A6AB3}" type="pres">
      <dgm:prSet presAssocID="{0EBD8AB1-9068-4529-83D9-8B16E2ABB9CA}" presName="horz1" presStyleCnt="0"/>
      <dgm:spPr/>
    </dgm:pt>
    <dgm:pt modelId="{A0F7E1B8-F08A-FD4F-A2A6-DF80801722D3}" type="pres">
      <dgm:prSet presAssocID="{0EBD8AB1-9068-4529-83D9-8B16E2ABB9CA}" presName="tx1" presStyleLbl="revTx" presStyleIdx="1" presStyleCnt="4"/>
      <dgm:spPr/>
    </dgm:pt>
    <dgm:pt modelId="{B888CBAC-B102-1847-9A6A-7FD9506CB19C}" type="pres">
      <dgm:prSet presAssocID="{0EBD8AB1-9068-4529-83D9-8B16E2ABB9CA}" presName="vert1" presStyleCnt="0"/>
      <dgm:spPr/>
    </dgm:pt>
    <dgm:pt modelId="{85DF07AD-8811-D74D-A41B-AB6D89B2D008}" type="pres">
      <dgm:prSet presAssocID="{57593D0F-2611-47BA-BECC-9BB77846425B}" presName="thickLine" presStyleLbl="alignNode1" presStyleIdx="2" presStyleCnt="4"/>
      <dgm:spPr/>
    </dgm:pt>
    <dgm:pt modelId="{83141D43-3807-DC49-9E65-30677697E6C7}" type="pres">
      <dgm:prSet presAssocID="{57593D0F-2611-47BA-BECC-9BB77846425B}" presName="horz1" presStyleCnt="0"/>
      <dgm:spPr/>
    </dgm:pt>
    <dgm:pt modelId="{B799669F-3F5C-314B-91F9-CA7996D608CE}" type="pres">
      <dgm:prSet presAssocID="{57593D0F-2611-47BA-BECC-9BB77846425B}" presName="tx1" presStyleLbl="revTx" presStyleIdx="2" presStyleCnt="4"/>
      <dgm:spPr/>
    </dgm:pt>
    <dgm:pt modelId="{167485E4-5FF9-2445-898F-F177FA6E8D15}" type="pres">
      <dgm:prSet presAssocID="{57593D0F-2611-47BA-BECC-9BB77846425B}" presName="vert1" presStyleCnt="0"/>
      <dgm:spPr/>
    </dgm:pt>
    <dgm:pt modelId="{DC1464AF-FCC6-F64E-AE59-ECA7929394B9}" type="pres">
      <dgm:prSet presAssocID="{52A3C9BD-C626-41B4-80ED-46AFC69DC9CF}" presName="thickLine" presStyleLbl="alignNode1" presStyleIdx="3" presStyleCnt="4"/>
      <dgm:spPr/>
    </dgm:pt>
    <dgm:pt modelId="{DAF0955A-6C1A-AF45-8BA3-403855ED88FA}" type="pres">
      <dgm:prSet presAssocID="{52A3C9BD-C626-41B4-80ED-46AFC69DC9CF}" presName="horz1" presStyleCnt="0"/>
      <dgm:spPr/>
    </dgm:pt>
    <dgm:pt modelId="{95E6567E-1651-2A46-886D-94AF9D50ABD2}" type="pres">
      <dgm:prSet presAssocID="{52A3C9BD-C626-41B4-80ED-46AFC69DC9CF}" presName="tx1" presStyleLbl="revTx" presStyleIdx="3" presStyleCnt="4"/>
      <dgm:spPr/>
    </dgm:pt>
    <dgm:pt modelId="{EFF5AA80-AD58-6448-B5BD-C803955A9924}" type="pres">
      <dgm:prSet presAssocID="{52A3C9BD-C626-41B4-80ED-46AFC69DC9CF}" presName="vert1" presStyleCnt="0"/>
      <dgm:spPr/>
    </dgm:pt>
  </dgm:ptLst>
  <dgm:cxnLst>
    <dgm:cxn modelId="{7335DB03-DCB6-EC42-AB36-3C6145D5D137}" type="presOf" srcId="{2C7C3403-ADD9-4177-BD0B-0A664CED34CB}" destId="{42C5562E-F6A5-4C45-8EDD-FA1C012C28C0}" srcOrd="0" destOrd="0" presId="urn:microsoft.com/office/officeart/2008/layout/LinedList"/>
    <dgm:cxn modelId="{E740D923-1109-4250-985C-0E1713200982}" srcId="{59FF8C1B-AFB6-435E-8257-ACEE4AF019FC}" destId="{0EBD8AB1-9068-4529-83D9-8B16E2ABB9CA}" srcOrd="1" destOrd="0" parTransId="{86853901-3EFB-4A1A-9218-4D9DD16BE729}" sibTransId="{EB8C583C-38CD-457B-9058-9E2C15C54AEA}"/>
    <dgm:cxn modelId="{0B6CAE28-665A-B441-82D7-6B87AD6A8112}" type="presOf" srcId="{59FF8C1B-AFB6-435E-8257-ACEE4AF019FC}" destId="{2A76196C-D6FE-6341-BD01-23033C9FCE0E}" srcOrd="0" destOrd="0" presId="urn:microsoft.com/office/officeart/2008/layout/LinedList"/>
    <dgm:cxn modelId="{6202313F-CD8A-F149-8B26-1DEB32690C3E}" type="presOf" srcId="{0EBD8AB1-9068-4529-83D9-8B16E2ABB9CA}" destId="{A0F7E1B8-F08A-FD4F-A2A6-DF80801722D3}" srcOrd="0" destOrd="0" presId="urn:microsoft.com/office/officeart/2008/layout/LinedList"/>
    <dgm:cxn modelId="{A3225847-12E2-5F4A-85BD-502E4D1CAC5B}" type="presOf" srcId="{52A3C9BD-C626-41B4-80ED-46AFC69DC9CF}" destId="{95E6567E-1651-2A46-886D-94AF9D50ABD2}" srcOrd="0" destOrd="0" presId="urn:microsoft.com/office/officeart/2008/layout/LinedList"/>
    <dgm:cxn modelId="{8A472B49-6B29-4F5E-B397-0E7BC72AFC7E}" srcId="{59FF8C1B-AFB6-435E-8257-ACEE4AF019FC}" destId="{57593D0F-2611-47BA-BECC-9BB77846425B}" srcOrd="2" destOrd="0" parTransId="{460507F2-D584-4D2D-9B3F-3BF52F8F44B3}" sibTransId="{D05D405B-0B51-441D-8704-FF4C8D4247E4}"/>
    <dgm:cxn modelId="{9BC77296-1563-4774-ABE5-C5FAD89952FD}" srcId="{59FF8C1B-AFB6-435E-8257-ACEE4AF019FC}" destId="{52A3C9BD-C626-41B4-80ED-46AFC69DC9CF}" srcOrd="3" destOrd="0" parTransId="{76EF2498-10B1-414F-AB06-20EAC3EEDAE7}" sibTransId="{6E32C984-D30E-46FE-B532-1EA1261AE5BB}"/>
    <dgm:cxn modelId="{EDCD2FA6-284F-486A-83A6-024F9E9C58DC}" srcId="{59FF8C1B-AFB6-435E-8257-ACEE4AF019FC}" destId="{2C7C3403-ADD9-4177-BD0B-0A664CED34CB}" srcOrd="0" destOrd="0" parTransId="{0EAD83CF-6202-4707-9D07-DB13F02F4A59}" sibTransId="{5EDC088A-F791-4DC6-87AA-AE4AEA062E5E}"/>
    <dgm:cxn modelId="{062879B4-CE1E-5B4F-896A-325126BF1DB0}" type="presOf" srcId="{57593D0F-2611-47BA-BECC-9BB77846425B}" destId="{B799669F-3F5C-314B-91F9-CA7996D608CE}" srcOrd="0" destOrd="0" presId="urn:microsoft.com/office/officeart/2008/layout/LinedList"/>
    <dgm:cxn modelId="{B78ED159-9752-074E-9F77-813DC55D8CB9}" type="presParOf" srcId="{2A76196C-D6FE-6341-BD01-23033C9FCE0E}" destId="{27AEB16C-F3CB-E345-B58A-9BDDCF6997D6}" srcOrd="0" destOrd="0" presId="urn:microsoft.com/office/officeart/2008/layout/LinedList"/>
    <dgm:cxn modelId="{79915C4C-6F12-554E-AD8D-A04A35F0FD85}" type="presParOf" srcId="{2A76196C-D6FE-6341-BD01-23033C9FCE0E}" destId="{989F550A-8330-5846-AD95-C0A1FE544457}" srcOrd="1" destOrd="0" presId="urn:microsoft.com/office/officeart/2008/layout/LinedList"/>
    <dgm:cxn modelId="{7F110B08-98CF-AD4C-A95F-41A77D5388AD}" type="presParOf" srcId="{989F550A-8330-5846-AD95-C0A1FE544457}" destId="{42C5562E-F6A5-4C45-8EDD-FA1C012C28C0}" srcOrd="0" destOrd="0" presId="urn:microsoft.com/office/officeart/2008/layout/LinedList"/>
    <dgm:cxn modelId="{536B926F-F437-3D4D-BF03-D40344A4E1B2}" type="presParOf" srcId="{989F550A-8330-5846-AD95-C0A1FE544457}" destId="{3FDDD79F-929A-3C40-ACC5-4F20B2E642FC}" srcOrd="1" destOrd="0" presId="urn:microsoft.com/office/officeart/2008/layout/LinedList"/>
    <dgm:cxn modelId="{92876402-9FA1-974A-9162-0999BD97E065}" type="presParOf" srcId="{2A76196C-D6FE-6341-BD01-23033C9FCE0E}" destId="{8CCF5EA1-F21D-CC49-BE79-8EBCFCD4E8B4}" srcOrd="2" destOrd="0" presId="urn:microsoft.com/office/officeart/2008/layout/LinedList"/>
    <dgm:cxn modelId="{C1FEE045-D7C0-0B48-A59D-BF364365F0EB}" type="presParOf" srcId="{2A76196C-D6FE-6341-BD01-23033C9FCE0E}" destId="{AA2261FB-FB9F-4E4A-A4F9-54E5A22A6AB3}" srcOrd="3" destOrd="0" presId="urn:microsoft.com/office/officeart/2008/layout/LinedList"/>
    <dgm:cxn modelId="{F9D8EE64-80F8-F54A-8C48-4D1D589EF799}" type="presParOf" srcId="{AA2261FB-FB9F-4E4A-A4F9-54E5A22A6AB3}" destId="{A0F7E1B8-F08A-FD4F-A2A6-DF80801722D3}" srcOrd="0" destOrd="0" presId="urn:microsoft.com/office/officeart/2008/layout/LinedList"/>
    <dgm:cxn modelId="{EB0889F2-5760-DC41-8BA0-718FEC1AA23A}" type="presParOf" srcId="{AA2261FB-FB9F-4E4A-A4F9-54E5A22A6AB3}" destId="{B888CBAC-B102-1847-9A6A-7FD9506CB19C}" srcOrd="1" destOrd="0" presId="urn:microsoft.com/office/officeart/2008/layout/LinedList"/>
    <dgm:cxn modelId="{55CD6F6F-FD06-D94B-B26B-2660825D13B8}" type="presParOf" srcId="{2A76196C-D6FE-6341-BD01-23033C9FCE0E}" destId="{85DF07AD-8811-D74D-A41B-AB6D89B2D008}" srcOrd="4" destOrd="0" presId="urn:microsoft.com/office/officeart/2008/layout/LinedList"/>
    <dgm:cxn modelId="{6DAB1FE2-312C-9145-A6D9-003607239E0D}" type="presParOf" srcId="{2A76196C-D6FE-6341-BD01-23033C9FCE0E}" destId="{83141D43-3807-DC49-9E65-30677697E6C7}" srcOrd="5" destOrd="0" presId="urn:microsoft.com/office/officeart/2008/layout/LinedList"/>
    <dgm:cxn modelId="{ECF59E92-A7B0-7D4E-B708-232D301D6ED4}" type="presParOf" srcId="{83141D43-3807-DC49-9E65-30677697E6C7}" destId="{B799669F-3F5C-314B-91F9-CA7996D608CE}" srcOrd="0" destOrd="0" presId="urn:microsoft.com/office/officeart/2008/layout/LinedList"/>
    <dgm:cxn modelId="{A82CD3DB-CAF0-064F-BD98-63C637539EA4}" type="presParOf" srcId="{83141D43-3807-DC49-9E65-30677697E6C7}" destId="{167485E4-5FF9-2445-898F-F177FA6E8D15}" srcOrd="1" destOrd="0" presId="urn:microsoft.com/office/officeart/2008/layout/LinedList"/>
    <dgm:cxn modelId="{D688542A-98B7-D44B-B88B-83EA9114B30F}" type="presParOf" srcId="{2A76196C-D6FE-6341-BD01-23033C9FCE0E}" destId="{DC1464AF-FCC6-F64E-AE59-ECA7929394B9}" srcOrd="6" destOrd="0" presId="urn:microsoft.com/office/officeart/2008/layout/LinedList"/>
    <dgm:cxn modelId="{32EB8388-D7B4-814A-A03B-BCB54F7C1D11}" type="presParOf" srcId="{2A76196C-D6FE-6341-BD01-23033C9FCE0E}" destId="{DAF0955A-6C1A-AF45-8BA3-403855ED88FA}" srcOrd="7" destOrd="0" presId="urn:microsoft.com/office/officeart/2008/layout/LinedList"/>
    <dgm:cxn modelId="{5DE19789-F03C-7340-A5A7-657993EA2BDC}" type="presParOf" srcId="{DAF0955A-6C1A-AF45-8BA3-403855ED88FA}" destId="{95E6567E-1651-2A46-886D-94AF9D50ABD2}" srcOrd="0" destOrd="0" presId="urn:microsoft.com/office/officeart/2008/layout/LinedList"/>
    <dgm:cxn modelId="{FEF7D61C-A85E-5E43-A340-A2FFB5B79D31}" type="presParOf" srcId="{DAF0955A-6C1A-AF45-8BA3-403855ED88FA}" destId="{EFF5AA80-AD58-6448-B5BD-C803955A992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68C50-F9B0-654E-9388-62296A9DE7E2}">
      <dsp:nvSpPr>
        <dsp:cNvPr id="0" name=""/>
        <dsp:cNvSpPr/>
      </dsp:nvSpPr>
      <dsp:spPr>
        <a:xfrm>
          <a:off x="1065" y="372460"/>
          <a:ext cx="2272965" cy="13637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Calm communication, de-escalation &amp; trauma informed care:</a:t>
          </a:r>
          <a:endParaRPr lang="en-US" sz="900" kern="1200"/>
        </a:p>
        <a:p>
          <a:pPr marL="57150" lvl="1" indent="-57150" algn="l" defTabSz="311150">
            <a:lnSpc>
              <a:spcPct val="90000"/>
            </a:lnSpc>
            <a:spcBef>
              <a:spcPct val="0"/>
            </a:spcBef>
            <a:spcAft>
              <a:spcPct val="15000"/>
            </a:spcAft>
            <a:buChar char="•"/>
          </a:pPr>
          <a:r>
            <a:rPr lang="en-GB" sz="700" kern="1200"/>
            <a:t>Working with individuals who have autism, learning disabilities, and complex mental health needs has strengthened my ability to communicate calmly and effectively especially during challenging situations. I have developed strong skills in de-escalation and trauma inform approach, which will help me manage anxious or distress dental patients and build trust during treatment.</a:t>
          </a:r>
          <a:endParaRPr lang="en-US" sz="700" kern="1200"/>
        </a:p>
      </dsp:txBody>
      <dsp:txXfrm>
        <a:off x="41009" y="412404"/>
        <a:ext cx="2193077" cy="1283891"/>
      </dsp:txXfrm>
    </dsp:sp>
    <dsp:sp modelId="{A21AC359-FE20-7242-AB69-2B7EA19FE37D}">
      <dsp:nvSpPr>
        <dsp:cNvPr id="0" name=""/>
        <dsp:cNvSpPr/>
      </dsp:nvSpPr>
      <dsp:spPr>
        <a:xfrm>
          <a:off x="2474051" y="772502"/>
          <a:ext cx="481868" cy="5636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474051" y="885241"/>
        <a:ext cx="337308" cy="338217"/>
      </dsp:txXfrm>
    </dsp:sp>
    <dsp:sp modelId="{5F14B848-819B-7F40-A0AA-1576FC64B47C}">
      <dsp:nvSpPr>
        <dsp:cNvPr id="0" name=""/>
        <dsp:cNvSpPr/>
      </dsp:nvSpPr>
      <dsp:spPr>
        <a:xfrm>
          <a:off x="3183217" y="372460"/>
          <a:ext cx="2272965" cy="13637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Safeguarding mindset, Record keeping &amp; Teamwork:</a:t>
          </a:r>
          <a:endParaRPr lang="en-US" sz="900" kern="1200"/>
        </a:p>
        <a:p>
          <a:pPr marL="57150" lvl="1" indent="-57150" algn="l" defTabSz="311150">
            <a:lnSpc>
              <a:spcPct val="90000"/>
            </a:lnSpc>
            <a:spcBef>
              <a:spcPct val="0"/>
            </a:spcBef>
            <a:spcAft>
              <a:spcPct val="15000"/>
            </a:spcAft>
            <a:buChar char="•"/>
          </a:pPr>
          <a:r>
            <a:rPr lang="en-GB" sz="700" kern="1200"/>
            <a:t>My role involves safeguarding vulnerable individuals, maintaining detail documentation, and teamwork with MDT(multidisciplinary team). These skills are essential in dental therapy, where legal, ethical, and clinical documentation must be precise in addition teamwork with dentist, therapist, nurses, etc is vital for delivering a safe and effective care.</a:t>
          </a:r>
          <a:endParaRPr lang="en-US" sz="700" kern="1200"/>
        </a:p>
      </dsp:txBody>
      <dsp:txXfrm>
        <a:off x="3223161" y="412404"/>
        <a:ext cx="2193077" cy="1283891"/>
      </dsp:txXfrm>
    </dsp:sp>
    <dsp:sp modelId="{9C2980AF-440E-A848-8F35-BFEA4D12FF5F}">
      <dsp:nvSpPr>
        <dsp:cNvPr id="0" name=""/>
        <dsp:cNvSpPr/>
      </dsp:nvSpPr>
      <dsp:spPr>
        <a:xfrm rot="5400000">
          <a:off x="4078765" y="1895347"/>
          <a:ext cx="481868" cy="5636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4150591" y="1936260"/>
        <a:ext cx="338217" cy="337308"/>
      </dsp:txXfrm>
    </dsp:sp>
    <dsp:sp modelId="{1CE5301F-3738-CF48-9E4A-6ACAF9DCBE99}">
      <dsp:nvSpPr>
        <dsp:cNvPr id="0" name=""/>
        <dsp:cNvSpPr/>
      </dsp:nvSpPr>
      <dsp:spPr>
        <a:xfrm>
          <a:off x="3183217" y="2645425"/>
          <a:ext cx="2272965" cy="13637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Health Education &amp; Promoting Independence: </a:t>
          </a:r>
          <a:endParaRPr lang="en-US" sz="900" kern="1200"/>
        </a:p>
        <a:p>
          <a:pPr marL="57150" lvl="1" indent="-57150" algn="l" defTabSz="311150">
            <a:lnSpc>
              <a:spcPct val="90000"/>
            </a:lnSpc>
            <a:spcBef>
              <a:spcPct val="0"/>
            </a:spcBef>
            <a:spcAft>
              <a:spcPct val="15000"/>
            </a:spcAft>
            <a:buChar char="•"/>
          </a:pPr>
          <a:r>
            <a:rPr lang="en-GB" sz="700" kern="1200"/>
            <a:t>I regularly support individuals to understand routines, consent, and hygiene practices. These are directly transferable to oral health hygiene </a:t>
          </a:r>
          <a:endParaRPr lang="en-US" sz="700" kern="1200"/>
        </a:p>
        <a:p>
          <a:pPr marL="57150" lvl="1" indent="-57150" algn="l" defTabSz="311150">
            <a:lnSpc>
              <a:spcPct val="90000"/>
            </a:lnSpc>
            <a:spcBef>
              <a:spcPct val="0"/>
            </a:spcBef>
            <a:spcAft>
              <a:spcPct val="15000"/>
            </a:spcAft>
            <a:buChar char="•"/>
          </a:pPr>
          <a:r>
            <a:rPr lang="en-GB" sz="700" kern="1200"/>
            <a:t>(GDC,2025).</a:t>
          </a:r>
          <a:endParaRPr lang="en-US" sz="700" kern="1200"/>
        </a:p>
      </dsp:txBody>
      <dsp:txXfrm>
        <a:off x="3223161" y="2685369"/>
        <a:ext cx="2193077" cy="1283891"/>
      </dsp:txXfrm>
    </dsp:sp>
    <dsp:sp modelId="{F8166FB2-282D-364B-A5B8-76B34A19ED5F}">
      <dsp:nvSpPr>
        <dsp:cNvPr id="0" name=""/>
        <dsp:cNvSpPr/>
      </dsp:nvSpPr>
      <dsp:spPr>
        <a:xfrm rot="10800000">
          <a:off x="2501327" y="3045467"/>
          <a:ext cx="481868" cy="5636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645887" y="3158206"/>
        <a:ext cx="337308" cy="338217"/>
      </dsp:txXfrm>
    </dsp:sp>
    <dsp:sp modelId="{D9511C83-B18F-B34E-8CF7-4FD953A7600F}">
      <dsp:nvSpPr>
        <dsp:cNvPr id="0" name=""/>
        <dsp:cNvSpPr/>
      </dsp:nvSpPr>
      <dsp:spPr>
        <a:xfrm>
          <a:off x="1065" y="2645425"/>
          <a:ext cx="2272965" cy="13637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Shift Leadership, Reliability &amp; Prioritisation Under Pressure:</a:t>
          </a:r>
          <a:endParaRPr lang="en-US" sz="900" kern="1200"/>
        </a:p>
        <a:p>
          <a:pPr marL="57150" lvl="1" indent="-57150" algn="l" defTabSz="311150">
            <a:lnSpc>
              <a:spcPct val="90000"/>
            </a:lnSpc>
            <a:spcBef>
              <a:spcPct val="0"/>
            </a:spcBef>
            <a:spcAft>
              <a:spcPct val="15000"/>
            </a:spcAft>
            <a:buChar char="•"/>
          </a:pPr>
          <a:r>
            <a:rPr lang="en-GB" sz="700" kern="1200" dirty="0"/>
            <a:t>Leading 12 shift and coordinating enhanced my organisational, decision making a prioritisation ability, these is crucial as I need to manage clinical time effectively and maintaining accountability for patients’ outcomes.</a:t>
          </a:r>
          <a:endParaRPr lang="en-US" sz="700" kern="1200" dirty="0"/>
        </a:p>
      </dsp:txBody>
      <dsp:txXfrm>
        <a:off x="41009" y="2685369"/>
        <a:ext cx="2193077" cy="12838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EB16C-F3CB-E345-B58A-9BDDCF6997D6}">
      <dsp:nvSpPr>
        <dsp:cNvPr id="0" name=""/>
        <dsp:cNvSpPr/>
      </dsp:nvSpPr>
      <dsp:spPr>
        <a:xfrm>
          <a:off x="0" y="0"/>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C5562E-F6A5-4C45-8EDD-FA1C012C28C0}">
      <dsp:nvSpPr>
        <dsp:cNvPr id="0" name=""/>
        <dsp:cNvSpPr/>
      </dsp:nvSpPr>
      <dsp:spPr>
        <a:xfrm>
          <a:off x="0" y="0"/>
          <a:ext cx="5157787" cy="921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expansion of dental therapy training pace in the UK, as part of the NHS plan to grow the dental workplace. This increases my chances of gaining a place on a program (DHSC, 2024).</a:t>
          </a:r>
          <a:endParaRPr lang="en-US" sz="1400" kern="1200"/>
        </a:p>
      </dsp:txBody>
      <dsp:txXfrm>
        <a:off x="0" y="0"/>
        <a:ext cx="5157787" cy="921146"/>
      </dsp:txXfrm>
    </dsp:sp>
    <dsp:sp modelId="{8CCF5EA1-F21D-CC49-BE79-8EBCFCD4E8B4}">
      <dsp:nvSpPr>
        <dsp:cNvPr id="0" name=""/>
        <dsp:cNvSpPr/>
      </dsp:nvSpPr>
      <dsp:spPr>
        <a:xfrm>
          <a:off x="0" y="921146"/>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7E1B8-F08A-FD4F-A2A6-DF80801722D3}">
      <dsp:nvSpPr>
        <dsp:cNvPr id="0" name=""/>
        <dsp:cNvSpPr/>
      </dsp:nvSpPr>
      <dsp:spPr>
        <a:xfrm>
          <a:off x="0" y="921146"/>
          <a:ext cx="5157787" cy="921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Growing focus on prevention and skill-mix in dentistry, this means dental therapist are becoming more essential in NHS and community settings.</a:t>
          </a:r>
          <a:endParaRPr lang="en-US" sz="1400" kern="1200"/>
        </a:p>
      </dsp:txBody>
      <dsp:txXfrm>
        <a:off x="0" y="921146"/>
        <a:ext cx="5157787" cy="921146"/>
      </dsp:txXfrm>
    </dsp:sp>
    <dsp:sp modelId="{85DF07AD-8811-D74D-A41B-AB6D89B2D008}">
      <dsp:nvSpPr>
        <dsp:cNvPr id="0" name=""/>
        <dsp:cNvSpPr/>
      </dsp:nvSpPr>
      <dsp:spPr>
        <a:xfrm>
          <a:off x="0" y="1842293"/>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99669F-3F5C-314B-91F9-CA7996D608CE}">
      <dsp:nvSpPr>
        <dsp:cNvPr id="0" name=""/>
        <dsp:cNvSpPr/>
      </dsp:nvSpPr>
      <dsp:spPr>
        <a:xfrm>
          <a:off x="0" y="1842293"/>
          <a:ext cx="5157787" cy="921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also have access to opportunities for mentorship, shadowing and professional networking, this will help me to gain insight into clinical practice and build confidence before starting formal training (GDC, 2025).</a:t>
          </a:r>
          <a:endParaRPr lang="en-US" sz="1400" kern="1200"/>
        </a:p>
      </dsp:txBody>
      <dsp:txXfrm>
        <a:off x="0" y="1842293"/>
        <a:ext cx="5157787" cy="921146"/>
      </dsp:txXfrm>
    </dsp:sp>
    <dsp:sp modelId="{DC1464AF-FCC6-F64E-AE59-ECA7929394B9}">
      <dsp:nvSpPr>
        <dsp:cNvPr id="0" name=""/>
        <dsp:cNvSpPr/>
      </dsp:nvSpPr>
      <dsp:spPr>
        <a:xfrm>
          <a:off x="0" y="2763440"/>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E6567E-1651-2A46-886D-94AF9D50ABD2}">
      <dsp:nvSpPr>
        <dsp:cNvPr id="0" name=""/>
        <dsp:cNvSpPr/>
      </dsp:nvSpPr>
      <dsp:spPr>
        <a:xfrm>
          <a:off x="0" y="2763440"/>
          <a:ext cx="5157787" cy="921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Dental profession offers long term progression routes into education, public health, or advance clinical roles.</a:t>
          </a:r>
          <a:endParaRPr lang="en-US" sz="1400" kern="1200"/>
        </a:p>
      </dsp:txBody>
      <dsp:txXfrm>
        <a:off x="0" y="2763440"/>
        <a:ext cx="5157787" cy="9211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EB0F27-5755-5947-8512-4C64E7729EF0}" type="datetimeFigureOut">
              <a:rPr lang="en-US" smtClean="0"/>
              <a:t>10/19/25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23C606-7002-4E4E-B624-2FACEC2FCD45}" type="slidenum">
              <a:rPr lang="en-US" smtClean="0"/>
              <a:t>‹#›</a:t>
            </a:fld>
            <a:endParaRPr lang="en-US"/>
          </a:p>
        </p:txBody>
      </p:sp>
    </p:spTree>
    <p:extLst>
      <p:ext uri="{BB962C8B-B14F-4D97-AF65-F5344CB8AC3E}">
        <p14:creationId xmlns:p14="http://schemas.microsoft.com/office/powerpoint/2010/main" val="370712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aim of this presentation is to reflect on my personal and professional journey towards becoming a </a:t>
            </a:r>
            <a:r>
              <a:rPr lang="en-GB" sz="1200" b="1" kern="1200" dirty="0">
                <a:solidFill>
                  <a:schemeClr val="tx1"/>
                </a:solidFill>
                <a:effectLst/>
                <a:latin typeface="+mn-lt"/>
                <a:ea typeface="+mn-ea"/>
                <a:cs typeface="+mn-cs"/>
              </a:rPr>
              <a:t>Dental Therapist</a:t>
            </a:r>
            <a:r>
              <a:rPr lang="en-GB" sz="1200" kern="1200" dirty="0">
                <a:solidFill>
                  <a:schemeClr val="tx1"/>
                </a:solidFill>
                <a:effectLst/>
                <a:latin typeface="+mn-lt"/>
                <a:ea typeface="+mn-ea"/>
                <a:cs typeface="+mn-cs"/>
              </a:rPr>
              <a:t> by using a </a:t>
            </a:r>
            <a:r>
              <a:rPr lang="en-GB" sz="1200" b="1" kern="1200" dirty="0">
                <a:solidFill>
                  <a:schemeClr val="tx1"/>
                </a:solidFill>
                <a:effectLst/>
                <a:latin typeface="+mn-lt"/>
                <a:ea typeface="+mn-ea"/>
                <a:cs typeface="+mn-cs"/>
              </a:rPr>
              <a:t>SWOT analysis</a:t>
            </a:r>
            <a:r>
              <a:rPr lang="en-GB" sz="1200" kern="1200" dirty="0">
                <a:solidFill>
                  <a:schemeClr val="tx1"/>
                </a:solidFill>
                <a:effectLst/>
                <a:latin typeface="+mn-lt"/>
                <a:ea typeface="+mn-ea"/>
                <a:cs typeface="+mn-cs"/>
              </a:rPr>
              <a:t> to assess my current skills and development needs. It explores how my strengths as a </a:t>
            </a:r>
            <a:r>
              <a:rPr lang="en-GB" sz="1200" b="1" kern="1200" dirty="0">
                <a:solidFill>
                  <a:schemeClr val="tx1"/>
                </a:solidFill>
                <a:effectLst/>
                <a:latin typeface="+mn-lt"/>
                <a:ea typeface="+mn-ea"/>
                <a:cs typeface="+mn-cs"/>
              </a:rPr>
              <a:t>Senior Support Worker</a:t>
            </a:r>
            <a:r>
              <a:rPr lang="en-GB" sz="1200" kern="1200" dirty="0">
                <a:solidFill>
                  <a:schemeClr val="tx1"/>
                </a:solidFill>
                <a:effectLst/>
                <a:latin typeface="+mn-lt"/>
                <a:ea typeface="+mn-ea"/>
                <a:cs typeface="+mn-cs"/>
              </a:rPr>
              <a:t> can support my career transition, while identifying weaknesses and strategies to overcome them. I also aim to recognise the opportunities within the UK health and social care sector and how to utilise them effectively. Through this self-awareness, I can set clear goals, address potential threats, and plan a structured pathway for my future career.</a:t>
            </a:r>
            <a:endParaRPr lang="en-US" dirty="0"/>
          </a:p>
        </p:txBody>
      </p:sp>
      <p:sp>
        <p:nvSpPr>
          <p:cNvPr id="4" name="Slide Number Placeholder 3"/>
          <p:cNvSpPr>
            <a:spLocks noGrp="1"/>
          </p:cNvSpPr>
          <p:nvPr>
            <p:ph type="sldNum" sz="quarter" idx="5"/>
          </p:nvPr>
        </p:nvSpPr>
        <p:spPr/>
        <p:txBody>
          <a:bodyPr/>
          <a:lstStyle/>
          <a:p>
            <a:fld id="{5423C606-7002-4E4E-B624-2FACEC2FCD45}" type="slidenum">
              <a:rPr lang="en-US" smtClean="0"/>
              <a:t>2</a:t>
            </a:fld>
            <a:endParaRPr lang="en-US"/>
          </a:p>
        </p:txBody>
      </p:sp>
    </p:spTree>
    <p:extLst>
      <p:ext uri="{BB962C8B-B14F-4D97-AF65-F5344CB8AC3E}">
        <p14:creationId xmlns:p14="http://schemas.microsoft.com/office/powerpoint/2010/main" val="2623308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DT - </a:t>
            </a:r>
            <a:r>
              <a:rPr lang="en-GB" dirty="0"/>
              <a:t>A </a:t>
            </a:r>
            <a:r>
              <a:rPr lang="en-GB" b="1" dirty="0"/>
              <a:t>dental therapist</a:t>
            </a:r>
            <a:r>
              <a:rPr lang="en-GB" dirty="0"/>
              <a:t> is a dental professional who helps keep people’s teeth and gums healthy. They treat problems like cavities, clean teeth, remove baby teeth, and give advice on how to prevent tooth decay.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to achieve my goal? -  I need to complete an approved </a:t>
            </a:r>
            <a:r>
              <a:rPr lang="en-GB" b="1" dirty="0"/>
              <a:t>dental hygiene and therapy degree</a:t>
            </a:r>
            <a:r>
              <a:rPr lang="en-GB" dirty="0"/>
              <a:t> and register with the </a:t>
            </a:r>
            <a:r>
              <a:rPr lang="en-GB" b="1" dirty="0"/>
              <a:t>General Dental Council (GDC)</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Compare my role as SSW with my goal DT - This pathway suits my background because my experience as a </a:t>
            </a:r>
            <a:r>
              <a:rPr lang="en-GB" b="1" dirty="0"/>
              <a:t>Senior Support Worker</a:t>
            </a:r>
            <a:r>
              <a:rPr lang="en-GB" dirty="0"/>
              <a:t> has given me strong communication, safeguarding, and behaviour-management skills, which are essential when working with vulnerable patients. My ability to support people with complex needs will help me provide safe, patient-centred dental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5423C606-7002-4E4E-B624-2FACEC2FCD45}" type="slidenum">
              <a:rPr lang="en-US" smtClean="0"/>
              <a:t>3</a:t>
            </a:fld>
            <a:endParaRPr lang="en-US"/>
          </a:p>
        </p:txBody>
      </p:sp>
    </p:spTree>
    <p:extLst>
      <p:ext uri="{BB962C8B-B14F-4D97-AF65-F5344CB8AC3E}">
        <p14:creationId xmlns:p14="http://schemas.microsoft.com/office/powerpoint/2010/main" val="4284624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 – Talk about an example of de-escalation and how that behavior can be used in a dental chair.         Mention Documents that will will support medico-legal requirement on dentistry (allergies, previous medication, current medication, etc.)</a:t>
            </a:r>
          </a:p>
          <a:p>
            <a:endParaRPr lang="en-US" dirty="0"/>
          </a:p>
          <a:p>
            <a:endParaRPr lang="en-US" dirty="0"/>
          </a:p>
        </p:txBody>
      </p:sp>
      <p:sp>
        <p:nvSpPr>
          <p:cNvPr id="4" name="Slide Number Placeholder 3"/>
          <p:cNvSpPr>
            <a:spLocks noGrp="1"/>
          </p:cNvSpPr>
          <p:nvPr>
            <p:ph type="sldNum" sz="quarter" idx="5"/>
          </p:nvPr>
        </p:nvSpPr>
        <p:spPr/>
        <p:txBody>
          <a:bodyPr/>
          <a:lstStyle/>
          <a:p>
            <a:fld id="{5423C606-7002-4E4E-B624-2FACEC2FCD45}" type="slidenum">
              <a:rPr lang="en-US" smtClean="0"/>
              <a:t>4</a:t>
            </a:fld>
            <a:endParaRPr lang="en-US"/>
          </a:p>
        </p:txBody>
      </p:sp>
    </p:spTree>
    <p:extLst>
      <p:ext uri="{BB962C8B-B14F-4D97-AF65-F5344CB8AC3E}">
        <p14:creationId xmlns:p14="http://schemas.microsoft.com/office/powerpoint/2010/main" val="3796210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23C606-7002-4E4E-B624-2FACEC2FCD45}" type="slidenum">
              <a:rPr lang="en-US" smtClean="0"/>
              <a:t>5</a:t>
            </a:fld>
            <a:endParaRPr lang="en-US"/>
          </a:p>
        </p:txBody>
      </p:sp>
    </p:spTree>
    <p:extLst>
      <p:ext uri="{BB962C8B-B14F-4D97-AF65-F5344CB8AC3E}">
        <p14:creationId xmlns:p14="http://schemas.microsoft.com/office/powerpoint/2010/main" val="3472711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23C606-7002-4E4E-B624-2FACEC2FCD45}" type="slidenum">
              <a:rPr lang="en-US" smtClean="0"/>
              <a:t>6</a:t>
            </a:fld>
            <a:endParaRPr lang="en-US"/>
          </a:p>
        </p:txBody>
      </p:sp>
    </p:spTree>
    <p:extLst>
      <p:ext uri="{BB962C8B-B14F-4D97-AF65-F5344CB8AC3E}">
        <p14:creationId xmlns:p14="http://schemas.microsoft.com/office/powerpoint/2010/main" val="129128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conclusion, this presentation has helped me reflect on how my experience as a Senior Support Worker forms a strong foundation for a career in dental therapy. Through a SWOT analysis, I identified my strengths and how to use them to overcome weaknesses and manage threats. I also explored key opportunities and how my skills can help me take advantage of them. Balancing work, study, and wellbeing will require focus, but I am committed to continuous learning and growth. With clear goals and determination, I am confident in my ability to succeed and make a positive impact in dental care.</a:t>
            </a:r>
          </a:p>
          <a:p>
            <a:endParaRPr lang="en-US" dirty="0"/>
          </a:p>
        </p:txBody>
      </p:sp>
      <p:sp>
        <p:nvSpPr>
          <p:cNvPr id="4" name="Slide Number Placeholder 3"/>
          <p:cNvSpPr>
            <a:spLocks noGrp="1"/>
          </p:cNvSpPr>
          <p:nvPr>
            <p:ph type="sldNum" sz="quarter" idx="5"/>
          </p:nvPr>
        </p:nvSpPr>
        <p:spPr/>
        <p:txBody>
          <a:bodyPr/>
          <a:lstStyle/>
          <a:p>
            <a:fld id="{5423C606-7002-4E4E-B624-2FACEC2FCD45}" type="slidenum">
              <a:rPr lang="en-US" smtClean="0"/>
              <a:t>7</a:t>
            </a:fld>
            <a:endParaRPr lang="en-US"/>
          </a:p>
        </p:txBody>
      </p:sp>
    </p:spTree>
    <p:extLst>
      <p:ext uri="{BB962C8B-B14F-4D97-AF65-F5344CB8AC3E}">
        <p14:creationId xmlns:p14="http://schemas.microsoft.com/office/powerpoint/2010/main" val="2008612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B2F2-3DA4-8FBD-F490-96A88972A93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F9D9A67-AC3F-8446-A52E-AF1E460F13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487238-6A92-9359-F0B7-52487F5EE6AF}"/>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5" name="Footer Placeholder 4">
            <a:extLst>
              <a:ext uri="{FF2B5EF4-FFF2-40B4-BE49-F238E27FC236}">
                <a16:creationId xmlns:a16="http://schemas.microsoft.com/office/drawing/2014/main" id="{0A5A6B65-9CBD-F733-2B5B-0E9880C218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6DE26-6771-9EB2-F4F4-CF31CA48DEB4}"/>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3094459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AB8AE-BAEB-AC60-DBD0-D2CAFB5C40C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6AFBE2-592F-49AD-A8B7-9BFDF93031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2DD6B7-6894-63B1-38A1-ABDA54196F11}"/>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5" name="Footer Placeholder 4">
            <a:extLst>
              <a:ext uri="{FF2B5EF4-FFF2-40B4-BE49-F238E27FC236}">
                <a16:creationId xmlns:a16="http://schemas.microsoft.com/office/drawing/2014/main" id="{0F08FF42-498C-0BE4-C6B4-635CD1A51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5D2949-C3A1-E07A-5B13-AB5F7747EB70}"/>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2660793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0652-86F4-6D87-F381-4981CBC29DA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FAE8698-E61C-A278-71E9-50E0DA0C85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D9B94B-9BF6-DA11-7DA4-AD4230860B53}"/>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5" name="Footer Placeholder 4">
            <a:extLst>
              <a:ext uri="{FF2B5EF4-FFF2-40B4-BE49-F238E27FC236}">
                <a16:creationId xmlns:a16="http://schemas.microsoft.com/office/drawing/2014/main" id="{58624027-FD2D-418C-4C4A-AD95487C97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E7A5A1-B51F-EB65-7660-85A4CA4EC187}"/>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3158978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A261C-CEC7-D565-9901-046F11F7A7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255A74-50EC-ACFB-38AE-08A2030104A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C0FD60C-3D4B-D5AA-0CCC-8B9C08372AB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2E8F7BD-8369-7B12-5FD7-C1F7BCFD3D98}"/>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6" name="Footer Placeholder 5">
            <a:extLst>
              <a:ext uri="{FF2B5EF4-FFF2-40B4-BE49-F238E27FC236}">
                <a16:creationId xmlns:a16="http://schemas.microsoft.com/office/drawing/2014/main" id="{81D93ED6-B01C-5847-AB62-E0960C4F71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B94174-1049-2C84-94F3-B017E5B3C69D}"/>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298922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85D02-5CBD-4766-A17A-BEBD6355378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8A96466-2C95-96A0-DFB0-EF8950EB88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06317B3-A8DB-CB16-2562-F35CB554D3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07CE37-F8A2-B37A-EA93-7E26CFA8E7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5A7A229-D8C0-5AE8-3099-0D3AB8CDA8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DF15D18-A656-1470-6E46-B6B35E8A61A3}"/>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8" name="Footer Placeholder 7">
            <a:extLst>
              <a:ext uri="{FF2B5EF4-FFF2-40B4-BE49-F238E27FC236}">
                <a16:creationId xmlns:a16="http://schemas.microsoft.com/office/drawing/2014/main" id="{BFA66370-076C-15DB-6F00-7DFD785D3B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F422C88-6A51-10C0-D8F5-A824B7B24501}"/>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3118769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9E521-B10C-EEDD-FE6E-FAF95657D8B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81AB97E-8824-5F91-DCCE-A68E1CF1DA56}"/>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4" name="Footer Placeholder 3">
            <a:extLst>
              <a:ext uri="{FF2B5EF4-FFF2-40B4-BE49-F238E27FC236}">
                <a16:creationId xmlns:a16="http://schemas.microsoft.com/office/drawing/2014/main" id="{9065B8C2-C05D-7565-4A24-914ED2BDA13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C5D821-B5A8-7EC6-105C-9E89AE443F5C}"/>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4181318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3C09F9-DCA9-C34B-BE8F-B3510498B881}"/>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3" name="Footer Placeholder 2">
            <a:extLst>
              <a:ext uri="{FF2B5EF4-FFF2-40B4-BE49-F238E27FC236}">
                <a16:creationId xmlns:a16="http://schemas.microsoft.com/office/drawing/2014/main" id="{FC648F74-0F89-2CDE-EEE2-380092D2C99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7FDBCE-701E-1DCD-FE5D-316D5CB4ED51}"/>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2191666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B14CE-5693-CAE3-43BD-100B1A9ABC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F29413-C755-5079-D70F-B0E94659F3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27A8A81-C3E0-35DA-2912-7897D9F5DE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F80485-DDEE-1403-8AFF-00524C4AEB3C}"/>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6" name="Footer Placeholder 5">
            <a:extLst>
              <a:ext uri="{FF2B5EF4-FFF2-40B4-BE49-F238E27FC236}">
                <a16:creationId xmlns:a16="http://schemas.microsoft.com/office/drawing/2014/main" id="{5F928991-D3EC-506D-7944-4DF08C654D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5CEEFA-DFF8-9FB2-114A-4EFA2CD61CD0}"/>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959813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F803C-8CA5-7642-D657-703752DA68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BD2695B-69B1-F68C-9A77-FC444DD78B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EF26821-492B-D105-3575-30A7F61B6B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C86BAF-76DD-FE09-C5BD-46B2E851D25F}"/>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6" name="Footer Placeholder 5">
            <a:extLst>
              <a:ext uri="{FF2B5EF4-FFF2-40B4-BE49-F238E27FC236}">
                <a16:creationId xmlns:a16="http://schemas.microsoft.com/office/drawing/2014/main" id="{E8149E93-B154-FFA0-862F-50023D9F0D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BAEB34-9216-B7FE-EEBF-66C235AE0DDB}"/>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108013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13A63-6DFF-18BD-03C8-71225C26EE2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C024B9-F47D-A9CB-9320-5B7A1CDC331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ED7A2D-DB88-C3C1-C4CF-5595A937311E}"/>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5" name="Footer Placeholder 4">
            <a:extLst>
              <a:ext uri="{FF2B5EF4-FFF2-40B4-BE49-F238E27FC236}">
                <a16:creationId xmlns:a16="http://schemas.microsoft.com/office/drawing/2014/main" id="{CE83D4C8-887B-3F74-7DF3-03A04620DE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C091CB-91AA-10C3-C1C3-BA6D92A957D4}"/>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1247281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510866-907A-71FB-5D25-7A7EC5427FF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9A9C4D9-FBD1-C7C6-4ACD-A5200F9CDB2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7EE86B-2865-3F22-C8EF-8BBEAF1ABAEA}"/>
              </a:ext>
            </a:extLst>
          </p:cNvPr>
          <p:cNvSpPr>
            <a:spLocks noGrp="1"/>
          </p:cNvSpPr>
          <p:nvPr>
            <p:ph type="dt" sz="half" idx="10"/>
          </p:nvPr>
        </p:nvSpPr>
        <p:spPr/>
        <p:txBody>
          <a:bodyPr/>
          <a:lstStyle/>
          <a:p>
            <a:fld id="{2D00698B-129A-5D4F-9AE3-C87385DD4C96}" type="datetimeFigureOut">
              <a:rPr lang="en-US" smtClean="0"/>
              <a:t>10/19/25</a:t>
            </a:fld>
            <a:endParaRPr lang="en-US"/>
          </a:p>
        </p:txBody>
      </p:sp>
      <p:sp>
        <p:nvSpPr>
          <p:cNvPr id="5" name="Footer Placeholder 4">
            <a:extLst>
              <a:ext uri="{FF2B5EF4-FFF2-40B4-BE49-F238E27FC236}">
                <a16:creationId xmlns:a16="http://schemas.microsoft.com/office/drawing/2014/main" id="{F7FEA2E0-CD04-8787-0A86-E1D4A5250F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D21A86-083C-13A8-5793-7D9982116AF9}"/>
              </a:ext>
            </a:extLst>
          </p:cNvPr>
          <p:cNvSpPr>
            <a:spLocks noGrp="1"/>
          </p:cNvSpPr>
          <p:nvPr>
            <p:ph type="sldNum" sz="quarter" idx="12"/>
          </p:nvPr>
        </p:nvSpPr>
        <p:spPr/>
        <p:txBody>
          <a:bodyPr/>
          <a:lstStyle/>
          <a:p>
            <a:fld id="{A52A270B-5C74-184A-B2A3-A77B443C6958}" type="slidenum">
              <a:rPr lang="en-US" smtClean="0"/>
              <a:t>‹#›</a:t>
            </a:fld>
            <a:endParaRPr lang="en-US"/>
          </a:p>
        </p:txBody>
      </p:sp>
    </p:spTree>
    <p:extLst>
      <p:ext uri="{BB962C8B-B14F-4D97-AF65-F5344CB8AC3E}">
        <p14:creationId xmlns:p14="http://schemas.microsoft.com/office/powerpoint/2010/main" val="4145896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F8C345-5B3A-182C-9AFE-A76814785F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260DA9-8F22-BBAC-08B0-7CE4696681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0CD5DB-F633-9482-1F16-52F34D08EE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D00698B-129A-5D4F-9AE3-C87385DD4C96}" type="datetimeFigureOut">
              <a:rPr lang="en-US" smtClean="0"/>
              <a:t>10/19/25</a:t>
            </a:fld>
            <a:endParaRPr lang="en-US"/>
          </a:p>
        </p:txBody>
      </p:sp>
      <p:sp>
        <p:nvSpPr>
          <p:cNvPr id="5" name="Footer Placeholder 4">
            <a:extLst>
              <a:ext uri="{FF2B5EF4-FFF2-40B4-BE49-F238E27FC236}">
                <a16:creationId xmlns:a16="http://schemas.microsoft.com/office/drawing/2014/main" id="{1FA61F7F-30F6-C5BC-77CC-4E6386B95B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2A8245B-E29A-7FEC-E49A-4654F2FBD6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52A270B-5C74-184A-B2A3-A77B443C6958}" type="slidenum">
              <a:rPr lang="en-US" smtClean="0"/>
              <a:t>‹#›</a:t>
            </a:fld>
            <a:endParaRPr lang="en-US"/>
          </a:p>
        </p:txBody>
      </p:sp>
    </p:spTree>
    <p:extLst>
      <p:ext uri="{BB962C8B-B14F-4D97-AF65-F5344CB8AC3E}">
        <p14:creationId xmlns:p14="http://schemas.microsoft.com/office/powerpoint/2010/main" val="10703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50BDEC5-B8C2-B519-DB42-690E4BC0EABD}"/>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r>
              <a:rPr lang="en-US" sz="1100" b="1"/>
              <a:t>TITLE: </a:t>
            </a:r>
            <a:endParaRPr lang="en-US" sz="1100"/>
          </a:p>
          <a:p>
            <a:pPr indent="-228600">
              <a:lnSpc>
                <a:spcPct val="90000"/>
              </a:lnSpc>
              <a:spcAft>
                <a:spcPts val="600"/>
              </a:spcAft>
              <a:buFont typeface="Arial" panose="020B0604020202020204" pitchFamily="34" charset="0"/>
              <a:buChar char="•"/>
            </a:pPr>
            <a:r>
              <a:rPr lang="en-US" sz="1100"/>
              <a:t>SELF-AWARENESS PRESENTATION</a:t>
            </a:r>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r>
              <a:rPr lang="en-US" sz="1100" b="1"/>
              <a:t>NAME: </a:t>
            </a:r>
          </a:p>
          <a:p>
            <a:pPr indent="-228600">
              <a:lnSpc>
                <a:spcPct val="90000"/>
              </a:lnSpc>
              <a:spcAft>
                <a:spcPts val="600"/>
              </a:spcAft>
              <a:buFont typeface="Arial" panose="020B0604020202020204" pitchFamily="34" charset="0"/>
              <a:buChar char="•"/>
            </a:pPr>
            <a:r>
              <a:rPr lang="en-US" sz="1100"/>
              <a:t>PATRICIA, QUARM ARTHUR</a:t>
            </a:r>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r>
              <a:rPr lang="en-US" sz="1100" b="1"/>
              <a:t>STUDENT ID:</a:t>
            </a:r>
          </a:p>
          <a:p>
            <a:pPr indent="-228600">
              <a:lnSpc>
                <a:spcPct val="90000"/>
              </a:lnSpc>
              <a:spcAft>
                <a:spcPts val="600"/>
              </a:spcAft>
              <a:buFont typeface="Arial" panose="020B0604020202020204" pitchFamily="34" charset="0"/>
              <a:buChar char="•"/>
            </a:pPr>
            <a:r>
              <a:rPr lang="en-US" sz="1100"/>
              <a:t>2425420</a:t>
            </a:r>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r>
              <a:rPr lang="en-US" sz="1100" b="1"/>
              <a:t>MODULE NUMBER: </a:t>
            </a:r>
          </a:p>
          <a:p>
            <a:pPr indent="-228600">
              <a:lnSpc>
                <a:spcPct val="90000"/>
              </a:lnSpc>
              <a:spcAft>
                <a:spcPts val="600"/>
              </a:spcAft>
              <a:buFont typeface="Arial" panose="020B0604020202020204" pitchFamily="34" charset="0"/>
              <a:buChar char="•"/>
            </a:pPr>
            <a:r>
              <a:rPr lang="en-US" sz="1100"/>
              <a:t>LCHS4009</a:t>
            </a:r>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r>
              <a:rPr lang="en-US" sz="1100" b="1"/>
              <a:t>LECTURER NAME:</a:t>
            </a:r>
          </a:p>
          <a:p>
            <a:pPr indent="-228600">
              <a:lnSpc>
                <a:spcPct val="90000"/>
              </a:lnSpc>
              <a:spcAft>
                <a:spcPts val="600"/>
              </a:spcAft>
              <a:buFont typeface="Arial" panose="020B0604020202020204" pitchFamily="34" charset="0"/>
              <a:buChar char="•"/>
            </a:pPr>
            <a:r>
              <a:rPr lang="en-US" sz="1100"/>
              <a:t>FARAH, ISLAM</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781749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981F3-DFB8-C231-932B-E7611A143538}"/>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AD34866-88C2-386B-4D21-2362EA26C896}"/>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The aim of this presentation is to :</a:t>
            </a:r>
            <a:endParaRPr lang="en-US" sz="2000">
              <a:latin typeface="Arial" panose="020B0604020202020204" pitchFamily="34" charset="0"/>
              <a:cs typeface="Arial" panose="020B0604020202020204" pitchFamily="34" charset="0"/>
            </a:endParaRPr>
          </a:p>
          <a:p>
            <a:pPr marL="0" indent="0">
              <a:buNone/>
            </a:pPr>
            <a:endParaRPr lang="en-US" sz="200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To reflect on my personal and professional journey towards becoming a Dental Therapist while I am working as a Senior Support Worker by using a SWOT analysis.</a:t>
            </a:r>
            <a:endParaRPr lang="en-US" sz="200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Explore how my strengths support my career transition and address areas for improvement.</a:t>
            </a:r>
            <a:endParaRPr lang="en-US" sz="200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Identify Key opportunities in the UK health and social sector and how to use them.</a:t>
            </a:r>
            <a:endParaRPr lang="en-US" sz="200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Strengthen self-awareness to set goals, reduce threats, and plan my career pathway.</a:t>
            </a:r>
            <a:endParaRPr lang="en-US"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7568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BB5C5-FB16-D810-DBD4-51A91FF9BCBE}"/>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Arial" panose="020B0604020202020204" pitchFamily="34" charset="0"/>
                <a:cs typeface="Arial" panose="020B0604020202020204" pitchFamily="34" charset="0"/>
              </a:rPr>
              <a:t>DENTAL THERAPIST - GOALS</a:t>
            </a:r>
          </a:p>
        </p:txBody>
      </p:sp>
      <p:sp>
        <p:nvSpPr>
          <p:cNvPr id="3" name="Content Placeholder 2">
            <a:extLst>
              <a:ext uri="{FF2B5EF4-FFF2-40B4-BE49-F238E27FC236}">
                <a16:creationId xmlns:a16="http://schemas.microsoft.com/office/drawing/2014/main" id="{AA1BFF0C-FE32-596F-6C56-54011710B421}"/>
              </a:ext>
            </a:extLst>
          </p:cNvPr>
          <p:cNvSpPr>
            <a:spLocks noGrp="1"/>
          </p:cNvSpPr>
          <p:nvPr>
            <p:ph idx="1"/>
          </p:nvPr>
        </p:nvSpPr>
        <p:spPr>
          <a:xfrm>
            <a:off x="1371599" y="2318197"/>
            <a:ext cx="9724031" cy="3683358"/>
          </a:xfrm>
        </p:spPr>
        <p:txBody>
          <a:bodyPr anchor="ctr">
            <a:normAutofit/>
          </a:bodyPr>
          <a:lstStyle/>
          <a:p>
            <a:r>
              <a:rPr lang="en-GB" sz="2000">
                <a:latin typeface="Arial" panose="020B0604020202020204" pitchFamily="34" charset="0"/>
                <a:cs typeface="Arial" panose="020B0604020202020204" pitchFamily="34" charset="0"/>
              </a:rPr>
              <a:t>As a future Dental Therapist, I’ll deliver prevention-focused care and a defined scope of restorative treatments, working within GDC guidance (GDC, 2025).</a:t>
            </a:r>
          </a:p>
          <a:p>
            <a:r>
              <a:rPr lang="en-GB" sz="2000">
                <a:latin typeface="Arial" panose="020B0604020202020204" pitchFamily="34" charset="0"/>
                <a:cs typeface="Arial" panose="020B0604020202020204" pitchFamily="34" charset="0"/>
              </a:rPr>
              <a:t>My short-term goal: secure a place on a BSc Dental Hygiene &amp; Dental Therapy or Oral Health Sciences and register with the GDC.</a:t>
            </a:r>
          </a:p>
          <a:p>
            <a:r>
              <a:rPr lang="en-GB" sz="2000">
                <a:latin typeface="Arial" panose="020B0604020202020204" pitchFamily="34" charset="0"/>
                <a:cs typeface="Arial" panose="020B0604020202020204" pitchFamily="34" charset="0"/>
              </a:rPr>
              <a:t>My medium-term goal: develop competence across community and general practice settings, focusing on patient groups with additional needs (National Careers Service, 2025).</a:t>
            </a:r>
          </a:p>
          <a:p>
            <a:endParaRPr lang="en-US" sz="2000"/>
          </a:p>
        </p:txBody>
      </p:sp>
    </p:spTree>
    <p:extLst>
      <p:ext uri="{BB962C8B-B14F-4D97-AF65-F5344CB8AC3E}">
        <p14:creationId xmlns:p14="http://schemas.microsoft.com/office/powerpoint/2010/main" val="3054859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30C6C96-0154-FBEF-F24D-54ECFD842345}"/>
              </a:ext>
            </a:extLst>
          </p:cNvPr>
          <p:cNvSpPr>
            <a:spLocks noGrp="1"/>
          </p:cNvSpPr>
          <p:nvPr>
            <p:ph type="title"/>
          </p:nvPr>
        </p:nvSpPr>
        <p:spPr/>
        <p:txBody>
          <a:bodyPr/>
          <a:lstStyle/>
          <a:p>
            <a:pPr algn="ctr"/>
            <a:r>
              <a:rPr lang="en-US" b="1" dirty="0"/>
              <a:t>S</a:t>
            </a:r>
            <a:r>
              <a:rPr lang="en-US" dirty="0"/>
              <a:t> </a:t>
            </a:r>
            <a:r>
              <a:rPr lang="en-US" b="1" dirty="0"/>
              <a:t>W</a:t>
            </a:r>
            <a:r>
              <a:rPr lang="en-US" dirty="0"/>
              <a:t> O T</a:t>
            </a:r>
          </a:p>
        </p:txBody>
      </p:sp>
      <p:sp>
        <p:nvSpPr>
          <p:cNvPr id="5" name="Text Placeholder 4">
            <a:extLst>
              <a:ext uri="{FF2B5EF4-FFF2-40B4-BE49-F238E27FC236}">
                <a16:creationId xmlns:a16="http://schemas.microsoft.com/office/drawing/2014/main" id="{DD4615DB-4400-4DEA-020C-CD3268FD1E75}"/>
              </a:ext>
            </a:extLst>
          </p:cNvPr>
          <p:cNvSpPr>
            <a:spLocks noGrp="1"/>
          </p:cNvSpPr>
          <p:nvPr>
            <p:ph type="body" idx="1"/>
          </p:nvPr>
        </p:nvSpPr>
        <p:spPr>
          <a:xfrm>
            <a:off x="839788" y="1320801"/>
            <a:ext cx="5157787" cy="616267"/>
          </a:xfrm>
        </p:spPr>
        <p:txBody>
          <a:bodyPr/>
          <a:lstStyle/>
          <a:p>
            <a:r>
              <a:rPr lang="en-US" dirty="0">
                <a:latin typeface="Arial" panose="020B0604020202020204" pitchFamily="34" charset="0"/>
                <a:cs typeface="Arial" panose="020B0604020202020204" pitchFamily="34" charset="0"/>
              </a:rPr>
              <a:t>S</a:t>
            </a:r>
            <a:r>
              <a:rPr lang="en-US" b="0" dirty="0">
                <a:latin typeface="Arial" panose="020B0604020202020204" pitchFamily="34" charset="0"/>
                <a:cs typeface="Arial" panose="020B0604020202020204" pitchFamily="34" charset="0"/>
              </a:rPr>
              <a:t>TRENGHTS</a:t>
            </a:r>
          </a:p>
        </p:txBody>
      </p:sp>
      <p:graphicFrame>
        <p:nvGraphicFramePr>
          <p:cNvPr id="10" name="Content Placeholder 5">
            <a:extLst>
              <a:ext uri="{FF2B5EF4-FFF2-40B4-BE49-F238E27FC236}">
                <a16:creationId xmlns:a16="http://schemas.microsoft.com/office/drawing/2014/main" id="{8ED59368-DC1C-F69B-4510-AA0429556267}"/>
              </a:ext>
            </a:extLst>
          </p:cNvPr>
          <p:cNvGraphicFramePr>
            <a:graphicFrameLocks noGrp="1"/>
          </p:cNvGraphicFramePr>
          <p:nvPr>
            <p:ph sz="half" idx="2"/>
            <p:extLst>
              <p:ext uri="{D42A27DB-BD31-4B8C-83A1-F6EECF244321}">
                <p14:modId xmlns:p14="http://schemas.microsoft.com/office/powerpoint/2010/main" val="3778565054"/>
              </p:ext>
            </p:extLst>
          </p:nvPr>
        </p:nvGraphicFramePr>
        <p:xfrm>
          <a:off x="540328" y="2297430"/>
          <a:ext cx="5457248" cy="43816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 Placeholder 6">
            <a:extLst>
              <a:ext uri="{FF2B5EF4-FFF2-40B4-BE49-F238E27FC236}">
                <a16:creationId xmlns:a16="http://schemas.microsoft.com/office/drawing/2014/main" id="{932F7B86-6144-C6B3-6D3F-2931BC8DF84C}"/>
              </a:ext>
            </a:extLst>
          </p:cNvPr>
          <p:cNvSpPr>
            <a:spLocks noGrp="1"/>
          </p:cNvSpPr>
          <p:nvPr>
            <p:ph type="body" sz="quarter" idx="3"/>
          </p:nvPr>
        </p:nvSpPr>
        <p:spPr>
          <a:xfrm>
            <a:off x="6172200" y="1320801"/>
            <a:ext cx="5183188" cy="616267"/>
          </a:xfrm>
        </p:spPr>
        <p:txBody>
          <a:bodyPr/>
          <a:lstStyle/>
          <a:p>
            <a:r>
              <a:rPr lang="en-US" dirty="0">
                <a:latin typeface="Arial" panose="020B0604020202020204" pitchFamily="34" charset="0"/>
                <a:cs typeface="Arial" panose="020B0604020202020204" pitchFamily="34" charset="0"/>
              </a:rPr>
              <a:t>W</a:t>
            </a:r>
            <a:r>
              <a:rPr lang="en-US" b="0" dirty="0">
                <a:latin typeface="Arial" panose="020B0604020202020204" pitchFamily="34" charset="0"/>
                <a:cs typeface="Arial" panose="020B0604020202020204" pitchFamily="34" charset="0"/>
              </a:rPr>
              <a:t>EAKNESS</a:t>
            </a:r>
          </a:p>
        </p:txBody>
      </p:sp>
      <p:sp>
        <p:nvSpPr>
          <p:cNvPr id="8" name="Content Placeholder 7">
            <a:extLst>
              <a:ext uri="{FF2B5EF4-FFF2-40B4-BE49-F238E27FC236}">
                <a16:creationId xmlns:a16="http://schemas.microsoft.com/office/drawing/2014/main" id="{8171AB19-78AC-0699-55B2-4FAAA5FA1CA9}"/>
              </a:ext>
            </a:extLst>
          </p:cNvPr>
          <p:cNvSpPr>
            <a:spLocks noGrp="1"/>
          </p:cNvSpPr>
          <p:nvPr>
            <p:ph sz="quarter" idx="4"/>
          </p:nvPr>
        </p:nvSpPr>
        <p:spPr/>
        <p:txBody>
          <a:bodyPr anchor="ctr">
            <a:normAutofit fontScale="77500" lnSpcReduction="20000"/>
          </a:bodyPr>
          <a:lstStyle/>
          <a:p>
            <a:pPr>
              <a:lnSpc>
                <a:spcPct val="120000"/>
              </a:lnSpc>
              <a:buFont typeface="Wingdings" pitchFamily="2" charset="2"/>
              <a:buChar char="§"/>
            </a:pPr>
            <a:r>
              <a:rPr lang="en-GB" sz="1600" dirty="0">
                <a:latin typeface="Arial" panose="020B0604020202020204" pitchFamily="34" charset="0"/>
                <a:cs typeface="Arial" panose="020B0604020202020204" pitchFamily="34" charset="0"/>
              </a:rPr>
              <a:t>Limited hands-on dental instrumentation experience.</a:t>
            </a:r>
          </a:p>
          <a:p>
            <a:pPr marL="457200" lvl="1" indent="0">
              <a:lnSpc>
                <a:spcPct val="120000"/>
              </a:lnSpc>
              <a:buNone/>
            </a:pPr>
            <a:r>
              <a:rPr lang="en-GB" sz="1600" dirty="0">
                <a:latin typeface="Arial" panose="020B0604020202020204" pitchFamily="34" charset="0"/>
                <a:cs typeface="Arial" panose="020B0604020202020204" pitchFamily="34" charset="0"/>
              </a:rPr>
              <a:t>With training, shadowing and practice I will be able to build the skill.</a:t>
            </a:r>
          </a:p>
          <a:p>
            <a:pPr lvl="0">
              <a:lnSpc>
                <a:spcPct val="120000"/>
              </a:lnSpc>
              <a:buFont typeface="Wingdings" pitchFamily="2" charset="2"/>
              <a:buChar char="§"/>
            </a:pPr>
            <a:r>
              <a:rPr lang="en-GB" sz="1600" dirty="0">
                <a:latin typeface="Arial" panose="020B0604020202020204" pitchFamily="34" charset="0"/>
                <a:cs typeface="Arial" panose="020B0604020202020204" pitchFamily="34" charset="0"/>
              </a:rPr>
              <a:t>Balancing demanding shifts and academic work can be overwhelming.</a:t>
            </a:r>
          </a:p>
          <a:p>
            <a:pPr marL="457200" lvl="1" indent="0">
              <a:lnSpc>
                <a:spcPct val="120000"/>
              </a:lnSpc>
              <a:buNone/>
            </a:pPr>
            <a:r>
              <a:rPr lang="en-GB" sz="1600" dirty="0">
                <a:latin typeface="Arial" panose="020B0604020202020204" pitchFamily="34" charset="0"/>
                <a:cs typeface="Arial" panose="020B0604020202020204" pitchFamily="34" charset="0"/>
              </a:rPr>
              <a:t>The nature of my role and studies means I often put my responsibilities first.</a:t>
            </a:r>
          </a:p>
          <a:p>
            <a:pPr lvl="0">
              <a:lnSpc>
                <a:spcPct val="120000"/>
              </a:lnSpc>
              <a:buFont typeface="Wingdings" pitchFamily="2" charset="2"/>
              <a:buChar char="§"/>
            </a:pPr>
            <a:r>
              <a:rPr lang="en-GB" sz="1600" dirty="0">
                <a:latin typeface="Arial" panose="020B0604020202020204" pitchFamily="34" charset="0"/>
                <a:cs typeface="Arial" panose="020B0604020202020204" pitchFamily="34" charset="0"/>
              </a:rPr>
              <a:t>Refresh and Strengthen my Scientific Knowledge.</a:t>
            </a:r>
          </a:p>
          <a:p>
            <a:pPr marL="457200" lvl="1" indent="0">
              <a:lnSpc>
                <a:spcPct val="120000"/>
              </a:lnSpc>
              <a:buNone/>
            </a:pPr>
            <a:r>
              <a:rPr lang="en-GB" sz="1600" dirty="0">
                <a:latin typeface="Arial" panose="020B0604020202020204" pitchFamily="34" charset="0"/>
                <a:cs typeface="Arial" panose="020B0604020202020204" pitchFamily="34" charset="0"/>
              </a:rPr>
              <a:t>Anatomy, oral biology and radiography, to meet the academic requirements of the course.</a:t>
            </a:r>
          </a:p>
          <a:p>
            <a:pPr lvl="0">
              <a:lnSpc>
                <a:spcPct val="120000"/>
              </a:lnSpc>
              <a:buFont typeface="Wingdings" pitchFamily="2" charset="2"/>
              <a:buChar char="§"/>
            </a:pPr>
            <a:r>
              <a:rPr lang="en-GB" sz="1600" dirty="0">
                <a:latin typeface="Arial" panose="020B0604020202020204" pitchFamily="34" charset="0"/>
                <a:cs typeface="Arial" panose="020B0604020202020204" pitchFamily="34" charset="0"/>
              </a:rPr>
              <a:t>Often neglect my own mental health due to workload and study pressure.</a:t>
            </a:r>
          </a:p>
          <a:p>
            <a:pPr marL="457200" lvl="1" indent="0">
              <a:lnSpc>
                <a:spcPct val="120000"/>
              </a:lnSpc>
              <a:buNone/>
            </a:pPr>
            <a:r>
              <a:rPr lang="en-GB" sz="1600" dirty="0">
                <a:latin typeface="Arial" panose="020B0604020202020204" pitchFamily="34" charset="0"/>
                <a:cs typeface="Arial" panose="020B0604020202020204" pitchFamily="34" charset="0"/>
              </a:rPr>
              <a:t>This can lead to stress and reduce focus (set boundaries and prioritising self-care).</a:t>
            </a:r>
          </a:p>
          <a:p>
            <a:pPr lvl="0">
              <a:lnSpc>
                <a:spcPct val="120000"/>
              </a:lnSpc>
              <a:buFont typeface="Wingdings" pitchFamily="2" charset="2"/>
              <a:buChar char="§"/>
            </a:pPr>
            <a:r>
              <a:rPr lang="en-GB" sz="1600" dirty="0">
                <a:latin typeface="Arial" panose="020B0604020202020204" pitchFamily="34" charset="0"/>
                <a:cs typeface="Arial" panose="020B0604020202020204" pitchFamily="34" charset="0"/>
              </a:rPr>
              <a:t>Lack of confidence in building a professional portfolio and preparing for interviews.</a:t>
            </a:r>
          </a:p>
          <a:p>
            <a:pPr marL="0" indent="0">
              <a:buNone/>
            </a:pPr>
            <a:endParaRPr lang="en-US" dirty="0"/>
          </a:p>
        </p:txBody>
      </p:sp>
    </p:spTree>
    <p:extLst>
      <p:ext uri="{BB962C8B-B14F-4D97-AF65-F5344CB8AC3E}">
        <p14:creationId xmlns:p14="http://schemas.microsoft.com/office/powerpoint/2010/main" val="988166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F4CDD-8D1F-726A-D136-4A250C91DB32}"/>
              </a:ext>
            </a:extLst>
          </p:cNvPr>
          <p:cNvSpPr>
            <a:spLocks noGrp="1"/>
          </p:cNvSpPr>
          <p:nvPr>
            <p:ph type="title"/>
          </p:nvPr>
        </p:nvSpPr>
        <p:spPr/>
        <p:txBody>
          <a:bodyPr/>
          <a:lstStyle/>
          <a:p>
            <a:pPr algn="ctr"/>
            <a:r>
              <a:rPr lang="en-US" dirty="0"/>
              <a:t>S W </a:t>
            </a:r>
            <a:r>
              <a:rPr lang="en-US" b="1" dirty="0"/>
              <a:t>O</a:t>
            </a:r>
            <a:r>
              <a:rPr lang="en-US" dirty="0"/>
              <a:t> </a:t>
            </a:r>
            <a:r>
              <a:rPr lang="en-US" b="1" dirty="0"/>
              <a:t>T</a:t>
            </a:r>
          </a:p>
        </p:txBody>
      </p:sp>
      <p:sp>
        <p:nvSpPr>
          <p:cNvPr id="3" name="Text Placeholder 2">
            <a:extLst>
              <a:ext uri="{FF2B5EF4-FFF2-40B4-BE49-F238E27FC236}">
                <a16:creationId xmlns:a16="http://schemas.microsoft.com/office/drawing/2014/main" id="{DDE0E79B-F8A2-1238-0C2B-CEDD62F71B2E}"/>
              </a:ext>
            </a:extLst>
          </p:cNvPr>
          <p:cNvSpPr>
            <a:spLocks noGrp="1"/>
          </p:cNvSpPr>
          <p:nvPr>
            <p:ph type="body" idx="1"/>
          </p:nvPr>
        </p:nvSpPr>
        <p:spPr/>
        <p:txBody>
          <a:bodyPr/>
          <a:lstStyle/>
          <a:p>
            <a:r>
              <a:rPr lang="en-US" dirty="0"/>
              <a:t>O</a:t>
            </a:r>
            <a:r>
              <a:rPr lang="en-US" b="0" dirty="0"/>
              <a:t>PPORTUNITIES</a:t>
            </a:r>
          </a:p>
        </p:txBody>
      </p:sp>
      <p:graphicFrame>
        <p:nvGraphicFramePr>
          <p:cNvPr id="8" name="Content Placeholder 3">
            <a:extLst>
              <a:ext uri="{FF2B5EF4-FFF2-40B4-BE49-F238E27FC236}">
                <a16:creationId xmlns:a16="http://schemas.microsoft.com/office/drawing/2014/main" id="{37BE5ED7-967A-DC4D-3B04-DE52CD861149}"/>
              </a:ext>
            </a:extLst>
          </p:cNvPr>
          <p:cNvGraphicFramePr>
            <a:graphicFrameLocks noGrp="1"/>
          </p:cNvGraphicFramePr>
          <p:nvPr>
            <p:ph sz="half" idx="2"/>
            <p:extLst>
              <p:ext uri="{D42A27DB-BD31-4B8C-83A1-F6EECF244321}">
                <p14:modId xmlns:p14="http://schemas.microsoft.com/office/powerpoint/2010/main" val="3892679337"/>
              </p:ext>
            </p:extLst>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6C1D272E-3AD0-2E27-9C09-441B746776C7}"/>
              </a:ext>
            </a:extLst>
          </p:cNvPr>
          <p:cNvSpPr>
            <a:spLocks noGrp="1"/>
          </p:cNvSpPr>
          <p:nvPr>
            <p:ph type="body" sz="quarter" idx="3"/>
          </p:nvPr>
        </p:nvSpPr>
        <p:spPr/>
        <p:txBody>
          <a:bodyPr/>
          <a:lstStyle/>
          <a:p>
            <a:r>
              <a:rPr lang="en-US" dirty="0"/>
              <a:t>T</a:t>
            </a:r>
            <a:r>
              <a:rPr lang="en-US" b="0" dirty="0"/>
              <a:t>HREATS</a:t>
            </a:r>
          </a:p>
        </p:txBody>
      </p:sp>
      <p:sp>
        <p:nvSpPr>
          <p:cNvPr id="6" name="Content Placeholder 5">
            <a:extLst>
              <a:ext uri="{FF2B5EF4-FFF2-40B4-BE49-F238E27FC236}">
                <a16:creationId xmlns:a16="http://schemas.microsoft.com/office/drawing/2014/main" id="{43AD9818-7F17-2B81-2F69-170BFB88DAB9}"/>
              </a:ext>
            </a:extLst>
          </p:cNvPr>
          <p:cNvSpPr>
            <a:spLocks noGrp="1"/>
          </p:cNvSpPr>
          <p:nvPr>
            <p:ph sz="quarter" idx="4"/>
          </p:nvPr>
        </p:nvSpPr>
        <p:spPr/>
        <p:txBody>
          <a:bodyPr anchor="ctr">
            <a:normAutofit fontScale="55000" lnSpcReduction="20000"/>
          </a:bodyPr>
          <a:lstStyle/>
          <a:p>
            <a:pPr lvl="0">
              <a:lnSpc>
                <a:spcPct val="120000"/>
              </a:lnSpc>
            </a:pPr>
            <a:r>
              <a:rPr lang="en-GB" sz="2500" dirty="0">
                <a:latin typeface="Arial" panose="020B0604020202020204" pitchFamily="34" charset="0"/>
                <a:cs typeface="Arial" panose="020B0604020202020204" pitchFamily="34" charset="0"/>
              </a:rPr>
              <a:t>High competition for dental therapy training places and limited placement spots.</a:t>
            </a:r>
          </a:p>
          <a:p>
            <a:pPr lvl="0">
              <a:lnSpc>
                <a:spcPct val="120000"/>
              </a:lnSpc>
            </a:pPr>
            <a:r>
              <a:rPr lang="en-GB" sz="2500" dirty="0">
                <a:latin typeface="Arial" panose="020B0604020202020204" pitchFamily="34" charset="0"/>
                <a:cs typeface="Arial" panose="020B0604020202020204" pitchFamily="34" charset="0"/>
              </a:rPr>
              <a:t>Balancing 12h shift, studies, and personal life increase risk of burnout.</a:t>
            </a:r>
          </a:p>
          <a:p>
            <a:pPr lvl="0">
              <a:lnSpc>
                <a:spcPct val="120000"/>
              </a:lnSpc>
            </a:pPr>
            <a:r>
              <a:rPr lang="en-GB" sz="2500" dirty="0">
                <a:latin typeface="Arial" panose="020B0604020202020204" pitchFamily="34" charset="0"/>
                <a:cs typeface="Arial" panose="020B0604020202020204" pitchFamily="34" charset="0"/>
              </a:rPr>
              <a:t>Financial pressures from tuition fees, reduced income during training and travel cost.</a:t>
            </a:r>
          </a:p>
          <a:p>
            <a:pPr lvl="0">
              <a:lnSpc>
                <a:spcPct val="120000"/>
              </a:lnSpc>
            </a:pPr>
            <a:r>
              <a:rPr lang="en-GB" sz="2500" dirty="0">
                <a:latin typeface="Arial" panose="020B0604020202020204" pitchFamily="34" charset="0"/>
                <a:cs typeface="Arial" panose="020B0604020202020204" pitchFamily="34" charset="0"/>
              </a:rPr>
              <a:t>Changing NHS policies and funding could affect job availability and progression.</a:t>
            </a:r>
          </a:p>
          <a:p>
            <a:pPr lvl="0">
              <a:lnSpc>
                <a:spcPct val="120000"/>
              </a:lnSpc>
            </a:pPr>
            <a:r>
              <a:rPr lang="en-GB" sz="2500" dirty="0">
                <a:latin typeface="Arial" panose="020B0604020202020204" pitchFamily="34" charset="0"/>
                <a:cs typeface="Arial" panose="020B0604020202020204" pitchFamily="34" charset="0"/>
              </a:rPr>
              <a:t>Mental fatigue and stress may impact academic performance and motivation.</a:t>
            </a:r>
          </a:p>
          <a:p>
            <a:endParaRPr lang="en-US" dirty="0"/>
          </a:p>
        </p:txBody>
      </p:sp>
    </p:spTree>
    <p:extLst>
      <p:ext uri="{BB962C8B-B14F-4D97-AF65-F5344CB8AC3E}">
        <p14:creationId xmlns:p14="http://schemas.microsoft.com/office/powerpoint/2010/main" val="510508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495FCF-CFBC-A528-3078-6AD01AC2FBCD}"/>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US" sz="3600" dirty="0">
                <a:solidFill>
                  <a:srgbClr val="3F3F3F"/>
                </a:solidFill>
              </a:rPr>
              <a:t>1- Leverage Strategies – Use My Strength for Opportunities.</a:t>
            </a:r>
          </a:p>
        </p:txBody>
      </p:sp>
      <p:sp>
        <p:nvSpPr>
          <p:cNvPr id="42" name="Content Placeholder 3">
            <a:extLst>
              <a:ext uri="{FF2B5EF4-FFF2-40B4-BE49-F238E27FC236}">
                <a16:creationId xmlns:a16="http://schemas.microsoft.com/office/drawing/2014/main" id="{1DA7120D-9A7E-9567-2B53-94760DE533ED}"/>
              </a:ext>
            </a:extLst>
          </p:cNvPr>
          <p:cNvSpPr>
            <a:spLocks noGrp="1"/>
          </p:cNvSpPr>
          <p:nvPr>
            <p:ph sz="half" idx="1"/>
          </p:nvPr>
        </p:nvSpPr>
        <p:spPr>
          <a:xfrm>
            <a:off x="1476915" y="2888250"/>
            <a:ext cx="4297351" cy="2959777"/>
          </a:xfrm>
        </p:spPr>
        <p:txBody>
          <a:bodyPr anchor="t">
            <a:normAutofit fontScale="85000" lnSpcReduction="20000"/>
          </a:bodyPr>
          <a:lstStyle/>
          <a:p>
            <a:pPr>
              <a:lnSpc>
                <a:spcPct val="110000"/>
              </a:lnSpc>
            </a:pPr>
            <a:r>
              <a:rPr lang="en-GB" sz="1400" dirty="0">
                <a:latin typeface="Arial" panose="020B0604020202020204" pitchFamily="34" charset="0"/>
                <a:cs typeface="Arial" panose="020B0604020202020204" pitchFamily="34" charset="0"/>
              </a:rPr>
              <a:t>I can leverage my strengths in </a:t>
            </a:r>
            <a:r>
              <a:rPr lang="en-GB" sz="1400" b="1" dirty="0">
                <a:latin typeface="Arial" panose="020B0604020202020204" pitchFamily="34" charset="0"/>
                <a:cs typeface="Arial" panose="020B0604020202020204" pitchFamily="34" charset="0"/>
              </a:rPr>
              <a:t>calm communication, de-escalation, and leadership</a:t>
            </a:r>
            <a:r>
              <a:rPr lang="en-GB" sz="1400" dirty="0">
                <a:latin typeface="Arial" panose="020B0604020202020204" pitchFamily="34" charset="0"/>
                <a:cs typeface="Arial" panose="020B0604020202020204" pitchFamily="34" charset="0"/>
              </a:rPr>
              <a:t> to overcome weaknesses such as limited clinical experience and the risk of burnout. For example, I can use my ability to reassure and guide distressed individuals to support anxious dental patients during training, helping me build confidence with new clinical skills. </a:t>
            </a:r>
          </a:p>
          <a:p>
            <a:pPr>
              <a:lnSpc>
                <a:spcPct val="110000"/>
              </a:lnSpc>
            </a:pPr>
            <a:r>
              <a:rPr lang="en-GB" sz="1400" b="1" dirty="0">
                <a:latin typeface="Arial" panose="020B0604020202020204" pitchFamily="34" charset="0"/>
                <a:cs typeface="Arial" panose="020B0604020202020204" pitchFamily="34" charset="0"/>
              </a:rPr>
              <a:t>My strong time-management skills </a:t>
            </a:r>
            <a:r>
              <a:rPr lang="en-GB" sz="1400" dirty="0">
                <a:latin typeface="Arial" panose="020B0604020202020204" pitchFamily="34" charset="0"/>
                <a:cs typeface="Arial" panose="020B0604020202020204" pitchFamily="34" charset="0"/>
              </a:rPr>
              <a:t>will help me balance work, study, and self-care, reducing mental fatigue and improving academic performance.</a:t>
            </a:r>
            <a:r>
              <a:rPr lang="en-GB" sz="1400" dirty="0">
                <a:effectLst/>
                <a:latin typeface="Arial" panose="020B0604020202020204" pitchFamily="34" charset="0"/>
                <a:cs typeface="Arial" panose="020B0604020202020204" pitchFamily="34" charset="0"/>
              </a:rPr>
              <a:t> </a:t>
            </a:r>
          </a:p>
          <a:p>
            <a:pPr>
              <a:lnSpc>
                <a:spcPct val="110000"/>
              </a:lnSpc>
            </a:pPr>
            <a:r>
              <a:rPr lang="en-GB" sz="1400" b="1" dirty="0">
                <a:latin typeface="Arial" panose="020B0604020202020204" pitchFamily="34" charset="0"/>
                <a:cs typeface="Arial" panose="020B0604020202020204" pitchFamily="34" charset="0"/>
              </a:rPr>
              <a:t>My</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Teamwork and communication skills </a:t>
            </a:r>
            <a:r>
              <a:rPr lang="en-GB" sz="1400" dirty="0">
                <a:latin typeface="Arial" panose="020B0604020202020204" pitchFamily="34" charset="0"/>
                <a:cs typeface="Arial" panose="020B0604020202020204" pitchFamily="34" charset="0"/>
              </a:rPr>
              <a:t>will help me build professional networks, seek mentorship, and gain shadowing experiences, which will further prepare me for training and future roles in areas like </a:t>
            </a:r>
            <a:r>
              <a:rPr lang="en-GB" sz="1400" b="1" dirty="0">
                <a:latin typeface="Arial" panose="020B0604020202020204" pitchFamily="34" charset="0"/>
                <a:cs typeface="Arial" panose="020B0604020202020204" pitchFamily="34" charset="0"/>
              </a:rPr>
              <a:t>community and special-care dentistry</a:t>
            </a:r>
            <a:r>
              <a:rPr lang="en-GB"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p:txBody>
      </p:sp>
      <p:cxnSp>
        <p:nvCxnSpPr>
          <p:cNvPr id="45" name="Straight Connector 44">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D1344A67-E675-DFE2-2B35-3A6427AC1BA2}"/>
              </a:ext>
            </a:extLst>
          </p:cNvPr>
          <p:cNvSpPr>
            <a:spLocks noGrp="1"/>
          </p:cNvSpPr>
          <p:nvPr>
            <p:ph sz="half" idx="2"/>
          </p:nvPr>
        </p:nvSpPr>
        <p:spPr>
          <a:xfrm>
            <a:off x="6417731" y="2888250"/>
            <a:ext cx="4292594" cy="2959778"/>
          </a:xfrm>
        </p:spPr>
        <p:txBody>
          <a:bodyPr anchor="ctr">
            <a:normAutofit fontScale="85000" lnSpcReduction="20000"/>
          </a:bodyPr>
          <a:lstStyle/>
          <a:p>
            <a:pPr>
              <a:lnSpc>
                <a:spcPct val="110000"/>
              </a:lnSpc>
              <a:defRPr sz="1400"/>
            </a:pPr>
            <a:r>
              <a:rPr lang="en-GB" dirty="0">
                <a:latin typeface="Arial" panose="020B0604020202020204" pitchFamily="34" charset="0"/>
                <a:cs typeface="Arial" panose="020B0604020202020204" pitchFamily="34" charset="0"/>
              </a:rPr>
              <a:t>Admissions: present real examples of de‑escalation, safeguarding and health‑education to evidence patient‑centred practice (GDC, 2025).</a:t>
            </a:r>
          </a:p>
          <a:p>
            <a:pPr>
              <a:lnSpc>
                <a:spcPct val="110000"/>
              </a:lnSpc>
              <a:defRPr sz="1400"/>
            </a:pPr>
            <a:r>
              <a:rPr lang="en-GB" dirty="0">
                <a:latin typeface="Arial" panose="020B0604020202020204" pitchFamily="34" charset="0"/>
                <a:cs typeface="Arial" panose="020B0604020202020204" pitchFamily="34" charset="0"/>
              </a:rPr>
              <a:t>• Training expansion: time my applications and widen providers; prepare a concise portfolio aligned to entry criteria (DHSC, 2024).</a:t>
            </a:r>
          </a:p>
          <a:p>
            <a:pPr>
              <a:lnSpc>
                <a:spcPct val="110000"/>
              </a:lnSpc>
              <a:defRPr sz="1400"/>
            </a:pPr>
            <a:r>
              <a:rPr lang="en-GB" dirty="0">
                <a:latin typeface="Arial" panose="020B0604020202020204" pitchFamily="34" charset="0"/>
                <a:cs typeface="Arial" panose="020B0604020202020204" pitchFamily="34" charset="0"/>
              </a:rPr>
              <a:t>• Career settings: target community &amp; general practice where complex‑needs experience is valued (National Careers Service, 2025).</a:t>
            </a:r>
          </a:p>
          <a:p>
            <a:pPr marL="0" indent="0">
              <a:buNone/>
            </a:pPr>
            <a:endParaRPr lang="en-US" sz="1400" dirty="0"/>
          </a:p>
        </p:txBody>
      </p:sp>
    </p:spTree>
    <p:extLst>
      <p:ext uri="{BB962C8B-B14F-4D97-AF65-F5344CB8AC3E}">
        <p14:creationId xmlns:p14="http://schemas.microsoft.com/office/powerpoint/2010/main" val="193415911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A88AD-53A5-37FE-F0AE-D3ED80E07CF2}"/>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C0EB2054-9DD7-C381-9B26-412ED9E9C27E}"/>
              </a:ext>
            </a:extLst>
          </p:cNvPr>
          <p:cNvSpPr>
            <a:spLocks noGrp="1"/>
          </p:cNvSpPr>
          <p:nvPr>
            <p:ph idx="1"/>
          </p:nvPr>
        </p:nvSpPr>
        <p:spPr>
          <a:xfrm>
            <a:off x="1371599" y="2318197"/>
            <a:ext cx="9724031" cy="3683358"/>
          </a:xfrm>
        </p:spPr>
        <p:txBody>
          <a:bodyPr anchor="ctr">
            <a:normAutofit/>
          </a:bodyPr>
          <a:lstStyle/>
          <a:p>
            <a:pPr>
              <a:buFont typeface="Wingdings" pitchFamily="2" charset="2"/>
              <a:buChar char="Ø"/>
            </a:pPr>
            <a:r>
              <a:rPr lang="en-US" sz="2000">
                <a:latin typeface="Arial" panose="020B0604020202020204" pitchFamily="34" charset="0"/>
                <a:cs typeface="Arial" panose="020B0604020202020204" pitchFamily="34" charset="0"/>
              </a:rPr>
              <a:t>My journey to become a Dental Therapist builds on the transferable skills I gained as a Senior Support Worker.</a:t>
            </a:r>
          </a:p>
          <a:p>
            <a:pPr>
              <a:buFont typeface="Wingdings" pitchFamily="2" charset="2"/>
              <a:buChar char="Ø"/>
            </a:pPr>
            <a:r>
              <a:rPr lang="en-US" sz="2000">
                <a:latin typeface="Arial" panose="020B0604020202020204" pitchFamily="34" charset="0"/>
                <a:cs typeface="Arial" panose="020B0604020202020204" pitchFamily="34" charset="0"/>
              </a:rPr>
              <a:t>Using self-awareness through a SWOT analysis has helped me recognize my strength, address my weaknesses, and plan how to overcome challenges.</a:t>
            </a:r>
          </a:p>
          <a:p>
            <a:pPr>
              <a:buFont typeface="Wingdings" pitchFamily="2" charset="2"/>
              <a:buChar char="Ø"/>
            </a:pPr>
            <a:r>
              <a:rPr lang="en-US" sz="2000">
                <a:latin typeface="Arial" panose="020B0604020202020204" pitchFamily="34" charset="0"/>
                <a:cs typeface="Arial" panose="020B0604020202020204" pitchFamily="34" charset="0"/>
              </a:rPr>
              <a:t>I will continue to use my skills in communication, teamwork, and health promotion to make the most of opportunities in dental therapy.</a:t>
            </a:r>
          </a:p>
          <a:p>
            <a:pPr>
              <a:buFont typeface="Wingdings" pitchFamily="2" charset="2"/>
              <a:buChar char="Ø"/>
            </a:pPr>
            <a:r>
              <a:rPr lang="en-US" sz="2000">
                <a:latin typeface="Arial" panose="020B0604020202020204" pitchFamily="34" charset="0"/>
                <a:cs typeface="Arial" panose="020B0604020202020204" pitchFamily="34" charset="0"/>
              </a:rPr>
              <a:t>With clear goals, resilience, and continuous learning, I am confident in my ability to succeed and build a meaningful career in the dental field.</a:t>
            </a:r>
          </a:p>
        </p:txBody>
      </p:sp>
    </p:spTree>
    <p:extLst>
      <p:ext uri="{BB962C8B-B14F-4D97-AF65-F5344CB8AC3E}">
        <p14:creationId xmlns:p14="http://schemas.microsoft.com/office/powerpoint/2010/main" val="471311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11FD-5ABC-25AE-D3B6-C2ED89A69BEB}"/>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Arial" panose="020B0604020202020204" pitchFamily="34" charset="0"/>
                <a:cs typeface="Arial" panose="020B0604020202020204" pitchFamily="34" charset="0"/>
              </a:rPr>
              <a:t> REFERENCE.</a:t>
            </a:r>
          </a:p>
        </p:txBody>
      </p:sp>
      <p:sp>
        <p:nvSpPr>
          <p:cNvPr id="3" name="Content Placeholder 2">
            <a:extLst>
              <a:ext uri="{FF2B5EF4-FFF2-40B4-BE49-F238E27FC236}">
                <a16:creationId xmlns:a16="http://schemas.microsoft.com/office/drawing/2014/main" id="{9A5FA5C3-04B8-23FC-9EE9-B1E1EA808592}"/>
              </a:ext>
            </a:extLst>
          </p:cNvPr>
          <p:cNvSpPr>
            <a:spLocks noGrp="1"/>
          </p:cNvSpPr>
          <p:nvPr>
            <p:ph idx="1"/>
          </p:nvPr>
        </p:nvSpPr>
        <p:spPr>
          <a:xfrm>
            <a:off x="1371599" y="2318197"/>
            <a:ext cx="9724031" cy="3683358"/>
          </a:xfrm>
        </p:spPr>
        <p:txBody>
          <a:bodyPr anchor="ctr">
            <a:normAutofit/>
          </a:bodyPr>
          <a:lstStyle/>
          <a:p>
            <a:pPr>
              <a:defRPr sz="1000">
                <a:solidFill>
                  <a:srgbClr val="5A6268"/>
                </a:solidFill>
              </a:defRPr>
            </a:pPr>
            <a:r>
              <a:rPr lang="en-GB" sz="2000" dirty="0">
                <a:latin typeface="Arial" panose="020B0604020202020204" pitchFamily="34" charset="0"/>
                <a:cs typeface="Arial" panose="020B0604020202020204" pitchFamily="34" charset="0"/>
              </a:rPr>
              <a:t>General Dental Council (2025) ‘Scope of Practice’. Available at: https://</a:t>
            </a:r>
            <a:r>
              <a:rPr lang="en-GB" sz="2000" dirty="0" err="1">
                <a:latin typeface="Arial" panose="020B0604020202020204" pitchFamily="34" charset="0"/>
                <a:cs typeface="Arial" panose="020B0604020202020204" pitchFamily="34" charset="0"/>
              </a:rPr>
              <a:t>www.gdc-uk.org</a:t>
            </a:r>
            <a:r>
              <a:rPr lang="en-GB" sz="2000" dirty="0">
                <a:latin typeface="Arial" panose="020B0604020202020204" pitchFamily="34" charset="0"/>
                <a:cs typeface="Arial" panose="020B0604020202020204" pitchFamily="34" charset="0"/>
              </a:rPr>
              <a:t>/standards-guidance/standards-and-guidance/scope-of-practice (Accessed 19 Oct 2025).</a:t>
            </a:r>
          </a:p>
          <a:p>
            <a:pPr>
              <a:defRPr sz="1000">
                <a:solidFill>
                  <a:srgbClr val="5A6268"/>
                </a:solidFill>
              </a:defRPr>
            </a:pPr>
            <a:r>
              <a:rPr lang="en-GB" sz="2000" dirty="0">
                <a:latin typeface="Arial" panose="020B0604020202020204" pitchFamily="34" charset="0"/>
                <a:cs typeface="Arial" panose="020B0604020202020204" pitchFamily="34" charset="0"/>
              </a:rPr>
              <a:t>Department of Health and Social Care (2024) ‘Faster, simpler and fairer: our plan to recover and reform NHS dentistry’. Available at: https://</a:t>
            </a:r>
            <a:r>
              <a:rPr lang="en-GB" sz="2000" dirty="0" err="1">
                <a:latin typeface="Arial" panose="020B0604020202020204" pitchFamily="34" charset="0"/>
                <a:cs typeface="Arial" panose="020B0604020202020204" pitchFamily="34" charset="0"/>
              </a:rPr>
              <a:t>www.gov.uk</a:t>
            </a:r>
            <a:r>
              <a:rPr lang="en-GB" sz="2000" dirty="0">
                <a:latin typeface="Arial" panose="020B0604020202020204" pitchFamily="34" charset="0"/>
                <a:cs typeface="Arial" panose="020B0604020202020204" pitchFamily="34" charset="0"/>
              </a:rPr>
              <a:t>/government/publications/our-plan-to-recover-and-reform-</a:t>
            </a:r>
            <a:r>
              <a:rPr lang="en-GB" sz="2000" dirty="0" err="1">
                <a:latin typeface="Arial" panose="020B0604020202020204" pitchFamily="34" charset="0"/>
                <a:cs typeface="Arial" panose="020B0604020202020204" pitchFamily="34" charset="0"/>
              </a:rPr>
              <a:t>nhs</a:t>
            </a:r>
            <a:r>
              <a:rPr lang="en-GB" sz="2000" dirty="0">
                <a:latin typeface="Arial" panose="020B0604020202020204" pitchFamily="34" charset="0"/>
                <a:cs typeface="Arial" panose="020B0604020202020204" pitchFamily="34" charset="0"/>
              </a:rPr>
              <a:t>-dentistry (Accessed 19 Oct 2025).</a:t>
            </a:r>
          </a:p>
          <a:p>
            <a:pPr>
              <a:defRPr sz="1000">
                <a:solidFill>
                  <a:srgbClr val="5A6268"/>
                </a:solidFill>
              </a:defRPr>
            </a:pPr>
            <a:r>
              <a:rPr lang="en-GB" sz="2000" dirty="0"/>
              <a:t>National Careers Service (2025) ‘Dental therapist’. Available at: https://</a:t>
            </a:r>
            <a:r>
              <a:rPr lang="en-GB" sz="2000" dirty="0" err="1"/>
              <a:t>nationalcareers.service.gov.uk</a:t>
            </a:r>
            <a:r>
              <a:rPr lang="en-GB" sz="2000" dirty="0"/>
              <a:t>/job-profiles/dental-therapist (Accessed 19 Oct 2025).</a:t>
            </a:r>
          </a:p>
          <a:p>
            <a:pPr>
              <a:defRPr sz="1000">
                <a:solidFill>
                  <a:srgbClr val="5A6268"/>
                </a:solidFill>
              </a:defRPr>
            </a:pPr>
            <a:endParaRPr lang="en-GB" sz="2000" dirty="0">
              <a:latin typeface="Arial" panose="020B0604020202020204" pitchFamily="34" charset="0"/>
              <a:cs typeface="Arial" panose="020B0604020202020204" pitchFamily="34" charset="0"/>
            </a:endParaRPr>
          </a:p>
          <a:p>
            <a:pPr marL="0" indent="0">
              <a:buNone/>
            </a:pPr>
            <a:endParaRPr lang="en-US" sz="2000" dirty="0"/>
          </a:p>
        </p:txBody>
      </p:sp>
    </p:spTree>
    <p:extLst>
      <p:ext uri="{BB962C8B-B14F-4D97-AF65-F5344CB8AC3E}">
        <p14:creationId xmlns:p14="http://schemas.microsoft.com/office/powerpoint/2010/main" val="30207227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212</TotalTime>
  <Words>1509</Words>
  <Application>Microsoft Macintosh PowerPoint</Application>
  <PresentationFormat>Widescreen</PresentationFormat>
  <Paragraphs>90</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Calibri</vt:lpstr>
      <vt:lpstr>Wingdings</vt:lpstr>
      <vt:lpstr>Office Theme</vt:lpstr>
      <vt:lpstr>PowerPoint Presentation</vt:lpstr>
      <vt:lpstr>INTRODUCTION.</vt:lpstr>
      <vt:lpstr>DENTAL THERAPIST - GOALS</vt:lpstr>
      <vt:lpstr>S W O T</vt:lpstr>
      <vt:lpstr>S W O T</vt:lpstr>
      <vt:lpstr>1- Leverage Strategies – Use My Strength for Opportunities.</vt:lpstr>
      <vt:lpstr>CONCLUSION</vt:lpstr>
      <vt:lpstr> 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Patricia Quarm Arthur (2425420)</dc:creator>
  <cp:lastModifiedBy>Patricia Quarm Arthur (2425420)</cp:lastModifiedBy>
  <cp:revision>3</cp:revision>
  <dcterms:created xsi:type="dcterms:W3CDTF">2025-10-19T17:01:41Z</dcterms:created>
  <dcterms:modified xsi:type="dcterms:W3CDTF">2025-10-19T20:34:18Z</dcterms:modified>
</cp:coreProperties>
</file>