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6"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482440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76621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00805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450708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61AEC55-49EB-46A5-A965-B562B154D3F0}" type="datetimeFigureOut">
              <a:rPr lang="en-US" smtClean="0"/>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986051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980080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1AEC55-49EB-46A5-A965-B562B154D3F0}" type="datetimeFigureOut">
              <a:rPr lang="en-US" smtClean="0"/>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785952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301472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538905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479422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2961659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4266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1AEC55-49EB-46A5-A965-B562B154D3F0}"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927176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51500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61AEC55-49EB-46A5-A965-B562B154D3F0}"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001830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130053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61AEC55-49EB-46A5-A965-B562B154D3F0}"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0EAFBD-F300-4C69-AFE1-F44E68B43AB5}" type="slidenum">
              <a:rPr lang="en-US" smtClean="0"/>
              <a:t>‹#›</a:t>
            </a:fld>
            <a:endParaRPr lang="en-US"/>
          </a:p>
        </p:txBody>
      </p:sp>
    </p:spTree>
    <p:extLst>
      <p:ext uri="{BB962C8B-B14F-4D97-AF65-F5344CB8AC3E}">
        <p14:creationId xmlns:p14="http://schemas.microsoft.com/office/powerpoint/2010/main" val="310637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61AEC55-49EB-46A5-A965-B562B154D3F0}" type="datetimeFigureOut">
              <a:rPr lang="en-US" smtClean="0"/>
              <a:t>7/5/2026</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9E0EAFBD-F300-4C69-AFE1-F44E68B43AB5}" type="slidenum">
              <a:rPr lang="en-US" smtClean="0"/>
              <a:t>‹#›</a:t>
            </a:fld>
            <a:endParaRPr lang="en-US"/>
          </a:p>
        </p:txBody>
      </p:sp>
    </p:spTree>
    <p:extLst>
      <p:ext uri="{BB962C8B-B14F-4D97-AF65-F5344CB8AC3E}">
        <p14:creationId xmlns:p14="http://schemas.microsoft.com/office/powerpoint/2010/main" val="1432057962"/>
      </p:ext>
    </p:extLst>
  </p:cSld>
  <p:clrMap bg1="dk1" tx1="lt1" bg2="dk2" tx2="lt2" accent1="accent1" accent2="accent2" accent3="accent3" accent4="accent4" accent5="accent5" accent6="accent6" hlink="hlink" folHlink="folHlink"/>
  <p:sldLayoutIdLst>
    <p:sldLayoutId id="2147484097" r:id="rId1"/>
    <p:sldLayoutId id="2147484098" r:id="rId2"/>
    <p:sldLayoutId id="2147484099" r:id="rId3"/>
    <p:sldLayoutId id="2147484100" r:id="rId4"/>
    <p:sldLayoutId id="2147484101" r:id="rId5"/>
    <p:sldLayoutId id="2147484102" r:id="rId6"/>
    <p:sldLayoutId id="2147484103" r:id="rId7"/>
    <p:sldLayoutId id="2147484104" r:id="rId8"/>
    <p:sldLayoutId id="2147484105" r:id="rId9"/>
    <p:sldLayoutId id="2147484106" r:id="rId10"/>
    <p:sldLayoutId id="2147484107" r:id="rId11"/>
    <p:sldLayoutId id="2147484108" r:id="rId12"/>
    <p:sldLayoutId id="2147484109" r:id="rId13"/>
    <p:sldLayoutId id="2147484110" r:id="rId14"/>
    <p:sldLayoutId id="2147484111" r:id="rId15"/>
    <p:sldLayoutId id="2147484112" r:id="rId16"/>
    <p:sldLayoutId id="2147484113"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33475"/>
            <a:ext cx="9144000" cy="2376488"/>
          </a:xfrm>
        </p:spPr>
        <p:txBody>
          <a:bodyPr/>
          <a:lstStyle/>
          <a:p>
            <a:endParaRPr lang="en-US" dirty="0"/>
          </a:p>
        </p:txBody>
      </p:sp>
      <p:sp>
        <p:nvSpPr>
          <p:cNvPr id="3" name="Subtitle 2"/>
          <p:cNvSpPr>
            <a:spLocks noGrp="1"/>
          </p:cNvSpPr>
          <p:nvPr>
            <p:ph type="subTitle" idx="1"/>
          </p:nvPr>
        </p:nvSpPr>
        <p:spPr/>
        <p:txBody>
          <a:bodyPr/>
          <a:lstStyle/>
          <a:p>
            <a:endParaRPr lang="en-US" dirty="0" smtClean="0"/>
          </a:p>
          <a:p>
            <a:endParaRPr lang="en-US" dirty="0"/>
          </a:p>
        </p:txBody>
      </p:sp>
      <p:sp>
        <p:nvSpPr>
          <p:cNvPr id="4" name="Rectangle 3"/>
          <p:cNvSpPr/>
          <p:nvPr/>
        </p:nvSpPr>
        <p:spPr>
          <a:xfrm>
            <a:off x="195943" y="104504"/>
            <a:ext cx="3187337" cy="770072"/>
          </a:xfrm>
          <a:prstGeom prst="rect">
            <a:avLst/>
          </a:prstGeom>
          <a:solidFill>
            <a:schemeClr val="tx1">
              <a:lumMod val="85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US" sz="1200" b="1" dirty="0">
                <a:latin typeface="Arial" panose="020B0604020202020204" pitchFamily="34" charset="0"/>
                <a:cs typeface="Arial" panose="020B0604020202020204" pitchFamily="34" charset="0"/>
              </a:rPr>
              <a:t>Student Name: </a:t>
            </a:r>
            <a:r>
              <a:rPr lang="en-US" sz="1200" b="1" dirty="0" err="1">
                <a:latin typeface="Arial" panose="020B0604020202020204" pitchFamily="34" charset="0"/>
                <a:cs typeface="Arial" panose="020B0604020202020204" pitchFamily="34" charset="0"/>
              </a:rPr>
              <a:t>Aayush</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Parmar</a:t>
            </a:r>
            <a:endParaRPr lang="en-US" sz="1200" dirty="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​Student </a:t>
            </a:r>
            <a:r>
              <a:rPr lang="en-US" sz="1200" b="1" dirty="0">
                <a:latin typeface="Arial" panose="020B0604020202020204" pitchFamily="34" charset="0"/>
                <a:cs typeface="Arial" panose="020B0604020202020204" pitchFamily="34" charset="0"/>
              </a:rPr>
              <a:t>Id: 2517971</a:t>
            </a:r>
            <a:endParaRPr lang="en-US" sz="1200" dirty="0">
              <a:latin typeface="Arial" panose="020B0604020202020204" pitchFamily="34" charset="0"/>
              <a:cs typeface="Arial" panose="020B0604020202020204" pitchFamily="34" charset="0"/>
            </a:endParaRPr>
          </a:p>
          <a:p>
            <a:r>
              <a:rPr lang="en-US" sz="1200" b="1" dirty="0" smtClean="0">
                <a:latin typeface="Arial" panose="020B0604020202020204" pitchFamily="34" charset="0"/>
                <a:cs typeface="Arial" panose="020B0604020202020204" pitchFamily="34" charset="0"/>
              </a:rPr>
              <a:t>​Lecturer- </a:t>
            </a:r>
            <a:r>
              <a:rPr lang="en-US" sz="1200" b="1" dirty="0" err="1">
                <a:latin typeface="Arial" panose="020B0604020202020204" pitchFamily="34" charset="0"/>
                <a:cs typeface="Arial" panose="020B0604020202020204" pitchFamily="34" charset="0"/>
              </a:rPr>
              <a:t>Dr.Diola</a:t>
            </a:r>
            <a:r>
              <a:rPr lang="en-US" sz="1200" b="1" dirty="0">
                <a:latin typeface="Arial" panose="020B0604020202020204" pitchFamily="34" charset="0"/>
                <a:cs typeface="Arial" panose="020B0604020202020204" pitchFamily="34" charset="0"/>
              </a:rPr>
              <a:t> </a:t>
            </a:r>
            <a:r>
              <a:rPr lang="en-US" sz="1200" b="1" dirty="0" err="1">
                <a:latin typeface="Arial" panose="020B0604020202020204" pitchFamily="34" charset="0"/>
                <a:cs typeface="Arial" panose="020B0604020202020204" pitchFamily="34" charset="0"/>
              </a:rPr>
              <a:t>Bijlhout</a:t>
            </a:r>
            <a:endParaRPr lang="en-US" sz="1200" dirty="0">
              <a:latin typeface="Arial" panose="020B0604020202020204" pitchFamily="34" charset="0"/>
              <a:cs typeface="Arial" panose="020B0604020202020204" pitchFamily="34" charset="0"/>
            </a:endParaRPr>
          </a:p>
          <a:p>
            <a:pPr algn="ctr"/>
            <a:endParaRPr lang="en-US" sz="1200" dirty="0">
              <a:solidFill>
                <a:schemeClr val="tx1"/>
              </a:solidFill>
              <a:latin typeface="Arial" panose="020B0604020202020204" pitchFamily="34" charset="0"/>
              <a:cs typeface="Arial" panose="020B0604020202020204" pitchFamily="34" charset="0"/>
            </a:endParaRPr>
          </a:p>
        </p:txBody>
      </p:sp>
      <p:sp>
        <p:nvSpPr>
          <p:cNvPr id="5" name="Rectangle 4"/>
          <p:cNvSpPr/>
          <p:nvPr/>
        </p:nvSpPr>
        <p:spPr>
          <a:xfrm>
            <a:off x="3383280" y="104503"/>
            <a:ext cx="8719457" cy="705395"/>
          </a:xfrm>
          <a:prstGeom prst="rect">
            <a:avLst/>
          </a:prstGeom>
          <a:solidFill>
            <a:schemeClr val="tx1">
              <a:lumMod val="85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US" b="1" i="0" dirty="0" smtClean="0">
                <a:effectLst/>
              </a:rPr>
              <a:t>Topic : Systematic review on Digital Transformation in the NHS: Evaluating the Benefits and Challenges of Digital Technologies in Improving Patient Care</a:t>
            </a:r>
            <a:endParaRPr lang="en-US" dirty="0"/>
          </a:p>
        </p:txBody>
      </p:sp>
      <p:sp>
        <p:nvSpPr>
          <p:cNvPr id="11" name="Rectangle 10"/>
          <p:cNvSpPr/>
          <p:nvPr/>
        </p:nvSpPr>
        <p:spPr>
          <a:xfrm>
            <a:off x="0" y="827971"/>
            <a:ext cx="3817257" cy="2681991"/>
          </a:xfrm>
          <a:prstGeom prst="rect">
            <a:avLst/>
          </a:prstGeom>
          <a:solidFill>
            <a:schemeClr val="tx1">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i="0" dirty="0" smtClean="0">
                <a:effectLst/>
                <a:latin typeface="Arial" panose="020B0604020202020204" pitchFamily="34" charset="0"/>
                <a:cs typeface="Arial" panose="020B0604020202020204" pitchFamily="34" charset="0"/>
              </a:rPr>
              <a:t>Introduction</a:t>
            </a:r>
            <a:r>
              <a:rPr lang="en-US" sz="1200" b="0" i="0" dirty="0" smtClean="0">
                <a:effectLst/>
                <a:latin typeface="Arial" panose="020B0604020202020204" pitchFamily="34" charset="0"/>
                <a:cs typeface="Arial" panose="020B0604020202020204" pitchFamily="34" charset="0"/>
              </a:rPr>
              <a:t>:</a:t>
            </a:r>
          </a:p>
          <a:p>
            <a:r>
              <a:rPr lang="en-US" sz="1200" b="0" i="0" dirty="0" smtClean="0">
                <a:effectLst/>
                <a:latin typeface="Arial" panose="020B0604020202020204" pitchFamily="34" charset="0"/>
                <a:cs typeface="Arial" panose="020B0604020202020204" pitchFamily="34" charset="0"/>
              </a:rPr>
              <a:t>Digital transformation has become one of the most significant priorities within the NHS, aiming to improve patient-</a:t>
            </a:r>
            <a:r>
              <a:rPr lang="en-US" sz="1200" b="0" i="0" dirty="0" err="1" smtClean="0">
                <a:effectLst/>
                <a:latin typeface="Arial" panose="020B0604020202020204" pitchFamily="34" charset="0"/>
                <a:cs typeface="Arial" panose="020B0604020202020204" pitchFamily="34" charset="0"/>
              </a:rPr>
              <a:t>centred</a:t>
            </a:r>
            <a:r>
              <a:rPr lang="en-US" sz="1200" b="0" i="0" dirty="0" smtClean="0">
                <a:effectLst/>
                <a:latin typeface="Arial" panose="020B0604020202020204" pitchFamily="34" charset="0"/>
                <a:cs typeface="Arial" panose="020B0604020202020204" pitchFamily="34" charset="0"/>
              </a:rPr>
              <a:t> </a:t>
            </a:r>
            <a:r>
              <a:rPr lang="en-US" sz="1200" b="0" i="0" dirty="0" err="1" smtClean="0">
                <a:effectLst/>
                <a:latin typeface="Arial" panose="020B0604020202020204" pitchFamily="34" charset="0"/>
                <a:cs typeface="Arial" panose="020B0604020202020204" pitchFamily="34" charset="0"/>
              </a:rPr>
              <a:t>care,service</a:t>
            </a:r>
            <a:r>
              <a:rPr lang="en-US" sz="1200" b="0" i="0" dirty="0" smtClean="0">
                <a:effectLst/>
                <a:latin typeface="Arial" panose="020B0604020202020204" pitchFamily="34" charset="0"/>
                <a:cs typeface="Arial" panose="020B0604020202020204" pitchFamily="34" charset="0"/>
              </a:rPr>
              <a:t> efficiency and healthcare accessibility through digital technologies. Innovations including the NHS App, telehealth services, electronic patient records (EPRs), artificial intelligence(AI) and remote monitoring have transformed healthcare </a:t>
            </a:r>
            <a:r>
              <a:rPr lang="en-US" sz="1200" b="0" i="0" dirty="0" err="1" smtClean="0">
                <a:effectLst/>
                <a:latin typeface="Arial" panose="020B0604020202020204" pitchFamily="34" charset="0"/>
                <a:cs typeface="Arial" panose="020B0604020202020204" pitchFamily="34" charset="0"/>
              </a:rPr>
              <a:t>deliveryacross</a:t>
            </a:r>
            <a:r>
              <a:rPr lang="en-US" sz="1200" b="0" i="0" dirty="0" smtClean="0">
                <a:effectLst/>
                <a:latin typeface="Arial" panose="020B0604020202020204" pitchFamily="34" charset="0"/>
                <a:cs typeface="Arial" panose="020B0604020202020204" pitchFamily="34" charset="0"/>
              </a:rPr>
              <a:t> England. Despite these advances, challenges </a:t>
            </a:r>
            <a:r>
              <a:rPr lang="en-US" sz="1200" b="0" i="0" dirty="0" err="1" smtClean="0">
                <a:effectLst/>
                <a:latin typeface="Arial" panose="020B0604020202020204" pitchFamily="34" charset="0"/>
                <a:cs typeface="Arial" panose="020B0604020202020204" pitchFamily="34" charset="0"/>
              </a:rPr>
              <a:t>includingdigital</a:t>
            </a:r>
            <a:r>
              <a:rPr lang="en-US" sz="1200" b="0" i="0" dirty="0" smtClean="0">
                <a:effectLst/>
                <a:latin typeface="Arial" panose="020B0604020202020204" pitchFamily="34" charset="0"/>
                <a:cs typeface="Arial" panose="020B0604020202020204" pitchFamily="34" charset="0"/>
              </a:rPr>
              <a:t> exclusion, cybersecurity risks, interoperability issues </a:t>
            </a:r>
            <a:r>
              <a:rPr lang="en-US" sz="1200" b="0" i="0" dirty="0" err="1" smtClean="0">
                <a:effectLst/>
                <a:latin typeface="Arial" panose="020B0604020202020204" pitchFamily="34" charset="0"/>
                <a:cs typeface="Arial" panose="020B0604020202020204" pitchFamily="34" charset="0"/>
              </a:rPr>
              <a:t>andworkforce</a:t>
            </a:r>
            <a:r>
              <a:rPr lang="en-US" sz="1200" b="0" i="0" dirty="0" smtClean="0">
                <a:effectLst/>
                <a:latin typeface="Arial" panose="020B0604020202020204" pitchFamily="34" charset="0"/>
                <a:cs typeface="Arial" panose="020B0604020202020204" pitchFamily="34" charset="0"/>
              </a:rPr>
              <a:t> readiness continue to influence successful </a:t>
            </a:r>
            <a:r>
              <a:rPr lang="en-US" sz="1200" b="0" i="0" dirty="0" err="1" smtClean="0">
                <a:effectLst/>
                <a:latin typeface="Arial" panose="020B0604020202020204" pitchFamily="34" charset="0"/>
                <a:cs typeface="Arial" panose="020B0604020202020204" pitchFamily="34" charset="0"/>
              </a:rPr>
              <a:t>limplementation</a:t>
            </a:r>
            <a:r>
              <a:rPr lang="en-US" sz="1200" b="0" i="0" dirty="0" smtClean="0">
                <a:effectLst/>
                <a:latin typeface="Arial" panose="020B0604020202020204" pitchFamily="34" charset="0"/>
                <a:cs typeface="Arial" panose="020B0604020202020204" pitchFamily="34" charset="0"/>
              </a:rPr>
              <a:t>, making evaluation of </a:t>
            </a:r>
            <a:r>
              <a:rPr lang="en-US" sz="1200" b="0" i="0" smtClean="0">
                <a:effectLst/>
                <a:latin typeface="Arial" panose="020B0604020202020204" pitchFamily="34" charset="0"/>
                <a:cs typeface="Arial" panose="020B0604020202020204" pitchFamily="34" charset="0"/>
              </a:rPr>
              <a:t>digital transformation essential </a:t>
            </a:r>
            <a:r>
              <a:rPr lang="en-US" sz="1200" b="0" i="0" dirty="0" smtClean="0">
                <a:effectLst/>
                <a:latin typeface="Arial" panose="020B0604020202020204" pitchFamily="34" charset="0"/>
                <a:cs typeface="Arial" panose="020B0604020202020204" pitchFamily="34" charset="0"/>
              </a:rPr>
              <a:t>for future NHS development.​</a:t>
            </a:r>
            <a:endParaRPr lang="en-US" sz="1200" dirty="0">
              <a:latin typeface="Arial" panose="020B0604020202020204" pitchFamily="34" charset="0"/>
              <a:cs typeface="Arial" panose="020B0604020202020204" pitchFamily="34" charset="0"/>
            </a:endParaRPr>
          </a:p>
        </p:txBody>
      </p:sp>
      <p:sp>
        <p:nvSpPr>
          <p:cNvPr id="12" name="Rectangle 11"/>
          <p:cNvSpPr/>
          <p:nvPr/>
        </p:nvSpPr>
        <p:spPr>
          <a:xfrm>
            <a:off x="3817257" y="827970"/>
            <a:ext cx="3484880" cy="16263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b="1" i="0" dirty="0" smtClean="0">
                <a:effectLst/>
                <a:latin typeface="Arial" panose="020B0604020202020204" pitchFamily="34" charset="0"/>
                <a:cs typeface="Arial" panose="020B0604020202020204" pitchFamily="34" charset="0"/>
              </a:rPr>
              <a:t>Prevalence</a:t>
            </a:r>
            <a:r>
              <a:rPr lang="en-US" sz="900" b="1" i="0" dirty="0" smtClean="0">
                <a:effectLst/>
              </a:rPr>
              <a:t>:</a:t>
            </a:r>
          </a:p>
          <a:p>
            <a:pPr algn="ctr"/>
            <a:r>
              <a:rPr lang="en-US" sz="900" i="0" dirty="0" smtClean="0">
                <a:effectLst/>
                <a:latin typeface="Arial" panose="020B0604020202020204" pitchFamily="34" charset="0"/>
                <a:cs typeface="Arial" panose="020B0604020202020204" pitchFamily="34" charset="0"/>
              </a:rPr>
              <a:t>Digital healthcare adoption within the NHS has increased substantially over recent years. By December 2025, the NHS App had more than 40 million registered users, with approximately 25.7 million unique users accessing the application during the year. During December 2025 alone, the NHS App recorded approximately 59 million logins and facilitated over 6.5 million prescription orders, demonstrating widespread adoption of digital healthcare services (NHS England, 2025a).</a:t>
            </a:r>
            <a:endParaRPr lang="en-US" sz="900" dirty="0">
              <a:latin typeface="Arial" panose="020B0604020202020204" pitchFamily="34" charset="0"/>
              <a:cs typeface="Arial" panose="020B0604020202020204" pitchFamily="34" charset="0"/>
            </a:endParaRPr>
          </a:p>
        </p:txBody>
      </p:sp>
      <p:sp>
        <p:nvSpPr>
          <p:cNvPr id="13" name="Rectangle 12"/>
          <p:cNvSpPr/>
          <p:nvPr/>
        </p:nvSpPr>
        <p:spPr>
          <a:xfrm>
            <a:off x="7296331" y="803274"/>
            <a:ext cx="4414156" cy="1805443"/>
          </a:xfrm>
          <a:prstGeom prst="rect">
            <a:avLst/>
          </a:prstGeom>
          <a:solidFill>
            <a:schemeClr val="tx1">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endParaRPr lang="en-US" sz="900" dirty="0" smtClean="0">
              <a:latin typeface="Arial" panose="020B0604020202020204" pitchFamily="34" charset="0"/>
              <a:cs typeface="Arial" panose="020B0604020202020204" pitchFamily="34" charset="0"/>
            </a:endParaRPr>
          </a:p>
          <a:p>
            <a:pPr algn="ctr"/>
            <a:r>
              <a:rPr lang="en-US" sz="900" b="1" i="0" dirty="0" smtClean="0">
                <a:effectLst/>
              </a:rPr>
              <a:t>Rationale​:</a:t>
            </a:r>
          </a:p>
          <a:p>
            <a:r>
              <a:rPr lang="en-US" sz="900" b="0" i="0" dirty="0" smtClean="0">
                <a:effectLst/>
                <a:latin typeface="Arial" panose="020B0604020202020204" pitchFamily="34" charset="0"/>
                <a:cs typeface="Arial" panose="020B0604020202020204" pitchFamily="34" charset="0"/>
              </a:rPr>
              <a:t>The NHS continues to experience increasing patient demand, </a:t>
            </a:r>
            <a:r>
              <a:rPr lang="en-US" sz="900" b="0" i="0" dirty="0" err="1" smtClean="0">
                <a:effectLst/>
                <a:latin typeface="Arial" panose="020B0604020202020204" pitchFamily="34" charset="0"/>
                <a:cs typeface="Arial" panose="020B0604020202020204" pitchFamily="34" charset="0"/>
              </a:rPr>
              <a:t>workforceshortages</a:t>
            </a:r>
            <a:r>
              <a:rPr lang="en-US" sz="900" b="0" i="0" dirty="0" smtClean="0">
                <a:effectLst/>
                <a:latin typeface="Arial" panose="020B0604020202020204" pitchFamily="34" charset="0"/>
                <a:cs typeface="Arial" panose="020B0604020202020204" pitchFamily="34" charset="0"/>
              </a:rPr>
              <a:t> and financial pressures, making digital transformation essential </a:t>
            </a:r>
            <a:r>
              <a:rPr lang="en-US" sz="900" b="0" i="0" dirty="0" err="1" smtClean="0">
                <a:effectLst/>
                <a:latin typeface="Arial" panose="020B0604020202020204" pitchFamily="34" charset="0"/>
                <a:cs typeface="Arial" panose="020B0604020202020204" pitchFamily="34" charset="0"/>
              </a:rPr>
              <a:t>forimproving</a:t>
            </a:r>
            <a:r>
              <a:rPr lang="en-US" sz="900" b="0" i="0" dirty="0" smtClean="0">
                <a:effectLst/>
                <a:latin typeface="Arial" panose="020B0604020202020204" pitchFamily="34" charset="0"/>
                <a:cs typeface="Arial" panose="020B0604020202020204" pitchFamily="34" charset="0"/>
              </a:rPr>
              <a:t> healthcare delivery (NHS England, 2023). Digital technologies </a:t>
            </a:r>
            <a:r>
              <a:rPr lang="en-US" sz="900" b="0" i="0" dirty="0" err="1" smtClean="0">
                <a:effectLst/>
                <a:latin typeface="Arial" panose="020B0604020202020204" pitchFamily="34" charset="0"/>
                <a:cs typeface="Arial" panose="020B0604020202020204" pitchFamily="34" charset="0"/>
              </a:rPr>
              <a:t>canimprove</a:t>
            </a:r>
            <a:r>
              <a:rPr lang="en-US" sz="900" b="0" i="0" dirty="0" smtClean="0">
                <a:effectLst/>
                <a:latin typeface="Arial" panose="020B0604020202020204" pitchFamily="34" charset="0"/>
                <a:cs typeface="Arial" panose="020B0604020202020204" pitchFamily="34" charset="0"/>
              </a:rPr>
              <a:t> access to healthcare, reduce waiting times, enhance </a:t>
            </a:r>
            <a:r>
              <a:rPr lang="en-US" sz="900" b="0" i="0" dirty="0" err="1" smtClean="0">
                <a:effectLst/>
                <a:latin typeface="Arial" panose="020B0604020202020204" pitchFamily="34" charset="0"/>
                <a:cs typeface="Arial" panose="020B0604020202020204" pitchFamily="34" charset="0"/>
              </a:rPr>
              <a:t>communicationbetween</a:t>
            </a:r>
            <a:r>
              <a:rPr lang="en-US" sz="900" b="0" i="0" dirty="0" smtClean="0">
                <a:effectLst/>
                <a:latin typeface="Arial" panose="020B0604020202020204" pitchFamily="34" charset="0"/>
                <a:cs typeface="Arial" panose="020B0604020202020204" pitchFamily="34" charset="0"/>
              </a:rPr>
              <a:t> healthcare professionals and patients, and support </a:t>
            </a:r>
            <a:r>
              <a:rPr lang="en-US" sz="900" b="0" i="0" dirty="0" err="1" smtClean="0">
                <a:effectLst/>
                <a:latin typeface="Arial" panose="020B0604020202020204" pitchFamily="34" charset="0"/>
                <a:cs typeface="Arial" panose="020B0604020202020204" pitchFamily="34" charset="0"/>
              </a:rPr>
              <a:t>morepersonalised</a:t>
            </a:r>
            <a:r>
              <a:rPr lang="en-US" sz="900" b="0" i="0" dirty="0" smtClean="0">
                <a:effectLst/>
                <a:latin typeface="Arial" panose="020B0604020202020204" pitchFamily="34" charset="0"/>
                <a:cs typeface="Arial" panose="020B0604020202020204" pitchFamily="34" charset="0"/>
              </a:rPr>
              <a:t> care (DHSC, 2022). However, inequalities in digital </a:t>
            </a:r>
            <a:r>
              <a:rPr lang="en-US" sz="900" b="0" i="0" dirty="0" err="1" smtClean="0">
                <a:effectLst/>
                <a:latin typeface="Arial" panose="020B0604020202020204" pitchFamily="34" charset="0"/>
                <a:cs typeface="Arial" panose="020B0604020202020204" pitchFamily="34" charset="0"/>
              </a:rPr>
              <a:t>literacy,cybersecurity</a:t>
            </a:r>
            <a:r>
              <a:rPr lang="en-US" sz="900" b="0" i="0" dirty="0" smtClean="0">
                <a:effectLst/>
                <a:latin typeface="Arial" panose="020B0604020202020204" pitchFamily="34" charset="0"/>
                <a:cs typeface="Arial" panose="020B0604020202020204" pitchFamily="34" charset="0"/>
              </a:rPr>
              <a:t> concerns, staff training needs and inconsistent </a:t>
            </a:r>
            <a:r>
              <a:rPr lang="en-US" sz="900" b="0" i="0" dirty="0" err="1" smtClean="0">
                <a:effectLst/>
                <a:latin typeface="Arial" panose="020B0604020202020204" pitchFamily="34" charset="0"/>
                <a:cs typeface="Arial" panose="020B0604020202020204" pitchFamily="34" charset="0"/>
              </a:rPr>
              <a:t>implementationacross</a:t>
            </a:r>
            <a:r>
              <a:rPr lang="en-US" sz="900" b="0" i="0" dirty="0" smtClean="0">
                <a:effectLst/>
                <a:latin typeface="Arial" panose="020B0604020202020204" pitchFamily="34" charset="0"/>
                <a:cs typeface="Arial" panose="020B0604020202020204" pitchFamily="34" charset="0"/>
              </a:rPr>
              <a:t> NHS </a:t>
            </a:r>
            <a:r>
              <a:rPr lang="en-US" sz="900" b="0" i="0" dirty="0" err="1" smtClean="0">
                <a:effectLst/>
                <a:latin typeface="Arial" panose="020B0604020202020204" pitchFamily="34" charset="0"/>
                <a:cs typeface="Arial" panose="020B0604020202020204" pitchFamily="34" charset="0"/>
              </a:rPr>
              <a:t>organisations</a:t>
            </a:r>
            <a:r>
              <a:rPr lang="en-US" sz="900" b="0" i="0" dirty="0" smtClean="0">
                <a:effectLst/>
                <a:latin typeface="Arial" panose="020B0604020202020204" pitchFamily="34" charset="0"/>
                <a:cs typeface="Arial" panose="020B0604020202020204" pitchFamily="34" charset="0"/>
              </a:rPr>
              <a:t> remain significant barriers (Office for </a:t>
            </a:r>
            <a:r>
              <a:rPr lang="en-US" sz="900" b="0" i="0" dirty="0" err="1" smtClean="0">
                <a:effectLst/>
                <a:latin typeface="Arial" panose="020B0604020202020204" pitchFamily="34" charset="0"/>
                <a:cs typeface="Arial" panose="020B0604020202020204" pitchFamily="34" charset="0"/>
              </a:rPr>
              <a:t>NationalStatistics</a:t>
            </a:r>
            <a:r>
              <a:rPr lang="en-US" sz="900" b="0" i="0" dirty="0" smtClean="0">
                <a:effectLst/>
                <a:latin typeface="Arial" panose="020B0604020202020204" pitchFamily="34" charset="0"/>
                <a:cs typeface="Arial" panose="020B0604020202020204" pitchFamily="34" charset="0"/>
              </a:rPr>
              <a:t> (ONS), 2024; National Cyber Security Centre (NCSC), 2023).Therefore, a systematic review is required to critically evaluate </a:t>
            </a:r>
            <a:r>
              <a:rPr lang="en-US" sz="900" b="0" i="0" dirty="0" err="1" smtClean="0">
                <a:effectLst/>
                <a:latin typeface="Arial" panose="020B0604020202020204" pitchFamily="34" charset="0"/>
                <a:cs typeface="Arial" panose="020B0604020202020204" pitchFamily="34" charset="0"/>
              </a:rPr>
              <a:t>currentevidence</a:t>
            </a:r>
            <a:r>
              <a:rPr lang="en-US" sz="900" b="0" i="0" dirty="0" smtClean="0">
                <a:effectLst/>
                <a:latin typeface="Arial" panose="020B0604020202020204" pitchFamily="34" charset="0"/>
                <a:cs typeface="Arial" panose="020B0604020202020204" pitchFamily="34" charset="0"/>
              </a:rPr>
              <a:t> regarding both the benefits and challenges of digital </a:t>
            </a:r>
            <a:r>
              <a:rPr lang="en-US" sz="900" b="0" i="0" dirty="0" err="1" smtClean="0">
                <a:effectLst/>
                <a:latin typeface="Arial" panose="020B0604020202020204" pitchFamily="34" charset="0"/>
                <a:cs typeface="Arial" panose="020B0604020202020204" pitchFamily="34" charset="0"/>
              </a:rPr>
              <a:t>transformationwithin</a:t>
            </a:r>
            <a:r>
              <a:rPr lang="en-US" sz="900" b="0" i="0" dirty="0" smtClean="0">
                <a:effectLst/>
                <a:latin typeface="Arial" panose="020B0604020202020204" pitchFamily="34" charset="0"/>
                <a:cs typeface="Arial" panose="020B0604020202020204" pitchFamily="34" charset="0"/>
              </a:rPr>
              <a:t> the NHS.​</a:t>
            </a:r>
            <a:endParaRPr lang="en-US" sz="900" dirty="0" smtClean="0">
              <a:latin typeface="Arial" panose="020B0604020202020204" pitchFamily="34" charset="0"/>
              <a:cs typeface="Arial" panose="020B0604020202020204" pitchFamily="34" charset="0"/>
            </a:endParaRPr>
          </a:p>
          <a:p>
            <a:r>
              <a:rPr lang="en-US" sz="900" b="0" i="0" dirty="0" smtClean="0">
                <a:effectLst/>
                <a:latin typeface="Arial" panose="020B0604020202020204" pitchFamily="34" charset="0"/>
                <a:cs typeface="Arial" panose="020B0604020202020204" pitchFamily="34" charset="0"/>
              </a:rPr>
              <a:t>​</a:t>
            </a:r>
            <a:endParaRPr lang="en-US" sz="900" dirty="0" smtClean="0">
              <a:latin typeface="Arial" panose="020B0604020202020204" pitchFamily="34" charset="0"/>
              <a:cs typeface="Arial" panose="020B0604020202020204" pitchFamily="34" charset="0"/>
            </a:endParaRPr>
          </a:p>
          <a:p>
            <a:endParaRPr lang="en-US" sz="900" dirty="0">
              <a:latin typeface="Arial" panose="020B0604020202020204" pitchFamily="34" charset="0"/>
              <a:cs typeface="Arial" panose="020B0604020202020204" pitchFamily="34" charset="0"/>
            </a:endParaRPr>
          </a:p>
        </p:txBody>
      </p:sp>
      <p:pic>
        <p:nvPicPr>
          <p:cNvPr id="14" name="Picture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7828" y="3509962"/>
            <a:ext cx="3937679" cy="3348038"/>
          </a:xfrm>
          <a:prstGeom prst="rect">
            <a:avLst/>
          </a:prstGeom>
        </p:spPr>
      </p:pic>
      <p:sp>
        <p:nvSpPr>
          <p:cNvPr id="15" name="Rectangle 14"/>
          <p:cNvSpPr/>
          <p:nvPr/>
        </p:nvSpPr>
        <p:spPr>
          <a:xfrm>
            <a:off x="3624941" y="2314870"/>
            <a:ext cx="3454401" cy="2907982"/>
          </a:xfrm>
          <a:prstGeom prst="rect">
            <a:avLst/>
          </a:prstGeom>
          <a:solidFill>
            <a:schemeClr val="tx1">
              <a:lumMod val="75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000" b="1" dirty="0">
                <a:latin typeface="Arial" panose="020B0604020202020204" pitchFamily="34" charset="0"/>
                <a:cs typeface="Arial" panose="020B0604020202020204" pitchFamily="34" charset="0"/>
              </a:rPr>
              <a:t>Research </a:t>
            </a:r>
            <a:r>
              <a:rPr lang="en-US" sz="1000" b="1" dirty="0" smtClean="0">
                <a:latin typeface="Arial" panose="020B0604020202020204" pitchFamily="34" charset="0"/>
                <a:cs typeface="Arial" panose="020B0604020202020204" pitchFamily="34" charset="0"/>
              </a:rPr>
              <a:t>Impact:</a:t>
            </a:r>
            <a:endParaRPr lang="en-US" sz="1000" b="1" dirty="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Supports evidence-based NHS digital transformation policies (DHSC, 2022).</a:t>
            </a:r>
            <a:endParaRPr lang="en-US" sz="1000" dirty="0" smtClean="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Improves patient access through digital healthcare services such as the NHS App and telehealth (NHS England, 2023).</a:t>
            </a:r>
            <a:endParaRPr lang="en-US" sz="1000" dirty="0" smtClean="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Enhances service efficiency by reducing administrative burden and improving care coordination (NICE, 2022).</a:t>
            </a:r>
            <a:endParaRPr lang="en-US" sz="1000" dirty="0" smtClean="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Identifies barriers including digital exclusion, cybersecurity, interoperability and workforce training, helping NHS </a:t>
            </a:r>
            <a:r>
              <a:rPr lang="en-US" sz="1000" i="0" dirty="0" err="1" smtClean="0">
                <a:effectLst/>
                <a:latin typeface="Arial" panose="020B0604020202020204" pitchFamily="34" charset="0"/>
                <a:cs typeface="Arial" panose="020B0604020202020204" pitchFamily="34" charset="0"/>
              </a:rPr>
              <a:t>organisations</a:t>
            </a:r>
            <a:r>
              <a:rPr lang="en-US" sz="1000" i="0" dirty="0" smtClean="0">
                <a:effectLst/>
                <a:latin typeface="Arial" panose="020B0604020202020204" pitchFamily="34" charset="0"/>
                <a:cs typeface="Arial" panose="020B0604020202020204" pitchFamily="34" charset="0"/>
              </a:rPr>
              <a:t> develop effective solutions (The Health Foundation, 2024).</a:t>
            </a:r>
            <a:endParaRPr lang="en-US" sz="1000" dirty="0" smtClean="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Provides recommendations for improving patient-</a:t>
            </a:r>
            <a:r>
              <a:rPr lang="en-US" sz="1000" i="0" dirty="0" err="1" smtClean="0">
                <a:effectLst/>
                <a:latin typeface="Arial" panose="020B0604020202020204" pitchFamily="34" charset="0"/>
                <a:cs typeface="Arial" panose="020B0604020202020204" pitchFamily="34" charset="0"/>
              </a:rPr>
              <a:t>centred</a:t>
            </a:r>
            <a:r>
              <a:rPr lang="en-US" sz="1000" i="0" dirty="0" smtClean="0">
                <a:effectLst/>
                <a:latin typeface="Arial" panose="020B0604020202020204" pitchFamily="34" charset="0"/>
                <a:cs typeface="Arial" panose="020B0604020202020204" pitchFamily="34" charset="0"/>
              </a:rPr>
              <a:t>, equitable and sustainable healthcare delivery across the NHS.</a:t>
            </a:r>
            <a:endParaRPr lang="en-US" sz="1000" dirty="0" smtClean="0">
              <a:latin typeface="Arial" panose="020B0604020202020204" pitchFamily="34" charset="0"/>
              <a:cs typeface="Arial" panose="020B0604020202020204" pitchFamily="34" charset="0"/>
            </a:endParaRPr>
          </a:p>
          <a:p>
            <a:r>
              <a:rPr lang="en-US" sz="1000" i="0" dirty="0" smtClean="0">
                <a:effectLst/>
                <a:latin typeface="Arial" panose="020B0604020202020204" pitchFamily="34" charset="0"/>
                <a:cs typeface="Arial" panose="020B0604020202020204" pitchFamily="34" charset="0"/>
              </a:rPr>
              <a:t>Identifies gaps in current evidence to guide future research on digital healthcare implementation</a:t>
            </a:r>
            <a:r>
              <a:rPr lang="en-US" sz="1000" b="1" i="0" dirty="0" smtClean="0">
                <a:effectLst/>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16" name="Rectangle 15"/>
          <p:cNvSpPr/>
          <p:nvPr/>
        </p:nvSpPr>
        <p:spPr>
          <a:xfrm>
            <a:off x="7079341" y="2660944"/>
            <a:ext cx="5023395" cy="41081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050" b="1" i="0" dirty="0" err="1" smtClean="0">
                <a:effectLst/>
              </a:rPr>
              <a:t>Refferences</a:t>
            </a:r>
            <a:r>
              <a:rPr lang="en-US" sz="800" b="1" dirty="0" smtClean="0"/>
              <a:t>:</a:t>
            </a:r>
          </a:p>
          <a:p>
            <a:r>
              <a:rPr lang="en-US" sz="800" dirty="0" smtClean="0">
                <a:latin typeface="Arial" panose="020B0604020202020204" pitchFamily="34" charset="0"/>
                <a:cs typeface="Arial" panose="020B0604020202020204" pitchFamily="34" charset="0"/>
              </a:rPr>
              <a:t>Department </a:t>
            </a:r>
            <a:r>
              <a:rPr lang="en-US" sz="800" dirty="0">
                <a:latin typeface="Arial" panose="020B0604020202020204" pitchFamily="34" charset="0"/>
                <a:cs typeface="Arial" panose="020B0604020202020204" pitchFamily="34" charset="0"/>
              </a:rPr>
              <a:t>of Health and Social Care (DHSC) (2022) A plan for digital health and social care. London: DHSC.</a:t>
            </a:r>
          </a:p>
          <a:p>
            <a:r>
              <a:rPr lang="en-US" sz="800" dirty="0">
                <a:latin typeface="Arial" panose="020B0604020202020204" pitchFamily="34" charset="0"/>
                <a:cs typeface="Arial" panose="020B0604020202020204" pitchFamily="34" charset="0"/>
              </a:rPr>
              <a:t>National Cyber Security Centre (NCSC) (2023) Cyber security guidance for health </a:t>
            </a:r>
            <a:r>
              <a:rPr lang="en-US" sz="800" dirty="0" err="1">
                <a:latin typeface="Arial" panose="020B0604020202020204" pitchFamily="34" charset="0"/>
                <a:cs typeface="Arial" panose="020B0604020202020204" pitchFamily="34" charset="0"/>
              </a:rPr>
              <a:t>organisations</a:t>
            </a:r>
            <a:r>
              <a:rPr lang="en-US" sz="800" dirty="0">
                <a:latin typeface="Arial" panose="020B0604020202020204" pitchFamily="34" charset="0"/>
                <a:cs typeface="Arial" panose="020B0604020202020204" pitchFamily="34" charset="0"/>
              </a:rPr>
              <a:t>. London: NCSC.</a:t>
            </a:r>
          </a:p>
          <a:p>
            <a:r>
              <a:rPr lang="en-US" sz="800" dirty="0">
                <a:latin typeface="Arial" panose="020B0604020202020204" pitchFamily="34" charset="0"/>
                <a:cs typeface="Arial" panose="020B0604020202020204" pitchFamily="34" charset="0"/>
              </a:rPr>
              <a:t>National Institute for Health and Care Excellence (NICE) (2022) Evidence standards framework for digital health technologies. London: NICE.</a:t>
            </a:r>
          </a:p>
          <a:p>
            <a:r>
              <a:rPr lang="en-US" sz="800" dirty="0">
                <a:latin typeface="Arial" panose="020B0604020202020204" pitchFamily="34" charset="0"/>
                <a:cs typeface="Arial" panose="020B0604020202020204" pitchFamily="34" charset="0"/>
              </a:rPr>
              <a:t>NHS Confederation (2023) Digital innovation in healthcare. London: NHS Confederation.</a:t>
            </a:r>
          </a:p>
          <a:p>
            <a:r>
              <a:rPr lang="en-US" sz="800" dirty="0">
                <a:latin typeface="Arial" panose="020B0604020202020204" pitchFamily="34" charset="0"/>
                <a:cs typeface="Arial" panose="020B0604020202020204" pitchFamily="34" charset="0"/>
              </a:rPr>
              <a:t>NHS England (2023) NHS digital transformation strategy. London: NHS England.</a:t>
            </a:r>
          </a:p>
          <a:p>
            <a:r>
              <a:rPr lang="en-US" sz="800" dirty="0">
                <a:latin typeface="Arial" panose="020B0604020202020204" pitchFamily="34" charset="0"/>
                <a:cs typeface="Arial" panose="020B0604020202020204" pitchFamily="34" charset="0"/>
              </a:rPr>
              <a:t>NHS England (2024) Transformation Directorate: Digital and data. London: NHS England.</a:t>
            </a:r>
          </a:p>
          <a:p>
            <a:r>
              <a:rPr lang="en-US" sz="800" dirty="0">
                <a:latin typeface="Arial" panose="020B0604020202020204" pitchFamily="34" charset="0"/>
                <a:cs typeface="Arial" panose="020B0604020202020204" pitchFamily="34" charset="0"/>
              </a:rPr>
              <a:t>NHS England (2025a) NHS App Statistics: December 2025. Leeds: NHS England.</a:t>
            </a:r>
          </a:p>
          <a:p>
            <a:r>
              <a:rPr lang="en-US" sz="800" dirty="0">
                <a:latin typeface="Arial" panose="020B0604020202020204" pitchFamily="34" charset="0"/>
                <a:cs typeface="Arial" panose="020B0604020202020204" pitchFamily="34" charset="0"/>
              </a:rPr>
              <a:t>NHS England (2025b) NHS App Management Information. Leeds: NHS England.</a:t>
            </a:r>
          </a:p>
          <a:p>
            <a:r>
              <a:rPr lang="en-US" sz="800" dirty="0">
                <a:latin typeface="Arial" panose="020B0604020202020204" pitchFamily="34" charset="0"/>
                <a:cs typeface="Arial" panose="020B0604020202020204" pitchFamily="34" charset="0"/>
              </a:rPr>
              <a:t>Office for National Statistics (ONS) (2024) Internet access and digital inclusion in Great Britain. Newport: ONS.</a:t>
            </a:r>
          </a:p>
          <a:p>
            <a:r>
              <a:rPr lang="en-US" sz="800" dirty="0">
                <a:latin typeface="Arial" panose="020B0604020202020204" pitchFamily="34" charset="0"/>
                <a:cs typeface="Arial" panose="020B0604020202020204" pitchFamily="34" charset="0"/>
              </a:rPr>
              <a:t>The Health Foundation (2024) Electronic patient records in the NHS: Progress and challenges. London: The Health Foundation.</a:t>
            </a:r>
          </a:p>
          <a:p>
            <a:r>
              <a:rPr lang="en-US" sz="800" dirty="0">
                <a:latin typeface="Arial" panose="020B0604020202020204" pitchFamily="34" charset="0"/>
                <a:cs typeface="Arial" panose="020B0604020202020204" pitchFamily="34" charset="0"/>
              </a:rPr>
              <a:t>The King's Fund (2022) The future of digital health and care. London: The King's Fund.</a:t>
            </a:r>
          </a:p>
          <a:p>
            <a:r>
              <a:rPr lang="en-US" sz="800" dirty="0" err="1">
                <a:latin typeface="Arial" panose="020B0604020202020204" pitchFamily="34" charset="0"/>
                <a:cs typeface="Arial" panose="020B0604020202020204" pitchFamily="34" charset="0"/>
              </a:rPr>
              <a:t>Topol</a:t>
            </a:r>
            <a:r>
              <a:rPr lang="en-US" sz="800" dirty="0">
                <a:latin typeface="Arial" panose="020B0604020202020204" pitchFamily="34" charset="0"/>
                <a:cs typeface="Arial" panose="020B0604020202020204" pitchFamily="34" charset="0"/>
              </a:rPr>
              <a:t>, E. (2023) Preparing the healthcare workforce to deliver the digital future. London: Health Education England.</a:t>
            </a:r>
          </a:p>
          <a:p>
            <a:r>
              <a:rPr lang="en-US" sz="800" dirty="0" err="1">
                <a:latin typeface="Arial" panose="020B0604020202020204" pitchFamily="34" charset="0"/>
                <a:cs typeface="Arial" panose="020B0604020202020204" pitchFamily="34" charset="0"/>
              </a:rPr>
              <a:t>Wachter</a:t>
            </a:r>
            <a:r>
              <a:rPr lang="en-US" sz="800" dirty="0">
                <a:latin typeface="Arial" panose="020B0604020202020204" pitchFamily="34" charset="0"/>
                <a:cs typeface="Arial" panose="020B0604020202020204" pitchFamily="34" charset="0"/>
              </a:rPr>
              <a:t>, R. (2022) Making IT Work: Harnessing the Power of Health Information Technology to Improve Care in England. London: Department of Health and Social Care.</a:t>
            </a:r>
          </a:p>
          <a:p>
            <a:r>
              <a:rPr lang="en-US" sz="800" dirty="0">
                <a:latin typeface="Arial" panose="020B0604020202020204" pitchFamily="34" charset="0"/>
                <a:cs typeface="Arial" panose="020B0604020202020204" pitchFamily="34" charset="0"/>
              </a:rPr>
              <a:t>British Medical Association (2023) Digital healthcare and medical practice. London: BMA.</a:t>
            </a:r>
          </a:p>
          <a:p>
            <a:r>
              <a:rPr lang="en-US" sz="800" dirty="0">
                <a:latin typeface="Arial" panose="020B0604020202020204" pitchFamily="34" charset="0"/>
                <a:cs typeface="Arial" panose="020B0604020202020204" pitchFamily="34" charset="0"/>
              </a:rPr>
              <a:t>NHS England (2022) What Good Looks Like framework. London: NHS England.</a:t>
            </a:r>
          </a:p>
          <a:p>
            <a:r>
              <a:rPr lang="en-US" sz="800" dirty="0">
                <a:latin typeface="Arial" panose="020B0604020202020204" pitchFamily="34" charset="0"/>
                <a:cs typeface="Arial" panose="020B0604020202020204" pitchFamily="34" charset="0"/>
              </a:rPr>
              <a:t>UK Government (2023) Data Saves Lives: Reshaping health and social care with data. London: DHSC.</a:t>
            </a:r>
          </a:p>
          <a:p>
            <a:r>
              <a:rPr lang="en-US" sz="800" dirty="0">
                <a:latin typeface="Arial" panose="020B0604020202020204" pitchFamily="34" charset="0"/>
                <a:cs typeface="Arial" panose="020B0604020202020204" pitchFamily="34" charset="0"/>
              </a:rPr>
              <a:t>Health Education England (2022) The </a:t>
            </a:r>
            <a:r>
              <a:rPr lang="en-US" sz="800" dirty="0" err="1">
                <a:latin typeface="Arial" panose="020B0604020202020204" pitchFamily="34" charset="0"/>
                <a:cs typeface="Arial" panose="020B0604020202020204" pitchFamily="34" charset="0"/>
              </a:rPr>
              <a:t>Topol</a:t>
            </a:r>
            <a:r>
              <a:rPr lang="en-US" sz="800" dirty="0">
                <a:latin typeface="Arial" panose="020B0604020202020204" pitchFamily="34" charset="0"/>
                <a:cs typeface="Arial" panose="020B0604020202020204" pitchFamily="34" charset="0"/>
              </a:rPr>
              <a:t> Review: Preparing the healthcare workforce to deliver the digital future. London: HEE.</a:t>
            </a:r>
          </a:p>
        </p:txBody>
      </p:sp>
      <p:pic>
        <p:nvPicPr>
          <p:cNvPr id="17" name="Picture 1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92069" y="5089682"/>
            <a:ext cx="3454401" cy="2047718"/>
          </a:xfrm>
          <a:prstGeom prst="rect">
            <a:avLst/>
          </a:prstGeom>
        </p:spPr>
      </p:pic>
    </p:spTree>
    <p:extLst>
      <p:ext uri="{BB962C8B-B14F-4D97-AF65-F5344CB8AC3E}">
        <p14:creationId xmlns:p14="http://schemas.microsoft.com/office/powerpoint/2010/main" val="38508942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TM04033929[[fn=Slate]]</Template>
  <TotalTime>58</TotalTime>
  <Words>778</Words>
  <Application>Microsoft Office PowerPoint</Application>
  <PresentationFormat>Widescreen</PresentationFormat>
  <Paragraphs>37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Calisto MT</vt:lpstr>
      <vt:lpstr>Trebuchet MS</vt:lpstr>
      <vt:lpstr>Wingdings 2</vt:lpstr>
      <vt:lpstr>Slate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8</cp:revision>
  <dcterms:created xsi:type="dcterms:W3CDTF">2026-07-05T02:47:46Z</dcterms:created>
  <dcterms:modified xsi:type="dcterms:W3CDTF">2026-07-05T03:46:08Z</dcterms:modified>
</cp:coreProperties>
</file>