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45"/>
  </p:notesMasterIdLst>
  <p:sldIdLst>
    <p:sldId id="561" r:id="rId2"/>
    <p:sldId id="630" r:id="rId3"/>
    <p:sldId id="500" r:id="rId4"/>
    <p:sldId id="620" r:id="rId5"/>
    <p:sldId id="553" r:id="rId6"/>
    <p:sldId id="574" r:id="rId7"/>
    <p:sldId id="576" r:id="rId8"/>
    <p:sldId id="572" r:id="rId9"/>
    <p:sldId id="380" r:id="rId10"/>
    <p:sldId id="573" r:id="rId11"/>
    <p:sldId id="626" r:id="rId12"/>
    <p:sldId id="578" r:id="rId13"/>
    <p:sldId id="582" r:id="rId14"/>
    <p:sldId id="581" r:id="rId15"/>
    <p:sldId id="612" r:id="rId16"/>
    <p:sldId id="615" r:id="rId17"/>
    <p:sldId id="584" r:id="rId18"/>
    <p:sldId id="621" r:id="rId19"/>
    <p:sldId id="611" r:id="rId20"/>
    <p:sldId id="591" r:id="rId21"/>
    <p:sldId id="622" r:id="rId22"/>
    <p:sldId id="593" r:id="rId23"/>
    <p:sldId id="623" r:id="rId24"/>
    <p:sldId id="594" r:id="rId25"/>
    <p:sldId id="624" r:id="rId26"/>
    <p:sldId id="585" r:id="rId27"/>
    <p:sldId id="618" r:id="rId28"/>
    <p:sldId id="619" r:id="rId29"/>
    <p:sldId id="554" r:id="rId30"/>
    <p:sldId id="595" r:id="rId31"/>
    <p:sldId id="596" r:id="rId32"/>
    <p:sldId id="597" r:id="rId33"/>
    <p:sldId id="602" r:id="rId34"/>
    <p:sldId id="600" r:id="rId35"/>
    <p:sldId id="605" r:id="rId36"/>
    <p:sldId id="607" r:id="rId37"/>
    <p:sldId id="609" r:id="rId38"/>
    <p:sldId id="625" r:id="rId39"/>
    <p:sldId id="629" r:id="rId40"/>
    <p:sldId id="610" r:id="rId41"/>
    <p:sldId id="435" r:id="rId42"/>
    <p:sldId id="414" r:id="rId43"/>
    <p:sldId id="359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2F5FD7-1266-483A-9240-2EA35B8B90C7}" v="133" dt="2026-10-03T21:48:28.3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23" autoAdjust="0"/>
    <p:restoredTop sz="94664" autoAdjust="0"/>
  </p:normalViewPr>
  <p:slideViewPr>
    <p:cSldViewPr>
      <p:cViewPr varScale="1">
        <p:scale>
          <a:sx n="97" d="100"/>
          <a:sy n="97" d="100"/>
        </p:scale>
        <p:origin x="71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commentAuthors" Target="commentAuthor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ung Lai Johnny Wan" userId="845dcd57-0ca4-421d-bce9-c9d046037f35" providerId="ADAL" clId="{476FECD9-7C13-4C1B-9749-0127A61482A8}"/>
    <pc:docChg chg="undo custSel addSld delSld modSld sldOrd">
      <pc:chgData name="Chung Lai Johnny Wan" userId="845dcd57-0ca4-421d-bce9-c9d046037f35" providerId="ADAL" clId="{476FECD9-7C13-4C1B-9749-0127A61482A8}" dt="2026-10-03T21:48:28.307" v="720" actId="20577"/>
      <pc:docMkLst>
        <pc:docMk/>
      </pc:docMkLst>
      <pc:sldChg chg="del ord">
        <pc:chgData name="Chung Lai Johnny Wan" userId="845dcd57-0ca4-421d-bce9-c9d046037f35" providerId="ADAL" clId="{476FECD9-7C13-4C1B-9749-0127A61482A8}" dt="2026-10-02T15:46:48.285" v="465" actId="47"/>
        <pc:sldMkLst>
          <pc:docMk/>
          <pc:sldMk cId="826095882" sldId="485"/>
        </pc:sldMkLst>
      </pc:sldChg>
      <pc:sldChg chg="addSp delSp modSp mod">
        <pc:chgData name="Chung Lai Johnny Wan" userId="845dcd57-0ca4-421d-bce9-c9d046037f35" providerId="ADAL" clId="{476FECD9-7C13-4C1B-9749-0127A61482A8}" dt="2026-10-03T21:40:59.830" v="617" actId="20577"/>
        <pc:sldMkLst>
          <pc:docMk/>
          <pc:sldMk cId="787300860" sldId="561"/>
        </pc:sldMkLst>
        <pc:spChg chg="add mod">
          <ac:chgData name="Chung Lai Johnny Wan" userId="845dcd57-0ca4-421d-bce9-c9d046037f35" providerId="ADAL" clId="{476FECD9-7C13-4C1B-9749-0127A61482A8}" dt="2026-10-03T21:40:59.830" v="617" actId="20577"/>
          <ac:spMkLst>
            <pc:docMk/>
            <pc:sldMk cId="787300860" sldId="561"/>
            <ac:spMk id="4" creationId="{07C97BEF-36EE-1FBD-4C7C-8B70508B3302}"/>
          </ac:spMkLst>
        </pc:spChg>
        <pc:spChg chg="del">
          <ac:chgData name="Chung Lai Johnny Wan" userId="845dcd57-0ca4-421d-bce9-c9d046037f35" providerId="ADAL" clId="{476FECD9-7C13-4C1B-9749-0127A61482A8}" dt="2026-10-03T21:40:24.331" v="600" actId="478"/>
          <ac:spMkLst>
            <pc:docMk/>
            <pc:sldMk cId="787300860" sldId="561"/>
            <ac:spMk id="5" creationId="{AD41BCC5-72FE-A038-37CD-4AF8E67174D3}"/>
          </ac:spMkLst>
        </pc:spChg>
      </pc:sldChg>
      <pc:sldChg chg="modSp modAnim">
        <pc:chgData name="Chung Lai Johnny Wan" userId="845dcd57-0ca4-421d-bce9-c9d046037f35" providerId="ADAL" clId="{476FECD9-7C13-4C1B-9749-0127A61482A8}" dt="2026-10-02T16:10:37.207" v="520" actId="20577"/>
        <pc:sldMkLst>
          <pc:docMk/>
          <pc:sldMk cId="2974476670" sldId="573"/>
        </pc:sldMkLst>
        <pc:spChg chg="mod">
          <ac:chgData name="Chung Lai Johnny Wan" userId="845dcd57-0ca4-421d-bce9-c9d046037f35" providerId="ADAL" clId="{476FECD9-7C13-4C1B-9749-0127A61482A8}" dt="2026-10-02T16:10:37.207" v="520" actId="20577"/>
          <ac:spMkLst>
            <pc:docMk/>
            <pc:sldMk cId="2974476670" sldId="573"/>
            <ac:spMk id="3" creationId="{00000000-0000-0000-0000-000000000000}"/>
          </ac:spMkLst>
        </pc:spChg>
      </pc:sldChg>
      <pc:sldChg chg="addSp delSp modSp mod delAnim modAnim">
        <pc:chgData name="Chung Lai Johnny Wan" userId="845dcd57-0ca4-421d-bce9-c9d046037f35" providerId="ADAL" clId="{476FECD9-7C13-4C1B-9749-0127A61482A8}" dt="2026-10-02T15:58:07.275" v="478" actId="1076"/>
        <pc:sldMkLst>
          <pc:docMk/>
          <pc:sldMk cId="2538117628" sldId="578"/>
        </pc:sldMkLst>
        <pc:spChg chg="del mod">
          <ac:chgData name="Chung Lai Johnny Wan" userId="845dcd57-0ca4-421d-bce9-c9d046037f35" providerId="ADAL" clId="{476FECD9-7C13-4C1B-9749-0127A61482A8}" dt="2026-10-02T15:57:58.646" v="474" actId="478"/>
          <ac:spMkLst>
            <pc:docMk/>
            <pc:sldMk cId="2538117628" sldId="578"/>
            <ac:spMk id="3" creationId="{00000000-0000-0000-0000-000000000000}"/>
          </ac:spMkLst>
        </pc:spChg>
        <pc:spChg chg="add del mod">
          <ac:chgData name="Chung Lai Johnny Wan" userId="845dcd57-0ca4-421d-bce9-c9d046037f35" providerId="ADAL" clId="{476FECD9-7C13-4C1B-9749-0127A61482A8}" dt="2026-10-02T15:58:01.316" v="475" actId="478"/>
          <ac:spMkLst>
            <pc:docMk/>
            <pc:sldMk cId="2538117628" sldId="578"/>
            <ac:spMk id="7" creationId="{A3087717-CB14-8333-8226-BAC345F1E2B0}"/>
          </ac:spMkLst>
        </pc:spChg>
        <pc:picChg chg="add mod">
          <ac:chgData name="Chung Lai Johnny Wan" userId="845dcd57-0ca4-421d-bce9-c9d046037f35" providerId="ADAL" clId="{476FECD9-7C13-4C1B-9749-0127A61482A8}" dt="2026-10-02T15:58:07.275" v="478" actId="1076"/>
          <ac:picMkLst>
            <pc:docMk/>
            <pc:sldMk cId="2538117628" sldId="578"/>
            <ac:picMk id="4" creationId="{8E691DDD-D77F-8E4D-AA21-EA911A797CA8}"/>
          </ac:picMkLst>
        </pc:picChg>
      </pc:sldChg>
      <pc:sldChg chg="modSp modAnim">
        <pc:chgData name="Chung Lai Johnny Wan" userId="845dcd57-0ca4-421d-bce9-c9d046037f35" providerId="ADAL" clId="{476FECD9-7C13-4C1B-9749-0127A61482A8}" dt="2026-10-02T16:17:14.193" v="567" actId="20577"/>
        <pc:sldMkLst>
          <pc:docMk/>
          <pc:sldMk cId="271404057" sldId="581"/>
        </pc:sldMkLst>
        <pc:spChg chg="mod">
          <ac:chgData name="Chung Lai Johnny Wan" userId="845dcd57-0ca4-421d-bce9-c9d046037f35" providerId="ADAL" clId="{476FECD9-7C13-4C1B-9749-0127A61482A8}" dt="2026-10-02T16:17:14.193" v="567" actId="20577"/>
          <ac:spMkLst>
            <pc:docMk/>
            <pc:sldMk cId="271404057" sldId="581"/>
            <ac:spMk id="3" creationId="{00000000-0000-0000-0000-000000000000}"/>
          </ac:spMkLst>
        </pc:spChg>
      </pc:sldChg>
      <pc:sldChg chg="modSp mod">
        <pc:chgData name="Chung Lai Johnny Wan" userId="845dcd57-0ca4-421d-bce9-c9d046037f35" providerId="ADAL" clId="{476FECD9-7C13-4C1B-9749-0127A61482A8}" dt="2026-10-03T21:41:38.406" v="620" actId="14100"/>
        <pc:sldMkLst>
          <pc:docMk/>
          <pc:sldMk cId="3136177386" sldId="582"/>
        </pc:sldMkLst>
        <pc:spChg chg="mod">
          <ac:chgData name="Chung Lai Johnny Wan" userId="845dcd57-0ca4-421d-bce9-c9d046037f35" providerId="ADAL" clId="{476FECD9-7C13-4C1B-9749-0127A61482A8}" dt="2026-10-03T21:41:38.406" v="620" actId="14100"/>
          <ac:spMkLst>
            <pc:docMk/>
            <pc:sldMk cId="3136177386" sldId="582"/>
            <ac:spMk id="3" creationId="{00000000-0000-0000-0000-000000000000}"/>
          </ac:spMkLst>
        </pc:spChg>
      </pc:sldChg>
      <pc:sldChg chg="del">
        <pc:chgData name="Chung Lai Johnny Wan" userId="845dcd57-0ca4-421d-bce9-c9d046037f35" providerId="ADAL" clId="{476FECD9-7C13-4C1B-9749-0127A61482A8}" dt="2026-10-02T16:16:09.325" v="521" actId="47"/>
        <pc:sldMkLst>
          <pc:docMk/>
          <pc:sldMk cId="963341993" sldId="583"/>
        </pc:sldMkLst>
      </pc:sldChg>
      <pc:sldChg chg="modSp modAnim">
        <pc:chgData name="Chung Lai Johnny Wan" userId="845dcd57-0ca4-421d-bce9-c9d046037f35" providerId="ADAL" clId="{476FECD9-7C13-4C1B-9749-0127A61482A8}" dt="2026-10-03T21:48:28.307" v="720" actId="20577"/>
        <pc:sldMkLst>
          <pc:docMk/>
          <pc:sldMk cId="2607922168" sldId="585"/>
        </pc:sldMkLst>
        <pc:spChg chg="mod">
          <ac:chgData name="Chung Lai Johnny Wan" userId="845dcd57-0ca4-421d-bce9-c9d046037f35" providerId="ADAL" clId="{476FECD9-7C13-4C1B-9749-0127A61482A8}" dt="2026-10-03T21:48:28.307" v="720" actId="20577"/>
          <ac:spMkLst>
            <pc:docMk/>
            <pc:sldMk cId="2607922168" sldId="585"/>
            <ac:spMk id="3" creationId="{00000000-0000-0000-0000-000000000000}"/>
          </ac:spMkLst>
        </pc:spChg>
      </pc:sldChg>
      <pc:sldChg chg="del">
        <pc:chgData name="Chung Lai Johnny Wan" userId="845dcd57-0ca4-421d-bce9-c9d046037f35" providerId="ADAL" clId="{476FECD9-7C13-4C1B-9749-0127A61482A8}" dt="2026-10-02T15:46:12.994" v="461" actId="47"/>
        <pc:sldMkLst>
          <pc:docMk/>
          <pc:sldMk cId="1917958451" sldId="590"/>
        </pc:sldMkLst>
      </pc:sldChg>
      <pc:sldChg chg="modSp mod">
        <pc:chgData name="Chung Lai Johnny Wan" userId="845dcd57-0ca4-421d-bce9-c9d046037f35" providerId="ADAL" clId="{476FECD9-7C13-4C1B-9749-0127A61482A8}" dt="2026-10-03T21:44:04.395" v="691" actId="27636"/>
        <pc:sldMkLst>
          <pc:docMk/>
          <pc:sldMk cId="1219133090" sldId="610"/>
        </pc:sldMkLst>
        <pc:spChg chg="mod">
          <ac:chgData name="Chung Lai Johnny Wan" userId="845dcd57-0ca4-421d-bce9-c9d046037f35" providerId="ADAL" clId="{476FECD9-7C13-4C1B-9749-0127A61482A8}" dt="2026-10-03T21:44:04.395" v="691" actId="27636"/>
          <ac:spMkLst>
            <pc:docMk/>
            <pc:sldMk cId="1219133090" sldId="610"/>
            <ac:spMk id="3" creationId="{FBCF4A9E-7ACD-9774-806A-DC0AF8B7BC83}"/>
          </ac:spMkLst>
        </pc:spChg>
      </pc:sldChg>
      <pc:sldChg chg="modSp mod modAnim">
        <pc:chgData name="Chung Lai Johnny Wan" userId="845dcd57-0ca4-421d-bce9-c9d046037f35" providerId="ADAL" clId="{476FECD9-7C13-4C1B-9749-0127A61482A8}" dt="2026-10-03T21:11:24.179" v="569" actId="113"/>
        <pc:sldMkLst>
          <pc:docMk/>
          <pc:sldMk cId="2859752094" sldId="612"/>
        </pc:sldMkLst>
        <pc:spChg chg="mod">
          <ac:chgData name="Chung Lai Johnny Wan" userId="845dcd57-0ca4-421d-bce9-c9d046037f35" providerId="ADAL" clId="{476FECD9-7C13-4C1B-9749-0127A61482A8}" dt="2026-10-03T21:11:24.179" v="569" actId="113"/>
          <ac:spMkLst>
            <pc:docMk/>
            <pc:sldMk cId="2859752094" sldId="612"/>
            <ac:spMk id="3" creationId="{571AB63E-C010-C368-447F-9EC3B8D0DF28}"/>
          </ac:spMkLst>
        </pc:spChg>
      </pc:sldChg>
      <pc:sldChg chg="modSp">
        <pc:chgData name="Chung Lai Johnny Wan" userId="845dcd57-0ca4-421d-bce9-c9d046037f35" providerId="ADAL" clId="{476FECD9-7C13-4C1B-9749-0127A61482A8}" dt="2026-10-02T16:10:25.473" v="518" actId="6549"/>
        <pc:sldMkLst>
          <pc:docMk/>
          <pc:sldMk cId="1589576894" sldId="615"/>
        </pc:sldMkLst>
        <pc:spChg chg="mod">
          <ac:chgData name="Chung Lai Johnny Wan" userId="845dcd57-0ca4-421d-bce9-c9d046037f35" providerId="ADAL" clId="{476FECD9-7C13-4C1B-9749-0127A61482A8}" dt="2026-10-02T16:10:25.473" v="518" actId="6549"/>
          <ac:spMkLst>
            <pc:docMk/>
            <pc:sldMk cId="1589576894" sldId="615"/>
            <ac:spMk id="3" creationId="{7D2C7972-730E-3A00-2CE3-26925C1E4E6D}"/>
          </ac:spMkLst>
        </pc:spChg>
      </pc:sldChg>
      <pc:sldChg chg="del">
        <pc:chgData name="Chung Lai Johnny Wan" userId="845dcd57-0ca4-421d-bce9-c9d046037f35" providerId="ADAL" clId="{476FECD9-7C13-4C1B-9749-0127A61482A8}" dt="2026-10-02T16:07:20.020" v="479" actId="47"/>
        <pc:sldMkLst>
          <pc:docMk/>
          <pc:sldMk cId="2018167929" sldId="617"/>
        </pc:sldMkLst>
      </pc:sldChg>
      <pc:sldChg chg="ord">
        <pc:chgData name="Chung Lai Johnny Wan" userId="845dcd57-0ca4-421d-bce9-c9d046037f35" providerId="ADAL" clId="{476FECD9-7C13-4C1B-9749-0127A61482A8}" dt="2026-10-02T15:47:02.977" v="467"/>
        <pc:sldMkLst>
          <pc:docMk/>
          <pc:sldMk cId="1340214711" sldId="620"/>
        </pc:sldMkLst>
      </pc:sldChg>
      <pc:sldChg chg="del">
        <pc:chgData name="Chung Lai Johnny Wan" userId="845dcd57-0ca4-421d-bce9-c9d046037f35" providerId="ADAL" clId="{476FECD9-7C13-4C1B-9749-0127A61482A8}" dt="2026-10-02T15:48:05.024" v="469" actId="47"/>
        <pc:sldMkLst>
          <pc:docMk/>
          <pc:sldMk cId="2856442069" sldId="627"/>
        </pc:sldMkLst>
      </pc:sldChg>
      <pc:sldChg chg="del">
        <pc:chgData name="Chung Lai Johnny Wan" userId="845dcd57-0ca4-421d-bce9-c9d046037f35" providerId="ADAL" clId="{476FECD9-7C13-4C1B-9749-0127A61482A8}" dt="2026-10-02T15:48:03.244" v="468" actId="47"/>
        <pc:sldMkLst>
          <pc:docMk/>
          <pc:sldMk cId="213338796" sldId="628"/>
        </pc:sldMkLst>
      </pc:sldChg>
      <pc:sldChg chg="modSp add mod">
        <pc:chgData name="Chung Lai Johnny Wan" userId="845dcd57-0ca4-421d-bce9-c9d046037f35" providerId="ADAL" clId="{476FECD9-7C13-4C1B-9749-0127A61482A8}" dt="2026-10-03T21:31:32.880" v="599" actId="3626"/>
        <pc:sldMkLst>
          <pc:docMk/>
          <pc:sldMk cId="2755772257" sldId="629"/>
        </pc:sldMkLst>
        <pc:spChg chg="mod">
          <ac:chgData name="Chung Lai Johnny Wan" userId="845dcd57-0ca4-421d-bce9-c9d046037f35" providerId="ADAL" clId="{476FECD9-7C13-4C1B-9749-0127A61482A8}" dt="2026-10-03T21:31:32.880" v="599" actId="3626"/>
          <ac:spMkLst>
            <pc:docMk/>
            <pc:sldMk cId="2755772257" sldId="629"/>
            <ac:spMk id="3" creationId="{3633157B-AA59-6C3F-BB85-5E989A8DAB58}"/>
          </ac:spMkLst>
        </pc:spChg>
      </pc:sldChg>
      <pc:sldChg chg="del">
        <pc:chgData name="Chung Lai Johnny Wan" userId="845dcd57-0ca4-421d-bce9-c9d046037f35" providerId="ADAL" clId="{476FECD9-7C13-4C1B-9749-0127A61482A8}" dt="2026-10-03T21:23:30.330" v="573" actId="2696"/>
        <pc:sldMkLst>
          <pc:docMk/>
          <pc:sldMk cId="3900842528" sldId="629"/>
        </pc:sldMkLst>
      </pc:sldChg>
      <pc:sldChg chg="add">
        <pc:chgData name="Chung Lai Johnny Wan" userId="845dcd57-0ca4-421d-bce9-c9d046037f35" providerId="ADAL" clId="{476FECD9-7C13-4C1B-9749-0127A61482A8}" dt="2026-10-02T15:46:45.733" v="464"/>
        <pc:sldMkLst>
          <pc:docMk/>
          <pc:sldMk cId="3185307007" sldId="630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EB6AE6-770A-4B44-A488-FCF254461C99}" type="doc">
      <dgm:prSet loTypeId="urn:microsoft.com/office/officeart/2005/8/layout/radial3" loCatId="cycle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C3F47260-923E-4E0F-8B9C-BF183C724BA6}">
      <dgm:prSet phldrT="[Text]" custT="1"/>
      <dgm:spPr>
        <a:solidFill>
          <a:srgbClr val="00CC99">
            <a:alpha val="50000"/>
          </a:srgbClr>
        </a:solidFill>
      </dgm:spPr>
      <dgm:t>
        <a:bodyPr/>
        <a:lstStyle/>
        <a:p>
          <a:r>
            <a:rPr lang="en-US" sz="1600" b="1" dirty="0"/>
            <a:t>Market Segmentation</a:t>
          </a:r>
        </a:p>
      </dgm:t>
    </dgm:pt>
    <dgm:pt modelId="{5E32C263-8154-4BD3-8FAF-2B0DBB357D14}" type="parTrans" cxnId="{938BB5EE-D6A1-4820-AC7A-C6371AF53DBD}">
      <dgm:prSet/>
      <dgm:spPr/>
      <dgm:t>
        <a:bodyPr/>
        <a:lstStyle/>
        <a:p>
          <a:endParaRPr lang="en-US"/>
        </a:p>
      </dgm:t>
    </dgm:pt>
    <dgm:pt modelId="{5D02A994-F469-4D43-966E-A714AB11F5DD}" type="sibTrans" cxnId="{938BB5EE-D6A1-4820-AC7A-C6371AF53DBD}">
      <dgm:prSet/>
      <dgm:spPr/>
      <dgm:t>
        <a:bodyPr/>
        <a:lstStyle/>
        <a:p>
          <a:endParaRPr lang="en-US"/>
        </a:p>
      </dgm:t>
    </dgm:pt>
    <dgm:pt modelId="{7A49918B-80B8-46E5-A3E6-36270FDB6054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Geographic</a:t>
          </a:r>
        </a:p>
      </dgm:t>
    </dgm:pt>
    <dgm:pt modelId="{1F28AB60-A84D-4047-9CA5-A3BE14453A07}" type="parTrans" cxnId="{0EC0A124-E2DE-4E96-AAA4-96C4EB5723AE}">
      <dgm:prSet/>
      <dgm:spPr/>
      <dgm:t>
        <a:bodyPr/>
        <a:lstStyle/>
        <a:p>
          <a:endParaRPr lang="en-US"/>
        </a:p>
      </dgm:t>
    </dgm:pt>
    <dgm:pt modelId="{FD8701BD-9D01-4BBE-9BE2-C47B59252683}" type="sibTrans" cxnId="{0EC0A124-E2DE-4E96-AAA4-96C4EB5723AE}">
      <dgm:prSet/>
      <dgm:spPr/>
      <dgm:t>
        <a:bodyPr/>
        <a:lstStyle/>
        <a:p>
          <a:endParaRPr lang="en-US"/>
        </a:p>
      </dgm:t>
    </dgm:pt>
    <dgm:pt modelId="{920C385F-5B2D-4FC6-9A67-BCC31421261E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Demographic</a:t>
          </a:r>
        </a:p>
      </dgm:t>
    </dgm:pt>
    <dgm:pt modelId="{488C6599-9B9E-4D4D-BC4A-B8C5E8C60978}" type="parTrans" cxnId="{2EB96869-7838-4895-AEA6-5E2A3D5D2B97}">
      <dgm:prSet/>
      <dgm:spPr/>
      <dgm:t>
        <a:bodyPr/>
        <a:lstStyle/>
        <a:p>
          <a:endParaRPr lang="en-US"/>
        </a:p>
      </dgm:t>
    </dgm:pt>
    <dgm:pt modelId="{466F79CE-7EEC-4CEC-93B1-B902A7E307EE}" type="sibTrans" cxnId="{2EB96869-7838-4895-AEA6-5E2A3D5D2B97}">
      <dgm:prSet/>
      <dgm:spPr/>
      <dgm:t>
        <a:bodyPr/>
        <a:lstStyle/>
        <a:p>
          <a:endParaRPr lang="en-US"/>
        </a:p>
      </dgm:t>
    </dgm:pt>
    <dgm:pt modelId="{4B139B11-7BCB-4F23-A72D-D886D45C7F62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Psychographic</a:t>
          </a:r>
        </a:p>
      </dgm:t>
    </dgm:pt>
    <dgm:pt modelId="{90176A2D-F24F-41FE-B1E6-E1B455FD64BB}" type="parTrans" cxnId="{157BC25F-3C9E-4E5B-8245-AF0E25CEAD5F}">
      <dgm:prSet/>
      <dgm:spPr/>
      <dgm:t>
        <a:bodyPr/>
        <a:lstStyle/>
        <a:p>
          <a:endParaRPr lang="en-US"/>
        </a:p>
      </dgm:t>
    </dgm:pt>
    <dgm:pt modelId="{D56E47A7-5E2D-4ED4-BB4A-2C255B8D98F4}" type="sibTrans" cxnId="{157BC25F-3C9E-4E5B-8245-AF0E25CEAD5F}">
      <dgm:prSet/>
      <dgm:spPr/>
      <dgm:t>
        <a:bodyPr/>
        <a:lstStyle/>
        <a:p>
          <a:endParaRPr lang="en-US"/>
        </a:p>
      </dgm:t>
    </dgm:pt>
    <dgm:pt modelId="{F733DBA4-7403-4210-9179-3C4FE5BF37FC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Behavioral</a:t>
          </a:r>
        </a:p>
      </dgm:t>
    </dgm:pt>
    <dgm:pt modelId="{DB00596E-94D2-41F0-9B58-7D2C9E1CC525}" type="parTrans" cxnId="{1B2F8112-DBC7-4D40-8B16-49763ABDF9A5}">
      <dgm:prSet/>
      <dgm:spPr/>
      <dgm:t>
        <a:bodyPr/>
        <a:lstStyle/>
        <a:p>
          <a:endParaRPr lang="en-US"/>
        </a:p>
      </dgm:t>
    </dgm:pt>
    <dgm:pt modelId="{CCB62BAF-A26A-4DDC-A080-0058F193F9C9}" type="sibTrans" cxnId="{1B2F8112-DBC7-4D40-8B16-49763ABDF9A5}">
      <dgm:prSet/>
      <dgm:spPr/>
      <dgm:t>
        <a:bodyPr/>
        <a:lstStyle/>
        <a:p>
          <a:endParaRPr lang="en-US"/>
        </a:p>
      </dgm:t>
    </dgm:pt>
    <dgm:pt modelId="{B8A1609B-8580-4542-8D65-A406200DC042}" type="pres">
      <dgm:prSet presAssocID="{07EB6AE6-770A-4B44-A488-FCF254461C99}" presName="composite" presStyleCnt="0">
        <dgm:presLayoutVars>
          <dgm:chMax val="1"/>
          <dgm:dir/>
          <dgm:resizeHandles val="exact"/>
        </dgm:presLayoutVars>
      </dgm:prSet>
      <dgm:spPr/>
    </dgm:pt>
    <dgm:pt modelId="{B562385D-E224-49D4-803E-58056287A940}" type="pres">
      <dgm:prSet presAssocID="{07EB6AE6-770A-4B44-A488-FCF254461C99}" presName="radial" presStyleCnt="0">
        <dgm:presLayoutVars>
          <dgm:animLvl val="ctr"/>
        </dgm:presLayoutVars>
      </dgm:prSet>
      <dgm:spPr/>
    </dgm:pt>
    <dgm:pt modelId="{7B7B27E3-60A6-436D-998E-E515989122FD}" type="pres">
      <dgm:prSet presAssocID="{C3F47260-923E-4E0F-8B9C-BF183C724BA6}" presName="centerShape" presStyleLbl="vennNode1" presStyleIdx="0" presStyleCnt="5"/>
      <dgm:spPr/>
    </dgm:pt>
    <dgm:pt modelId="{093A5449-39ED-4234-B83F-CCB8E4F6B419}" type="pres">
      <dgm:prSet presAssocID="{7A49918B-80B8-46E5-A3E6-36270FDB6054}" presName="node" presStyleLbl="vennNode1" presStyleIdx="1" presStyleCnt="5" custScaleX="221714" custScaleY="142635" custRadScaleRad="103574">
        <dgm:presLayoutVars>
          <dgm:bulletEnabled val="1"/>
        </dgm:presLayoutVars>
      </dgm:prSet>
      <dgm:spPr/>
    </dgm:pt>
    <dgm:pt modelId="{651F1499-468D-4CDC-9ED2-7D24B8B25F72}" type="pres">
      <dgm:prSet presAssocID="{920C385F-5B2D-4FC6-9A67-BCC31421261E}" presName="node" presStyleLbl="vennNode1" presStyleIdx="2" presStyleCnt="5" custScaleX="223425" custScaleY="145411" custRadScaleRad="128987" custRadScaleInc="-5683">
        <dgm:presLayoutVars>
          <dgm:bulletEnabled val="1"/>
        </dgm:presLayoutVars>
      </dgm:prSet>
      <dgm:spPr/>
    </dgm:pt>
    <dgm:pt modelId="{BF7496E3-856E-4DE4-8FC4-4EC83306D9FE}" type="pres">
      <dgm:prSet presAssocID="{4B139B11-7BCB-4F23-A72D-D886D45C7F62}" presName="node" presStyleLbl="vennNode1" presStyleIdx="3" presStyleCnt="5" custScaleX="284421" custScaleY="132947" custRadScaleRad="85520">
        <dgm:presLayoutVars>
          <dgm:bulletEnabled val="1"/>
        </dgm:presLayoutVars>
      </dgm:prSet>
      <dgm:spPr/>
    </dgm:pt>
    <dgm:pt modelId="{2277B748-05EB-4BFA-883E-FEA86ED056E0}" type="pres">
      <dgm:prSet presAssocID="{F733DBA4-7403-4210-9179-3C4FE5BF37FC}" presName="node" presStyleLbl="vennNode1" presStyleIdx="4" presStyleCnt="5" custScaleX="214741" custScaleY="156858" custRadScaleRad="130481" custRadScaleInc="7297">
        <dgm:presLayoutVars>
          <dgm:bulletEnabled val="1"/>
        </dgm:presLayoutVars>
      </dgm:prSet>
      <dgm:spPr/>
    </dgm:pt>
  </dgm:ptLst>
  <dgm:cxnLst>
    <dgm:cxn modelId="{1B2F8112-DBC7-4D40-8B16-49763ABDF9A5}" srcId="{C3F47260-923E-4E0F-8B9C-BF183C724BA6}" destId="{F733DBA4-7403-4210-9179-3C4FE5BF37FC}" srcOrd="3" destOrd="0" parTransId="{DB00596E-94D2-41F0-9B58-7D2C9E1CC525}" sibTransId="{CCB62BAF-A26A-4DDC-A080-0058F193F9C9}"/>
    <dgm:cxn modelId="{6D813022-87E6-4249-9D69-2CC92390FFEC}" type="presOf" srcId="{F733DBA4-7403-4210-9179-3C4FE5BF37FC}" destId="{2277B748-05EB-4BFA-883E-FEA86ED056E0}" srcOrd="0" destOrd="0" presId="urn:microsoft.com/office/officeart/2005/8/layout/radial3"/>
    <dgm:cxn modelId="{0EC0A124-E2DE-4E96-AAA4-96C4EB5723AE}" srcId="{C3F47260-923E-4E0F-8B9C-BF183C724BA6}" destId="{7A49918B-80B8-46E5-A3E6-36270FDB6054}" srcOrd="0" destOrd="0" parTransId="{1F28AB60-A84D-4047-9CA5-A3BE14453A07}" sibTransId="{FD8701BD-9D01-4BBE-9BE2-C47B59252683}"/>
    <dgm:cxn modelId="{157BC25F-3C9E-4E5B-8245-AF0E25CEAD5F}" srcId="{C3F47260-923E-4E0F-8B9C-BF183C724BA6}" destId="{4B139B11-7BCB-4F23-A72D-D886D45C7F62}" srcOrd="2" destOrd="0" parTransId="{90176A2D-F24F-41FE-B1E6-E1B455FD64BB}" sibTransId="{D56E47A7-5E2D-4ED4-BB4A-2C255B8D98F4}"/>
    <dgm:cxn modelId="{2EB96869-7838-4895-AEA6-5E2A3D5D2B97}" srcId="{C3F47260-923E-4E0F-8B9C-BF183C724BA6}" destId="{920C385F-5B2D-4FC6-9A67-BCC31421261E}" srcOrd="1" destOrd="0" parTransId="{488C6599-9B9E-4D4D-BC4A-B8C5E8C60978}" sibTransId="{466F79CE-7EEC-4CEC-93B1-B902A7E307EE}"/>
    <dgm:cxn modelId="{0E6676AD-9BEF-4FC8-B7EE-A51409BEC790}" type="presOf" srcId="{920C385F-5B2D-4FC6-9A67-BCC31421261E}" destId="{651F1499-468D-4CDC-9ED2-7D24B8B25F72}" srcOrd="0" destOrd="0" presId="urn:microsoft.com/office/officeart/2005/8/layout/radial3"/>
    <dgm:cxn modelId="{AA5366B8-9C42-49DA-9BE2-416CD06EFC36}" type="presOf" srcId="{C3F47260-923E-4E0F-8B9C-BF183C724BA6}" destId="{7B7B27E3-60A6-436D-998E-E515989122FD}" srcOrd="0" destOrd="0" presId="urn:microsoft.com/office/officeart/2005/8/layout/radial3"/>
    <dgm:cxn modelId="{248DA5D3-F729-4157-BEC3-4FAA92F09F00}" type="presOf" srcId="{7A49918B-80B8-46E5-A3E6-36270FDB6054}" destId="{093A5449-39ED-4234-B83F-CCB8E4F6B419}" srcOrd="0" destOrd="0" presId="urn:microsoft.com/office/officeart/2005/8/layout/radial3"/>
    <dgm:cxn modelId="{938BB5EE-D6A1-4820-AC7A-C6371AF53DBD}" srcId="{07EB6AE6-770A-4B44-A488-FCF254461C99}" destId="{C3F47260-923E-4E0F-8B9C-BF183C724BA6}" srcOrd="0" destOrd="0" parTransId="{5E32C263-8154-4BD3-8FAF-2B0DBB357D14}" sibTransId="{5D02A994-F469-4D43-966E-A714AB11F5DD}"/>
    <dgm:cxn modelId="{E5E1DDF5-18AB-4793-A4AD-CBBE834128C3}" type="presOf" srcId="{07EB6AE6-770A-4B44-A488-FCF254461C99}" destId="{B8A1609B-8580-4542-8D65-A406200DC042}" srcOrd="0" destOrd="0" presId="urn:microsoft.com/office/officeart/2005/8/layout/radial3"/>
    <dgm:cxn modelId="{B83ACAFF-9402-4819-ADA9-A2F5D25B42A1}" type="presOf" srcId="{4B139B11-7BCB-4F23-A72D-D886D45C7F62}" destId="{BF7496E3-856E-4DE4-8FC4-4EC83306D9FE}" srcOrd="0" destOrd="0" presId="urn:microsoft.com/office/officeart/2005/8/layout/radial3"/>
    <dgm:cxn modelId="{6F9298AC-E8F1-4E12-B79E-3BBE6EC42402}" type="presParOf" srcId="{B8A1609B-8580-4542-8D65-A406200DC042}" destId="{B562385D-E224-49D4-803E-58056287A940}" srcOrd="0" destOrd="0" presId="urn:microsoft.com/office/officeart/2005/8/layout/radial3"/>
    <dgm:cxn modelId="{2A5D358E-3E33-416E-8BC4-F773AD90039C}" type="presParOf" srcId="{B562385D-E224-49D4-803E-58056287A940}" destId="{7B7B27E3-60A6-436D-998E-E515989122FD}" srcOrd="0" destOrd="0" presId="urn:microsoft.com/office/officeart/2005/8/layout/radial3"/>
    <dgm:cxn modelId="{2F76818F-7BA8-48EE-B9EE-D5D4862AFF93}" type="presParOf" srcId="{B562385D-E224-49D4-803E-58056287A940}" destId="{093A5449-39ED-4234-B83F-CCB8E4F6B419}" srcOrd="1" destOrd="0" presId="urn:microsoft.com/office/officeart/2005/8/layout/radial3"/>
    <dgm:cxn modelId="{0113CAEC-C462-4DB3-A020-6500F91E25AA}" type="presParOf" srcId="{B562385D-E224-49D4-803E-58056287A940}" destId="{651F1499-468D-4CDC-9ED2-7D24B8B25F72}" srcOrd="2" destOrd="0" presId="urn:microsoft.com/office/officeart/2005/8/layout/radial3"/>
    <dgm:cxn modelId="{38CD0F6C-4033-4F33-BC4C-AFD581FAA369}" type="presParOf" srcId="{B562385D-E224-49D4-803E-58056287A940}" destId="{BF7496E3-856E-4DE4-8FC4-4EC83306D9FE}" srcOrd="3" destOrd="0" presId="urn:microsoft.com/office/officeart/2005/8/layout/radial3"/>
    <dgm:cxn modelId="{31B5F004-0FEC-4E75-88F0-73966612B21E}" type="presParOf" srcId="{B562385D-E224-49D4-803E-58056287A940}" destId="{2277B748-05EB-4BFA-883E-FEA86ED056E0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B27E3-60A6-436D-998E-E515989122FD}">
      <dsp:nvSpPr>
        <dsp:cNvPr id="0" name=""/>
        <dsp:cNvSpPr/>
      </dsp:nvSpPr>
      <dsp:spPr>
        <a:xfrm>
          <a:off x="2078971" y="891391"/>
          <a:ext cx="2155626" cy="2155626"/>
        </a:xfrm>
        <a:prstGeom prst="ellipse">
          <a:avLst/>
        </a:prstGeom>
        <a:solidFill>
          <a:srgbClr val="00CC99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Market Segmentation</a:t>
          </a:r>
        </a:p>
      </dsp:txBody>
      <dsp:txXfrm>
        <a:off x="2394655" y="1207075"/>
        <a:ext cx="1524258" cy="1524258"/>
      </dsp:txXfrm>
    </dsp:sp>
    <dsp:sp modelId="{093A5449-39ED-4234-B83F-CCB8E4F6B419}">
      <dsp:nvSpPr>
        <dsp:cNvPr id="0" name=""/>
        <dsp:cNvSpPr/>
      </dsp:nvSpPr>
      <dsp:spPr>
        <a:xfrm>
          <a:off x="1961953" y="-203273"/>
          <a:ext cx="2389662" cy="1537338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Geographic</a:t>
          </a:r>
        </a:p>
      </dsp:txBody>
      <dsp:txXfrm>
        <a:off x="2311911" y="21865"/>
        <a:ext cx="1689746" cy="1087062"/>
      </dsp:txXfrm>
    </dsp:sp>
    <dsp:sp modelId="{651F1499-468D-4CDC-9ED2-7D24B8B25F72}">
      <dsp:nvSpPr>
        <dsp:cNvPr id="0" name=""/>
        <dsp:cNvSpPr/>
      </dsp:nvSpPr>
      <dsp:spPr>
        <a:xfrm>
          <a:off x="3756253" y="1024148"/>
          <a:ext cx="2408104" cy="1567259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Demographic</a:t>
          </a:r>
        </a:p>
      </dsp:txBody>
      <dsp:txXfrm>
        <a:off x="4108912" y="1253668"/>
        <a:ext cx="1702786" cy="1108219"/>
      </dsp:txXfrm>
    </dsp:sp>
    <dsp:sp modelId="{BF7496E3-856E-4DE4-8FC4-4EC83306D9FE}">
      <dsp:nvSpPr>
        <dsp:cNvPr id="0" name=""/>
        <dsp:cNvSpPr/>
      </dsp:nvSpPr>
      <dsp:spPr>
        <a:xfrm>
          <a:off x="1624021" y="2453281"/>
          <a:ext cx="3065527" cy="1432920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Psychographic</a:t>
          </a:r>
        </a:p>
      </dsp:txBody>
      <dsp:txXfrm>
        <a:off x="2072957" y="2663127"/>
        <a:ext cx="2167655" cy="1013228"/>
      </dsp:txXfrm>
    </dsp:sp>
    <dsp:sp modelId="{2277B748-05EB-4BFA-883E-FEA86ED056E0}">
      <dsp:nvSpPr>
        <dsp:cNvPr id="0" name=""/>
        <dsp:cNvSpPr/>
      </dsp:nvSpPr>
      <dsp:spPr>
        <a:xfrm>
          <a:off x="179846" y="914394"/>
          <a:ext cx="2314507" cy="1690636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Behavioral</a:t>
          </a:r>
        </a:p>
      </dsp:txBody>
      <dsp:txXfrm>
        <a:off x="518798" y="1161982"/>
        <a:ext cx="1636603" cy="1195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03/10/2026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03/10/2026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03/10/2026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03/10/2026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03/10/2026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03/10/2026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03/10/2026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03/10/2026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03/10/2026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03/10/2026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Qd7CMeh5Zk?feature=oembed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virgin.com/about-virgin/latest/richard-branson-how-attract-customers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learning/social-media-marketing-foundations-22309474?u=77966930" TargetMode="External"/><Relationship Id="rId2" Type="http://schemas.openxmlformats.org/officeDocument/2006/relationships/hyperlink" Target="https://www.linkedin.com/learning/small-business-marketing-25853615?u=77966930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395536" y="607909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899592" y="1628800"/>
            <a:ext cx="813690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Entrepreneurial Marketing-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Defining customers, target market &amp; marketing strategies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C97BEF-36EE-1FBD-4C7C-8B70508B3302}"/>
              </a:ext>
            </a:extLst>
          </p:cNvPr>
          <p:cNvSpPr/>
          <p:nvPr/>
        </p:nvSpPr>
        <p:spPr>
          <a:xfrm>
            <a:off x="2195736" y="3457753"/>
            <a:ext cx="5080665" cy="255454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HK" sz="2000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Bohdan </a:t>
            </a:r>
            <a:r>
              <a:rPr lang="en-HK" sz="2000" b="1" dirty="0" err="1">
                <a:solidFill>
                  <a:schemeClr val="bg1"/>
                </a:solidFill>
              </a:rPr>
              <a:t>Kovalov</a:t>
            </a:r>
            <a:endParaRPr lang="en-HK" sz="2000" b="1" dirty="0">
              <a:solidFill>
                <a:schemeClr val="bg1"/>
              </a:solidFill>
            </a:endParaRP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Deji </a:t>
            </a:r>
            <a:r>
              <a:rPr lang="en-HK" sz="2000" b="1" dirty="0" err="1">
                <a:solidFill>
                  <a:schemeClr val="bg1"/>
                </a:solidFill>
              </a:rPr>
              <a:t>Olagboye</a:t>
            </a:r>
            <a:endParaRPr lang="en-HK" sz="2000" b="1" dirty="0">
              <a:solidFill>
                <a:schemeClr val="bg1"/>
              </a:solidFill>
            </a:endParaRP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Doreen Dai</a:t>
            </a:r>
          </a:p>
          <a:p>
            <a:pPr algn="ctr"/>
            <a:r>
              <a:rPr lang="en-HK" sz="2000" b="1" dirty="0" err="1">
                <a:solidFill>
                  <a:schemeClr val="bg1"/>
                </a:solidFill>
              </a:rPr>
              <a:t>Fouziya</a:t>
            </a:r>
            <a:r>
              <a:rPr lang="en-HK" sz="2000" b="1" dirty="0">
                <a:solidFill>
                  <a:schemeClr val="bg1"/>
                </a:solidFill>
              </a:rPr>
              <a:t> Farheen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Simon Chatterton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Chung Lai Johnny Wan (Module Lead)</a:t>
            </a:r>
            <a:br>
              <a:rPr lang="en-HK" sz="2000" b="1" dirty="0">
                <a:solidFill>
                  <a:schemeClr val="bg1"/>
                </a:solidFill>
              </a:rPr>
            </a:br>
            <a:endParaRPr lang="en-HK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1822"/>
            <a:ext cx="9036496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Explored the business environment, industry/sector, and competitors.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Explained and applied the PESTEL analysis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1853070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 what entrepreneurial marketing is?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 Define customers, target market &amp; marketing strategies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7E0FE3-A122-6BC6-9AEB-332C086C74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3C74BB3-B73A-818A-FA07-FA1FE16E080A}"/>
              </a:ext>
            </a:extLst>
          </p:cNvPr>
          <p:cNvSpPr/>
          <p:nvPr/>
        </p:nvSpPr>
        <p:spPr>
          <a:xfrm>
            <a:off x="395536" y="764704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47251F-04F7-1949-EC63-64ED55EA11A0}"/>
              </a:ext>
            </a:extLst>
          </p:cNvPr>
          <p:cNvSpPr txBox="1"/>
          <p:nvPr/>
        </p:nvSpPr>
        <p:spPr>
          <a:xfrm>
            <a:off x="899592" y="1859340"/>
            <a:ext cx="81369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Entrepreneurial Marketing-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Market Segmentation, Customer profile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214711"/>
      </p:ext>
    </p:extLst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What do you think is entrepreneurial marketing?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Do you think marketing for a small firm is the same with large organisations?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Entrepreneurial Marketing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120460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925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Entrepreneurial marketing is not the same as traditional marketing…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why….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Because usually startups or establish companies do not have the same amount of funds and resources as large organisations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Entrepreneurial Marketing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148911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However, regardless of the funding available in order to succeed entrepreneurs should have a clear understand of their market and customers.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3200" dirty="0"/>
              <a:t>Entrepreneurs can understand their market and customers through a careful </a:t>
            </a:r>
            <a:r>
              <a:rPr lang="en-GB" dirty="0"/>
              <a:t>m</a:t>
            </a:r>
            <a:r>
              <a:rPr lang="en-GB" sz="3200" dirty="0"/>
              <a:t>arket segmentation.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Entrepreneurial Marketing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7083258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6512" y="1268760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Market segmentation…… is the process of dividing the market into subsets of customers who share common characteristics.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Market segmentation provides companies a better understanding of their customer needs by matching product/s or service/s to these needs.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Helps companies to allocate more efficiently their human and financial resources.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222" y="460411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highlight>
                  <a:srgbClr val="FFFF00"/>
                </a:highlight>
              </a:rPr>
              <a:t>Market Segmentation</a:t>
            </a:r>
            <a:br>
              <a:rPr lang="en-GB" sz="4000" b="1" dirty="0">
                <a:highlight>
                  <a:srgbClr val="FFFF00"/>
                </a:highlight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71BE311-D36E-9D7D-86D9-10A89C87BAE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6982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69392"/>
            <a:ext cx="8229600" cy="609600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8992"/>
            <a:ext cx="8229600" cy="45719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2400" dirty="0"/>
              <a:t>Marketers have developed four basic ways to segment: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546176" y="1780151"/>
          <a:ext cx="6360368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8D54AE55-D5C8-F44D-65AF-F1554484B81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121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Demographic segmentation: Focus on group of customers that share similar profile such as age, gender, marital status, education, income and religion.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Geographic segmentation: Focus on country, region, county, city,  community or education institutions.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Psychographic segmentation: Focus on group of customers according to their attitudes, opinions and lifestyles.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Behavioural segmentation: Focus on groups that may share similar profile like sharing same lifestyles or sharing same behaviour of buying habits.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476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BF8C74-3CF0-BCE8-E2BE-ED14BD754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43BCFA-91F5-AF29-26FE-FEACE63B41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542107"/>
            <a:ext cx="7393538" cy="3773785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9E207785-C51F-A64C-A9EB-0B577A1B5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5122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Online Media 3" title="Market Segmentation: Dividing the Market | The Complete Marketing Course – Lesson 7">
            <a:hlinkClick r:id="" action="ppaction://media"/>
            <a:extLst>
              <a:ext uri="{FF2B5EF4-FFF2-40B4-BE49-F238E27FC236}">
                <a16:creationId xmlns:a16="http://schemas.microsoft.com/office/drawing/2014/main" id="{8E691DDD-D77F-8E4D-AA21-EA911A797CA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03908" y="1400929"/>
            <a:ext cx="6736184" cy="3805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117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Customers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262146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Once entrepreneurs have understood and segmented their market, they should be able to identify their potential customers and serve them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177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Customer profiling-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Defining your ideal customer shouldn’t be a difficult process. You do not need serve everyone, but your customers’ needs should be well-defined.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is your current customer base?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Which customers are you currently not reaching? How can you reach them?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0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34CA0E-71D8-AB03-4BD0-62676553D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0EBE6-202A-09A0-D262-B69A45366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5708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Example of a 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AB63E-C010-C368-447F-9EC3B8D0D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0425"/>
            <a:ext cx="8964488" cy="4709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Below we will see an example of a typical customer profile for a </a:t>
            </a:r>
            <a:r>
              <a:rPr lang="en-GB" sz="2000" b="1" dirty="0"/>
              <a:t>subscription snack box business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u="sng" dirty="0"/>
              <a:t>Customer profile name: Maria</a:t>
            </a:r>
          </a:p>
          <a:p>
            <a:pPr marL="0" indent="0">
              <a:buNone/>
            </a:pPr>
            <a:r>
              <a:rPr lang="en-GB" sz="2000" b="1" u="sng" dirty="0"/>
              <a:t>Demographic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Age</a:t>
            </a:r>
            <a:r>
              <a:rPr lang="en-GB" sz="2000" dirty="0"/>
              <a:t>: 28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Gender</a:t>
            </a:r>
            <a:r>
              <a:rPr lang="en-GB" sz="2000" dirty="0"/>
              <a:t>: Female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Occupation</a:t>
            </a:r>
            <a:r>
              <a:rPr lang="en-GB" sz="2000" dirty="0"/>
              <a:t>: Marketing Executive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Income</a:t>
            </a:r>
            <a:r>
              <a:rPr lang="en-GB" sz="2000" dirty="0"/>
              <a:t>: £28,000/year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Education</a:t>
            </a:r>
            <a:r>
              <a:rPr lang="en-GB" sz="2000" dirty="0"/>
              <a:t>: University Degree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000" b="1" u="sng" dirty="0"/>
          </a:p>
          <a:p>
            <a:pPr marL="0" indent="0">
              <a:buClr>
                <a:srgbClr val="0070C0"/>
              </a:buClr>
              <a:buNone/>
            </a:pPr>
            <a:r>
              <a:rPr lang="en-GB" sz="2000" b="1" u="sng" dirty="0"/>
              <a:t>Geographic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000" b="1" dirty="0"/>
              <a:t>Location: </a:t>
            </a:r>
            <a:r>
              <a:rPr lang="en-GB" sz="2000" dirty="0"/>
              <a:t>Birmingham, UK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 marL="0" indent="0">
              <a:buClr>
                <a:srgbClr val="007DC3"/>
              </a:buClr>
              <a:buNone/>
            </a:pPr>
            <a:endParaRPr lang="en-GB" sz="16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CCB49B6-CC0D-8361-180F-861948C7B82C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9752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3F90F-9095-7F37-48FA-950525932D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11FA7-5B52-330B-0EE9-3058EE073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5708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Example of a 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C7972-730E-3A00-2CE3-26925C1E4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03" y="908720"/>
            <a:ext cx="8964488" cy="4709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 u="sng" dirty="0"/>
              <a:t>Psychographic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Values</a:t>
            </a:r>
            <a:r>
              <a:rPr lang="en-GB" sz="2200" dirty="0"/>
              <a:t>: Healthy living, sustainability, convenience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Lifestyle</a:t>
            </a:r>
            <a:r>
              <a:rPr lang="en-GB" sz="2200" dirty="0"/>
              <a:t>: Busy urban lifestyle, commutes daily, attends fitness classes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Personality</a:t>
            </a:r>
            <a:r>
              <a:rPr lang="en-GB" sz="2200" dirty="0"/>
              <a:t>: Curious, early adopter of trends, social media savvy.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 marL="0" indent="0">
              <a:buClr>
                <a:srgbClr val="0070C0"/>
              </a:buClr>
              <a:buNone/>
            </a:pPr>
            <a:r>
              <a:rPr lang="en-GB" sz="2200" b="1" u="sng" dirty="0"/>
              <a:t>Buying Behaviour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Shops online for health products and convenience foods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Subscribes to a few lifestyle/fitness brands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Reads reviews and trusts peer recommendations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Influenced by Instagram and YouTube content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A234796-1074-F194-EF89-16E9EA26152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576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Practical class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493675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Explain the market and customers for your chosen company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If you company has a physical location, look the population statistics within 5-10 miles radius.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Identify your customers- develop a profile example of a typical customer.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Even if you have an online company, you still need to consider your market and who you will serve. </a:t>
            </a: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8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73381A-D849-6C7E-D8BC-1CB1827D29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CF5CA-747D-4A6B-B224-434DF49F6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D6ECF4-8EF3-5776-4402-71B05500C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DEDCDEA6-ADFF-75A1-1DB0-F49E6D340B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C38219B-063B-86F0-399C-981F13A8080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8084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B3D753-71D3-A254-4EC0-FDE27543B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B58F567-D6AB-A81A-78A0-FC1DCC3C7FC8}"/>
              </a:ext>
            </a:extLst>
          </p:cNvPr>
          <p:cNvSpPr/>
          <p:nvPr/>
        </p:nvSpPr>
        <p:spPr>
          <a:xfrm>
            <a:off x="395536" y="764704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2A8B6C-73EF-1F78-708D-7ED94816F797}"/>
              </a:ext>
            </a:extLst>
          </p:cNvPr>
          <p:cNvSpPr txBox="1"/>
          <p:nvPr/>
        </p:nvSpPr>
        <p:spPr>
          <a:xfrm>
            <a:off x="899592" y="1859340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Marketing strategies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1463959"/>
      </p:ext>
    </p:extLst>
  </p:cSld>
  <p:clrMapOvr>
    <a:masterClrMapping/>
  </p:clrMapOvr>
  <p:transition>
    <p:dissolv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6C4290-C295-2866-B451-E734F198CD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2790D-8F32-2474-924E-1E99B83C3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55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4400" b="1" dirty="0"/>
              <a:t>Guerrilla Marketing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Surprise and delight tactics – street art, pop-up events, flash mobs.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Low-budget, high-impact; creates word-of-mouth buzz.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Example: A café leaving chalk messages on pavements.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4400" dirty="0"/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D868D0-5404-3209-054C-20AD8B0BDBC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E12B64-102D-AA61-B49F-6C39F629B1B3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Different Marketing Strategies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228098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FADFAA-0923-96CE-5DB1-92493B49B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FA7325-7830-1B56-101E-7F14E2B22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500" y="1268760"/>
            <a:ext cx="5715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2726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79D869-95BC-C394-7C88-4E48A8E9B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4CD7A-DDAE-181A-DA0A-D0A8B38BB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70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3400" b="1" dirty="0"/>
              <a:t>Referral and Loyalty Programs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Encourage existing customers to refer new ones.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Offer discounts or points for repeated purchases.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Example: 'Refer a friend and get £5 off.'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F03384-9220-DC19-23AC-759E9BA69885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788B9B-6E84-E17E-1FF1-EC13E6CFC6FA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Different Marketing Strategies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115638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94BF2F-D52E-B637-06B1-D52CC7CBF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23</a:t>
            </a:fld>
            <a:endParaRPr lang="en-GB"/>
          </a:p>
        </p:txBody>
      </p:sp>
      <p:pic>
        <p:nvPicPr>
          <p:cNvPr id="2050" name="Picture 2" descr="Refer a Friend - SD Bells">
            <a:extLst>
              <a:ext uri="{FF2B5EF4-FFF2-40B4-BE49-F238E27FC236}">
                <a16:creationId xmlns:a16="http://schemas.microsoft.com/office/drawing/2014/main" id="{1D54998E-D091-AF80-B013-E3D659FBE9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856" y="1700808"/>
            <a:ext cx="7164288" cy="283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39620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EFB019-8BFC-2D0D-7C19-7D226FED1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7F1B9-5250-1A16-34B5-24BD3CA1E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85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3100" b="1" dirty="0"/>
              <a:t>Content Marketing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1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Share blogs, videos, or infographics on industry topics.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31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Build trust and positions the SME as a thought leader.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1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Example: A craft business posting weekly DIY videos.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3970C-A54D-4C1F-735B-A952BAF33F0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CCDF4B-7EA9-7A0A-4C19-65C31B5ACF05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nb-NO" sz="3200" b="1" dirty="0">
                <a:highlight>
                  <a:srgbClr val="FFFF00"/>
                </a:highlight>
              </a:rPr>
              <a:t>Different </a:t>
            </a:r>
            <a:r>
              <a:rPr lang="nb-NO" sz="3200" b="1" dirty="0" err="1">
                <a:highlight>
                  <a:srgbClr val="FFFF00"/>
                </a:highlight>
              </a:rPr>
              <a:t>Marketing</a:t>
            </a:r>
            <a:r>
              <a:rPr lang="nb-NO" sz="3200" b="1" dirty="0">
                <a:highlight>
                  <a:srgbClr val="FFFF00"/>
                </a:highlight>
              </a:rPr>
              <a:t> </a:t>
            </a:r>
            <a:r>
              <a:rPr lang="nb-NO" sz="3200" b="1" dirty="0" err="1">
                <a:highlight>
                  <a:srgbClr val="FFFF00"/>
                </a:highlight>
              </a:rPr>
              <a:t>Strategies</a:t>
            </a:r>
            <a:r>
              <a:rPr lang="nb-NO" sz="3200" b="1" dirty="0">
                <a:highlight>
                  <a:srgbClr val="FFFF00"/>
                </a:highlight>
              </a:rPr>
              <a:t> for SMEs</a:t>
            </a:r>
          </a:p>
        </p:txBody>
      </p:sp>
    </p:spTree>
    <p:extLst>
      <p:ext uri="{BB962C8B-B14F-4D97-AF65-F5344CB8AC3E}">
        <p14:creationId xmlns:p14="http://schemas.microsoft.com/office/powerpoint/2010/main" val="33378282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4ED2D1-5587-B7F0-3B2D-2B34B087A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25</a:t>
            </a:fld>
            <a:endParaRPr lang="en-GB"/>
          </a:p>
        </p:txBody>
      </p:sp>
      <p:pic>
        <p:nvPicPr>
          <p:cNvPr id="1026" name="Picture 2" descr="Content Marketing Essentials for Small Business Owners | OnDeck">
            <a:extLst>
              <a:ext uri="{FF2B5EF4-FFF2-40B4-BE49-F238E27FC236}">
                <a16:creationId xmlns:a16="http://schemas.microsoft.com/office/drawing/2014/main" id="{091F4218-5E49-DBE1-DC70-6B37401DE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25" y="1557338"/>
            <a:ext cx="714375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96496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Class activity- split in groups of 3-5 and read what Richard Branson has to say about being ahead of the market.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2"/>
              </a:rPr>
              <a:t>https://www.virgin.com/about-virgin/latest/richard-branson-how-attract-customers</a:t>
            </a: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Practical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6079221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C2D04C-DBDF-9AD4-3F62-CECAEA502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D096A-8154-7920-B7C1-031391FC2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B243F6-B953-8E31-2AB7-4CD5D4E1C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86230AA0-AF20-F839-7D6C-F24C73B2AD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1E26F5B-086C-B433-5756-43696D402C80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0160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EF35C2-FA9B-27FF-32E9-8018B30E09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D1836D8-DB47-C680-65DE-2D0D6124F393}"/>
              </a:ext>
            </a:extLst>
          </p:cNvPr>
          <p:cNvSpPr/>
          <p:nvPr/>
        </p:nvSpPr>
        <p:spPr>
          <a:xfrm>
            <a:off x="395536" y="764704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A1D3BE-16B2-84EA-6D7A-CC618BC448A2}"/>
              </a:ext>
            </a:extLst>
          </p:cNvPr>
          <p:cNvSpPr txBox="1"/>
          <p:nvPr/>
        </p:nvSpPr>
        <p:spPr>
          <a:xfrm>
            <a:off x="899592" y="1859340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Social Media 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178823"/>
      </p:ext>
    </p:extLst>
  </p:cSld>
  <p:clrMapOvr>
    <a:masterClrMapping/>
  </p:clrMapOvr>
  <p:transition>
    <p:dissolv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Once the small business owner has a good understanding of their market and customers.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They should reach their customers by utilising the following tools: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Social media platforms (Facebook, Tik Tok etc)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Develop a professional website and invest in search engine optimization (SEO)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Build an email list of their customers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Offer incentives and discounts or coupons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Join an online platform if applicable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Marketing Strategies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4158369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E43AC-303E-712F-470E-5EED8E878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BDC77-770B-4416-BBE4-476F60073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850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SME owners should use different social media like Instagram, TikTok, Facebook to reach niche audiences.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Leverage trends and hashtags for visibility.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Example: Fashion brand using TikTok challenges.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8BBAF0-8F46-4838-557F-4F0D4716DD9C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206082-8FAE-1A45-6EDA-A227226F4B9F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Social Media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0649530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AE466C-00FE-99DF-241A-E839A77F1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A7542-ADE8-BD38-A295-F6376F20E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Popular Platforms: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– Community building, local promotions, events.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Instagram – Visual storytelling, influencer marketing, product showcases.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Twitter/X – Real-time engagement, updates, hashtags, customer service.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LinkedIn – B2B networking, thought leadership, professional content.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TikTok – Short-form viral content, behind-the-scenes, trend hijacking.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YouTube – Tutorials, product reviews, storytelling, branding.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Tips for SMEs: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Start with 1–2 platforms where your customers are active.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Use analytics to refine content strategy.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Focus on engagement, not just followers.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Leverage user-generated content and local partnerships.</a:t>
            </a:r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2C1BD-10C8-8CE6-B1F6-4CA39AF55C2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AACA98-161D-8BE4-7599-1EF4F1375A5B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Social Media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3048194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8CCD6C-56F7-8700-9C88-BF398185CB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BDF6C-D560-B0F0-780E-0994DA3AA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70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Facebook is ideal for creating brand communities and engaging with local audiences.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Tools: Business pages, Groups, Events, Facebook Ads.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Promote local events and offers.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Run contests and gather user feedback.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Share stories and behind-the-scenes content.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Ads offer targeted reach based on interests, demographics, and behaviours.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It is cost-effective and supports testing for optimization.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insights allows SMEs to track user engagement and adjust content strategies.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6C414-744C-D2A0-8BAF-F7242899D62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3080D3-6859-D007-8A06-E9C5803374D2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Facebook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7369101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DB7AEE-F7E6-6A83-30ED-4C8661188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7DFEA-D8B6-6271-ECC1-F400247AE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Best for visually-driven brands (food, fashion, fitness, etc.).</a:t>
            </a:r>
          </a:p>
          <a:p>
            <a:pPr marL="0" indent="0"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Tools: Stories, Reels, Hashtags, Ads.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Product showcases with creative visuals.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Collaborate with micro-influencers. Influencer partnerships and hashtag strategies can increase visibility.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Share user-generated content and tutorials.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Visual-first platform suited to product-based and lifestyle brands.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Features include Stories, Reels, Shopping, and Highlights.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Popular with Millennials and Gen Z – ideal for fashion, beauty, food, and wellness sectors.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35CC0-59D0-5764-616E-2BD835A297D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076BF2-B869-7B81-AFF3-BB4B45429AE0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Instagram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851852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A8A80A-9476-F5E6-584F-0C15720EF7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BCDE0-4346-371A-B0BF-5D1AEE05D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077412"/>
            <a:ext cx="9036496" cy="46558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Great for real-time interaction and trend engagement.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r>
              <a:rPr lang="en-GB" b="1" dirty="0"/>
              <a:t>Tools: Hashtags, Threads, Polls, DMs.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Customer service and live updates.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Join trending conversations and industry chats.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Share leadership thoughts and business tips.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r>
              <a:rPr lang="en-GB" b="1" dirty="0"/>
              <a:t>Fast-paced platform for real-time interaction and updates.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Useful for news, thought leadership, and customer service.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SMEs can engage in trending conversations with hashtags.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Great for sharing blog content, announcements, and polls.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Analytics tools help monitor reach and engagement.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B7CAD-A1FE-8E3D-F5D4-41A09737614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F3C46B-16CD-00DD-280C-6361C2A132A8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Twitter/X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4423876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1C1442-1BB2-64B0-EE53-8EA8880BDE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AE4A6-34B5-08BE-F17A-3FFDAE55E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077412"/>
            <a:ext cx="9036496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Best for B2B networking and professional services.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Tools: Company pages, Articles, Networking.</a:t>
            </a:r>
          </a:p>
          <a:p>
            <a:pPr marL="0" indent="0">
              <a:buNone/>
            </a:pPr>
            <a:endParaRPr lang="en-GB" sz="24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SMEs can showcase expertise through posts, blogs, and group discussions.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Used for networking, lead generation, and employer branding.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Consistent posting and engagement improves visibility. Connect with industry leaders and partners.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Promote job opportunities and company culture.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20B848-30F1-9EDE-022F-76F914DFC25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FFBE1E-E33D-3380-84F1-61F49A98163D}"/>
              </a:ext>
            </a:extLst>
          </p:cNvPr>
          <p:cNvSpPr txBox="1"/>
          <p:nvPr/>
        </p:nvSpPr>
        <p:spPr>
          <a:xfrm>
            <a:off x="107504" y="25498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LinkedIn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9399541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986492-4E65-8861-3113-D83CE18C84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729E2-D1DF-346A-FC6B-5B6559A58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48" y="899999"/>
            <a:ext cx="9144000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Create video series on topics your audience cares about. YouTube can be used for brand storytelling and customer education for your products or services.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Tools: Channel branding, Playlists, Shorts.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Post how-to videos and explainer content for what you are offering.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Highlight customer stories or testimonials.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Ideal for building authority and SEO visibility.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Cross-promote via website and other social media.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83BD12-431C-1C76-8A6C-FDA0592B678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75AFFE-CFA0-CAF3-426C-7983E54EDD2D}"/>
              </a:ext>
            </a:extLst>
          </p:cNvPr>
          <p:cNvSpPr txBox="1"/>
          <p:nvPr/>
        </p:nvSpPr>
        <p:spPr>
          <a:xfrm>
            <a:off x="53752" y="3006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YouTube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63978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F6F801-CA37-EF4F-4CFC-175ADA57A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96410-4191-D223-043B-291336C84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06" y="980728"/>
            <a:ext cx="9144000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Popular among Gen Z for short-form, entertaining videos.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SMEs can use trends, music and storytelling to gain attention.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Authentic, low-budget content can perform well.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Product demonstrations, packaging reveals, or staff intros are popular formats.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ABD550-D2F2-53E0-F197-345163CA231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6A79AE-C44C-528B-6E44-B7A54979ED28}"/>
              </a:ext>
            </a:extLst>
          </p:cNvPr>
          <p:cNvSpPr txBox="1"/>
          <p:nvPr/>
        </p:nvSpPr>
        <p:spPr>
          <a:xfrm>
            <a:off x="53752" y="3006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TikTok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2129209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D93A6-ED3F-91C9-B070-72712C504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highlight>
                  <a:srgbClr val="FFFF00"/>
                </a:highlight>
                <a:latin typeface="+mn-lt"/>
                <a:ea typeface="+mn-ea"/>
                <a:cs typeface="+mn-cs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EB30D-1BEC-2BB2-9772-DE62DABF0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Marketing strategies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Guerrilla marketing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Referral and loyalty programs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Content marketing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Social media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Instagram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Twitter/X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LinkedIn 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YouTube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TikTok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5CBC40-785A-CF04-CFDD-0A3CCE0E8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4625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E0F85-3C67-F2BC-6D3E-75ADF199E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highlight>
                  <a:srgbClr val="FFFF00"/>
                </a:highlight>
                <a:latin typeface="+mn-lt"/>
                <a:ea typeface="+mn-ea"/>
                <a:cs typeface="+mn-cs"/>
              </a:rPr>
              <a:t>LinkedIn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3157B-AA59-6C3F-BB85-5E989A8DAB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Further learning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Small Business Marketing</a:t>
            </a:r>
            <a:endParaRPr lang="en-GB" dirty="0"/>
          </a:p>
          <a:p>
            <a:r>
              <a:rPr lang="en-GB" dirty="0">
                <a:hlinkClick r:id="rId3"/>
              </a:rPr>
              <a:t>Social Media Marketing Foundations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6BBA34-2C59-9F84-6D39-50DE9482E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77225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8DF1C-85A8-6BF5-FFB4-7A67F4052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F4A9E-7ACD-9774-806A-DC0AF8B7B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700808"/>
            <a:ext cx="9036496" cy="4032448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Open your Word Document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Add a new heading </a:t>
            </a:r>
            <a:r>
              <a:rPr lang="en-GB" sz="2400" b="1" dirty="0"/>
              <a:t>Marketing Plan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Identify your customers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marketing plans you would use to attract your customers?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Explain your choices and how they are used.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Start with 1–2 social media platforms where your customers are active.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Can add other marketing plans (e.g., guerrilla marketing).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ADC9A3-F556-0125-FBF2-9C6C4CAB6C1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70B43F-CB9E-9BE8-5C91-70DA029AA684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Practical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191330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41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PESTEL Analysis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1792</Words>
  <Application>Microsoft Office PowerPoint</Application>
  <PresentationFormat>On-screen Show (4:3)</PresentationFormat>
  <Paragraphs>346</Paragraphs>
  <Slides>43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8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Market Segmentation </vt:lpstr>
      <vt:lpstr>Market Segmentation</vt:lpstr>
      <vt:lpstr>Market Segmentation</vt:lpstr>
      <vt:lpstr>Market Segmentation</vt:lpstr>
      <vt:lpstr>Market Segmentation</vt:lpstr>
      <vt:lpstr>Customers</vt:lpstr>
      <vt:lpstr>Customer profiling- Questions</vt:lpstr>
      <vt:lpstr>Example of a Customer profile</vt:lpstr>
      <vt:lpstr>Example of a Customer profile</vt:lpstr>
      <vt:lpstr>Practical class activity</vt:lpstr>
      <vt:lpstr> Do you have any ……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Do you have any ……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LinkedIn Learning</vt:lpstr>
      <vt:lpstr>PowerPoint Presentation</vt:lpstr>
      <vt:lpstr> Do you have any …… </vt:lpstr>
      <vt:lpstr>Next week…..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Chung Lai Johnny Wan</cp:lastModifiedBy>
  <cp:revision>305</cp:revision>
  <dcterms:created xsi:type="dcterms:W3CDTF">2013-10-11T12:05:37Z</dcterms:created>
  <dcterms:modified xsi:type="dcterms:W3CDTF">2026-10-03T21:48:33Z</dcterms:modified>
</cp:coreProperties>
</file>