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handoutMasterIdLst>
    <p:handoutMasterId r:id="rId24"/>
  </p:handoutMasterIdLst>
  <p:sldIdLst>
    <p:sldId id="291" r:id="rId2"/>
    <p:sldId id="292" r:id="rId3"/>
    <p:sldId id="293" r:id="rId4"/>
    <p:sldId id="310" r:id="rId5"/>
    <p:sldId id="294" r:id="rId6"/>
    <p:sldId id="295" r:id="rId7"/>
    <p:sldId id="296" r:id="rId8"/>
    <p:sldId id="297" r:id="rId9"/>
    <p:sldId id="298" r:id="rId10"/>
    <p:sldId id="299" r:id="rId11"/>
    <p:sldId id="300" r:id="rId12"/>
    <p:sldId id="301" r:id="rId13"/>
    <p:sldId id="302" r:id="rId14"/>
    <p:sldId id="303" r:id="rId15"/>
    <p:sldId id="304" r:id="rId16"/>
    <p:sldId id="305" r:id="rId17"/>
    <p:sldId id="306" r:id="rId18"/>
    <p:sldId id="307" r:id="rId19"/>
    <p:sldId id="308" r:id="rId20"/>
    <p:sldId id="309" r:id="rId21"/>
    <p:sldId id="27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6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rAngAx val="0"/>
    </c:view3D>
    <c:floor>
      <c:thickness val="0"/>
    </c:floor>
    <c:sideWall>
      <c:thickness val="0"/>
    </c:sideWall>
    <c:backWall>
      <c:thickness val="0"/>
    </c:backWall>
    <c:plotArea>
      <c:layout>
        <c:manualLayout>
          <c:layoutTarget val="inner"/>
          <c:xMode val="edge"/>
          <c:yMode val="edge"/>
          <c:x val="1.1290736463946625E-2"/>
          <c:y val="6.9195310998579451E-2"/>
          <c:w val="0.85773606881574316"/>
          <c:h val="0.93080468900142055"/>
        </c:manualLayout>
      </c:layout>
      <c:pie3DChart>
        <c:varyColors val="1"/>
        <c:ser>
          <c:idx val="0"/>
          <c:order val="0"/>
          <c:dPt>
            <c:idx val="0"/>
            <c:bubble3D val="0"/>
            <c:spPr>
              <a:solidFill>
                <a:schemeClr val="accent4">
                  <a:lumMod val="40000"/>
                  <a:lumOff val="60000"/>
                </a:schemeClr>
              </a:solidFill>
            </c:spPr>
          </c:dPt>
          <c:dPt>
            <c:idx val="1"/>
            <c:bubble3D val="0"/>
            <c:spPr>
              <a:solidFill>
                <a:srgbClr val="FF0000"/>
              </a:solidFill>
            </c:spPr>
          </c:dPt>
          <c:dPt>
            <c:idx val="2"/>
            <c:bubble3D val="0"/>
            <c:spPr>
              <a:solidFill>
                <a:srgbClr val="92D050"/>
              </a:solidFill>
            </c:spPr>
          </c:dPt>
          <c:dPt>
            <c:idx val="3"/>
            <c:bubble3D val="0"/>
            <c:spPr>
              <a:solidFill>
                <a:srgbClr val="FFFF00"/>
              </a:solidFill>
            </c:spPr>
          </c:dPt>
          <c:dPt>
            <c:idx val="5"/>
            <c:bubble3D val="0"/>
            <c:spPr>
              <a:solidFill>
                <a:schemeClr val="tx2">
                  <a:lumMod val="40000"/>
                  <a:lumOff val="60000"/>
                </a:schemeClr>
              </a:solidFill>
            </c:spPr>
          </c:dPt>
          <c:dLbls>
            <c:spPr>
              <a:noFill/>
              <a:ln>
                <a:noFill/>
              </a:ln>
              <a:effectLst/>
            </c:spPr>
            <c:txPr>
              <a:bodyPr/>
              <a:lstStyle/>
              <a:p>
                <a:pPr>
                  <a:defRPr sz="1500" b="1" i="0" baseline="0"/>
                </a:pPr>
                <a:endParaRPr lang="en-US"/>
              </a:p>
            </c:txPr>
            <c:dLblPos val="inEnd"/>
            <c:showLegendKey val="0"/>
            <c:showVal val="0"/>
            <c:showCatName val="1"/>
            <c:showSerName val="0"/>
            <c:showPercent val="1"/>
            <c:showBubbleSize val="0"/>
            <c:showLeaderLines val="1"/>
            <c:extLst>
              <c:ext xmlns:c15="http://schemas.microsoft.com/office/drawing/2012/chart" uri="{CE6537A1-D6FC-4f65-9D91-7224C49458BB}">
                <c15:layout/>
              </c:ext>
            </c:extLst>
          </c:dLbls>
          <c:cat>
            <c:strRef>
              <c:f>'[Mental Health Overall Pie 15-16.xlsx]D121 Cost Centre Balances'!$B$10:$B$15</c:f>
              <c:strCache>
                <c:ptCount val="6"/>
                <c:pt idx="0">
                  <c:v>ACUTE</c:v>
                </c:pt>
                <c:pt idx="1">
                  <c:v>PRIMARY CARE</c:v>
                </c:pt>
                <c:pt idx="2">
                  <c:v>MENTAL HEALTH</c:v>
                </c:pt>
                <c:pt idx="3">
                  <c:v>COMMUNITY HEALTH SERVICES</c:v>
                </c:pt>
                <c:pt idx="4">
                  <c:v>CONTINUING CARE</c:v>
                </c:pt>
                <c:pt idx="5">
                  <c:v>OTHER</c:v>
                </c:pt>
              </c:strCache>
            </c:strRef>
          </c:cat>
          <c:val>
            <c:numRef>
              <c:f>'[Mental Health Overall Pie 15-16.xlsx]D121 Cost Centre Balances'!$C$10:$C$15</c:f>
              <c:numCache>
                <c:formatCode>#,##0;\(#,##0\)</c:formatCode>
                <c:ptCount val="6"/>
                <c:pt idx="0">
                  <c:v>137909204</c:v>
                </c:pt>
                <c:pt idx="1">
                  <c:v>36057415</c:v>
                </c:pt>
                <c:pt idx="2">
                  <c:v>28269785</c:v>
                </c:pt>
                <c:pt idx="3">
                  <c:v>27794979</c:v>
                </c:pt>
                <c:pt idx="4">
                  <c:v>15956061</c:v>
                </c:pt>
                <c:pt idx="5">
                  <c:v>10836556</c:v>
                </c:pt>
              </c:numCache>
            </c:numRef>
          </c:val>
        </c:ser>
        <c:dLbls>
          <c:showLegendKey val="0"/>
          <c:showVal val="0"/>
          <c:showCatName val="0"/>
          <c:showSerName val="0"/>
          <c:showPercent val="0"/>
          <c:showBubbleSize val="0"/>
          <c:showLeaderLines val="1"/>
        </c:dLbls>
      </c:pie3DChart>
    </c:plotArea>
    <c:legend>
      <c:legendPos val="r"/>
      <c:legendEntry>
        <c:idx val="0"/>
        <c:txPr>
          <a:bodyPr/>
          <a:lstStyle/>
          <a:p>
            <a:pPr>
              <a:defRPr sz="1100" b="1" i="0" baseline="0"/>
            </a:pPr>
            <a:endParaRPr lang="en-US"/>
          </a:p>
        </c:txPr>
      </c:legendEntry>
      <c:legendEntry>
        <c:idx val="1"/>
        <c:txPr>
          <a:bodyPr/>
          <a:lstStyle/>
          <a:p>
            <a:pPr>
              <a:defRPr sz="1100" b="1" i="0" baseline="0"/>
            </a:pPr>
            <a:endParaRPr lang="en-US"/>
          </a:p>
        </c:txPr>
      </c:legendEntry>
      <c:legendEntry>
        <c:idx val="2"/>
        <c:txPr>
          <a:bodyPr/>
          <a:lstStyle/>
          <a:p>
            <a:pPr>
              <a:defRPr sz="1100" b="1" i="0" baseline="0"/>
            </a:pPr>
            <a:endParaRPr lang="en-US"/>
          </a:p>
        </c:txPr>
      </c:legendEntry>
      <c:legendEntry>
        <c:idx val="3"/>
        <c:txPr>
          <a:bodyPr/>
          <a:lstStyle/>
          <a:p>
            <a:pPr>
              <a:defRPr sz="1100" b="1" i="0" baseline="0"/>
            </a:pPr>
            <a:endParaRPr lang="en-US"/>
          </a:p>
        </c:txPr>
      </c:legendEntry>
      <c:legendEntry>
        <c:idx val="4"/>
        <c:txPr>
          <a:bodyPr/>
          <a:lstStyle/>
          <a:p>
            <a:pPr>
              <a:defRPr sz="1100" b="1" i="0" baseline="0"/>
            </a:pPr>
            <a:endParaRPr lang="en-US"/>
          </a:p>
        </c:txPr>
      </c:legendEntry>
      <c:legendEntry>
        <c:idx val="5"/>
        <c:txPr>
          <a:bodyPr/>
          <a:lstStyle/>
          <a:p>
            <a:pPr>
              <a:defRPr sz="1100" b="1" i="0" baseline="0"/>
            </a:pPr>
            <a:endParaRPr lang="en-US"/>
          </a:p>
        </c:txPr>
      </c:legendEntry>
      <c:layout>
        <c:manualLayout>
          <c:xMode val="edge"/>
          <c:yMode val="edge"/>
          <c:x val="0.87934933178409236"/>
          <c:y val="9.5022885858779854E-2"/>
          <c:w val="0.11755229460995217"/>
          <c:h val="0.86889731771333456"/>
        </c:manualLayout>
      </c:layout>
      <c:overlay val="0"/>
    </c:legend>
    <c:plotVisOnly val="1"/>
    <c:dispBlanksAs val="gap"/>
    <c:showDLblsOverMax val="0"/>
  </c:chart>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D557632-8124-4ABB-AD54-89E80C28F81B}" type="datetimeFigureOut">
              <a:rPr lang="en-GB" smtClean="0"/>
              <a:t>17/07/2017</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930B512-E192-4071-8CCA-6289E06DF5F3}" type="slidenum">
              <a:rPr lang="en-GB" smtClean="0"/>
              <a:t>‹#›</a:t>
            </a:fld>
            <a:endParaRPr lang="en-GB"/>
          </a:p>
        </p:txBody>
      </p:sp>
    </p:spTree>
    <p:extLst>
      <p:ext uri="{BB962C8B-B14F-4D97-AF65-F5344CB8AC3E}">
        <p14:creationId xmlns:p14="http://schemas.microsoft.com/office/powerpoint/2010/main" val="6673830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17-7-2017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60000"/>
              </a:lnSpc>
            </a:pPr>
            <a:r>
              <a:rPr lang="en-GB" altLang="en-US" sz="900" b="1" dirty="0" smtClean="0">
                <a:latin typeface="Calibri" pitchFamily="34" charset="0"/>
                <a:ea typeface="ＭＳ Ｐゴシック" pitchFamily="34" charset="-128"/>
                <a:cs typeface="Arial" charset="0"/>
              </a:rPr>
              <a:t>Sources of data, from bottom</a:t>
            </a:r>
            <a:r>
              <a:rPr lang="en-GB" altLang="en-US" sz="900" dirty="0" smtClean="0">
                <a:latin typeface="Calibri" pitchFamily="34" charset="0"/>
                <a:ea typeface="ＭＳ Ｐゴシック" pitchFamily="34" charset="-128"/>
                <a:cs typeface="Arial" charset="0"/>
              </a:rPr>
              <a:t>:</a:t>
            </a:r>
          </a:p>
          <a:p>
            <a:pPr>
              <a:lnSpc>
                <a:spcPct val="60000"/>
              </a:lnSpc>
            </a:pPr>
            <a:endParaRPr lang="en-GB" altLang="en-US" sz="900" dirty="0" smtClean="0">
              <a:latin typeface="Calibri" pitchFamily="34" charset="0"/>
              <a:ea typeface="ＭＳ Ｐゴシック" pitchFamily="34" charset="-128"/>
              <a:cs typeface="Arial" charset="0"/>
            </a:endParaRPr>
          </a:p>
          <a:p>
            <a:pPr>
              <a:lnSpc>
                <a:spcPct val="60000"/>
              </a:lnSpc>
            </a:pPr>
            <a:r>
              <a:rPr lang="en-GB" altLang="en-US" sz="900" dirty="0" smtClean="0">
                <a:solidFill>
                  <a:srgbClr val="FF0000"/>
                </a:solidFill>
                <a:latin typeface="Calibri" pitchFamily="34" charset="0"/>
                <a:ea typeface="ＭＳ Ｐゴシック" pitchFamily="34" charset="-128"/>
                <a:cs typeface="Arial" charset="0"/>
              </a:rPr>
              <a:t>1. Warrington Health &amp; Wellbeing Survey 2013 (Adults aged 18+): </a:t>
            </a:r>
            <a:r>
              <a:rPr lang="en-GB" altLang="en-US" sz="900" u="sng" dirty="0" smtClean="0">
                <a:solidFill>
                  <a:srgbClr val="FF0000"/>
                </a:solidFill>
                <a:latin typeface="Calibri" pitchFamily="34" charset="0"/>
                <a:ea typeface="ＭＳ Ｐゴシック" pitchFamily="34" charset="-128"/>
                <a:cs typeface="Arial" charset="0"/>
              </a:rPr>
              <a:t>24.2%</a:t>
            </a:r>
            <a:r>
              <a:rPr lang="en-GB" altLang="en-US" sz="900" dirty="0" smtClean="0">
                <a:solidFill>
                  <a:srgbClr val="FF0000"/>
                </a:solidFill>
                <a:latin typeface="Calibri" pitchFamily="34" charset="0"/>
                <a:ea typeface="ＭＳ Ｐゴシック" pitchFamily="34" charset="-128"/>
                <a:cs typeface="Arial" charset="0"/>
              </a:rPr>
              <a:t> of respondents reported low mental wellbeing, measured using the Warwick Edinburgh Mental Wellbeing Scale (WEMWBS). 24.2% (1 in 4.1 people) applied to the Warrington Local Authority 18+ population estimate of 160810 (Office National Statistics mid-year 2013) suggests almost 39,000 adults.</a:t>
            </a:r>
          </a:p>
          <a:p>
            <a:pPr>
              <a:lnSpc>
                <a:spcPct val="60000"/>
              </a:lnSpc>
            </a:pPr>
            <a:endParaRPr lang="en-GB" altLang="en-US" sz="900" i="1" dirty="0" smtClean="0">
              <a:solidFill>
                <a:srgbClr val="FF0000"/>
              </a:solidFill>
              <a:latin typeface="Calibri" pitchFamily="34" charset="0"/>
              <a:ea typeface="ＭＳ Ｐゴシック" pitchFamily="34" charset="-128"/>
              <a:cs typeface="Arial" charset="0"/>
            </a:endParaRPr>
          </a:p>
          <a:p>
            <a:pPr>
              <a:lnSpc>
                <a:spcPct val="60000"/>
              </a:lnSpc>
            </a:pPr>
            <a:r>
              <a:rPr lang="en-GB" altLang="en-US" sz="900" dirty="0" smtClean="0">
                <a:latin typeface="Calibri" pitchFamily="34" charset="0"/>
                <a:ea typeface="ＭＳ Ｐゴシック" pitchFamily="34" charset="-128"/>
                <a:cs typeface="Arial" charset="0"/>
              </a:rPr>
              <a:t>3. QOF (Quality Outcomes Framework) 2012/13. Prevalence of 6.3%. (10,321 people on GP register with diagnosis of depression; 164,930 people aged 18+ </a:t>
            </a:r>
            <a:r>
              <a:rPr lang="en-GB" altLang="en-US" sz="900" i="1" dirty="0" smtClean="0">
                <a:latin typeface="Calibri" pitchFamily="34" charset="0"/>
                <a:ea typeface="ＭＳ Ｐゴシック" pitchFamily="34" charset="-128"/>
                <a:cs typeface="Arial" charset="0"/>
              </a:rPr>
              <a:t>registered with a Warrington GP </a:t>
            </a:r>
            <a:r>
              <a:rPr lang="en-GB" altLang="en-US" sz="900" dirty="0" smtClean="0">
                <a:latin typeface="Calibri" pitchFamily="34" charset="0"/>
                <a:ea typeface="ＭＳ Ｐゴシック" pitchFamily="34" charset="-128"/>
                <a:cs typeface="Arial" charset="0"/>
              </a:rPr>
              <a:t>(NB this is not same as Warrington resident population because some Warrington residents are registered with a GP outside Warrington, and conversely, some non-Warrington residents are registered with a Warrington GP). </a:t>
            </a:r>
          </a:p>
          <a:p>
            <a:pPr>
              <a:lnSpc>
                <a:spcPct val="60000"/>
              </a:lnSpc>
            </a:pPr>
            <a:endParaRPr lang="en-GB" altLang="en-US" sz="900" dirty="0" smtClean="0">
              <a:latin typeface="Calibri" pitchFamily="34" charset="0"/>
              <a:ea typeface="ＭＳ Ｐゴシック" pitchFamily="34" charset="-128"/>
              <a:cs typeface="Arial" charset="0"/>
            </a:endParaRPr>
          </a:p>
          <a:p>
            <a:pPr eaLnBrk="1" hangingPunct="1">
              <a:lnSpc>
                <a:spcPct val="60000"/>
              </a:lnSpc>
              <a:spcBef>
                <a:spcPct val="0"/>
              </a:spcBef>
            </a:pPr>
            <a:r>
              <a:rPr lang="en-GB" altLang="en-US" sz="900" dirty="0" smtClean="0">
                <a:latin typeface="Calibri" pitchFamily="34" charset="0"/>
                <a:ea typeface="ＭＳ Ｐゴシック" pitchFamily="34" charset="-128"/>
                <a:cs typeface="Arial" charset="0"/>
              </a:rPr>
              <a:t>2 and 4. </a:t>
            </a:r>
            <a:r>
              <a:rPr lang="en-GB" altLang="en-US" sz="900" b="1" dirty="0" smtClean="0">
                <a:latin typeface="Calibri" pitchFamily="34" charset="0"/>
                <a:ea typeface="ＭＳ Ｐゴシック" pitchFamily="34" charset="-128"/>
                <a:cs typeface="Arial" charset="0"/>
              </a:rPr>
              <a:t>The Psychiatric Morbidity Survey 2007 for England</a:t>
            </a:r>
            <a:r>
              <a:rPr lang="en-GB" altLang="en-US" sz="900" dirty="0" smtClean="0">
                <a:latin typeface="Calibri" pitchFamily="34" charset="0"/>
                <a:ea typeface="ＭＳ Ｐゴシック" pitchFamily="34" charset="-128"/>
                <a:cs typeface="Arial" charset="0"/>
              </a:rPr>
              <a:t>:</a:t>
            </a:r>
          </a:p>
          <a:p>
            <a:pPr eaLnBrk="1" hangingPunct="1">
              <a:lnSpc>
                <a:spcPct val="60000"/>
              </a:lnSpc>
              <a:spcBef>
                <a:spcPct val="0"/>
              </a:spcBef>
            </a:pPr>
            <a:r>
              <a:rPr lang="en-GB" altLang="en-US" sz="900" dirty="0" smtClean="0">
                <a:latin typeface="Calibri" pitchFamily="34" charset="0"/>
                <a:ea typeface="ＭＳ Ｐゴシック" pitchFamily="34" charset="-128"/>
                <a:cs typeface="Arial" charset="0"/>
              </a:rPr>
              <a:t>Available at http://www.hscic.gov.uk/catalogue/PUB02931/adul-psyc-morb-res-hou-sur-eng-2007-rep.pdf</a:t>
            </a:r>
          </a:p>
          <a:p>
            <a:pPr>
              <a:lnSpc>
                <a:spcPct val="60000"/>
              </a:lnSpc>
            </a:pPr>
            <a:r>
              <a:rPr lang="en-GB" altLang="en-US" sz="900" dirty="0" smtClean="0">
                <a:latin typeface="Calibri" pitchFamily="34" charset="0"/>
                <a:ea typeface="ＭＳ Ｐゴシック" pitchFamily="34" charset="-128"/>
                <a:cs typeface="Arial" charset="0"/>
              </a:rPr>
              <a:t>4.9% (1 in 20 people) had self-harmed, 16.7% of people (one in 6.0) surveyed said they had thought about taking their own life at some point in their life and 5.6% (one in 17.8) said they had attempted suicide. </a:t>
            </a:r>
          </a:p>
          <a:p>
            <a:pPr>
              <a:lnSpc>
                <a:spcPct val="60000"/>
              </a:lnSpc>
            </a:pPr>
            <a:r>
              <a:rPr lang="en-GB" altLang="en-US" sz="900" dirty="0" smtClean="0">
                <a:latin typeface="Arial" charset="0"/>
                <a:ea typeface="ＭＳ Ｐゴシック" pitchFamily="34" charset="-128"/>
                <a:cs typeface="Arial" charset="0"/>
              </a:rPr>
              <a:t>- 4.9% (1 in 20.4 people) applied to Warrington Local Authority 16+ population estimate of 163,390 (Office National Statistics mid-year 2013) suggests almost </a:t>
            </a:r>
            <a:r>
              <a:rPr lang="en-GB" altLang="en-US" sz="900" dirty="0" err="1" smtClean="0">
                <a:latin typeface="Arial" charset="0"/>
                <a:ea typeface="ＭＳ Ｐゴシック" pitchFamily="34" charset="-128"/>
                <a:cs typeface="Arial" charset="0"/>
              </a:rPr>
              <a:t>approx</a:t>
            </a:r>
            <a:r>
              <a:rPr lang="en-GB" altLang="en-US" sz="900" dirty="0" smtClean="0">
                <a:latin typeface="Arial" charset="0"/>
                <a:ea typeface="ＭＳ Ｐゴシック" pitchFamily="34" charset="-128"/>
                <a:cs typeface="Arial" charset="0"/>
              </a:rPr>
              <a:t> 8000 adults have self-harmed.</a:t>
            </a:r>
            <a:br>
              <a:rPr lang="en-GB" altLang="en-US" sz="900" dirty="0" smtClean="0">
                <a:latin typeface="Arial" charset="0"/>
                <a:ea typeface="ＭＳ Ｐゴシック" pitchFamily="34" charset="-128"/>
                <a:cs typeface="Arial" charset="0"/>
              </a:rPr>
            </a:br>
            <a:r>
              <a:rPr lang="en-GB" altLang="en-US" sz="900" dirty="0" smtClean="0">
                <a:latin typeface="Arial" charset="0"/>
                <a:ea typeface="ＭＳ Ｐゴシック" pitchFamily="34" charset="-128"/>
                <a:cs typeface="Arial" charset="0"/>
              </a:rPr>
              <a:t>- 5.6% (1 in 17.9 people) applied to Warrington Local Authority 16+ population estimate of 163,390 (Office National Statistics mid-year 2013) suggests almost </a:t>
            </a:r>
            <a:r>
              <a:rPr lang="en-GB" altLang="en-US" sz="900" dirty="0" err="1" smtClean="0">
                <a:latin typeface="Arial" charset="0"/>
                <a:ea typeface="ＭＳ Ｐゴシック" pitchFamily="34" charset="-128"/>
                <a:cs typeface="Arial" charset="0"/>
              </a:rPr>
              <a:t>approx</a:t>
            </a:r>
            <a:r>
              <a:rPr lang="en-GB" altLang="en-US" sz="900" dirty="0" smtClean="0">
                <a:latin typeface="Arial" charset="0"/>
                <a:ea typeface="ＭＳ Ｐゴシック" pitchFamily="34" charset="-128"/>
                <a:cs typeface="Arial" charset="0"/>
              </a:rPr>
              <a:t> 9150 adults have attempted suicide at some point in their life.</a:t>
            </a:r>
            <a:br>
              <a:rPr lang="en-GB" altLang="en-US" sz="900" dirty="0" smtClean="0">
                <a:latin typeface="Arial" charset="0"/>
                <a:ea typeface="ＭＳ Ｐゴシック" pitchFamily="34" charset="-128"/>
                <a:cs typeface="Arial" charset="0"/>
              </a:rPr>
            </a:br>
            <a:r>
              <a:rPr lang="en-GB" altLang="en-US" sz="900" dirty="0" smtClean="0">
                <a:latin typeface="Arial" charset="0"/>
                <a:ea typeface="ＭＳ Ｐゴシック" pitchFamily="34" charset="-128"/>
                <a:cs typeface="Arial" charset="0"/>
              </a:rPr>
              <a:t>- 16.7% (1 in 6.0 people) applied to Warrington Local Authority 16+ population estimate of 163,390 (Office National Statistics mid-year 2013) suggests almost </a:t>
            </a:r>
            <a:r>
              <a:rPr lang="en-GB" altLang="en-US" sz="900" dirty="0" err="1" smtClean="0">
                <a:latin typeface="Arial" charset="0"/>
                <a:ea typeface="ＭＳ Ｐゴシック" pitchFamily="34" charset="-128"/>
                <a:cs typeface="Arial" charset="0"/>
              </a:rPr>
              <a:t>approx</a:t>
            </a:r>
            <a:r>
              <a:rPr lang="en-GB" altLang="en-US" sz="900" dirty="0" smtClean="0">
                <a:latin typeface="Arial" charset="0"/>
                <a:ea typeface="ＭＳ Ｐゴシック" pitchFamily="34" charset="-128"/>
                <a:cs typeface="Arial" charset="0"/>
              </a:rPr>
              <a:t> 27,300 adults have thought about taking their own life at some point in their life.</a:t>
            </a:r>
            <a:br>
              <a:rPr lang="en-GB" altLang="en-US" sz="900" dirty="0" smtClean="0">
                <a:latin typeface="Arial" charset="0"/>
                <a:ea typeface="ＭＳ Ｐゴシック" pitchFamily="34" charset="-128"/>
                <a:cs typeface="Arial" charset="0"/>
              </a:rPr>
            </a:br>
            <a:endParaRPr lang="en-GB" altLang="en-US" sz="900" dirty="0" smtClean="0">
              <a:latin typeface="Arial" charset="0"/>
              <a:ea typeface="ＭＳ Ｐゴシック" pitchFamily="34" charset="-128"/>
              <a:cs typeface="Arial" charset="0"/>
            </a:endParaRPr>
          </a:p>
          <a:p>
            <a:pPr eaLnBrk="1" hangingPunct="1">
              <a:lnSpc>
                <a:spcPct val="60000"/>
              </a:lnSpc>
              <a:spcBef>
                <a:spcPct val="0"/>
              </a:spcBef>
            </a:pPr>
            <a:r>
              <a:rPr lang="en-GB" altLang="en-US" sz="900" dirty="0" smtClean="0">
                <a:latin typeface="Calibri" pitchFamily="34" charset="0"/>
                <a:ea typeface="ＭＳ Ｐゴシック" pitchFamily="34" charset="-128"/>
                <a:cs typeface="Arial" charset="0"/>
              </a:rPr>
              <a:t>5 and 6. Health &amp; Social Care Information Centre (HSCIC) Mental Health Minimum Dataset Aug 2014.</a:t>
            </a:r>
          </a:p>
          <a:p>
            <a:pPr>
              <a:lnSpc>
                <a:spcPct val="60000"/>
              </a:lnSpc>
            </a:pPr>
            <a:endParaRPr lang="en-GB" altLang="en-US" sz="900" dirty="0" smtClean="0">
              <a:latin typeface="Calibri" pitchFamily="34" charset="0"/>
              <a:ea typeface="ＭＳ Ｐゴシック" pitchFamily="34" charset="-128"/>
              <a:cs typeface="Arial" charset="0"/>
            </a:endParaRPr>
          </a:p>
          <a:p>
            <a:pPr>
              <a:lnSpc>
                <a:spcPct val="60000"/>
              </a:lnSpc>
            </a:pPr>
            <a:r>
              <a:rPr lang="en-GB" altLang="en-US" sz="900" dirty="0" smtClean="0">
                <a:latin typeface="Calibri" pitchFamily="34" charset="0"/>
                <a:ea typeface="ＭＳ Ｐゴシック" pitchFamily="34" charset="-128"/>
                <a:cs typeface="Arial" charset="0"/>
              </a:rPr>
              <a:t>7. Public Health Outcomes Framework - Warrington 2011-2013 3-year period: 55 suicides, i.e. average 18/year (9.2 per 100,000); England (8.8 per 100,000).</a:t>
            </a:r>
          </a:p>
        </p:txBody>
      </p:sp>
      <p:sp>
        <p:nvSpPr>
          <p:cNvPr id="5124" name="Slide Number Placeholder 3"/>
          <p:cNvSpPr>
            <a:spLocks noGrp="1"/>
          </p:cNvSpPr>
          <p:nvPr>
            <p:ph type="sldNum" sz="quarter" idx="4294967295"/>
          </p:nvPr>
        </p:nvSpPr>
        <p:spPr bwMode="auto">
          <a:xfrm>
            <a:off x="3883643" y="8684826"/>
            <a:ext cx="2972724" cy="45771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000">
                <a:solidFill>
                  <a:schemeClr val="tx1"/>
                </a:solidFill>
                <a:latin typeface="Arial" charset="0"/>
                <a:ea typeface="ＭＳ Ｐゴシック" pitchFamily="34" charset="-128"/>
                <a:cs typeface="Arial" charset="0"/>
              </a:defRPr>
            </a:lvl1pPr>
            <a:lvl2pPr marL="742950" indent="-285750" eaLnBrk="0" hangingPunct="0">
              <a:spcBef>
                <a:spcPct val="30000"/>
              </a:spcBef>
              <a:defRPr sz="1000">
                <a:solidFill>
                  <a:schemeClr val="tx1"/>
                </a:solidFill>
                <a:latin typeface="Arial" charset="0"/>
                <a:ea typeface="ＭＳ Ｐゴシック" pitchFamily="34" charset="-128"/>
                <a:cs typeface="Arial" charset="0"/>
              </a:defRPr>
            </a:lvl2pPr>
            <a:lvl3pPr marL="1143000" indent="-228600" eaLnBrk="0" hangingPunct="0">
              <a:spcBef>
                <a:spcPct val="30000"/>
              </a:spcBef>
              <a:defRPr sz="1000">
                <a:solidFill>
                  <a:schemeClr val="tx1"/>
                </a:solidFill>
                <a:latin typeface="Arial" charset="0"/>
                <a:ea typeface="ＭＳ Ｐゴシック" pitchFamily="34" charset="-128"/>
                <a:cs typeface="Arial" charset="0"/>
              </a:defRPr>
            </a:lvl3pPr>
            <a:lvl4pPr marL="1600200" indent="-228600" eaLnBrk="0" hangingPunct="0">
              <a:spcBef>
                <a:spcPct val="30000"/>
              </a:spcBef>
              <a:defRPr sz="1000">
                <a:solidFill>
                  <a:schemeClr val="tx1"/>
                </a:solidFill>
                <a:latin typeface="Arial" charset="0"/>
                <a:ea typeface="ＭＳ Ｐゴシック" pitchFamily="34" charset="-128"/>
                <a:cs typeface="Arial" charset="0"/>
              </a:defRPr>
            </a:lvl4pPr>
            <a:lvl5pPr marL="2057400" indent="-228600" eaLnBrk="0" hangingPunct="0">
              <a:spcBef>
                <a:spcPct val="30000"/>
              </a:spcBef>
              <a:defRPr sz="1000">
                <a:solidFill>
                  <a:schemeClr val="tx1"/>
                </a:solidFill>
                <a:latin typeface="Arial" charset="0"/>
                <a:ea typeface="ＭＳ Ｐゴシック" pitchFamily="34" charset="-128"/>
                <a:cs typeface="Arial" charset="0"/>
              </a:defRPr>
            </a:lvl5pPr>
            <a:lvl6pPr marL="2514600" indent="-228600" defTabSz="457200" eaLnBrk="0" fontAlgn="base" hangingPunct="0">
              <a:spcBef>
                <a:spcPct val="30000"/>
              </a:spcBef>
              <a:spcAft>
                <a:spcPct val="0"/>
              </a:spcAft>
              <a:defRPr sz="1000">
                <a:solidFill>
                  <a:schemeClr val="tx1"/>
                </a:solidFill>
                <a:latin typeface="Arial" charset="0"/>
                <a:ea typeface="ＭＳ Ｐゴシック" pitchFamily="34" charset="-128"/>
                <a:cs typeface="Arial" charset="0"/>
              </a:defRPr>
            </a:lvl6pPr>
            <a:lvl7pPr marL="2971800" indent="-228600" defTabSz="457200" eaLnBrk="0" fontAlgn="base" hangingPunct="0">
              <a:spcBef>
                <a:spcPct val="30000"/>
              </a:spcBef>
              <a:spcAft>
                <a:spcPct val="0"/>
              </a:spcAft>
              <a:defRPr sz="1000">
                <a:solidFill>
                  <a:schemeClr val="tx1"/>
                </a:solidFill>
                <a:latin typeface="Arial" charset="0"/>
                <a:ea typeface="ＭＳ Ｐゴシック" pitchFamily="34" charset="-128"/>
                <a:cs typeface="Arial" charset="0"/>
              </a:defRPr>
            </a:lvl7pPr>
            <a:lvl8pPr marL="3429000" indent="-228600" defTabSz="457200" eaLnBrk="0" fontAlgn="base" hangingPunct="0">
              <a:spcBef>
                <a:spcPct val="30000"/>
              </a:spcBef>
              <a:spcAft>
                <a:spcPct val="0"/>
              </a:spcAft>
              <a:defRPr sz="1000">
                <a:solidFill>
                  <a:schemeClr val="tx1"/>
                </a:solidFill>
                <a:latin typeface="Arial" charset="0"/>
                <a:ea typeface="ＭＳ Ｐゴシック" pitchFamily="34" charset="-128"/>
                <a:cs typeface="Arial" charset="0"/>
              </a:defRPr>
            </a:lvl8pPr>
            <a:lvl9pPr marL="3886200" indent="-228600" defTabSz="457200" eaLnBrk="0" fontAlgn="base" hangingPunct="0">
              <a:spcBef>
                <a:spcPct val="30000"/>
              </a:spcBef>
              <a:spcAft>
                <a:spcPct val="0"/>
              </a:spcAft>
              <a:defRPr sz="1000">
                <a:solidFill>
                  <a:schemeClr val="tx1"/>
                </a:solidFill>
                <a:latin typeface="Arial" charset="0"/>
                <a:ea typeface="ＭＳ Ｐゴシック" pitchFamily="34" charset="-128"/>
                <a:cs typeface="Arial" charset="0"/>
              </a:defRPr>
            </a:lvl9pPr>
          </a:lstStyle>
          <a:p>
            <a:pPr eaLnBrk="1" hangingPunct="1">
              <a:spcBef>
                <a:spcPct val="0"/>
              </a:spcBef>
            </a:pPr>
            <a:fld id="{8391F9F3-6431-43D6-A0E8-68E63ADBB1A8}" type="slidenum">
              <a:rPr lang="en-US" altLang="en-US" sz="1800"/>
              <a:pPr eaLnBrk="1" hangingPunct="1">
                <a:spcBef>
                  <a:spcPct val="0"/>
                </a:spcBef>
              </a:pPr>
              <a:t>7</a:t>
            </a:fld>
            <a:endParaRPr lang="en-US" altLang="en-US" sz="1800"/>
          </a:p>
        </p:txBody>
      </p:sp>
    </p:spTree>
    <p:extLst>
      <p:ext uri="{BB962C8B-B14F-4D97-AF65-F5344CB8AC3E}">
        <p14:creationId xmlns:p14="http://schemas.microsoft.com/office/powerpoint/2010/main" val="1521412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17/07/2017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5" name="Title 1"/>
          <p:cNvSpPr>
            <a:spLocks noGrp="1"/>
          </p:cNvSpPr>
          <p:nvPr>
            <p:ph type="ctrTitle"/>
          </p:nvPr>
        </p:nvSpPr>
        <p:spPr>
          <a:xfrm>
            <a:off x="0" y="692696"/>
            <a:ext cx="9144000" cy="648072"/>
          </a:xfrm>
          <a:prstGeom prst="rect">
            <a:avLst/>
          </a:prstGeom>
        </p:spPr>
        <p:txBody>
          <a:bodyPr lIns="180000" tIns="180000" rIns="180000" bIns="180000" anchor="ctr" anchorCtr="0">
            <a:normAutofit/>
          </a:bodyPr>
          <a:lstStyle>
            <a:lvl1pPr algn="ctr">
              <a:defRPr sz="4000">
                <a:solidFill>
                  <a:srgbClr val="393D41"/>
                </a:solidFill>
                <a:latin typeface="Arial" pitchFamily="34" charset="0"/>
                <a:cs typeface="Arial" pitchFamily="34" charset="0"/>
              </a:defRPr>
            </a:lvl1pPr>
          </a:lstStyle>
          <a:p>
            <a:r>
              <a:rPr lang="en-GB" dirty="0" smtClean="0"/>
              <a:t>Click to edit Master title style</a:t>
            </a:r>
            <a:endParaRPr lang="en-US" dirty="0"/>
          </a:p>
        </p:txBody>
      </p:sp>
      <p:sp>
        <p:nvSpPr>
          <p:cNvPr id="6" name="Text Placeholder 2"/>
          <p:cNvSpPr>
            <a:spLocks noGrp="1"/>
          </p:cNvSpPr>
          <p:nvPr>
            <p:ph idx="1"/>
          </p:nvPr>
        </p:nvSpPr>
        <p:spPr bwMode="auto">
          <a:xfrm>
            <a:off x="457200" y="1351309"/>
            <a:ext cx="8229600" cy="4453955"/>
          </a:xfrm>
          <a:prstGeom prst="rect">
            <a:avLst/>
          </a:prstGeom>
          <a:noFill/>
          <a:ln>
            <a:noFill/>
          </a:ln>
          <a:extLst/>
        </p:spPr>
        <p:txBody>
          <a:bodyPr anchor="ctr">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a:t>
            </a:r>
            <a:r>
              <a:rPr lang="en-GB" noProof="0" dirty="0" smtClean="0"/>
              <a:t>level</a:t>
            </a:r>
            <a:endParaRPr lang="en-US" noProof="0" dirty="0"/>
          </a:p>
        </p:txBody>
      </p:sp>
      <p:sp>
        <p:nvSpPr>
          <p:cNvPr id="4" name="Footer Placeholder 4"/>
          <p:cNvSpPr>
            <a:spLocks noGrp="1"/>
          </p:cNvSpPr>
          <p:nvPr>
            <p:ph type="ftr" sz="quarter" idx="10"/>
          </p:nvPr>
        </p:nvSpPr>
        <p:spPr>
          <a:xfrm>
            <a:off x="3124200" y="6165851"/>
            <a:ext cx="2895600" cy="365125"/>
          </a:xfrm>
          <a:prstGeom prst="rect">
            <a:avLst/>
          </a:prstGeom>
        </p:spPr>
        <p:txBody>
          <a:bodyPr vert="horz" wrap="square" lIns="91440" tIns="45720" rIns="91440" bIns="45720" numCol="1" anchor="t" anchorCtr="0" compatLnSpc="1">
            <a:prstTxWarp prst="textNoShape">
              <a:avLst/>
            </a:prstTxWarp>
          </a:bodyPr>
          <a:lstStyle>
            <a:lvl1pPr>
              <a:defRPr>
                <a:latin typeface="Arial" pitchFamily="34" charset="0"/>
              </a:defRPr>
            </a:lvl1pPr>
          </a:lstStyle>
          <a:p>
            <a:pPr>
              <a:defRPr/>
            </a:pPr>
            <a:r>
              <a:rPr lang="en-US"/>
              <a:t>Connect 5 Training – Session 1</a:t>
            </a:r>
          </a:p>
        </p:txBody>
      </p:sp>
      <p:sp>
        <p:nvSpPr>
          <p:cNvPr id="7" name="Slide Number Placeholder 5"/>
          <p:cNvSpPr>
            <a:spLocks noGrp="1"/>
          </p:cNvSpPr>
          <p:nvPr>
            <p:ph type="sldNum" sz="quarter" idx="11"/>
          </p:nvPr>
        </p:nvSpPr>
        <p:spPr>
          <a:xfrm>
            <a:off x="6553200" y="6356350"/>
            <a:ext cx="2133600" cy="365125"/>
          </a:xfrm>
          <a:prstGeom prst="rect">
            <a:avLst/>
          </a:prstGeom>
        </p:spPr>
        <p:txBody>
          <a:bodyPr/>
          <a:lstStyle>
            <a:lvl1pPr>
              <a:defRPr/>
            </a:lvl1pPr>
          </a:lstStyle>
          <a:p>
            <a:pPr>
              <a:defRPr/>
            </a:pPr>
            <a:fld id="{EDE4052E-BBBD-40F5-A4DC-D9013EDECE6B}" type="slidenum">
              <a:rPr lang="en-US"/>
              <a:pPr>
                <a:defRPr/>
              </a:pPr>
              <a:t>‹#›</a:t>
            </a:fld>
            <a:endParaRPr lang="en-US"/>
          </a:p>
        </p:txBody>
      </p:sp>
    </p:spTree>
    <p:extLst>
      <p:ext uri="{BB962C8B-B14F-4D97-AF65-F5344CB8AC3E}">
        <p14:creationId xmlns:p14="http://schemas.microsoft.com/office/powerpoint/2010/main" val="206297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17/07/2017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jpg"/><Relationship Id="rId7" Type="http://schemas.openxmlformats.org/officeDocument/2006/relationships/image" Target="../media/image21.png"/><Relationship Id="rId2" Type="http://schemas.openxmlformats.org/officeDocument/2006/relationships/image" Target="../media/image16.jpg"/><Relationship Id="rId1" Type="http://schemas.openxmlformats.org/officeDocument/2006/relationships/slideLayout" Target="../slideLayouts/slideLayout1.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 Id="rId9" Type="http://schemas.openxmlformats.org/officeDocument/2006/relationships/image" Target="../media/image2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hyperlink" Target="http://www.healthwatchwarrington.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371600" y="4038285"/>
            <a:ext cx="6400800" cy="1448430"/>
          </a:xfrm>
        </p:spPr>
        <p:txBody>
          <a:bodyPr>
            <a:normAutofit fontScale="92500" lnSpcReduction="10000"/>
          </a:bodyPr>
          <a:lstStyle/>
          <a:p>
            <a:pPr algn="ctr"/>
            <a:r>
              <a:rPr lang="en-US" dirty="0"/>
              <a:t>MANAGING MENTAL HEALTH AND LEARNING </a:t>
            </a:r>
            <a:r>
              <a:rPr lang="en-US" dirty="0" smtClean="0"/>
              <a:t>DIFFICULTIES</a:t>
            </a:r>
          </a:p>
          <a:p>
            <a:pPr algn="ctr"/>
            <a:r>
              <a:rPr lang="en-US" dirty="0" smtClean="0"/>
              <a:t>WK 5</a:t>
            </a:r>
          </a:p>
          <a:p>
            <a:r>
              <a:rPr lang="en-US" i="1" dirty="0" smtClean="0"/>
              <a:t>Warrington</a:t>
            </a:r>
            <a:endParaRPr lang="en-GB" i="1" dirty="0"/>
          </a:p>
        </p:txBody>
      </p:sp>
    </p:spTree>
    <p:extLst>
      <p:ext uri="{BB962C8B-B14F-4D97-AF65-F5344CB8AC3E}">
        <p14:creationId xmlns:p14="http://schemas.microsoft.com/office/powerpoint/2010/main" val="9420795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CCG_PPDraft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249" y="40341"/>
            <a:ext cx="9144000" cy="6858000"/>
          </a:xfrm>
          <a:prstGeom prst="rect">
            <a:avLst/>
          </a:prstGeom>
        </p:spPr>
      </p:pic>
      <p:sp>
        <p:nvSpPr>
          <p:cNvPr id="2" name="Title 1"/>
          <p:cNvSpPr>
            <a:spLocks noGrp="1"/>
          </p:cNvSpPr>
          <p:nvPr>
            <p:ph type="ctrTitle"/>
          </p:nvPr>
        </p:nvSpPr>
        <p:spPr>
          <a:xfrm>
            <a:off x="685800" y="1651454"/>
            <a:ext cx="7772400" cy="1470025"/>
          </a:xfrm>
        </p:spPr>
        <p:txBody>
          <a:bodyPr>
            <a:normAutofit/>
          </a:bodyPr>
          <a:lstStyle/>
          <a:p>
            <a:r>
              <a:rPr lang="en-GB" sz="1800" dirty="0" smtClean="0"/>
              <a:t>Mental Health - Commissioning and Parity of Esteem</a:t>
            </a:r>
            <a:br>
              <a:rPr lang="en-GB" sz="1800" dirty="0" smtClean="0"/>
            </a:br>
            <a:r>
              <a:rPr lang="en-GB" sz="1800" i="1" dirty="0" smtClean="0"/>
              <a:t>Warrington </a:t>
            </a:r>
            <a:endParaRPr lang="en-US" sz="1800" i="1" dirty="0"/>
          </a:p>
        </p:txBody>
      </p:sp>
      <p:sp>
        <p:nvSpPr>
          <p:cNvPr id="3" name="Subtitle 2"/>
          <p:cNvSpPr>
            <a:spLocks noGrp="1"/>
          </p:cNvSpPr>
          <p:nvPr>
            <p:ph type="subTitle" idx="1"/>
          </p:nvPr>
        </p:nvSpPr>
        <p:spPr>
          <a:xfrm>
            <a:off x="1371600" y="3886200"/>
            <a:ext cx="6400800" cy="389965"/>
          </a:xfrm>
        </p:spPr>
        <p:txBody>
          <a:bodyPr>
            <a:normAutofit fontScale="77500" lnSpcReduction="20000"/>
          </a:bodyPr>
          <a:lstStyle/>
          <a:p>
            <a:pPr algn="l"/>
            <a:r>
              <a:rPr lang="en-GB" sz="1500" dirty="0" smtClean="0">
                <a:solidFill>
                  <a:schemeClr val="tx1"/>
                </a:solidFill>
              </a:rPr>
              <a:t>Head </a:t>
            </a:r>
            <a:r>
              <a:rPr lang="en-GB" sz="1500" dirty="0">
                <a:solidFill>
                  <a:schemeClr val="tx1"/>
                </a:solidFill>
              </a:rPr>
              <a:t>of Commissioning – Mental Heath, Learning Disability &amp; </a:t>
            </a:r>
            <a:r>
              <a:rPr lang="en-GB" sz="1500" dirty="0" smtClean="0">
                <a:solidFill>
                  <a:schemeClr val="tx1"/>
                </a:solidFill>
              </a:rPr>
              <a:t>Dementia, Margi Butler</a:t>
            </a:r>
            <a:endParaRPr lang="en-GB" sz="1500" dirty="0">
              <a:solidFill>
                <a:schemeClr val="tx1"/>
              </a:solidFill>
            </a:endParaRPr>
          </a:p>
          <a:p>
            <a:endParaRPr lang="en-GB" sz="1500" dirty="0">
              <a:solidFill>
                <a:schemeClr val="tx1"/>
              </a:solidFill>
            </a:endParaRPr>
          </a:p>
          <a:p>
            <a:endParaRPr lang="en-US" sz="1500" dirty="0"/>
          </a:p>
        </p:txBody>
      </p:sp>
    </p:spTree>
    <p:extLst>
      <p:ext uri="{BB962C8B-B14F-4D97-AF65-F5344CB8AC3E}">
        <p14:creationId xmlns:p14="http://schemas.microsoft.com/office/powerpoint/2010/main" val="24300472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nl-NL" dirty="0" smtClean="0"/>
              <a:t>Content</a:t>
            </a:r>
            <a:endParaRPr lang="en-GB" dirty="0"/>
          </a:p>
        </p:txBody>
      </p:sp>
      <p:sp>
        <p:nvSpPr>
          <p:cNvPr id="3" name="Content Placeholder 2"/>
          <p:cNvSpPr>
            <a:spLocks noGrp="1"/>
          </p:cNvSpPr>
          <p:nvPr>
            <p:ph idx="1"/>
          </p:nvPr>
        </p:nvSpPr>
        <p:spPr/>
        <p:txBody>
          <a:bodyPr>
            <a:normAutofit/>
          </a:bodyPr>
          <a:lstStyle/>
          <a:p>
            <a:r>
              <a:rPr lang="en-GB" dirty="0" smtClean="0"/>
              <a:t>Strategies Mental Health UK</a:t>
            </a:r>
          </a:p>
          <a:p>
            <a:r>
              <a:rPr lang="en-GB" dirty="0" smtClean="0"/>
              <a:t>What </a:t>
            </a:r>
            <a:r>
              <a:rPr lang="en-GB" dirty="0"/>
              <a:t>is commissioning?</a:t>
            </a:r>
          </a:p>
          <a:p>
            <a:r>
              <a:rPr lang="en-GB" dirty="0" smtClean="0"/>
              <a:t>Investment in </a:t>
            </a:r>
            <a:r>
              <a:rPr lang="en-GB" dirty="0"/>
              <a:t>MH services in </a:t>
            </a:r>
            <a:r>
              <a:rPr lang="en-GB" dirty="0" smtClean="0"/>
              <a:t>Warrington</a:t>
            </a:r>
          </a:p>
          <a:p>
            <a:r>
              <a:rPr lang="en-GB" dirty="0" smtClean="0"/>
              <a:t>The services that are commissioned</a:t>
            </a:r>
            <a:endParaRPr lang="en-GB" dirty="0"/>
          </a:p>
          <a:p>
            <a:r>
              <a:rPr lang="en-GB" dirty="0" smtClean="0"/>
              <a:t>Where </a:t>
            </a:r>
            <a:r>
              <a:rPr lang="en-GB" dirty="0"/>
              <a:t>does MH fit in the bigger picture of overall health</a:t>
            </a:r>
            <a:r>
              <a:rPr lang="en-GB" dirty="0" smtClean="0"/>
              <a:t>?</a:t>
            </a:r>
          </a:p>
          <a:p>
            <a:r>
              <a:rPr lang="en-GB" dirty="0"/>
              <a:t>MH Commissioning Priorities and how they are </a:t>
            </a:r>
            <a:r>
              <a:rPr lang="en-GB" dirty="0" smtClean="0"/>
              <a:t>decided</a:t>
            </a:r>
          </a:p>
          <a:p>
            <a:r>
              <a:rPr lang="en-GB" dirty="0"/>
              <a:t>How are services changing</a:t>
            </a:r>
            <a:r>
              <a:rPr lang="en-GB" dirty="0" smtClean="0"/>
              <a:t>?</a:t>
            </a:r>
            <a:endParaRPr lang="en-GB" dirty="0"/>
          </a:p>
          <a:p>
            <a:r>
              <a:rPr lang="en-GB" dirty="0"/>
              <a:t>How can local people be involved in shaping commissioning? </a:t>
            </a:r>
          </a:p>
          <a:p>
            <a:endParaRPr lang="en-GB" dirty="0"/>
          </a:p>
        </p:txBody>
      </p:sp>
    </p:spTree>
    <p:extLst>
      <p:ext uri="{BB962C8B-B14F-4D97-AF65-F5344CB8AC3E}">
        <p14:creationId xmlns:p14="http://schemas.microsoft.com/office/powerpoint/2010/main" val="250715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Mental Health UK</a:t>
            </a:r>
            <a:endParaRPr lang="en-GB" dirty="0"/>
          </a:p>
        </p:txBody>
      </p:sp>
      <p:sp>
        <p:nvSpPr>
          <p:cNvPr id="3" name="Content Placeholder 2"/>
          <p:cNvSpPr>
            <a:spLocks noGrp="1"/>
          </p:cNvSpPr>
          <p:nvPr>
            <p:ph idx="1"/>
          </p:nvPr>
        </p:nvSpPr>
        <p:spPr/>
        <p:txBody>
          <a:bodyPr/>
          <a:lstStyle/>
          <a:p>
            <a:pPr marL="0" indent="0">
              <a:buNone/>
            </a:pPr>
            <a:r>
              <a:rPr lang="en-GB" sz="2600" b="1" dirty="0" smtClean="0"/>
              <a:t>Government</a:t>
            </a:r>
          </a:p>
          <a:p>
            <a:r>
              <a:rPr lang="en-GB" sz="2600" dirty="0" smtClean="0"/>
              <a:t>No </a:t>
            </a:r>
            <a:r>
              <a:rPr lang="en-GB" sz="2600" dirty="0"/>
              <a:t>Health Without Mental Health: a cross-government mental health outcomes strategy for people of all </a:t>
            </a:r>
            <a:r>
              <a:rPr lang="en-GB" sz="2600" dirty="0" smtClean="0"/>
              <a:t>ages</a:t>
            </a:r>
          </a:p>
          <a:p>
            <a:pPr marL="0" indent="0">
              <a:buNone/>
            </a:pPr>
            <a:r>
              <a:rPr lang="en-GB" sz="2600" b="1" dirty="0" smtClean="0"/>
              <a:t>NHS</a:t>
            </a:r>
          </a:p>
          <a:p>
            <a:r>
              <a:rPr lang="en-GB" sz="2600" dirty="0" smtClean="0"/>
              <a:t>The </a:t>
            </a:r>
            <a:r>
              <a:rPr lang="en-GB" sz="2600" dirty="0"/>
              <a:t>Five Year Forward View for Mental Health - NHS </a:t>
            </a:r>
            <a:r>
              <a:rPr lang="en-GB" sz="2600" dirty="0" smtClean="0"/>
              <a:t>England</a:t>
            </a:r>
          </a:p>
          <a:p>
            <a:r>
              <a:rPr lang="en-GB" sz="2600" dirty="0" smtClean="0"/>
              <a:t>Mental Health Taskforce</a:t>
            </a:r>
          </a:p>
          <a:p>
            <a:pPr marL="0" indent="0">
              <a:buNone/>
            </a:pPr>
            <a:r>
              <a:rPr lang="en-GB" sz="2600" b="1" dirty="0" smtClean="0"/>
              <a:t>Local communities</a:t>
            </a:r>
          </a:p>
          <a:p>
            <a:r>
              <a:rPr lang="en-GB" sz="2600" dirty="0" smtClean="0"/>
              <a:t>Integration</a:t>
            </a:r>
          </a:p>
          <a:p>
            <a:pPr marL="0" indent="0">
              <a:buNone/>
            </a:pPr>
            <a:endParaRPr lang="en-GB" dirty="0"/>
          </a:p>
          <a:p>
            <a:endParaRPr lang="en-GB" dirty="0"/>
          </a:p>
        </p:txBody>
      </p:sp>
    </p:spTree>
    <p:extLst>
      <p:ext uri="{BB962C8B-B14F-4D97-AF65-F5344CB8AC3E}">
        <p14:creationId xmlns:p14="http://schemas.microsoft.com/office/powerpoint/2010/main" val="9789703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Commissioning</a:t>
            </a:r>
            <a:br>
              <a:rPr lang="en-GB" b="1" dirty="0" smtClean="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Commissioning is akin to a relay race, with colleagues from different disciplines, Directorates and organisations, needing to deliver on their part of the process and hand on the baton at the appropriate stage. Multidisciplinary ‘task and finish groups’ may be brought together at different points of the work.</a:t>
            </a:r>
          </a:p>
          <a:p>
            <a:endParaRPr lang="en-GB" dirty="0"/>
          </a:p>
        </p:txBody>
      </p:sp>
    </p:spTree>
    <p:extLst>
      <p:ext uri="{BB962C8B-B14F-4D97-AF65-F5344CB8AC3E}">
        <p14:creationId xmlns:p14="http://schemas.microsoft.com/office/powerpoint/2010/main" val="17739663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975" y="3565915"/>
            <a:ext cx="1485900" cy="2152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8875" y="1281113"/>
            <a:ext cx="4286250" cy="4295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7542" y="102243"/>
            <a:ext cx="2028825" cy="151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4636" y="1685390"/>
            <a:ext cx="1228725" cy="2000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06987" y="-77223"/>
            <a:ext cx="2047875" cy="962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53581" y="215426"/>
            <a:ext cx="1695450"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26048" y="1998559"/>
            <a:ext cx="1019175" cy="2066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265644" y="5718565"/>
            <a:ext cx="2219325" cy="1295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47879" y="4351099"/>
            <a:ext cx="1581150" cy="1762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5" name="Picture 1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213361" y="5436949"/>
            <a:ext cx="1847850" cy="1352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183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3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3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3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txBox="1">
            <a:spLocks noChangeArrowheads="1"/>
          </p:cNvSpPr>
          <p:nvPr/>
        </p:nvSpPr>
        <p:spPr bwMode="auto">
          <a:xfrm>
            <a:off x="457200" y="692151"/>
            <a:ext cx="82296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0" tIns="360000" rIns="360000" bIns="360000" anchor="ct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defTabSz="914400" eaLnBrk="1" hangingPunct="1">
              <a:spcBef>
                <a:spcPct val="0"/>
              </a:spcBef>
              <a:buSzTx/>
              <a:buFontTx/>
              <a:buNone/>
            </a:pPr>
            <a:r>
              <a:rPr lang="en-GB" altLang="en-US" sz="3600" dirty="0">
                <a:solidFill>
                  <a:srgbClr val="1E1D64"/>
                </a:solidFill>
                <a:latin typeface="Arial Black" panose="020B0A04020102020204" pitchFamily="34" charset="0"/>
                <a:cs typeface="Arial" charset="0"/>
              </a:rPr>
              <a:t>Mental Health Problems in Warrington</a:t>
            </a:r>
          </a:p>
        </p:txBody>
      </p:sp>
      <p:sp>
        <p:nvSpPr>
          <p:cNvPr id="19" name="Subtitle 2"/>
          <p:cNvSpPr txBox="1">
            <a:spLocks/>
          </p:cNvSpPr>
          <p:nvPr/>
        </p:nvSpPr>
        <p:spPr bwMode="auto">
          <a:xfrm>
            <a:off x="445477" y="6520598"/>
            <a:ext cx="8241323"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0000" tIns="180000" rIns="180000" bIns="180000" anchor="ctr">
            <a:normAutofit fontScale="25000" lnSpcReduction="20000"/>
          </a:bodyPr>
          <a:lstStyle>
            <a:lvl1pPr marL="342900" indent="-342900" algn="l" defTabSz="457200" rtl="0" eaLnBrk="0" fontAlgn="base" hangingPunct="0">
              <a:spcBef>
                <a:spcPct val="20000"/>
              </a:spcBef>
              <a:spcAft>
                <a:spcPct val="0"/>
              </a:spcAft>
              <a:buSzPct val="100000"/>
              <a:buBlip>
                <a:blip r:embed="rId3"/>
              </a:buBlip>
              <a:defRPr sz="3200" kern="1200">
                <a:solidFill>
                  <a:schemeClr val="tx2"/>
                </a:solidFill>
                <a:latin typeface="+mn-lt"/>
                <a:ea typeface="ＭＳ Ｐゴシック" pitchFamily="-112" charset="-128"/>
                <a:cs typeface="ＭＳ Ｐゴシック" pitchFamily="-112" charset="-128"/>
              </a:defRPr>
            </a:lvl1pPr>
            <a:lvl2pPr marL="742950" indent="-285750" algn="l" defTabSz="457200" rtl="0" eaLnBrk="0" fontAlgn="base" hangingPunct="0">
              <a:spcBef>
                <a:spcPct val="20000"/>
              </a:spcBef>
              <a:spcAft>
                <a:spcPct val="0"/>
              </a:spcAft>
              <a:buSzPct val="100000"/>
              <a:buBlip>
                <a:blip r:embed="rId4"/>
              </a:buBlip>
              <a:defRPr sz="2800" kern="1200">
                <a:solidFill>
                  <a:schemeClr val="tx2"/>
                </a:solidFill>
                <a:latin typeface="+mn-lt"/>
                <a:ea typeface="ＭＳ Ｐゴシック" pitchFamily="-112" charset="-128"/>
                <a:cs typeface="+mn-cs"/>
              </a:defRPr>
            </a:lvl2pPr>
            <a:lvl3pPr marL="1143000" indent="-228600" algn="l" defTabSz="457200" rtl="0" eaLnBrk="0" fontAlgn="base" hangingPunct="0">
              <a:spcBef>
                <a:spcPct val="20000"/>
              </a:spcBef>
              <a:spcAft>
                <a:spcPct val="0"/>
              </a:spcAft>
              <a:buSzPct val="100000"/>
              <a:buBlip>
                <a:blip r:embed="rId3"/>
              </a:buBlip>
              <a:defRPr sz="2400" kern="1200">
                <a:solidFill>
                  <a:schemeClr val="tx2"/>
                </a:solidFill>
                <a:latin typeface="+mn-lt"/>
                <a:ea typeface="ＭＳ Ｐゴシック" pitchFamily="-112" charset="-128"/>
                <a:cs typeface="+mn-cs"/>
              </a:defRPr>
            </a:lvl3pPr>
            <a:lvl4pPr marL="1600200" indent="-228600" algn="l" defTabSz="457200" rtl="0" eaLnBrk="0" fontAlgn="base" hangingPunct="0">
              <a:spcBef>
                <a:spcPct val="20000"/>
              </a:spcBef>
              <a:spcAft>
                <a:spcPct val="0"/>
              </a:spcAft>
              <a:buSzPct val="100000"/>
              <a:buBlip>
                <a:blip r:embed="rId4"/>
              </a:buBlip>
              <a:defRPr sz="2000" kern="1200">
                <a:solidFill>
                  <a:schemeClr val="tx2"/>
                </a:solidFill>
                <a:latin typeface="+mn-lt"/>
                <a:ea typeface="ＭＳ Ｐゴシック" pitchFamily="-112" charset="-128"/>
                <a:cs typeface="+mn-cs"/>
              </a:defRPr>
            </a:lvl4pPr>
            <a:lvl5pPr marL="2057400" indent="-228600" algn="l" defTabSz="457200" rtl="0" eaLnBrk="0" fontAlgn="base" hangingPunct="0">
              <a:spcBef>
                <a:spcPct val="20000"/>
              </a:spcBef>
              <a:spcAft>
                <a:spcPct val="0"/>
              </a:spcAft>
              <a:buSzPct val="100000"/>
              <a:buBlip>
                <a:blip r:embed="rId3"/>
              </a:buBlip>
              <a:defRPr sz="2000" kern="1200">
                <a:solidFill>
                  <a:schemeClr val="tx2"/>
                </a:solidFill>
                <a:latin typeface="+mn-lt"/>
                <a:ea typeface="ＭＳ Ｐゴシック" pitchFamily="-112"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GB" dirty="0" smtClean="0"/>
              <a:t>From bottom: 1, 2 &amp; 4 –estimated no. people based on 2013 mid-year population estimates (ONS). 3, 5, 6, 7 actual number at a point in time</a:t>
            </a:r>
          </a:p>
          <a:p>
            <a:pPr>
              <a:defRPr/>
            </a:pPr>
            <a:endParaRPr lang="en-GB" dirty="0"/>
          </a:p>
        </p:txBody>
      </p:sp>
      <p:pic>
        <p:nvPicPr>
          <p:cNvPr id="307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2957" y="1576065"/>
            <a:ext cx="8771792" cy="484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8" name="TextBox 20"/>
          <p:cNvSpPr txBox="1">
            <a:spLocks noChangeArrowheads="1"/>
          </p:cNvSpPr>
          <p:nvPr/>
        </p:nvSpPr>
        <p:spPr bwMode="auto">
          <a:xfrm rot="-410378">
            <a:off x="3408149" y="5601748"/>
            <a:ext cx="3720611" cy="40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eaLnBrk="1" hangingPunct="1">
              <a:spcBef>
                <a:spcPct val="0"/>
              </a:spcBef>
              <a:buSzTx/>
              <a:buFontTx/>
              <a:buNone/>
            </a:pPr>
            <a:r>
              <a:rPr lang="en-GB" altLang="en-US" sz="1500" dirty="0">
                <a:solidFill>
                  <a:srgbClr val="393D41"/>
                </a:solidFill>
                <a:latin typeface="Calibri" pitchFamily="34" charset="0"/>
              </a:rPr>
              <a:t>Adults reporting low emotional wellbeing</a:t>
            </a:r>
          </a:p>
        </p:txBody>
      </p:sp>
      <p:sp>
        <p:nvSpPr>
          <p:cNvPr id="3079" name="TextBox 21"/>
          <p:cNvSpPr txBox="1">
            <a:spLocks noChangeArrowheads="1"/>
          </p:cNvSpPr>
          <p:nvPr/>
        </p:nvSpPr>
        <p:spPr bwMode="auto">
          <a:xfrm rot="974636">
            <a:off x="1176705" y="5401021"/>
            <a:ext cx="1729154" cy="56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spcBef>
                <a:spcPct val="0"/>
              </a:spcBef>
              <a:buSzTx/>
              <a:buFontTx/>
              <a:buNone/>
            </a:pPr>
            <a:r>
              <a:rPr lang="en-GB" altLang="en-US" sz="1500" dirty="0">
                <a:solidFill>
                  <a:srgbClr val="FF0000"/>
                </a:solidFill>
                <a:latin typeface="Calibri" pitchFamily="34" charset="0"/>
              </a:rPr>
              <a:t>1 in 4 </a:t>
            </a:r>
          </a:p>
          <a:p>
            <a:pPr algn="ctr" eaLnBrk="1" hangingPunct="1">
              <a:spcBef>
                <a:spcPct val="0"/>
              </a:spcBef>
              <a:buSzTx/>
              <a:buFontTx/>
              <a:buNone/>
            </a:pPr>
            <a:r>
              <a:rPr lang="en-GB" altLang="en-US" sz="1500" dirty="0">
                <a:latin typeface="Calibri" pitchFamily="34" charset="0"/>
              </a:rPr>
              <a:t>(39,000 people)</a:t>
            </a:r>
          </a:p>
        </p:txBody>
      </p:sp>
      <p:sp>
        <p:nvSpPr>
          <p:cNvPr id="3080" name="TextBox 22"/>
          <p:cNvSpPr txBox="1">
            <a:spLocks noChangeArrowheads="1"/>
          </p:cNvSpPr>
          <p:nvPr/>
        </p:nvSpPr>
        <p:spPr bwMode="auto">
          <a:xfrm rot="974636">
            <a:off x="1892068" y="4206666"/>
            <a:ext cx="1488831"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spcBef>
                <a:spcPct val="0"/>
              </a:spcBef>
              <a:buSzTx/>
              <a:buFontTx/>
              <a:buNone/>
            </a:pPr>
            <a:r>
              <a:rPr lang="en-GB" altLang="en-US" sz="1500" dirty="0">
                <a:solidFill>
                  <a:srgbClr val="FF0000"/>
                </a:solidFill>
                <a:latin typeface="Calibri" pitchFamily="34" charset="0"/>
              </a:rPr>
              <a:t>1 in 16</a:t>
            </a:r>
          </a:p>
          <a:p>
            <a:pPr algn="ctr" eaLnBrk="1" hangingPunct="1">
              <a:spcBef>
                <a:spcPct val="0"/>
              </a:spcBef>
              <a:buSzTx/>
              <a:buFontTx/>
              <a:buNone/>
            </a:pPr>
            <a:r>
              <a:rPr lang="en-GB" altLang="en-US" sz="1500" dirty="0">
                <a:latin typeface="Calibri" pitchFamily="34" charset="0"/>
              </a:rPr>
              <a:t>(10,300 people)</a:t>
            </a:r>
          </a:p>
        </p:txBody>
      </p:sp>
      <p:sp>
        <p:nvSpPr>
          <p:cNvPr id="24" name="TextBox 23"/>
          <p:cNvSpPr txBox="1">
            <a:spLocks noChangeArrowheads="1"/>
          </p:cNvSpPr>
          <p:nvPr/>
        </p:nvSpPr>
        <p:spPr bwMode="auto">
          <a:xfrm rot="974636">
            <a:off x="2936580" y="2974295"/>
            <a:ext cx="1186962" cy="508000"/>
          </a:xfrm>
          <a:prstGeom prst="rect">
            <a:avLst/>
          </a:prstGeom>
          <a:noFill/>
          <a:ln>
            <a:noFill/>
          </a:ln>
          <a:extLst/>
        </p:spPr>
        <p:txBody>
          <a:bodyPr>
            <a:normAutofit fontScale="85000" lnSpcReduction="10000"/>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GB" sz="1800" dirty="0">
                <a:solidFill>
                  <a:srgbClr val="FF0000"/>
                </a:solidFill>
                <a:latin typeface="Calibri" charset="0"/>
              </a:rPr>
              <a:t>1 </a:t>
            </a:r>
            <a:r>
              <a:rPr lang="en-GB" sz="1800" dirty="0" smtClean="0">
                <a:solidFill>
                  <a:srgbClr val="FF0000"/>
                </a:solidFill>
                <a:latin typeface="Calibri" charset="0"/>
              </a:rPr>
              <a:t>in 260</a:t>
            </a:r>
            <a:endParaRPr lang="en-GB" sz="1800" dirty="0">
              <a:solidFill>
                <a:srgbClr val="FF0000"/>
              </a:solidFill>
              <a:latin typeface="Calibri" charset="0"/>
            </a:endParaRPr>
          </a:p>
          <a:p>
            <a:pPr algn="ctr" eaLnBrk="1" hangingPunct="1">
              <a:defRPr/>
            </a:pPr>
            <a:r>
              <a:rPr lang="en-GB" sz="1800" dirty="0">
                <a:solidFill>
                  <a:schemeClr val="tx2"/>
                </a:solidFill>
                <a:latin typeface="Calibri" charset="0"/>
              </a:rPr>
              <a:t>(</a:t>
            </a:r>
            <a:r>
              <a:rPr lang="en-GB" sz="1800" dirty="0" smtClean="0">
                <a:solidFill>
                  <a:schemeClr val="tx2"/>
                </a:solidFill>
                <a:latin typeface="Calibri" charset="0"/>
              </a:rPr>
              <a:t>790 people</a:t>
            </a:r>
            <a:r>
              <a:rPr lang="en-GB" sz="1800" dirty="0">
                <a:solidFill>
                  <a:schemeClr val="tx2"/>
                </a:solidFill>
                <a:latin typeface="Calibri" charset="0"/>
              </a:rPr>
              <a:t>)</a:t>
            </a:r>
          </a:p>
          <a:p>
            <a:pPr algn="ctr" eaLnBrk="1" hangingPunct="1">
              <a:defRPr/>
            </a:pPr>
            <a:endParaRPr lang="en-GB" sz="1800" dirty="0" smtClean="0">
              <a:solidFill>
                <a:srgbClr val="FF0000"/>
              </a:solidFill>
              <a:latin typeface="Calibri" charset="0"/>
            </a:endParaRPr>
          </a:p>
        </p:txBody>
      </p:sp>
      <p:sp>
        <p:nvSpPr>
          <p:cNvPr id="25" name="TextBox 24"/>
          <p:cNvSpPr txBox="1">
            <a:spLocks noChangeArrowheads="1"/>
          </p:cNvSpPr>
          <p:nvPr/>
        </p:nvSpPr>
        <p:spPr bwMode="auto">
          <a:xfrm rot="974636">
            <a:off x="1611923" y="4819951"/>
            <a:ext cx="1351085" cy="517525"/>
          </a:xfrm>
          <a:prstGeom prst="rect">
            <a:avLst/>
          </a:prstGeom>
          <a:noFill/>
          <a:ln>
            <a:noFill/>
          </a:ln>
          <a:extLst/>
        </p:spPr>
        <p:txBody>
          <a:bodyPr>
            <a:normAutofit fontScale="77500" lnSpcReduction="20000"/>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GB" sz="1800" dirty="0" smtClean="0">
                <a:solidFill>
                  <a:srgbClr val="FF0000"/>
                </a:solidFill>
                <a:latin typeface="Calibri" charset="0"/>
              </a:rPr>
              <a:t>1 in 6</a:t>
            </a:r>
          </a:p>
          <a:p>
            <a:pPr algn="ctr" eaLnBrk="1" hangingPunct="1">
              <a:defRPr/>
            </a:pPr>
            <a:r>
              <a:rPr lang="en-GB" sz="1800" dirty="0" smtClean="0">
                <a:solidFill>
                  <a:schemeClr val="tx2"/>
                </a:solidFill>
                <a:latin typeface="Calibri" charset="0"/>
              </a:rPr>
              <a:t>(27,300 people)</a:t>
            </a:r>
          </a:p>
        </p:txBody>
      </p:sp>
      <p:sp>
        <p:nvSpPr>
          <p:cNvPr id="26" name="TextBox 25"/>
          <p:cNvSpPr txBox="1">
            <a:spLocks noChangeArrowheads="1"/>
          </p:cNvSpPr>
          <p:nvPr/>
        </p:nvSpPr>
        <p:spPr bwMode="auto">
          <a:xfrm rot="974636">
            <a:off x="3498556" y="2194786"/>
            <a:ext cx="882162" cy="849312"/>
          </a:xfrm>
          <a:prstGeom prst="rect">
            <a:avLst/>
          </a:prstGeom>
          <a:noFill/>
          <a:ln>
            <a:noFill/>
          </a:ln>
          <a:extLst/>
        </p:spPr>
        <p:txBody>
          <a:bodyPr>
            <a:normAutofit fontScale="85000" lnSpcReduction="20000"/>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GB" sz="1600" dirty="0" smtClean="0">
                <a:solidFill>
                  <a:srgbClr val="FF0000"/>
                </a:solidFill>
                <a:latin typeface="Calibri" charset="0"/>
              </a:rPr>
              <a:t>1 in</a:t>
            </a:r>
          </a:p>
          <a:p>
            <a:pPr algn="ctr" eaLnBrk="1" hangingPunct="1">
              <a:defRPr/>
            </a:pPr>
            <a:r>
              <a:rPr lang="en-GB" sz="1600" dirty="0" smtClean="0">
                <a:solidFill>
                  <a:srgbClr val="FF0000"/>
                </a:solidFill>
                <a:latin typeface="Calibri" charset="0"/>
              </a:rPr>
              <a:t>3,200</a:t>
            </a:r>
          </a:p>
          <a:p>
            <a:pPr algn="ctr" eaLnBrk="1" hangingPunct="1">
              <a:defRPr/>
            </a:pPr>
            <a:r>
              <a:rPr lang="en-GB" sz="1600" dirty="0" smtClean="0">
                <a:solidFill>
                  <a:schemeClr val="tx2"/>
                </a:solidFill>
                <a:latin typeface="Calibri" charset="0"/>
              </a:rPr>
              <a:t>(75</a:t>
            </a:r>
          </a:p>
          <a:p>
            <a:pPr algn="ctr" eaLnBrk="1" hangingPunct="1">
              <a:defRPr/>
            </a:pPr>
            <a:r>
              <a:rPr lang="en-GB" sz="1600" dirty="0" smtClean="0">
                <a:solidFill>
                  <a:schemeClr val="tx2"/>
                </a:solidFill>
                <a:latin typeface="Calibri" charset="0"/>
              </a:rPr>
              <a:t>people</a:t>
            </a:r>
            <a:r>
              <a:rPr lang="en-GB" sz="1800" dirty="0" smtClean="0">
                <a:solidFill>
                  <a:schemeClr val="tx2"/>
                </a:solidFill>
                <a:latin typeface="Calibri" charset="0"/>
              </a:rPr>
              <a:t>)</a:t>
            </a:r>
          </a:p>
        </p:txBody>
      </p:sp>
      <p:sp>
        <p:nvSpPr>
          <p:cNvPr id="3084" name="TextBox 26"/>
          <p:cNvSpPr txBox="1">
            <a:spLocks noChangeArrowheads="1"/>
          </p:cNvSpPr>
          <p:nvPr/>
        </p:nvSpPr>
        <p:spPr bwMode="auto">
          <a:xfrm rot="974636">
            <a:off x="2482981" y="3545555"/>
            <a:ext cx="1312985"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spcBef>
                <a:spcPct val="0"/>
              </a:spcBef>
              <a:buSzTx/>
              <a:buFontTx/>
              <a:buNone/>
            </a:pPr>
            <a:r>
              <a:rPr lang="en-GB" altLang="en-US" sz="1500" dirty="0">
                <a:solidFill>
                  <a:srgbClr val="FF0000"/>
                </a:solidFill>
                <a:latin typeface="Calibri" pitchFamily="34" charset="0"/>
              </a:rPr>
              <a:t>1 in  18</a:t>
            </a:r>
          </a:p>
          <a:p>
            <a:pPr algn="ctr" eaLnBrk="1" hangingPunct="1">
              <a:spcBef>
                <a:spcPct val="0"/>
              </a:spcBef>
              <a:buSzTx/>
              <a:buFontTx/>
              <a:buNone/>
            </a:pPr>
            <a:r>
              <a:rPr lang="en-GB" altLang="en-US" sz="1500" dirty="0">
                <a:latin typeface="Calibri" pitchFamily="34" charset="0"/>
              </a:rPr>
              <a:t>(9,150 people)</a:t>
            </a:r>
          </a:p>
        </p:txBody>
      </p:sp>
      <p:sp>
        <p:nvSpPr>
          <p:cNvPr id="3085" name="TextBox 27"/>
          <p:cNvSpPr txBox="1">
            <a:spLocks noChangeArrowheads="1"/>
          </p:cNvSpPr>
          <p:nvPr/>
        </p:nvSpPr>
        <p:spPr bwMode="auto">
          <a:xfrm rot="-410378">
            <a:off x="3673383" y="4308967"/>
            <a:ext cx="3190143"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spcBef>
                <a:spcPct val="0"/>
              </a:spcBef>
              <a:buSzTx/>
              <a:buFontTx/>
              <a:buNone/>
            </a:pPr>
            <a:r>
              <a:rPr lang="en-GB" altLang="en-US" sz="1500" dirty="0">
                <a:solidFill>
                  <a:srgbClr val="393D41"/>
                </a:solidFill>
                <a:latin typeface="Calibri" pitchFamily="34" charset="0"/>
              </a:rPr>
              <a:t>On GP register with diagnosis of</a:t>
            </a:r>
          </a:p>
          <a:p>
            <a:pPr algn="ctr" eaLnBrk="1" hangingPunct="1">
              <a:spcBef>
                <a:spcPct val="0"/>
              </a:spcBef>
              <a:buSzTx/>
              <a:buFontTx/>
              <a:buNone/>
            </a:pPr>
            <a:r>
              <a:rPr lang="en-GB" altLang="en-US" sz="1500" dirty="0">
                <a:solidFill>
                  <a:srgbClr val="393D41"/>
                </a:solidFill>
                <a:latin typeface="Calibri" pitchFamily="34" charset="0"/>
              </a:rPr>
              <a:t>depression (aged 18+)</a:t>
            </a:r>
          </a:p>
        </p:txBody>
      </p:sp>
      <p:sp>
        <p:nvSpPr>
          <p:cNvPr id="3086" name="TextBox 28"/>
          <p:cNvSpPr txBox="1">
            <a:spLocks noChangeArrowheads="1"/>
          </p:cNvSpPr>
          <p:nvPr/>
        </p:nvSpPr>
        <p:spPr bwMode="auto">
          <a:xfrm rot="-410378">
            <a:off x="4214525" y="2283323"/>
            <a:ext cx="157382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spcBef>
                <a:spcPct val="0"/>
              </a:spcBef>
              <a:buSzTx/>
              <a:buFontTx/>
              <a:buNone/>
            </a:pPr>
            <a:r>
              <a:rPr lang="en-GB" altLang="en-US" sz="1500" dirty="0">
                <a:solidFill>
                  <a:srgbClr val="393D41"/>
                </a:solidFill>
                <a:latin typeface="Calibri" pitchFamily="34" charset="0"/>
              </a:rPr>
              <a:t>Subject to</a:t>
            </a:r>
          </a:p>
          <a:p>
            <a:pPr algn="ctr" eaLnBrk="1" hangingPunct="1">
              <a:spcBef>
                <a:spcPct val="0"/>
              </a:spcBef>
              <a:buSzTx/>
              <a:buFontTx/>
              <a:buNone/>
            </a:pPr>
            <a:r>
              <a:rPr lang="en-GB" altLang="en-US" sz="1500" dirty="0">
                <a:solidFill>
                  <a:srgbClr val="393D41"/>
                </a:solidFill>
                <a:latin typeface="Calibri" pitchFamily="34" charset="0"/>
              </a:rPr>
              <a:t>Mental Health Act</a:t>
            </a:r>
          </a:p>
        </p:txBody>
      </p:sp>
      <p:sp>
        <p:nvSpPr>
          <p:cNvPr id="3087" name="TextBox 29"/>
          <p:cNvSpPr txBox="1">
            <a:spLocks noChangeArrowheads="1"/>
          </p:cNvSpPr>
          <p:nvPr/>
        </p:nvSpPr>
        <p:spPr bwMode="auto">
          <a:xfrm rot="-400150">
            <a:off x="4082373" y="3006715"/>
            <a:ext cx="2291862"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spcBef>
                <a:spcPct val="0"/>
              </a:spcBef>
              <a:buSzTx/>
              <a:buFontTx/>
              <a:buNone/>
            </a:pPr>
            <a:r>
              <a:rPr lang="en-GB" altLang="en-US" sz="1500" dirty="0">
                <a:solidFill>
                  <a:srgbClr val="393D41"/>
                </a:solidFill>
                <a:latin typeface="Calibri" pitchFamily="34" charset="0"/>
              </a:rPr>
              <a:t>On CPA (Care Programme</a:t>
            </a:r>
          </a:p>
          <a:p>
            <a:pPr algn="ctr" eaLnBrk="1" hangingPunct="1">
              <a:spcBef>
                <a:spcPct val="0"/>
              </a:spcBef>
              <a:buSzTx/>
              <a:buFontTx/>
              <a:buNone/>
            </a:pPr>
            <a:r>
              <a:rPr lang="en-GB" altLang="en-US" sz="1500" dirty="0">
                <a:solidFill>
                  <a:srgbClr val="393D41"/>
                </a:solidFill>
                <a:latin typeface="Calibri" pitchFamily="34" charset="0"/>
              </a:rPr>
              <a:t>Approach )</a:t>
            </a:r>
          </a:p>
        </p:txBody>
      </p:sp>
      <p:sp>
        <p:nvSpPr>
          <p:cNvPr id="3088" name="TextBox 30"/>
          <p:cNvSpPr txBox="1">
            <a:spLocks noChangeArrowheads="1"/>
          </p:cNvSpPr>
          <p:nvPr/>
        </p:nvSpPr>
        <p:spPr bwMode="auto">
          <a:xfrm rot="-410378">
            <a:off x="3536780" y="4913358"/>
            <a:ext cx="4092820" cy="37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spcBef>
                <a:spcPct val="0"/>
              </a:spcBef>
              <a:buSzTx/>
              <a:buFontTx/>
              <a:buNone/>
            </a:pPr>
            <a:r>
              <a:rPr lang="en-GB" altLang="en-US" sz="1500" dirty="0">
                <a:solidFill>
                  <a:srgbClr val="393D41"/>
                </a:solidFill>
                <a:latin typeface="Calibri" pitchFamily="34" charset="0"/>
              </a:rPr>
              <a:t>Had suicidal thoughts at some point in their lives</a:t>
            </a:r>
          </a:p>
        </p:txBody>
      </p:sp>
      <p:sp>
        <p:nvSpPr>
          <p:cNvPr id="3089" name="TextBox 31"/>
          <p:cNvSpPr txBox="1">
            <a:spLocks noChangeArrowheads="1"/>
          </p:cNvSpPr>
          <p:nvPr/>
        </p:nvSpPr>
        <p:spPr bwMode="auto">
          <a:xfrm rot="-410378">
            <a:off x="4146229" y="3651598"/>
            <a:ext cx="2225920" cy="52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spcBef>
                <a:spcPct val="0"/>
              </a:spcBef>
              <a:buSzTx/>
              <a:buFontTx/>
              <a:buNone/>
            </a:pPr>
            <a:r>
              <a:rPr lang="en-GB" altLang="en-US" sz="1500" dirty="0">
                <a:solidFill>
                  <a:srgbClr val="393D41"/>
                </a:solidFill>
                <a:latin typeface="Calibri" pitchFamily="34" charset="0"/>
              </a:rPr>
              <a:t>Attempted suicide at some point in their life</a:t>
            </a:r>
          </a:p>
        </p:txBody>
      </p:sp>
      <p:sp>
        <p:nvSpPr>
          <p:cNvPr id="3090" name="TextBox 32"/>
          <p:cNvSpPr txBox="1">
            <a:spLocks noChangeArrowheads="1"/>
          </p:cNvSpPr>
          <p:nvPr/>
        </p:nvSpPr>
        <p:spPr bwMode="auto">
          <a:xfrm>
            <a:off x="4125059" y="1780880"/>
            <a:ext cx="927588"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SzPct val="100000"/>
              <a:buBlip>
                <a:blip r:embed="rId3"/>
              </a:buBlip>
              <a:defRPr sz="3200">
                <a:solidFill>
                  <a:schemeClr val="tx2"/>
                </a:solidFill>
                <a:latin typeface="Arial" charset="0"/>
                <a:ea typeface="ＭＳ Ｐゴシック" pitchFamily="34" charset="-128"/>
              </a:defRPr>
            </a:lvl1pPr>
            <a:lvl2pPr marL="742950" indent="-285750" eaLnBrk="0" hangingPunct="0">
              <a:spcBef>
                <a:spcPct val="20000"/>
              </a:spcBef>
              <a:buSzPct val="100000"/>
              <a:buBlip>
                <a:blip r:embed="rId4"/>
              </a:buBlip>
              <a:defRPr sz="2800">
                <a:solidFill>
                  <a:schemeClr val="tx2"/>
                </a:solidFill>
                <a:latin typeface="Arial" charset="0"/>
                <a:ea typeface="ＭＳ Ｐゴシック" pitchFamily="34" charset="-128"/>
              </a:defRPr>
            </a:lvl2pPr>
            <a:lvl3pPr marL="1143000" indent="-228600" eaLnBrk="0" hangingPunct="0">
              <a:spcBef>
                <a:spcPct val="20000"/>
              </a:spcBef>
              <a:buSzPct val="100000"/>
              <a:buBlip>
                <a:blip r:embed="rId3"/>
              </a:buBlip>
              <a:defRPr sz="2400">
                <a:solidFill>
                  <a:schemeClr val="tx2"/>
                </a:solidFill>
                <a:latin typeface="Arial" charset="0"/>
                <a:ea typeface="ＭＳ Ｐゴシック" pitchFamily="34" charset="-128"/>
              </a:defRPr>
            </a:lvl3pPr>
            <a:lvl4pPr marL="1600200" indent="-228600" eaLnBrk="0" hangingPunct="0">
              <a:spcBef>
                <a:spcPct val="20000"/>
              </a:spcBef>
              <a:buSzPct val="100000"/>
              <a:buBlip>
                <a:blip r:embed="rId4"/>
              </a:buBlip>
              <a:defRPr sz="2000">
                <a:solidFill>
                  <a:schemeClr val="tx2"/>
                </a:solidFill>
                <a:latin typeface="Arial" charset="0"/>
                <a:ea typeface="ＭＳ Ｐゴシック" pitchFamily="34" charset="-128"/>
              </a:defRPr>
            </a:lvl4pPr>
            <a:lvl5pPr marL="2057400" indent="-228600" eaLnBrk="0" hangingPunct="0">
              <a:spcBef>
                <a:spcPct val="20000"/>
              </a:spcBef>
              <a:buSzPct val="100000"/>
              <a:buBlip>
                <a:blip r:embed="rId3"/>
              </a:buBlip>
              <a:defRPr sz="2000">
                <a:solidFill>
                  <a:schemeClr val="tx2"/>
                </a:solidFill>
                <a:latin typeface="Arial" charset="0"/>
                <a:ea typeface="ＭＳ Ｐゴシック" pitchFamily="34" charset="-128"/>
              </a:defRPr>
            </a:lvl5pPr>
            <a:lvl6pPr marL="25146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6pPr>
            <a:lvl7pPr marL="29718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7pPr>
            <a:lvl8pPr marL="34290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8pPr>
            <a:lvl9pPr marL="3886200" indent="-228600" defTabSz="457200" eaLnBrk="0" fontAlgn="base" hangingPunct="0">
              <a:spcBef>
                <a:spcPct val="20000"/>
              </a:spcBef>
              <a:spcAft>
                <a:spcPct val="0"/>
              </a:spcAft>
              <a:buSzPct val="100000"/>
              <a:buBlip>
                <a:blip r:embed="rId3"/>
              </a:buBlip>
              <a:defRPr sz="2000">
                <a:solidFill>
                  <a:schemeClr val="tx2"/>
                </a:solidFill>
                <a:latin typeface="Arial" charset="0"/>
                <a:ea typeface="ＭＳ Ｐゴシック" pitchFamily="34" charset="-128"/>
              </a:defRPr>
            </a:lvl9pPr>
          </a:lstStyle>
          <a:p>
            <a:pPr algn="ctr" eaLnBrk="1" hangingPunct="1">
              <a:lnSpc>
                <a:spcPct val="90000"/>
              </a:lnSpc>
              <a:spcBef>
                <a:spcPct val="0"/>
              </a:spcBef>
              <a:buSzTx/>
              <a:buFontTx/>
              <a:buNone/>
            </a:pPr>
            <a:r>
              <a:rPr lang="en-GB" altLang="en-US" sz="1200" dirty="0">
                <a:solidFill>
                  <a:srgbClr val="FF0000"/>
                </a:solidFill>
                <a:latin typeface="Calibri" pitchFamily="34" charset="0"/>
              </a:rPr>
              <a:t>Suicides </a:t>
            </a:r>
          </a:p>
          <a:p>
            <a:pPr algn="ctr" eaLnBrk="1" hangingPunct="1">
              <a:lnSpc>
                <a:spcPct val="90000"/>
              </a:lnSpc>
              <a:spcBef>
                <a:spcPct val="0"/>
              </a:spcBef>
              <a:buSzTx/>
              <a:buFontTx/>
              <a:buNone/>
            </a:pPr>
            <a:r>
              <a:rPr lang="en-GB" altLang="en-US" sz="1200" dirty="0">
                <a:solidFill>
                  <a:srgbClr val="FF0000"/>
                </a:solidFill>
                <a:latin typeface="Calibri" pitchFamily="34" charset="0"/>
              </a:rPr>
              <a:t>1 in 10,900</a:t>
            </a:r>
          </a:p>
        </p:txBody>
      </p:sp>
      <p:sp>
        <p:nvSpPr>
          <p:cNvPr id="3091" name="TextBox 1"/>
          <p:cNvSpPr txBox="1">
            <a:spLocks noChangeArrowheads="1"/>
          </p:cNvSpPr>
          <p:nvPr/>
        </p:nvSpPr>
        <p:spPr bwMode="auto">
          <a:xfrm>
            <a:off x="5001436" y="1718941"/>
            <a:ext cx="3046534"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defTabSz="4572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lnSpc>
                <a:spcPct val="90000"/>
              </a:lnSpc>
            </a:pPr>
            <a:r>
              <a:rPr lang="en-GB" altLang="en-US" sz="1400" dirty="0">
                <a:latin typeface="Calibri" pitchFamily="34" charset="0"/>
              </a:rPr>
              <a:t>(average 18 suicides per year) </a:t>
            </a:r>
          </a:p>
        </p:txBody>
      </p:sp>
    </p:spTree>
    <p:extLst>
      <p:ext uri="{BB962C8B-B14F-4D97-AF65-F5344CB8AC3E}">
        <p14:creationId xmlns:p14="http://schemas.microsoft.com/office/powerpoint/2010/main" val="42468683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533401"/>
            <a:ext cx="9144000" cy="553358"/>
          </a:xfrm>
        </p:spPr>
        <p:txBody>
          <a:bodyPr>
            <a:noAutofit/>
          </a:bodyPr>
          <a:lstStyle/>
          <a:p>
            <a:r>
              <a:rPr lang="en-GB" sz="3600" dirty="0" smtClean="0">
                <a:solidFill>
                  <a:srgbClr val="1E1D64"/>
                </a:solidFill>
                <a:latin typeface="Arial Black" panose="020B0A04020102020204" pitchFamily="34" charset="0"/>
              </a:rPr>
              <a:t>NHS Warrington CCG Budget 2015/16</a:t>
            </a:r>
            <a:endParaRPr lang="en-GB" sz="3600" dirty="0">
              <a:solidFill>
                <a:srgbClr val="1E1D64"/>
              </a:solidFill>
              <a:latin typeface="Arial Black" panose="020B0A04020102020204" pitchFamily="34" charset="0"/>
            </a:endParaRPr>
          </a:p>
        </p:txBody>
      </p:sp>
      <p:graphicFrame>
        <p:nvGraphicFramePr>
          <p:cNvPr id="4" name="Content Placeholder 3" title="Warrington CCG Budget 2015/16"/>
          <p:cNvGraphicFramePr>
            <a:graphicFrameLocks noGrp="1"/>
          </p:cNvGraphicFramePr>
          <p:nvPr>
            <p:ph idx="1"/>
            <p:extLst/>
          </p:nvPr>
        </p:nvGraphicFramePr>
        <p:xfrm>
          <a:off x="457200" y="1655763"/>
          <a:ext cx="8229600" cy="445452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7767175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What do they commission?</a:t>
            </a:r>
            <a:endParaRPr lang="en-GB" dirty="0"/>
          </a:p>
        </p:txBody>
      </p:sp>
      <p:sp>
        <p:nvSpPr>
          <p:cNvPr id="3" name="Content Placeholder 2"/>
          <p:cNvSpPr>
            <a:spLocks noGrp="1"/>
          </p:cNvSpPr>
          <p:nvPr>
            <p:ph idx="1"/>
          </p:nvPr>
        </p:nvSpPr>
        <p:spPr>
          <a:xfrm>
            <a:off x="457200" y="1035424"/>
            <a:ext cx="8229600" cy="5090739"/>
          </a:xfrm>
        </p:spPr>
        <p:txBody>
          <a:bodyPr>
            <a:noAutofit/>
          </a:bodyPr>
          <a:lstStyle/>
          <a:p>
            <a:pPr marL="0" indent="0">
              <a:buNone/>
            </a:pPr>
            <a:r>
              <a:rPr lang="en-GB" sz="1800" b="1" u="sng" dirty="0" smtClean="0"/>
              <a:t>Secondary Care </a:t>
            </a:r>
            <a:endParaRPr lang="en-GB" sz="1800" b="1" u="sng" dirty="0"/>
          </a:p>
          <a:p>
            <a:pPr marL="0" indent="0">
              <a:buNone/>
            </a:pPr>
            <a:r>
              <a:rPr lang="en-GB" sz="1800" b="1" u="sng" dirty="0" smtClean="0"/>
              <a:t>5 </a:t>
            </a:r>
            <a:r>
              <a:rPr lang="en-GB" sz="1800" b="1" u="sng" dirty="0"/>
              <a:t>Boroughs </a:t>
            </a:r>
            <a:r>
              <a:rPr lang="en-GB" sz="1800" b="1" u="sng" dirty="0" smtClean="0"/>
              <a:t>Partnership</a:t>
            </a:r>
          </a:p>
          <a:p>
            <a:endParaRPr lang="en-GB" sz="1800" dirty="0"/>
          </a:p>
          <a:p>
            <a:r>
              <a:rPr lang="en-GB" sz="1800" dirty="0"/>
              <a:t>Assessment service (this is the referral route into adult mental health services)</a:t>
            </a:r>
          </a:p>
          <a:p>
            <a:r>
              <a:rPr lang="en-GB" sz="1800" dirty="0"/>
              <a:t>Home treatment service (adult MH)</a:t>
            </a:r>
          </a:p>
          <a:p>
            <a:r>
              <a:rPr lang="en-GB" sz="1800" dirty="0"/>
              <a:t>Recovery service (adult MH)</a:t>
            </a:r>
          </a:p>
          <a:p>
            <a:r>
              <a:rPr lang="en-GB" sz="1800" dirty="0"/>
              <a:t>Adult </a:t>
            </a:r>
            <a:r>
              <a:rPr lang="en-GB" sz="1800" dirty="0" smtClean="0"/>
              <a:t>inpatients (33 beds)</a:t>
            </a:r>
            <a:endParaRPr lang="en-GB" sz="1800" dirty="0"/>
          </a:p>
          <a:p>
            <a:r>
              <a:rPr lang="en-GB" sz="1800" dirty="0"/>
              <a:t>Tier 3 Child and Adolescent Mental Health (CAMHS)</a:t>
            </a:r>
          </a:p>
          <a:p>
            <a:r>
              <a:rPr lang="en-GB" sz="1800" dirty="0"/>
              <a:t>A&amp;E </a:t>
            </a:r>
            <a:r>
              <a:rPr lang="en-GB" sz="1800" dirty="0" smtClean="0"/>
              <a:t>Liaison </a:t>
            </a:r>
            <a:r>
              <a:rPr lang="en-GB" sz="1800" dirty="0"/>
              <a:t>&amp; Ward Liaison (pilot) – both at WHHFT</a:t>
            </a:r>
          </a:p>
          <a:p>
            <a:r>
              <a:rPr lang="en-GB" sz="1800" dirty="0"/>
              <a:t>Early </a:t>
            </a:r>
            <a:r>
              <a:rPr lang="en-GB" sz="1800" dirty="0" smtClean="0"/>
              <a:t>Intervention  in Psychosis</a:t>
            </a:r>
            <a:endParaRPr lang="en-GB" sz="1800" dirty="0"/>
          </a:p>
          <a:p>
            <a:r>
              <a:rPr lang="en-GB" sz="1800" dirty="0"/>
              <a:t>Learning Disabilities – inpatients </a:t>
            </a:r>
            <a:r>
              <a:rPr lang="en-GB" sz="1800" dirty="0" smtClean="0"/>
              <a:t> (2 beds) and </a:t>
            </a:r>
            <a:r>
              <a:rPr lang="en-GB" sz="1800" dirty="0"/>
              <a:t>community services</a:t>
            </a:r>
          </a:p>
          <a:p>
            <a:r>
              <a:rPr lang="en-GB" sz="1800" dirty="0"/>
              <a:t>Later </a:t>
            </a:r>
            <a:r>
              <a:rPr lang="en-GB" sz="1800" dirty="0" smtClean="0"/>
              <a:t>Life </a:t>
            </a:r>
            <a:r>
              <a:rPr lang="en-GB" sz="1800" dirty="0"/>
              <a:t>and </a:t>
            </a:r>
            <a:r>
              <a:rPr lang="en-GB" sz="1800" dirty="0" smtClean="0"/>
              <a:t>Memory Services </a:t>
            </a:r>
            <a:r>
              <a:rPr lang="en-GB" sz="1800" dirty="0"/>
              <a:t>(LLAMS)</a:t>
            </a:r>
          </a:p>
          <a:p>
            <a:r>
              <a:rPr lang="en-GB" sz="1800" dirty="0"/>
              <a:t>Older </a:t>
            </a:r>
            <a:r>
              <a:rPr lang="en-GB" sz="1800" dirty="0" smtClean="0"/>
              <a:t>Persons Acute Inpatients (14 beds)</a:t>
            </a:r>
            <a:endParaRPr lang="en-GB" sz="1800" dirty="0"/>
          </a:p>
          <a:p>
            <a:r>
              <a:rPr lang="en-GB" sz="1800" dirty="0" err="1"/>
              <a:t>Aspergers</a:t>
            </a:r>
            <a:r>
              <a:rPr lang="en-GB" sz="1800" dirty="0"/>
              <a:t> assessments</a:t>
            </a:r>
          </a:p>
          <a:p>
            <a:r>
              <a:rPr lang="en-GB" sz="1800" dirty="0"/>
              <a:t>ADHD</a:t>
            </a:r>
          </a:p>
          <a:p>
            <a:r>
              <a:rPr lang="en-GB" sz="1800" dirty="0"/>
              <a:t>Criminal </a:t>
            </a:r>
            <a:r>
              <a:rPr lang="en-GB" sz="1800" dirty="0" smtClean="0"/>
              <a:t>Justice Liaison Service</a:t>
            </a:r>
          </a:p>
          <a:p>
            <a:r>
              <a:rPr lang="en-GB" sz="1800" dirty="0" smtClean="0"/>
              <a:t>Operation EMBLEM (Street Triage)</a:t>
            </a:r>
          </a:p>
          <a:p>
            <a:endParaRPr lang="en-GB" sz="1800" dirty="0"/>
          </a:p>
          <a:p>
            <a:pPr marL="0" indent="0">
              <a:buNone/>
            </a:pPr>
            <a:endParaRPr lang="en-GB" sz="1800" dirty="0"/>
          </a:p>
          <a:p>
            <a:pPr marL="0" indent="0">
              <a:buNone/>
            </a:pPr>
            <a:endParaRPr lang="en-GB" sz="1800" b="1" u="sng" dirty="0"/>
          </a:p>
          <a:p>
            <a:pPr marL="0" indent="0">
              <a:buNone/>
            </a:pPr>
            <a:r>
              <a:rPr lang="en-GB" sz="1800" dirty="0"/>
              <a:t> </a:t>
            </a:r>
          </a:p>
          <a:p>
            <a:pPr marL="0" indent="0">
              <a:buNone/>
            </a:pPr>
            <a:r>
              <a:rPr lang="en-GB" sz="1800" dirty="0"/>
              <a:t> </a:t>
            </a:r>
          </a:p>
          <a:p>
            <a:endParaRPr lang="en-GB" sz="1800" dirty="0"/>
          </a:p>
        </p:txBody>
      </p:sp>
    </p:spTree>
    <p:extLst>
      <p:ext uri="{BB962C8B-B14F-4D97-AF65-F5344CB8AC3E}">
        <p14:creationId xmlns:p14="http://schemas.microsoft.com/office/powerpoint/2010/main" val="1618358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5" end="1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a:t>
            </a:r>
            <a:r>
              <a:rPr lang="en-GB" dirty="0" smtClean="0"/>
              <a:t>they commission  </a:t>
            </a:r>
            <a:endParaRPr lang="en-GB" dirty="0"/>
          </a:p>
        </p:txBody>
      </p:sp>
      <p:sp>
        <p:nvSpPr>
          <p:cNvPr id="3" name="Content Placeholder 2"/>
          <p:cNvSpPr>
            <a:spLocks noGrp="1"/>
          </p:cNvSpPr>
          <p:nvPr>
            <p:ph idx="1"/>
          </p:nvPr>
        </p:nvSpPr>
        <p:spPr>
          <a:xfrm>
            <a:off x="395536" y="1264024"/>
            <a:ext cx="8229600" cy="4525963"/>
          </a:xfrm>
        </p:spPr>
        <p:txBody>
          <a:bodyPr>
            <a:normAutofit/>
          </a:bodyPr>
          <a:lstStyle/>
          <a:p>
            <a:pPr marL="0" indent="0">
              <a:buNone/>
            </a:pPr>
            <a:r>
              <a:rPr lang="en-GB" sz="2400" b="1" u="sng" dirty="0"/>
              <a:t>Cheshire &amp; Wirral Partnership</a:t>
            </a:r>
          </a:p>
          <a:p>
            <a:r>
              <a:rPr lang="en-GB" sz="2400" dirty="0"/>
              <a:t>Psychiatric  Intensive Care</a:t>
            </a:r>
          </a:p>
          <a:p>
            <a:r>
              <a:rPr lang="en-GB" sz="2400" dirty="0"/>
              <a:t>Adult Eating Disorders Service</a:t>
            </a:r>
          </a:p>
        </p:txBody>
      </p:sp>
      <p:sp>
        <p:nvSpPr>
          <p:cNvPr id="4" name="Rectangle 3"/>
          <p:cNvSpPr/>
          <p:nvPr/>
        </p:nvSpPr>
        <p:spPr>
          <a:xfrm flipH="1">
            <a:off x="457200" y="2642556"/>
            <a:ext cx="6984776" cy="3046988"/>
          </a:xfrm>
          <a:prstGeom prst="rect">
            <a:avLst/>
          </a:prstGeom>
        </p:spPr>
        <p:txBody>
          <a:bodyPr wrap="square">
            <a:spAutoFit/>
          </a:bodyPr>
          <a:lstStyle/>
          <a:p>
            <a:r>
              <a:rPr lang="en-GB" sz="2400" b="1" u="sng" dirty="0"/>
              <a:t>Primary Care</a:t>
            </a:r>
          </a:p>
          <a:p>
            <a:r>
              <a:rPr lang="en-GB" sz="2400" b="1" u="sng" dirty="0"/>
              <a:t>Mental Health Matters</a:t>
            </a:r>
          </a:p>
          <a:p>
            <a:pPr marL="285750" indent="-285750">
              <a:buFont typeface="Arial" panose="020B0604020202020204" pitchFamily="34" charset="0"/>
              <a:buChar char="•"/>
            </a:pPr>
            <a:r>
              <a:rPr lang="en-GB" sz="2400" dirty="0" smtClean="0"/>
              <a:t>Psychological </a:t>
            </a:r>
            <a:r>
              <a:rPr lang="en-GB" sz="2400" dirty="0"/>
              <a:t>Therapies </a:t>
            </a:r>
            <a:r>
              <a:rPr lang="en-GB" sz="2400" dirty="0" smtClean="0"/>
              <a:t>[Plus Military Veteran]</a:t>
            </a:r>
            <a:endParaRPr lang="en-GB" sz="2400" dirty="0"/>
          </a:p>
          <a:p>
            <a:endParaRPr lang="en-GB" sz="2400" dirty="0"/>
          </a:p>
          <a:p>
            <a:r>
              <a:rPr lang="en-GB" sz="2400" b="1" u="sng" dirty="0"/>
              <a:t>Making </a:t>
            </a:r>
            <a:r>
              <a:rPr lang="en-GB" sz="2400" b="1" u="sng" dirty="0" smtClean="0"/>
              <a:t>Space</a:t>
            </a:r>
            <a:endParaRPr lang="en-GB" sz="2400" b="1" u="sng" dirty="0"/>
          </a:p>
          <a:p>
            <a:pPr marL="285750" indent="-285750">
              <a:buFont typeface="Arial" panose="020B0604020202020204" pitchFamily="34" charset="0"/>
              <a:buChar char="•"/>
            </a:pPr>
            <a:r>
              <a:rPr lang="en-GB" sz="2400" dirty="0"/>
              <a:t>Computerised CBT Cognitive Behavioural Therapy </a:t>
            </a:r>
          </a:p>
          <a:p>
            <a:r>
              <a:rPr lang="en-GB" sz="2400" b="1" u="sng" dirty="0" smtClean="0"/>
              <a:t>St </a:t>
            </a:r>
            <a:r>
              <a:rPr lang="en-GB" sz="2400" b="1" u="sng" dirty="0"/>
              <a:t>Josephs Family Centre</a:t>
            </a:r>
          </a:p>
          <a:p>
            <a:pPr marL="285750" indent="-285750">
              <a:buFont typeface="Arial" panose="020B0604020202020204" pitchFamily="34" charset="0"/>
              <a:buChar char="•"/>
            </a:pPr>
            <a:r>
              <a:rPr lang="en-GB" sz="2400" dirty="0" smtClean="0"/>
              <a:t>Counselling </a:t>
            </a:r>
            <a:r>
              <a:rPr lang="en-GB" sz="2400" dirty="0"/>
              <a:t>&amp; family support</a:t>
            </a:r>
          </a:p>
        </p:txBody>
      </p:sp>
    </p:spTree>
    <p:extLst>
      <p:ext uri="{BB962C8B-B14F-4D97-AF65-F5344CB8AC3E}">
        <p14:creationId xmlns:p14="http://schemas.microsoft.com/office/powerpoint/2010/main" val="53783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Parity Of Esteem (where does MH fit in the overall picture)</a:t>
            </a:r>
            <a:endParaRPr lang="en-GB" dirty="0"/>
          </a:p>
        </p:txBody>
      </p:sp>
      <p:sp>
        <p:nvSpPr>
          <p:cNvPr id="3" name="Content Placeholder 2"/>
          <p:cNvSpPr>
            <a:spLocks noGrp="1"/>
          </p:cNvSpPr>
          <p:nvPr>
            <p:ph idx="1"/>
          </p:nvPr>
        </p:nvSpPr>
        <p:spPr/>
        <p:txBody>
          <a:bodyPr>
            <a:normAutofit fontScale="85000" lnSpcReduction="10000"/>
          </a:bodyPr>
          <a:lstStyle/>
          <a:p>
            <a:r>
              <a:rPr lang="en-GB" dirty="0"/>
              <a:t>Mental illness is the single largest cause of disability in the UK and each year about </a:t>
            </a:r>
            <a:r>
              <a:rPr lang="en-GB" dirty="0">
                <a:solidFill>
                  <a:srgbClr val="FF0000"/>
                </a:solidFill>
              </a:rPr>
              <a:t>1 in 4 </a:t>
            </a:r>
            <a:r>
              <a:rPr lang="en-GB" dirty="0"/>
              <a:t>people suffer from a mental health problem.</a:t>
            </a:r>
          </a:p>
          <a:p>
            <a:pPr marL="0" indent="0">
              <a:buNone/>
            </a:pPr>
            <a:endParaRPr lang="en-GB" dirty="0"/>
          </a:p>
          <a:p>
            <a:r>
              <a:rPr lang="en-GB" dirty="0"/>
              <a:t>The cost to the economy is estimated to be around </a:t>
            </a:r>
            <a:r>
              <a:rPr lang="en-GB" dirty="0">
                <a:solidFill>
                  <a:srgbClr val="FF0000"/>
                </a:solidFill>
              </a:rPr>
              <a:t>£100 billion annually </a:t>
            </a:r>
            <a:r>
              <a:rPr lang="en-GB" dirty="0"/>
              <a:t>– roughly the cost of the entire NHS</a:t>
            </a:r>
          </a:p>
          <a:p>
            <a:pPr marL="0" indent="0">
              <a:buNone/>
            </a:pPr>
            <a:endParaRPr lang="en-GB" dirty="0"/>
          </a:p>
          <a:p>
            <a:r>
              <a:rPr lang="en-GB" dirty="0"/>
              <a:t>Physical and mental health are closely linked – people with severe and prolonged mental illness </a:t>
            </a:r>
            <a:r>
              <a:rPr lang="en-GB" dirty="0">
                <a:solidFill>
                  <a:srgbClr val="FF0000"/>
                </a:solidFill>
              </a:rPr>
              <a:t>die on average 15 to 20 years earlier than other people </a:t>
            </a:r>
            <a:r>
              <a:rPr lang="en-GB" dirty="0"/>
              <a:t>– one of the greatest health inequalities in England</a:t>
            </a:r>
          </a:p>
          <a:p>
            <a:endParaRPr lang="en-GB" dirty="0"/>
          </a:p>
          <a:p>
            <a:r>
              <a:rPr lang="en-GB" dirty="0"/>
              <a:t>However only around </a:t>
            </a:r>
            <a:r>
              <a:rPr lang="en-GB" dirty="0">
                <a:solidFill>
                  <a:srgbClr val="FF0000"/>
                </a:solidFill>
              </a:rPr>
              <a:t>25% </a:t>
            </a:r>
            <a:r>
              <a:rPr lang="en-GB" dirty="0"/>
              <a:t>of those with mental health conditions are in treatment</a:t>
            </a:r>
          </a:p>
          <a:p>
            <a:endParaRPr lang="en-GB" dirty="0"/>
          </a:p>
          <a:p>
            <a:r>
              <a:rPr lang="en-GB" dirty="0"/>
              <a:t>Only </a:t>
            </a:r>
            <a:r>
              <a:rPr lang="en-GB" dirty="0">
                <a:solidFill>
                  <a:srgbClr val="FF0000"/>
                </a:solidFill>
              </a:rPr>
              <a:t>13%</a:t>
            </a:r>
            <a:r>
              <a:rPr lang="en-GB" dirty="0"/>
              <a:t> of the NHS budget goes on such treatments when mental illness accounts for almost </a:t>
            </a:r>
            <a:r>
              <a:rPr lang="en-GB" dirty="0">
                <a:solidFill>
                  <a:srgbClr val="FF0000"/>
                </a:solidFill>
              </a:rPr>
              <a:t>25% </a:t>
            </a:r>
            <a:r>
              <a:rPr lang="en-GB" dirty="0"/>
              <a:t>of the total burden of disease</a:t>
            </a:r>
          </a:p>
          <a:p>
            <a:endParaRPr lang="en-GB" dirty="0"/>
          </a:p>
        </p:txBody>
      </p:sp>
    </p:spTree>
    <p:extLst>
      <p:ext uri="{BB962C8B-B14F-4D97-AF65-F5344CB8AC3E}">
        <p14:creationId xmlns:p14="http://schemas.microsoft.com/office/powerpoint/2010/main" val="35611094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Parity Of Esteem</a:t>
            </a:r>
          </a:p>
        </p:txBody>
      </p:sp>
      <p:sp>
        <p:nvSpPr>
          <p:cNvPr id="3" name="Content Placeholder 2"/>
          <p:cNvSpPr>
            <a:spLocks noGrp="1"/>
          </p:cNvSpPr>
          <p:nvPr>
            <p:ph idx="1"/>
          </p:nvPr>
        </p:nvSpPr>
        <p:spPr/>
        <p:txBody>
          <a:bodyPr/>
          <a:lstStyle/>
          <a:p>
            <a:r>
              <a:rPr lang="en-GB" dirty="0"/>
              <a:t>equal access to effective care and treatment; </a:t>
            </a:r>
            <a:endParaRPr lang="en-GB" dirty="0" smtClean="0"/>
          </a:p>
          <a:p>
            <a:r>
              <a:rPr lang="en-GB" dirty="0" smtClean="0"/>
              <a:t>equal </a:t>
            </a:r>
            <a:r>
              <a:rPr lang="en-GB" dirty="0"/>
              <a:t>efforts to improve the quality of care; </a:t>
            </a:r>
            <a:endParaRPr lang="en-GB" dirty="0" smtClean="0"/>
          </a:p>
          <a:p>
            <a:r>
              <a:rPr lang="en-GB" dirty="0" smtClean="0"/>
              <a:t>equal </a:t>
            </a:r>
            <a:r>
              <a:rPr lang="en-GB" dirty="0"/>
              <a:t>status within health care education and practice; </a:t>
            </a:r>
            <a:endParaRPr lang="en-GB" dirty="0" smtClean="0"/>
          </a:p>
          <a:p>
            <a:r>
              <a:rPr lang="en-GB" dirty="0" smtClean="0"/>
              <a:t>equally </a:t>
            </a:r>
            <a:r>
              <a:rPr lang="en-GB" dirty="0"/>
              <a:t>high aspirations for service users; </a:t>
            </a:r>
            <a:endParaRPr lang="en-GB" dirty="0" smtClean="0"/>
          </a:p>
          <a:p>
            <a:r>
              <a:rPr lang="en-GB" dirty="0" smtClean="0"/>
              <a:t>and </a:t>
            </a:r>
            <a:r>
              <a:rPr lang="en-GB" dirty="0"/>
              <a:t>equal status in the measurement of health </a:t>
            </a:r>
            <a:r>
              <a:rPr lang="en-GB" dirty="0" smtClean="0"/>
              <a:t>outcomes</a:t>
            </a:r>
            <a:endParaRPr lang="en-GB" dirty="0"/>
          </a:p>
        </p:txBody>
      </p:sp>
    </p:spTree>
    <p:extLst>
      <p:ext uri="{BB962C8B-B14F-4D97-AF65-F5344CB8AC3E}">
        <p14:creationId xmlns:p14="http://schemas.microsoft.com/office/powerpoint/2010/main" val="1501670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59832" y="2924944"/>
            <a:ext cx="2664296" cy="1296144"/>
          </a:xfrm>
        </p:spPr>
        <p:txBody>
          <a:bodyPr>
            <a:noAutofit/>
          </a:bodyPr>
          <a:lstStyle/>
          <a:p>
            <a:r>
              <a:rPr lang="en-GB" sz="4800" dirty="0" smtClean="0">
                <a:solidFill>
                  <a:schemeClr val="tx2"/>
                </a:solidFill>
                <a:latin typeface="Berlin Sans FB Demi" panose="020E0802020502020306" pitchFamily="34" charset="0"/>
              </a:rPr>
              <a:t>     DH</a:t>
            </a:r>
            <a:endParaRPr lang="en-GB" sz="4800" dirty="0">
              <a:solidFill>
                <a:schemeClr val="tx2"/>
              </a:solidFill>
              <a:latin typeface="Berlin Sans FB Demi" panose="020E0802020502020306" pitchFamily="34" charset="0"/>
            </a:endParaRP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3112" r="17407" b="4132"/>
          <a:stretch/>
        </p:blipFill>
        <p:spPr>
          <a:xfrm rot="865148">
            <a:off x="5606001" y="349237"/>
            <a:ext cx="2672953" cy="1966671"/>
          </a:xfrm>
          <a:prstGeom prst="rect">
            <a:avLst/>
          </a:prstGeom>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7750" t="5953" r="21301"/>
          <a:stretch/>
        </p:blipFill>
        <p:spPr>
          <a:xfrm rot="20873525">
            <a:off x="279139" y="3847470"/>
            <a:ext cx="2265399" cy="2570122"/>
          </a:xfrm>
          <a:prstGeom prst="rect">
            <a:avLst/>
          </a:prstGeom>
          <a:ln>
            <a:solidFill>
              <a:schemeClr val="tx2"/>
            </a:solidFill>
          </a:ln>
        </p:spPr>
      </p:pic>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l="5265" r="4589"/>
          <a:stretch/>
        </p:blipFill>
        <p:spPr>
          <a:xfrm rot="878051">
            <a:off x="6546038" y="4283490"/>
            <a:ext cx="1948390" cy="2139033"/>
          </a:xfrm>
          <a:prstGeom prst="rect">
            <a:avLst/>
          </a:prstGeom>
          <a:ln>
            <a:solidFill>
              <a:schemeClr val="tx2"/>
            </a:solidFill>
          </a:ln>
        </p:spPr>
      </p:pic>
      <p:pic>
        <p:nvPicPr>
          <p:cNvPr id="9" name="Picture 8"/>
          <p:cNvPicPr>
            <a:picLocks noChangeAspect="1"/>
          </p:cNvPicPr>
          <p:nvPr/>
        </p:nvPicPr>
        <p:blipFill rotWithShape="1">
          <a:blip r:embed="rId5" cstate="print">
            <a:extLst>
              <a:ext uri="{28A0092B-C50C-407E-A947-70E740481C1C}">
                <a14:useLocalDpi xmlns:a14="http://schemas.microsoft.com/office/drawing/2010/main" val="0"/>
              </a:ext>
            </a:extLst>
          </a:blip>
          <a:srcRect l="795" r="2968" b="4767"/>
          <a:stretch/>
        </p:blipFill>
        <p:spPr>
          <a:xfrm rot="20746913">
            <a:off x="669818" y="364312"/>
            <a:ext cx="2409317" cy="1936523"/>
          </a:xfrm>
          <a:prstGeom prst="rect">
            <a:avLst/>
          </a:prstGeom>
        </p:spPr>
      </p:pic>
      <p:pic>
        <p:nvPicPr>
          <p:cNvPr id="4" name="Picture 3"/>
          <p:cNvPicPr>
            <a:picLocks noChangeAspect="1"/>
          </p:cNvPicPr>
          <p:nvPr/>
        </p:nvPicPr>
        <p:blipFill rotWithShape="1">
          <a:blip r:embed="rId6" cstate="print">
            <a:extLst>
              <a:ext uri="{28A0092B-C50C-407E-A947-70E740481C1C}">
                <a14:useLocalDpi xmlns:a14="http://schemas.microsoft.com/office/drawing/2010/main" val="0"/>
              </a:ext>
            </a:extLst>
          </a:blip>
          <a:srcRect l="4010" r="3750"/>
          <a:stretch/>
        </p:blipFill>
        <p:spPr>
          <a:xfrm>
            <a:off x="3108007" y="304365"/>
            <a:ext cx="2143741" cy="1867512"/>
          </a:xfrm>
          <a:prstGeom prst="rect">
            <a:avLst/>
          </a:prstGeom>
        </p:spPr>
      </p:pic>
      <p:sp>
        <p:nvSpPr>
          <p:cNvPr id="10" name="Right Arrow 9"/>
          <p:cNvSpPr/>
          <p:nvPr/>
        </p:nvSpPr>
        <p:spPr>
          <a:xfrm rot="2108803">
            <a:off x="4998364" y="4091138"/>
            <a:ext cx="1401096" cy="259898"/>
          </a:xfrm>
          <a:prstGeom prst="rightArrow">
            <a:avLst/>
          </a:prstGeom>
          <a:solidFill>
            <a:srgbClr val="F29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rot="5400000">
            <a:off x="4130345" y="4154856"/>
            <a:ext cx="381618" cy="216024"/>
          </a:xfrm>
          <a:prstGeom prst="rightArrow">
            <a:avLst/>
          </a:prstGeom>
          <a:solidFill>
            <a:srgbClr val="F29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rot="16200000">
            <a:off x="4003241" y="2749733"/>
            <a:ext cx="635826" cy="216024"/>
          </a:xfrm>
          <a:prstGeom prst="rightArrow">
            <a:avLst/>
          </a:prstGeom>
          <a:solidFill>
            <a:srgbClr val="F29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rot="19616693">
            <a:off x="4785705" y="2724874"/>
            <a:ext cx="1235061" cy="205487"/>
          </a:xfrm>
          <a:prstGeom prst="rightArrow">
            <a:avLst/>
          </a:prstGeom>
          <a:solidFill>
            <a:srgbClr val="F29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rot="13285224">
            <a:off x="2764824" y="2674246"/>
            <a:ext cx="1204111" cy="219203"/>
          </a:xfrm>
          <a:prstGeom prst="rightArrow">
            <a:avLst/>
          </a:prstGeom>
          <a:solidFill>
            <a:srgbClr val="F29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17"/>
          <p:cNvSpPr/>
          <p:nvPr/>
        </p:nvSpPr>
        <p:spPr>
          <a:xfrm rot="8845378">
            <a:off x="2462152" y="4079175"/>
            <a:ext cx="1288447" cy="217893"/>
          </a:xfrm>
          <a:prstGeom prst="rightArrow">
            <a:avLst/>
          </a:prstGeom>
          <a:solidFill>
            <a:srgbClr val="F29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75855" y="4626799"/>
            <a:ext cx="2127381" cy="1979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108371" y="2231480"/>
            <a:ext cx="1624662" cy="16625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94819" y="2040486"/>
            <a:ext cx="2210029" cy="2022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2" name="Right Arrow 21"/>
          <p:cNvSpPr/>
          <p:nvPr/>
        </p:nvSpPr>
        <p:spPr>
          <a:xfrm rot="21402241">
            <a:off x="5106598" y="3340599"/>
            <a:ext cx="1235061" cy="205487"/>
          </a:xfrm>
          <a:prstGeom prst="rightArrow">
            <a:avLst/>
          </a:prstGeom>
          <a:solidFill>
            <a:srgbClr val="F29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10800000">
            <a:off x="2504848" y="3424939"/>
            <a:ext cx="1235061" cy="205487"/>
          </a:xfrm>
          <a:prstGeom prst="rightArrow">
            <a:avLst/>
          </a:prstGeom>
          <a:solidFill>
            <a:srgbClr val="F29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416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WCCG Strategic Commissioning Plan – 2014-19</a:t>
            </a:r>
            <a:endParaRPr lang="en-GB" dirty="0"/>
          </a:p>
        </p:txBody>
      </p:sp>
      <p:sp>
        <p:nvSpPr>
          <p:cNvPr id="3" name="Content Placeholder 2"/>
          <p:cNvSpPr>
            <a:spLocks noGrp="1"/>
          </p:cNvSpPr>
          <p:nvPr>
            <p:ph idx="1"/>
          </p:nvPr>
        </p:nvSpPr>
        <p:spPr>
          <a:xfrm>
            <a:off x="457200" y="1600200"/>
            <a:ext cx="8229600" cy="4898571"/>
          </a:xfrm>
        </p:spPr>
        <p:txBody>
          <a:bodyPr>
            <a:normAutofit lnSpcReduction="10000"/>
          </a:bodyPr>
          <a:lstStyle/>
          <a:p>
            <a:pPr marL="0" indent="0">
              <a:buNone/>
            </a:pPr>
            <a:r>
              <a:rPr lang="en-GB" dirty="0" smtClean="0"/>
              <a:t>Striving for:</a:t>
            </a:r>
          </a:p>
          <a:p>
            <a:r>
              <a:rPr lang="en-GB" b="1" dirty="0" smtClean="0"/>
              <a:t>Enhanced </a:t>
            </a:r>
            <a:r>
              <a:rPr lang="en-GB" b="1" dirty="0"/>
              <a:t>quality of life </a:t>
            </a:r>
            <a:r>
              <a:rPr lang="en-GB" dirty="0"/>
              <a:t>for people with mental illness and/or with dementia </a:t>
            </a:r>
          </a:p>
          <a:p>
            <a:r>
              <a:rPr lang="en-GB" b="1" dirty="0" smtClean="0"/>
              <a:t>Improved </a:t>
            </a:r>
            <a:r>
              <a:rPr lang="en-GB" b="1" dirty="0"/>
              <a:t>experience </a:t>
            </a:r>
            <a:r>
              <a:rPr lang="en-GB" dirty="0"/>
              <a:t>of healthcare for people with mental illness </a:t>
            </a:r>
          </a:p>
          <a:p>
            <a:r>
              <a:rPr lang="en-GB" b="1" dirty="0" smtClean="0"/>
              <a:t>Seamless </a:t>
            </a:r>
            <a:r>
              <a:rPr lang="en-GB" b="1" dirty="0"/>
              <a:t>integrated services </a:t>
            </a:r>
            <a:r>
              <a:rPr lang="en-GB" dirty="0"/>
              <a:t>for people with mental health problems and substance misuse across all healthcare settings </a:t>
            </a:r>
          </a:p>
          <a:p>
            <a:r>
              <a:rPr lang="en-GB" dirty="0" smtClean="0"/>
              <a:t>People </a:t>
            </a:r>
            <a:r>
              <a:rPr lang="en-GB" dirty="0"/>
              <a:t>with mental health problems and dementia identified and their physical health needs addressed. </a:t>
            </a:r>
          </a:p>
          <a:p>
            <a:r>
              <a:rPr lang="en-GB" b="1" dirty="0" smtClean="0"/>
              <a:t>Reduced </a:t>
            </a:r>
            <a:r>
              <a:rPr lang="en-GB" b="1" dirty="0"/>
              <a:t>premature death </a:t>
            </a:r>
            <a:r>
              <a:rPr lang="en-GB" dirty="0"/>
              <a:t>in people with Serious Mental Illness </a:t>
            </a:r>
          </a:p>
          <a:p>
            <a:r>
              <a:rPr lang="en-GB" dirty="0" smtClean="0"/>
              <a:t>Appropriate </a:t>
            </a:r>
            <a:r>
              <a:rPr lang="en-GB" dirty="0"/>
              <a:t>psychological support for </a:t>
            </a:r>
            <a:r>
              <a:rPr lang="en-GB" b="1" dirty="0"/>
              <a:t>Military </a:t>
            </a:r>
            <a:r>
              <a:rPr lang="en-GB" b="1" dirty="0" smtClean="0"/>
              <a:t>Veterans </a:t>
            </a:r>
            <a:endParaRPr lang="en-GB" b="1" dirty="0"/>
          </a:p>
          <a:p>
            <a:endParaRPr lang="en-GB" dirty="0"/>
          </a:p>
        </p:txBody>
      </p:sp>
    </p:spTree>
    <p:extLst>
      <p:ext uri="{BB962C8B-B14F-4D97-AF65-F5344CB8AC3E}">
        <p14:creationId xmlns:p14="http://schemas.microsoft.com/office/powerpoint/2010/main" val="1932139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 are aiming for:</a:t>
            </a:r>
            <a:endParaRPr lang="en-GB" dirty="0"/>
          </a:p>
        </p:txBody>
      </p:sp>
      <p:sp>
        <p:nvSpPr>
          <p:cNvPr id="3" name="Content Placeholder 2"/>
          <p:cNvSpPr>
            <a:spLocks noGrp="1"/>
          </p:cNvSpPr>
          <p:nvPr>
            <p:ph idx="1"/>
          </p:nvPr>
        </p:nvSpPr>
        <p:spPr>
          <a:xfrm>
            <a:off x="457200" y="1284514"/>
            <a:ext cx="8229600" cy="5159829"/>
          </a:xfrm>
        </p:spPr>
        <p:txBody>
          <a:bodyPr>
            <a:normAutofit fontScale="70000" lnSpcReduction="20000"/>
          </a:bodyPr>
          <a:lstStyle/>
          <a:p>
            <a:endParaRPr lang="en-GB" dirty="0"/>
          </a:p>
          <a:p>
            <a:r>
              <a:rPr lang="en-GB" sz="3400" dirty="0"/>
              <a:t>Improved patient pathway </a:t>
            </a:r>
          </a:p>
          <a:p>
            <a:r>
              <a:rPr lang="en-GB" sz="3400" dirty="0" smtClean="0"/>
              <a:t>Reduction </a:t>
            </a:r>
            <a:r>
              <a:rPr lang="en-GB" sz="3400" dirty="0"/>
              <a:t>in zero length of stay in the acute setting </a:t>
            </a:r>
          </a:p>
          <a:p>
            <a:r>
              <a:rPr lang="en-GB" sz="3400" dirty="0" smtClean="0"/>
              <a:t>Reduction </a:t>
            </a:r>
            <a:r>
              <a:rPr lang="en-GB" sz="3400" dirty="0"/>
              <a:t>in readmission rates </a:t>
            </a:r>
          </a:p>
          <a:p>
            <a:r>
              <a:rPr lang="en-GB" sz="3400" dirty="0" smtClean="0"/>
              <a:t>Reduction </a:t>
            </a:r>
            <a:r>
              <a:rPr lang="en-GB" sz="3400" dirty="0"/>
              <a:t>in delayed discharges </a:t>
            </a:r>
          </a:p>
          <a:p>
            <a:r>
              <a:rPr lang="en-GB" sz="3400" dirty="0" smtClean="0"/>
              <a:t>Reduction </a:t>
            </a:r>
            <a:r>
              <a:rPr lang="en-GB" sz="3400" dirty="0"/>
              <a:t>in use of out-of-area acute beds </a:t>
            </a:r>
          </a:p>
          <a:p>
            <a:r>
              <a:rPr lang="en-GB" sz="3400" dirty="0" smtClean="0"/>
              <a:t>Reduction </a:t>
            </a:r>
            <a:r>
              <a:rPr lang="en-GB" sz="3400" dirty="0"/>
              <a:t>in number of people out-of-area </a:t>
            </a:r>
          </a:p>
          <a:p>
            <a:r>
              <a:rPr lang="en-GB" sz="3400" dirty="0" smtClean="0"/>
              <a:t>Increase </a:t>
            </a:r>
            <a:r>
              <a:rPr lang="en-GB" sz="3400" dirty="0"/>
              <a:t>in shared care arrangements </a:t>
            </a:r>
          </a:p>
          <a:p>
            <a:r>
              <a:rPr lang="en-GB" sz="3400" dirty="0" smtClean="0"/>
              <a:t>Increase </a:t>
            </a:r>
            <a:r>
              <a:rPr lang="en-GB" sz="3400" dirty="0"/>
              <a:t>in detection rates of dementia </a:t>
            </a:r>
          </a:p>
          <a:p>
            <a:r>
              <a:rPr lang="en-GB" sz="3400" dirty="0" smtClean="0"/>
              <a:t>Improved </a:t>
            </a:r>
            <a:r>
              <a:rPr lang="en-GB" sz="3400" dirty="0"/>
              <a:t>access to services </a:t>
            </a:r>
          </a:p>
          <a:p>
            <a:r>
              <a:rPr lang="en-GB" sz="3400" dirty="0" smtClean="0"/>
              <a:t>Increased </a:t>
            </a:r>
            <a:r>
              <a:rPr lang="en-GB" sz="3400" dirty="0"/>
              <a:t>awareness of mental health in primary care </a:t>
            </a:r>
          </a:p>
          <a:p>
            <a:r>
              <a:rPr lang="en-GB" sz="3400" dirty="0" smtClean="0"/>
              <a:t>Improved </a:t>
            </a:r>
            <a:r>
              <a:rPr lang="en-GB" sz="3400" dirty="0"/>
              <a:t>management of mental health in primary care </a:t>
            </a:r>
          </a:p>
          <a:p>
            <a:r>
              <a:rPr lang="en-GB" sz="3400" dirty="0" smtClean="0"/>
              <a:t>Reduction </a:t>
            </a:r>
            <a:r>
              <a:rPr lang="en-GB" sz="3400" dirty="0"/>
              <a:t>in the inappropriate use of </a:t>
            </a:r>
            <a:r>
              <a:rPr lang="en-GB" sz="3400" dirty="0" smtClean="0"/>
              <a:t>Section 136 </a:t>
            </a:r>
            <a:endParaRPr lang="en-GB" sz="3400" dirty="0"/>
          </a:p>
          <a:p>
            <a:endParaRPr lang="en-GB" dirty="0"/>
          </a:p>
        </p:txBody>
      </p:sp>
      <p:pic>
        <p:nvPicPr>
          <p:cNvPr id="4" name="Picture 2" descr="C:\Users\klightfoot\AppData\Local\Microsoft\Windows\Temporary Internet Files\Content.IE5\KSQW7657\green_tic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9802" y="5421275"/>
            <a:ext cx="474215" cy="47284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klightfoot\AppData\Local\Microsoft\Windows\Temporary Internet Files\Content.IE5\KSQW7657\green_tic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7012" y="4056139"/>
            <a:ext cx="474215" cy="4728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klightfoot\AppData\Local\Microsoft\Windows\Temporary Internet Files\Content.IE5\KSQW7657\green_tic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2501" y="3391579"/>
            <a:ext cx="474215" cy="47284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Users\klightfoot\AppData\Local\Microsoft\Windows\Temporary Internet Files\Content.IE5\DVFX0WDE\red-x[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048" y="3076596"/>
            <a:ext cx="365123" cy="28538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C:\Users\klightfoot\AppData\Local\Microsoft\Windows\Temporary Internet Files\Content.IE5\7FJI1H1J\orange%20tick[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7012" y="2628050"/>
            <a:ext cx="384796" cy="34834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5" descr="C:\Users\klightfoot\AppData\Local\Microsoft\Windows\Temporary Internet Files\Content.IE5\7FJI1H1J\orange%20tick[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2589" y="1524000"/>
            <a:ext cx="469219" cy="424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53598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prioritise?</a:t>
            </a:r>
            <a:endParaRPr lang="en-GB" dirty="0"/>
          </a:p>
        </p:txBody>
      </p:sp>
      <p:sp>
        <p:nvSpPr>
          <p:cNvPr id="3" name="Content Placeholder 2"/>
          <p:cNvSpPr>
            <a:spLocks noGrp="1"/>
          </p:cNvSpPr>
          <p:nvPr>
            <p:ph idx="1"/>
          </p:nvPr>
        </p:nvSpPr>
        <p:spPr/>
        <p:txBody>
          <a:bodyPr/>
          <a:lstStyle/>
          <a:p>
            <a:r>
              <a:rPr lang="en-GB" dirty="0" smtClean="0"/>
              <a:t>Consultation with partners </a:t>
            </a:r>
            <a:r>
              <a:rPr lang="en-GB" dirty="0" err="1" smtClean="0"/>
              <a:t>eg</a:t>
            </a:r>
            <a:r>
              <a:rPr lang="en-GB" dirty="0" smtClean="0"/>
              <a:t> MH Strategy workshop</a:t>
            </a:r>
          </a:p>
          <a:p>
            <a:r>
              <a:rPr lang="en-GB" dirty="0" smtClean="0"/>
              <a:t>Use of evidence </a:t>
            </a:r>
            <a:r>
              <a:rPr lang="en-GB" dirty="0" err="1" smtClean="0"/>
              <a:t>eg</a:t>
            </a:r>
            <a:r>
              <a:rPr lang="en-GB" dirty="0" smtClean="0"/>
              <a:t> liaison, street triage</a:t>
            </a:r>
          </a:p>
          <a:p>
            <a:r>
              <a:rPr lang="en-GB" dirty="0" smtClean="0"/>
              <a:t>Business cases           outcomes         </a:t>
            </a:r>
            <a:r>
              <a:rPr lang="en-GB" dirty="0" err="1" smtClean="0"/>
              <a:t>vfm</a:t>
            </a:r>
            <a:r>
              <a:rPr lang="en-GB" dirty="0" smtClean="0"/>
              <a:t> </a:t>
            </a:r>
          </a:p>
          <a:p>
            <a:endParaRPr lang="en-GB" dirty="0"/>
          </a:p>
        </p:txBody>
      </p:sp>
      <p:sp>
        <p:nvSpPr>
          <p:cNvPr id="6" name="Right Arrow 5"/>
          <p:cNvSpPr/>
          <p:nvPr/>
        </p:nvSpPr>
        <p:spPr>
          <a:xfrm>
            <a:off x="2987824" y="2492896"/>
            <a:ext cx="648072" cy="48463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Right Arrow 6"/>
          <p:cNvSpPr/>
          <p:nvPr/>
        </p:nvSpPr>
        <p:spPr>
          <a:xfrm>
            <a:off x="5220072" y="2492896"/>
            <a:ext cx="523699" cy="48463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562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nl-NL" sz="3000" dirty="0" smtClean="0"/>
              <a:t>How would you as part of the local council prioritize your mental health services?</a:t>
            </a:r>
            <a:endParaRPr lang="en-GB" sz="3000" dirty="0"/>
          </a:p>
        </p:txBody>
      </p:sp>
    </p:spTree>
    <p:extLst>
      <p:ext uri="{BB962C8B-B14F-4D97-AF65-F5344CB8AC3E}">
        <p14:creationId xmlns:p14="http://schemas.microsoft.com/office/powerpoint/2010/main" val="17540434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Patient Engagement</a:t>
            </a:r>
            <a:endParaRPr lang="en-GB" dirty="0"/>
          </a:p>
        </p:txBody>
      </p:sp>
      <p:sp>
        <p:nvSpPr>
          <p:cNvPr id="3" name="Content Placeholder 2"/>
          <p:cNvSpPr>
            <a:spLocks noGrp="1"/>
          </p:cNvSpPr>
          <p:nvPr>
            <p:ph idx="1"/>
          </p:nvPr>
        </p:nvSpPr>
        <p:spPr/>
        <p:txBody>
          <a:bodyPr/>
          <a:lstStyle/>
          <a:p>
            <a:pPr marL="0" indent="0">
              <a:buNone/>
            </a:pPr>
            <a:r>
              <a:rPr lang="en-GB" dirty="0" smtClean="0"/>
              <a:t>Various routes:</a:t>
            </a:r>
          </a:p>
          <a:p>
            <a:r>
              <a:rPr lang="en-GB" dirty="0" smtClean="0"/>
              <a:t>Health </a:t>
            </a:r>
            <a:r>
              <a:rPr lang="en-GB" dirty="0"/>
              <a:t>Watch (consumer champion for health and social </a:t>
            </a:r>
            <a:r>
              <a:rPr lang="en-GB" dirty="0" smtClean="0"/>
              <a:t>care)</a:t>
            </a:r>
          </a:p>
          <a:p>
            <a:r>
              <a:rPr lang="en-GB" dirty="0" smtClean="0"/>
              <a:t>Consultation events</a:t>
            </a:r>
          </a:p>
          <a:p>
            <a:r>
              <a:rPr lang="en-GB" dirty="0" smtClean="0"/>
              <a:t>Responding to complaints, compliments, comments</a:t>
            </a:r>
          </a:p>
          <a:p>
            <a:r>
              <a:rPr lang="en-GB" dirty="0" smtClean="0"/>
              <a:t>Specialist user fora </a:t>
            </a:r>
            <a:r>
              <a:rPr lang="en-GB" dirty="0" err="1" smtClean="0"/>
              <a:t>etc</a:t>
            </a:r>
            <a:endParaRPr lang="en-GB" dirty="0" smtClean="0"/>
          </a:p>
          <a:p>
            <a:endParaRPr lang="en-GB" dirty="0"/>
          </a:p>
        </p:txBody>
      </p:sp>
    </p:spTree>
    <p:extLst>
      <p:ext uri="{BB962C8B-B14F-4D97-AF65-F5344CB8AC3E}">
        <p14:creationId xmlns:p14="http://schemas.microsoft.com/office/powerpoint/2010/main" val="41162538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nl-NL" sz="3000" dirty="0" smtClean="0"/>
              <a:t>Are these assessment to prioritize effective with regards to your service user group of interest?</a:t>
            </a:r>
            <a:endParaRPr lang="en-GB" sz="3000" dirty="0"/>
          </a:p>
        </p:txBody>
      </p:sp>
    </p:spTree>
    <p:extLst>
      <p:ext uri="{BB962C8B-B14F-4D97-AF65-F5344CB8AC3E}">
        <p14:creationId xmlns:p14="http://schemas.microsoft.com/office/powerpoint/2010/main" val="42146323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744259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a:t>
            </a:r>
            <a:endParaRPr lang="en-GB" dirty="0"/>
          </a:p>
        </p:txBody>
      </p:sp>
      <p:sp>
        <p:nvSpPr>
          <p:cNvPr id="3" name="Content Placeholder 2"/>
          <p:cNvSpPr>
            <a:spLocks noGrp="1"/>
          </p:cNvSpPr>
          <p:nvPr>
            <p:ph idx="1"/>
          </p:nvPr>
        </p:nvSpPr>
        <p:spPr>
          <a:xfrm>
            <a:off x="457200" y="1600200"/>
            <a:ext cx="8229600" cy="3989040"/>
          </a:xfrm>
        </p:spPr>
        <p:txBody>
          <a:bodyPr/>
          <a:lstStyle/>
          <a:p>
            <a:endParaRPr lang="en-GB" dirty="0"/>
          </a:p>
          <a:p>
            <a:r>
              <a:rPr lang="nl-NL" dirty="0" smtClean="0"/>
              <a:t>Excellence for Warrington</a:t>
            </a:r>
          </a:p>
          <a:p>
            <a:pPr marL="0" indent="0">
              <a:buNone/>
            </a:pPr>
            <a:r>
              <a:rPr lang="nl-NL" dirty="0" smtClean="0">
                <a:hlinkClick r:id="rId2"/>
              </a:rPr>
              <a:t>www.healthwatchwarrington.co.uk</a:t>
            </a:r>
            <a:endParaRPr lang="nl-NL" dirty="0" smtClean="0"/>
          </a:p>
          <a:p>
            <a:pPr marL="0" indent="0">
              <a:buNone/>
            </a:pPr>
            <a:endParaRPr lang="nl-NL" dirty="0" smtClean="0"/>
          </a:p>
          <a:p>
            <a:endParaRPr lang="en-US" dirty="0" smtClean="0"/>
          </a:p>
          <a:p>
            <a:endParaRPr lang="en-US" dirty="0" smtClean="0"/>
          </a:p>
          <a:p>
            <a:endParaRPr lang="en-GB" dirty="0" smtClean="0"/>
          </a:p>
          <a:p>
            <a:endParaRPr lang="en-GB" dirty="0" smtClean="0"/>
          </a:p>
          <a:p>
            <a:endParaRPr lang="en-GB" dirty="0" smtClean="0"/>
          </a:p>
          <a:p>
            <a:endParaRPr lang="en-GB" dirty="0" smtClean="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1033</TotalTime>
  <Words>1153</Words>
  <Application>Microsoft Office PowerPoint</Application>
  <PresentationFormat>On-screen Show (4:3)</PresentationFormat>
  <Paragraphs>164</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ＭＳ Ｐゴシック</vt:lpstr>
      <vt:lpstr>Arial</vt:lpstr>
      <vt:lpstr>Arial Black</vt:lpstr>
      <vt:lpstr>Berlin Sans FB Demi</vt:lpstr>
      <vt:lpstr>Calibri</vt:lpstr>
      <vt:lpstr>Clarity</vt:lpstr>
      <vt:lpstr>PowerPoint Presentation</vt:lpstr>
      <vt:lpstr>Mental Health - Commissioning and Parity of Esteem Warrington </vt:lpstr>
      <vt:lpstr>Content</vt:lpstr>
      <vt:lpstr>Strategies Mental Health UK</vt:lpstr>
      <vt:lpstr>Commissioning </vt:lpstr>
      <vt:lpstr>PowerPoint Presentation</vt:lpstr>
      <vt:lpstr>PowerPoint Presentation</vt:lpstr>
      <vt:lpstr>NHS Warrington CCG Budget 2015/16</vt:lpstr>
      <vt:lpstr>What do they commission?</vt:lpstr>
      <vt:lpstr>What do they commission  </vt:lpstr>
      <vt:lpstr>Parity Of Esteem (where does MH fit in the overall picture)</vt:lpstr>
      <vt:lpstr>Parity Of Esteem</vt:lpstr>
      <vt:lpstr>     DH</vt:lpstr>
      <vt:lpstr>WCCG Strategic Commissioning Plan – 2014-19</vt:lpstr>
      <vt:lpstr>What we are aiming for:</vt:lpstr>
      <vt:lpstr>How do we prioritise?</vt:lpstr>
      <vt:lpstr>PowerPoint Presentation</vt:lpstr>
      <vt:lpstr>Patient Engagement</vt:lpstr>
      <vt:lpstr>PowerPoint Presentation</vt:lpstr>
      <vt:lpstr>Q&amp;A</vt:lpstr>
      <vt:lpstr>Sources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57</cp:revision>
  <cp:lastPrinted>2017-07-17T10:07:07Z</cp:lastPrinted>
  <dcterms:created xsi:type="dcterms:W3CDTF">2014-09-13T13:55:51Z</dcterms:created>
  <dcterms:modified xsi:type="dcterms:W3CDTF">2017-07-17T11:54:02Z</dcterms:modified>
</cp:coreProperties>
</file>