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62"/>
  </p:notesMasterIdLst>
  <p:sldIdLst>
    <p:sldId id="256" r:id="rId7"/>
    <p:sldId id="258" r:id="rId8"/>
    <p:sldId id="395" r:id="rId9"/>
    <p:sldId id="396" r:id="rId10"/>
    <p:sldId id="390" r:id="rId11"/>
    <p:sldId id="259" r:id="rId12"/>
    <p:sldId id="397" r:id="rId13"/>
    <p:sldId id="348" r:id="rId14"/>
    <p:sldId id="260" r:id="rId15"/>
    <p:sldId id="273" r:id="rId16"/>
    <p:sldId id="271" r:id="rId17"/>
    <p:sldId id="352" r:id="rId18"/>
    <p:sldId id="382" r:id="rId19"/>
    <p:sldId id="391" r:id="rId20"/>
    <p:sldId id="353" r:id="rId21"/>
    <p:sldId id="261" r:id="rId22"/>
    <p:sldId id="350" r:id="rId23"/>
    <p:sldId id="349" r:id="rId24"/>
    <p:sldId id="351" r:id="rId25"/>
    <p:sldId id="331" r:id="rId26"/>
    <p:sldId id="332" r:id="rId27"/>
    <p:sldId id="333" r:id="rId28"/>
    <p:sldId id="346" r:id="rId29"/>
    <p:sldId id="316" r:id="rId30"/>
    <p:sldId id="299" r:id="rId31"/>
    <p:sldId id="300" r:id="rId32"/>
    <p:sldId id="357" r:id="rId33"/>
    <p:sldId id="356" r:id="rId34"/>
    <p:sldId id="388" r:id="rId35"/>
    <p:sldId id="392" r:id="rId36"/>
    <p:sldId id="389" r:id="rId37"/>
    <p:sldId id="358" r:id="rId38"/>
    <p:sldId id="359" r:id="rId39"/>
    <p:sldId id="373" r:id="rId40"/>
    <p:sldId id="384" r:id="rId41"/>
    <p:sldId id="266" r:id="rId42"/>
    <p:sldId id="370" r:id="rId43"/>
    <p:sldId id="374" r:id="rId44"/>
    <p:sldId id="383" r:id="rId45"/>
    <p:sldId id="386" r:id="rId46"/>
    <p:sldId id="385" r:id="rId47"/>
    <p:sldId id="312" r:id="rId48"/>
    <p:sldId id="364" r:id="rId49"/>
    <p:sldId id="268" r:id="rId50"/>
    <p:sldId id="377" r:id="rId51"/>
    <p:sldId id="378" r:id="rId52"/>
    <p:sldId id="365" r:id="rId53"/>
    <p:sldId id="269" r:id="rId54"/>
    <p:sldId id="379" r:id="rId55"/>
    <p:sldId id="274" r:id="rId56"/>
    <p:sldId id="280" r:id="rId57"/>
    <p:sldId id="372" r:id="rId58"/>
    <p:sldId id="393" r:id="rId59"/>
    <p:sldId id="394" r:id="rId60"/>
    <p:sldId id="381" r:id="rId6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736"/>
    <p:restoredTop sz="81275" autoAdjust="0"/>
  </p:normalViewPr>
  <p:slideViewPr>
    <p:cSldViewPr snapToGrid="0" snapToObjects="1">
      <p:cViewPr>
        <p:scale>
          <a:sx n="70" d="100"/>
          <a:sy n="70" d="100"/>
        </p:scale>
        <p:origin x="516" y="3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slide" Target="slides/slide49.xml"/><Relationship Id="rId63" Type="http://schemas.openxmlformats.org/officeDocument/2006/relationships/presProps" Target="presProp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openxmlformats.org/officeDocument/2006/relationships/tableStyles" Target="tableStyles.xml"/><Relationship Id="rId5" Type="http://schemas.openxmlformats.org/officeDocument/2006/relationships/slideMaster" Target="slideMasters/slideMaster2.xml"/><Relationship Id="rId61" Type="http://schemas.openxmlformats.org/officeDocument/2006/relationships/slide" Target="slides/slide55.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viewProps" Target="viewProps.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microsoft.com/office/2016/11/relationships/changesInfo" Target="changesInfos/changesInfo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Davies (IMH)" userId="f8d816cd-2c21-46a2-8815-9450f2bd6f78" providerId="ADAL" clId="{4383C101-9562-4D0C-8C6E-D656113FA33B}"/>
    <pc:docChg chg="custSel modSld">
      <pc:chgData name="Natasha Davies (IMH)" userId="f8d816cd-2c21-46a2-8815-9450f2bd6f78" providerId="ADAL" clId="{4383C101-9562-4D0C-8C6E-D656113FA33B}" dt="2025-11-25T14:53:59.923" v="323" actId="20577"/>
      <pc:docMkLst>
        <pc:docMk/>
      </pc:docMkLst>
      <pc:sldChg chg="modSp mod">
        <pc:chgData name="Natasha Davies (IMH)" userId="f8d816cd-2c21-46a2-8815-9450f2bd6f78" providerId="ADAL" clId="{4383C101-9562-4D0C-8C6E-D656113FA33B}" dt="2025-11-25T14:53:59.923" v="323" actId="20577"/>
        <pc:sldMkLst>
          <pc:docMk/>
          <pc:sldMk cId="4249733149" sldId="394"/>
        </pc:sldMkLst>
        <pc:spChg chg="mod">
          <ac:chgData name="Natasha Davies (IMH)" userId="f8d816cd-2c21-46a2-8815-9450f2bd6f78" providerId="ADAL" clId="{4383C101-9562-4D0C-8C6E-D656113FA33B}" dt="2025-11-25T14:53:59.923" v="323" actId="20577"/>
          <ac:spMkLst>
            <pc:docMk/>
            <pc:sldMk cId="4249733149" sldId="394"/>
            <ac:spMk id="3" creationId="{2A2C850F-538F-AC88-603B-016DBB920DE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CD19D6-6C57-44D6-9CE4-C3D7D5C2C843}" type="doc">
      <dgm:prSet loTypeId="urn:microsoft.com/office/officeart/2017/3/layout/DropPinTimeline" loCatId="process" qsTypeId="urn:microsoft.com/office/officeart/2005/8/quickstyle/simple1" qsCatId="simple" csTypeId="urn:microsoft.com/office/officeart/2005/8/colors/accent1_2" csCatId="accent1" phldr="1"/>
      <dgm:spPr/>
      <dgm:t>
        <a:bodyPr/>
        <a:lstStyle/>
        <a:p>
          <a:endParaRPr lang="en-US"/>
        </a:p>
      </dgm:t>
    </dgm:pt>
    <dgm:pt modelId="{75CFD743-547A-47C4-B5FE-6C04CEBE84B8}">
      <dgm:prSet/>
      <dgm:spPr/>
      <dgm:t>
        <a:bodyPr/>
        <a:lstStyle/>
        <a:p>
          <a:pPr>
            <a:defRPr b="1"/>
          </a:pPr>
          <a:r>
            <a:rPr lang="en-US"/>
            <a:t>Morning</a:t>
          </a:r>
        </a:p>
      </dgm:t>
    </dgm:pt>
    <dgm:pt modelId="{59487E91-5A09-4174-B6F1-3DA69F38631E}" type="parTrans" cxnId="{3A5C0979-71BA-48ED-B806-95D6DEE5E43B}">
      <dgm:prSet/>
      <dgm:spPr/>
      <dgm:t>
        <a:bodyPr/>
        <a:lstStyle/>
        <a:p>
          <a:endParaRPr lang="en-US"/>
        </a:p>
      </dgm:t>
    </dgm:pt>
    <dgm:pt modelId="{F8F97956-8CD9-4C8B-866F-59377E87B98F}" type="sibTrans" cxnId="{3A5C0979-71BA-48ED-B806-95D6DEE5E43B}">
      <dgm:prSet/>
      <dgm:spPr/>
      <dgm:t>
        <a:bodyPr/>
        <a:lstStyle/>
        <a:p>
          <a:endParaRPr lang="en-US"/>
        </a:p>
      </dgm:t>
    </dgm:pt>
    <dgm:pt modelId="{9643ED39-A7DB-4BA5-A09C-1916290DB09F}">
      <dgm:prSet/>
      <dgm:spPr/>
      <dgm:t>
        <a:bodyPr/>
        <a:lstStyle/>
        <a:p>
          <a:r>
            <a:rPr lang="en-US"/>
            <a:t>What is Evidence-based Practice, Tools to analyse issues, Decision-making strategies, Critical Thinking</a:t>
          </a:r>
        </a:p>
      </dgm:t>
    </dgm:pt>
    <dgm:pt modelId="{BFA671C9-575A-4028-8A43-E856F309625E}" type="parTrans" cxnId="{50FDB1AE-8D26-4D9A-9F3F-F6B4BFB2E9BC}">
      <dgm:prSet/>
      <dgm:spPr/>
      <dgm:t>
        <a:bodyPr/>
        <a:lstStyle/>
        <a:p>
          <a:endParaRPr lang="en-US"/>
        </a:p>
      </dgm:t>
    </dgm:pt>
    <dgm:pt modelId="{8F996B2C-6C98-420E-9D67-F643C0EE0ECE}" type="sibTrans" cxnId="{50FDB1AE-8D26-4D9A-9F3F-F6B4BFB2E9BC}">
      <dgm:prSet/>
      <dgm:spPr/>
      <dgm:t>
        <a:bodyPr/>
        <a:lstStyle/>
        <a:p>
          <a:endParaRPr lang="en-US"/>
        </a:p>
      </dgm:t>
    </dgm:pt>
    <dgm:pt modelId="{67713417-D15F-4348-9E76-2417C0AAB500}">
      <dgm:prSet/>
      <dgm:spPr/>
      <dgm:t>
        <a:bodyPr/>
        <a:lstStyle/>
        <a:p>
          <a:pPr>
            <a:defRPr b="1"/>
          </a:pPr>
          <a:r>
            <a:rPr lang="en-US"/>
            <a:t>1:00 PM</a:t>
          </a:r>
        </a:p>
      </dgm:t>
    </dgm:pt>
    <dgm:pt modelId="{BE1D22EE-763E-4E44-991A-ADC76C2869BE}" type="parTrans" cxnId="{E9FC8DF2-A147-4BD1-9A63-72B52EB0A90F}">
      <dgm:prSet/>
      <dgm:spPr/>
      <dgm:t>
        <a:bodyPr/>
        <a:lstStyle/>
        <a:p>
          <a:endParaRPr lang="en-US"/>
        </a:p>
      </dgm:t>
    </dgm:pt>
    <dgm:pt modelId="{9F30004C-42D5-461C-AED8-7D5DBD4F63AF}" type="sibTrans" cxnId="{E9FC8DF2-A147-4BD1-9A63-72B52EB0A90F}">
      <dgm:prSet/>
      <dgm:spPr/>
      <dgm:t>
        <a:bodyPr/>
        <a:lstStyle/>
        <a:p>
          <a:endParaRPr lang="en-US"/>
        </a:p>
      </dgm:t>
    </dgm:pt>
    <dgm:pt modelId="{6455C36E-0AA8-4A3B-B71C-ACD7588C1CC5}">
      <dgm:prSet/>
      <dgm:spPr/>
      <dgm:t>
        <a:bodyPr/>
        <a:lstStyle/>
        <a:p>
          <a:r>
            <a:rPr lang="en-US"/>
            <a:t>Lunch</a:t>
          </a:r>
        </a:p>
      </dgm:t>
    </dgm:pt>
    <dgm:pt modelId="{6E3CE6F5-3EF3-4D66-923C-1CA39533C14B}" type="parTrans" cxnId="{BA92BA17-3D1D-4F69-9A8F-3D6CBD3B8455}">
      <dgm:prSet/>
      <dgm:spPr/>
      <dgm:t>
        <a:bodyPr/>
        <a:lstStyle/>
        <a:p>
          <a:endParaRPr lang="en-US"/>
        </a:p>
      </dgm:t>
    </dgm:pt>
    <dgm:pt modelId="{A1F7F58C-37FE-483A-ABB0-6F0E9A77F8C2}" type="sibTrans" cxnId="{BA92BA17-3D1D-4F69-9A8F-3D6CBD3B8455}">
      <dgm:prSet/>
      <dgm:spPr/>
      <dgm:t>
        <a:bodyPr/>
        <a:lstStyle/>
        <a:p>
          <a:endParaRPr lang="en-US"/>
        </a:p>
      </dgm:t>
    </dgm:pt>
    <dgm:pt modelId="{FC6A6891-19E1-47FF-8B55-D24A5E1DAF77}">
      <dgm:prSet/>
      <dgm:spPr/>
      <dgm:t>
        <a:bodyPr/>
        <a:lstStyle/>
        <a:p>
          <a:pPr>
            <a:defRPr b="1"/>
          </a:pPr>
          <a:r>
            <a:rPr lang="en-US"/>
            <a:t>2:00 PM</a:t>
          </a:r>
        </a:p>
      </dgm:t>
    </dgm:pt>
    <dgm:pt modelId="{C1FA75C2-7B9A-4662-86E5-9E1AC2F2A753}" type="parTrans" cxnId="{0AE4D4D5-9F7B-4F36-8D6C-AE130A84FB4A}">
      <dgm:prSet/>
      <dgm:spPr/>
      <dgm:t>
        <a:bodyPr/>
        <a:lstStyle/>
        <a:p>
          <a:endParaRPr lang="en-US"/>
        </a:p>
      </dgm:t>
    </dgm:pt>
    <dgm:pt modelId="{704DD0E3-A386-4610-ACB9-CB8B12299B43}" type="sibTrans" cxnId="{0AE4D4D5-9F7B-4F36-8D6C-AE130A84FB4A}">
      <dgm:prSet/>
      <dgm:spPr/>
      <dgm:t>
        <a:bodyPr/>
        <a:lstStyle/>
        <a:p>
          <a:endParaRPr lang="en-US"/>
        </a:p>
      </dgm:t>
    </dgm:pt>
    <dgm:pt modelId="{0A5B5CBE-4E7A-4D88-A236-0EA0FA003F92}">
      <dgm:prSet/>
      <dgm:spPr/>
      <dgm:t>
        <a:bodyPr/>
        <a:lstStyle/>
        <a:p>
          <a:r>
            <a:rPr lang="en-US"/>
            <a:t>Ethical decision-making, adding value, measuring people practices.</a:t>
          </a:r>
        </a:p>
      </dgm:t>
    </dgm:pt>
    <dgm:pt modelId="{B4863FDD-5C50-4381-AEBC-AE3BDFCD9FBE}" type="parTrans" cxnId="{FAB4FC56-0F16-43A0-901D-F54A3A3975F0}">
      <dgm:prSet/>
      <dgm:spPr/>
      <dgm:t>
        <a:bodyPr/>
        <a:lstStyle/>
        <a:p>
          <a:endParaRPr lang="en-US"/>
        </a:p>
      </dgm:t>
    </dgm:pt>
    <dgm:pt modelId="{5094F435-F340-425C-B3AB-DC154C1DE281}" type="sibTrans" cxnId="{FAB4FC56-0F16-43A0-901D-F54A3A3975F0}">
      <dgm:prSet/>
      <dgm:spPr/>
      <dgm:t>
        <a:bodyPr/>
        <a:lstStyle/>
        <a:p>
          <a:endParaRPr lang="en-US"/>
        </a:p>
      </dgm:t>
    </dgm:pt>
    <dgm:pt modelId="{68DC788B-1230-49CA-87AF-4671FAB7C7AC}">
      <dgm:prSet/>
      <dgm:spPr/>
      <dgm:t>
        <a:bodyPr/>
        <a:lstStyle/>
        <a:p>
          <a:pPr>
            <a:defRPr b="1"/>
          </a:pPr>
          <a:r>
            <a:rPr lang="en-US"/>
            <a:t>3:45 PM</a:t>
          </a:r>
        </a:p>
      </dgm:t>
    </dgm:pt>
    <dgm:pt modelId="{9012FA9B-1949-4205-B9F7-0ABD55B9029E}" type="parTrans" cxnId="{A3BC3F7E-0E85-4A51-A90A-8F51239C3B59}">
      <dgm:prSet/>
      <dgm:spPr/>
      <dgm:t>
        <a:bodyPr/>
        <a:lstStyle/>
        <a:p>
          <a:endParaRPr lang="en-US"/>
        </a:p>
      </dgm:t>
    </dgm:pt>
    <dgm:pt modelId="{32F218F6-AE52-427E-92D3-0BDD24FD8976}" type="sibTrans" cxnId="{A3BC3F7E-0E85-4A51-A90A-8F51239C3B59}">
      <dgm:prSet/>
      <dgm:spPr/>
      <dgm:t>
        <a:bodyPr/>
        <a:lstStyle/>
        <a:p>
          <a:endParaRPr lang="en-US"/>
        </a:p>
      </dgm:t>
    </dgm:pt>
    <dgm:pt modelId="{DE766A43-8B59-4370-A662-D88986C36883}">
      <dgm:prSet/>
      <dgm:spPr/>
      <dgm:t>
        <a:bodyPr/>
        <a:lstStyle/>
        <a:p>
          <a:r>
            <a:rPr lang="en-US"/>
            <a:t>The assignment</a:t>
          </a:r>
        </a:p>
      </dgm:t>
    </dgm:pt>
    <dgm:pt modelId="{F7081896-5AB0-48FF-BAE2-564F4EBFE981}" type="parTrans" cxnId="{85AF3C12-1C3D-438B-8EC0-D6539E1FF928}">
      <dgm:prSet/>
      <dgm:spPr/>
      <dgm:t>
        <a:bodyPr/>
        <a:lstStyle/>
        <a:p>
          <a:endParaRPr lang="en-US"/>
        </a:p>
      </dgm:t>
    </dgm:pt>
    <dgm:pt modelId="{70AC2987-0C6F-4890-B03E-6A4F2A5D611A}" type="sibTrans" cxnId="{85AF3C12-1C3D-438B-8EC0-D6539E1FF928}">
      <dgm:prSet/>
      <dgm:spPr/>
      <dgm:t>
        <a:bodyPr/>
        <a:lstStyle/>
        <a:p>
          <a:endParaRPr lang="en-US"/>
        </a:p>
      </dgm:t>
    </dgm:pt>
    <dgm:pt modelId="{FF89E69E-4837-4DFA-B78A-D949D82487A5}">
      <dgm:prSet/>
      <dgm:spPr/>
      <dgm:t>
        <a:bodyPr/>
        <a:lstStyle/>
        <a:p>
          <a:pPr>
            <a:defRPr b="1"/>
          </a:pPr>
          <a:r>
            <a:rPr lang="en-US"/>
            <a:t>4:30 PM</a:t>
          </a:r>
        </a:p>
      </dgm:t>
    </dgm:pt>
    <dgm:pt modelId="{3A328367-30B7-45C5-9210-65F73DCF3EBB}" type="parTrans" cxnId="{48B7032A-1E5F-43CD-BD0C-DE08EDBFB55F}">
      <dgm:prSet/>
      <dgm:spPr/>
      <dgm:t>
        <a:bodyPr/>
        <a:lstStyle/>
        <a:p>
          <a:endParaRPr lang="en-US"/>
        </a:p>
      </dgm:t>
    </dgm:pt>
    <dgm:pt modelId="{6CE23EDD-7E47-4E9A-A6D2-A74FFE44B227}" type="sibTrans" cxnId="{48B7032A-1E5F-43CD-BD0C-DE08EDBFB55F}">
      <dgm:prSet/>
      <dgm:spPr/>
      <dgm:t>
        <a:bodyPr/>
        <a:lstStyle/>
        <a:p>
          <a:endParaRPr lang="en-US"/>
        </a:p>
      </dgm:t>
    </dgm:pt>
    <dgm:pt modelId="{17C63845-EA00-4A18-964E-8B99CD1DD45A}">
      <dgm:prSet/>
      <dgm:spPr/>
      <dgm:t>
        <a:bodyPr/>
        <a:lstStyle/>
        <a:p>
          <a:r>
            <a:rPr lang="en-US"/>
            <a:t>Close</a:t>
          </a:r>
        </a:p>
      </dgm:t>
    </dgm:pt>
    <dgm:pt modelId="{C837E290-925E-4767-BBFC-EFB0F1C26397}" type="parTrans" cxnId="{22632CD5-E16B-471F-8885-B75893071FBC}">
      <dgm:prSet/>
      <dgm:spPr/>
      <dgm:t>
        <a:bodyPr/>
        <a:lstStyle/>
        <a:p>
          <a:endParaRPr lang="en-US"/>
        </a:p>
      </dgm:t>
    </dgm:pt>
    <dgm:pt modelId="{FE434AF7-F229-4C4E-A181-A5B4767F776B}" type="sibTrans" cxnId="{22632CD5-E16B-471F-8885-B75893071FBC}">
      <dgm:prSet/>
      <dgm:spPr/>
      <dgm:t>
        <a:bodyPr/>
        <a:lstStyle/>
        <a:p>
          <a:endParaRPr lang="en-US"/>
        </a:p>
      </dgm:t>
    </dgm:pt>
    <dgm:pt modelId="{D1547CEB-B9F2-46CE-9FBF-38777789D3E1}" type="pres">
      <dgm:prSet presAssocID="{46CD19D6-6C57-44D6-9CE4-C3D7D5C2C843}" presName="root" presStyleCnt="0">
        <dgm:presLayoutVars>
          <dgm:chMax/>
          <dgm:chPref/>
          <dgm:animLvl val="lvl"/>
        </dgm:presLayoutVars>
      </dgm:prSet>
      <dgm:spPr/>
    </dgm:pt>
    <dgm:pt modelId="{C286FDD0-6E68-4E9D-994A-C501D146C945}" type="pres">
      <dgm:prSet presAssocID="{46CD19D6-6C57-44D6-9CE4-C3D7D5C2C843}" presName="divider" presStyleLbl="fgAcc1" presStyleIdx="0" presStyleCnt="6"/>
      <dgm:spPr>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tailEnd type="triangle" w="lg" len="lg"/>
        </a:ln>
        <a:effectLst/>
      </dgm:spPr>
    </dgm:pt>
    <dgm:pt modelId="{268F095E-012A-4818-A3D9-45247CB5D6B0}" type="pres">
      <dgm:prSet presAssocID="{46CD19D6-6C57-44D6-9CE4-C3D7D5C2C843}" presName="nodes" presStyleCnt="0">
        <dgm:presLayoutVars>
          <dgm:chMax/>
          <dgm:chPref/>
          <dgm:animLvl val="lvl"/>
        </dgm:presLayoutVars>
      </dgm:prSet>
      <dgm:spPr/>
    </dgm:pt>
    <dgm:pt modelId="{B561C7FF-905B-4D10-9F5D-BB55B6EE5BDB}" type="pres">
      <dgm:prSet presAssocID="{75CFD743-547A-47C4-B5FE-6C04CEBE84B8}" presName="composite" presStyleCnt="0"/>
      <dgm:spPr/>
    </dgm:pt>
    <dgm:pt modelId="{ACB16555-160C-4D80-A7E7-3E1C7F7876EF}" type="pres">
      <dgm:prSet presAssocID="{75CFD743-547A-47C4-B5FE-6C04CEBE84B8}" presName="ConnectorPoint" presStyleLbl="lnNode1" presStyleIdx="0" presStyleCnt="5"/>
      <dgm:spPr>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746A250F-522C-4B79-9187-153AD115A308}" type="pres">
      <dgm:prSet presAssocID="{75CFD743-547A-47C4-B5FE-6C04CEBE84B8}" presName="DropPinPlaceHolder" presStyleCnt="0"/>
      <dgm:spPr/>
    </dgm:pt>
    <dgm:pt modelId="{CE41C7D0-C241-4240-B242-9E0CE3A82155}" type="pres">
      <dgm:prSet presAssocID="{75CFD743-547A-47C4-B5FE-6C04CEBE84B8}" presName="DropPin" presStyleLbl="alignNode1" presStyleIdx="0" presStyleCnt="5"/>
      <dgm:spPr/>
    </dgm:pt>
    <dgm:pt modelId="{532CAEA5-A65A-4A61-9440-905FC4D29DB2}" type="pres">
      <dgm:prSet presAssocID="{75CFD743-547A-47C4-B5FE-6C04CEBE84B8}" presName="Ellipse" presStyleLbl="fgAcc1" presStyleIdx="1" presStyleCnt="6"/>
      <dgm:spPr>
        <a:solidFill>
          <a:schemeClr val="lt1">
            <a:alpha val="90000"/>
            <a:hueOff val="0"/>
            <a:satOff val="0"/>
            <a:lumOff val="0"/>
            <a:alphaOff val="0"/>
          </a:schemeClr>
        </a:solidFill>
        <a:ln w="12700" cap="flat" cmpd="sng" algn="ctr">
          <a:noFill/>
          <a:prstDash val="solid"/>
          <a:miter lim="800000"/>
        </a:ln>
        <a:effectLst/>
      </dgm:spPr>
    </dgm:pt>
    <dgm:pt modelId="{187AC80B-7A69-4D2E-9ACF-C5D0FABB9426}" type="pres">
      <dgm:prSet presAssocID="{75CFD743-547A-47C4-B5FE-6C04CEBE84B8}" presName="L2TextContainer" presStyleLbl="revTx" presStyleIdx="0" presStyleCnt="10">
        <dgm:presLayoutVars>
          <dgm:bulletEnabled val="1"/>
        </dgm:presLayoutVars>
      </dgm:prSet>
      <dgm:spPr/>
    </dgm:pt>
    <dgm:pt modelId="{9E56D31D-61F2-4DE1-BC2E-9506EFB10AFC}" type="pres">
      <dgm:prSet presAssocID="{75CFD743-547A-47C4-B5FE-6C04CEBE84B8}" presName="L1TextContainer" presStyleLbl="revTx" presStyleIdx="1" presStyleCnt="10">
        <dgm:presLayoutVars>
          <dgm:chMax val="1"/>
          <dgm:chPref val="1"/>
          <dgm:bulletEnabled val="1"/>
        </dgm:presLayoutVars>
      </dgm:prSet>
      <dgm:spPr/>
    </dgm:pt>
    <dgm:pt modelId="{349A1A68-116A-47F4-8ED2-F10436EE1324}" type="pres">
      <dgm:prSet presAssocID="{75CFD743-547A-47C4-B5FE-6C04CEBE84B8}" presName="ConnectLine" presStyleLbl="sibTrans1D1" presStyleIdx="0" presStyleCnt="5"/>
      <dgm:spPr>
        <a:noFill/>
        <a:ln w="12700" cap="flat" cmpd="sng" algn="ctr">
          <a:solidFill>
            <a:schemeClr val="accent1">
              <a:hueOff val="0"/>
              <a:satOff val="0"/>
              <a:lumOff val="0"/>
              <a:alphaOff val="0"/>
            </a:schemeClr>
          </a:solidFill>
          <a:prstDash val="dash"/>
          <a:miter lim="800000"/>
        </a:ln>
        <a:effectLst/>
      </dgm:spPr>
    </dgm:pt>
    <dgm:pt modelId="{E5EE37FF-A534-45AA-839A-EEDF4E423992}" type="pres">
      <dgm:prSet presAssocID="{75CFD743-547A-47C4-B5FE-6C04CEBE84B8}" presName="EmptyPlaceHolder" presStyleCnt="0"/>
      <dgm:spPr/>
    </dgm:pt>
    <dgm:pt modelId="{1AFEB783-F799-480F-B4FB-3550776D7884}" type="pres">
      <dgm:prSet presAssocID="{F8F97956-8CD9-4C8B-866F-59377E87B98F}" presName="spaceBetweenRectangles" presStyleCnt="0"/>
      <dgm:spPr/>
    </dgm:pt>
    <dgm:pt modelId="{A5D7F4B0-2B71-4D16-AE67-94914AE0F5D2}" type="pres">
      <dgm:prSet presAssocID="{67713417-D15F-4348-9E76-2417C0AAB500}" presName="composite" presStyleCnt="0"/>
      <dgm:spPr/>
    </dgm:pt>
    <dgm:pt modelId="{13646171-04A1-41AB-9891-B4E97B633629}" type="pres">
      <dgm:prSet presAssocID="{67713417-D15F-4348-9E76-2417C0AAB500}" presName="ConnectorPoint" presStyleLbl="lnNode1" presStyleIdx="1" presStyleCnt="5"/>
      <dgm:spPr>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C0C6ED59-18CF-427C-AB7B-D4B01C2E17B7}" type="pres">
      <dgm:prSet presAssocID="{67713417-D15F-4348-9E76-2417C0AAB500}" presName="DropPinPlaceHolder" presStyleCnt="0"/>
      <dgm:spPr/>
    </dgm:pt>
    <dgm:pt modelId="{954C85E8-1127-497F-A8AE-061E82072924}" type="pres">
      <dgm:prSet presAssocID="{67713417-D15F-4348-9E76-2417C0AAB500}" presName="DropPin" presStyleLbl="alignNode1" presStyleIdx="1" presStyleCnt="5"/>
      <dgm:spPr/>
    </dgm:pt>
    <dgm:pt modelId="{2C5A0847-A168-432D-8AD0-98695E44516E}" type="pres">
      <dgm:prSet presAssocID="{67713417-D15F-4348-9E76-2417C0AAB500}" presName="Ellipse" presStyleLbl="fgAcc1" presStyleIdx="2" presStyleCnt="6"/>
      <dgm:spPr>
        <a:solidFill>
          <a:schemeClr val="lt1">
            <a:alpha val="90000"/>
            <a:hueOff val="0"/>
            <a:satOff val="0"/>
            <a:lumOff val="0"/>
            <a:alphaOff val="0"/>
          </a:schemeClr>
        </a:solidFill>
        <a:ln w="12700" cap="flat" cmpd="sng" algn="ctr">
          <a:noFill/>
          <a:prstDash val="solid"/>
          <a:miter lim="800000"/>
        </a:ln>
        <a:effectLst/>
      </dgm:spPr>
    </dgm:pt>
    <dgm:pt modelId="{D1D53E5B-85B8-4F12-AE55-7376110BBCD6}" type="pres">
      <dgm:prSet presAssocID="{67713417-D15F-4348-9E76-2417C0AAB500}" presName="L2TextContainer" presStyleLbl="revTx" presStyleIdx="2" presStyleCnt="10">
        <dgm:presLayoutVars>
          <dgm:bulletEnabled val="1"/>
        </dgm:presLayoutVars>
      </dgm:prSet>
      <dgm:spPr/>
    </dgm:pt>
    <dgm:pt modelId="{4E864030-1847-465F-87F0-3727E9E9DFC5}" type="pres">
      <dgm:prSet presAssocID="{67713417-D15F-4348-9E76-2417C0AAB500}" presName="L1TextContainer" presStyleLbl="revTx" presStyleIdx="3" presStyleCnt="10">
        <dgm:presLayoutVars>
          <dgm:chMax val="1"/>
          <dgm:chPref val="1"/>
          <dgm:bulletEnabled val="1"/>
        </dgm:presLayoutVars>
      </dgm:prSet>
      <dgm:spPr/>
    </dgm:pt>
    <dgm:pt modelId="{E88E638E-16AC-439D-8DF7-D0B1088A514F}" type="pres">
      <dgm:prSet presAssocID="{67713417-D15F-4348-9E76-2417C0AAB500}" presName="ConnectLine" presStyleLbl="sibTrans1D1" presStyleIdx="1" presStyleCnt="5"/>
      <dgm:spPr>
        <a:noFill/>
        <a:ln w="12700" cap="flat" cmpd="sng" algn="ctr">
          <a:solidFill>
            <a:schemeClr val="accent1">
              <a:hueOff val="0"/>
              <a:satOff val="0"/>
              <a:lumOff val="0"/>
              <a:alphaOff val="0"/>
            </a:schemeClr>
          </a:solidFill>
          <a:prstDash val="dash"/>
          <a:miter lim="800000"/>
        </a:ln>
        <a:effectLst/>
      </dgm:spPr>
    </dgm:pt>
    <dgm:pt modelId="{ED5C53A7-824B-4895-B481-7727BB5019C8}" type="pres">
      <dgm:prSet presAssocID="{67713417-D15F-4348-9E76-2417C0AAB500}" presName="EmptyPlaceHolder" presStyleCnt="0"/>
      <dgm:spPr/>
    </dgm:pt>
    <dgm:pt modelId="{8B14DA42-1324-45A6-9F33-98BB1718A03C}" type="pres">
      <dgm:prSet presAssocID="{9F30004C-42D5-461C-AED8-7D5DBD4F63AF}" presName="spaceBetweenRectangles" presStyleCnt="0"/>
      <dgm:spPr/>
    </dgm:pt>
    <dgm:pt modelId="{144CD1DE-667F-439A-8021-376C958069C1}" type="pres">
      <dgm:prSet presAssocID="{FC6A6891-19E1-47FF-8B55-D24A5E1DAF77}" presName="composite" presStyleCnt="0"/>
      <dgm:spPr/>
    </dgm:pt>
    <dgm:pt modelId="{2B2C65CA-D830-4DBD-9C5A-77817EA8E79E}" type="pres">
      <dgm:prSet presAssocID="{FC6A6891-19E1-47FF-8B55-D24A5E1DAF77}" presName="ConnectorPoint" presStyleLbl="lnNode1" presStyleIdx="2" presStyleCnt="5"/>
      <dgm:spPr>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E851C8E4-674B-4FD1-BC12-C12047A13D68}" type="pres">
      <dgm:prSet presAssocID="{FC6A6891-19E1-47FF-8B55-D24A5E1DAF77}" presName="DropPinPlaceHolder" presStyleCnt="0"/>
      <dgm:spPr/>
    </dgm:pt>
    <dgm:pt modelId="{0BF72E3E-CF32-4D21-B651-F9C4A1D8F91A}" type="pres">
      <dgm:prSet presAssocID="{FC6A6891-19E1-47FF-8B55-D24A5E1DAF77}" presName="DropPin" presStyleLbl="alignNode1" presStyleIdx="2" presStyleCnt="5"/>
      <dgm:spPr/>
    </dgm:pt>
    <dgm:pt modelId="{9E5127C6-52AD-4967-BF76-1C2039250372}" type="pres">
      <dgm:prSet presAssocID="{FC6A6891-19E1-47FF-8B55-D24A5E1DAF77}" presName="Ellipse" presStyleLbl="fgAcc1" presStyleIdx="3" presStyleCnt="6"/>
      <dgm:spPr>
        <a:solidFill>
          <a:schemeClr val="lt1">
            <a:alpha val="90000"/>
            <a:hueOff val="0"/>
            <a:satOff val="0"/>
            <a:lumOff val="0"/>
            <a:alphaOff val="0"/>
          </a:schemeClr>
        </a:solidFill>
        <a:ln w="12700" cap="flat" cmpd="sng" algn="ctr">
          <a:noFill/>
          <a:prstDash val="solid"/>
          <a:miter lim="800000"/>
        </a:ln>
        <a:effectLst/>
      </dgm:spPr>
    </dgm:pt>
    <dgm:pt modelId="{B22C14BF-4375-459A-945A-8BFEEE85A648}" type="pres">
      <dgm:prSet presAssocID="{FC6A6891-19E1-47FF-8B55-D24A5E1DAF77}" presName="L2TextContainer" presStyleLbl="revTx" presStyleIdx="4" presStyleCnt="10">
        <dgm:presLayoutVars>
          <dgm:bulletEnabled val="1"/>
        </dgm:presLayoutVars>
      </dgm:prSet>
      <dgm:spPr/>
    </dgm:pt>
    <dgm:pt modelId="{77E28A47-FD7E-4A5C-A1EE-B0BFFE85D272}" type="pres">
      <dgm:prSet presAssocID="{FC6A6891-19E1-47FF-8B55-D24A5E1DAF77}" presName="L1TextContainer" presStyleLbl="revTx" presStyleIdx="5" presStyleCnt="10">
        <dgm:presLayoutVars>
          <dgm:chMax val="1"/>
          <dgm:chPref val="1"/>
          <dgm:bulletEnabled val="1"/>
        </dgm:presLayoutVars>
      </dgm:prSet>
      <dgm:spPr/>
    </dgm:pt>
    <dgm:pt modelId="{F5EDB564-4CEC-496F-B463-3FC4AFB34285}" type="pres">
      <dgm:prSet presAssocID="{FC6A6891-19E1-47FF-8B55-D24A5E1DAF77}" presName="ConnectLine" presStyleLbl="sibTrans1D1" presStyleIdx="2" presStyleCnt="5"/>
      <dgm:spPr>
        <a:noFill/>
        <a:ln w="12700" cap="flat" cmpd="sng" algn="ctr">
          <a:solidFill>
            <a:schemeClr val="accent1">
              <a:hueOff val="0"/>
              <a:satOff val="0"/>
              <a:lumOff val="0"/>
              <a:alphaOff val="0"/>
            </a:schemeClr>
          </a:solidFill>
          <a:prstDash val="dash"/>
          <a:miter lim="800000"/>
        </a:ln>
        <a:effectLst/>
      </dgm:spPr>
    </dgm:pt>
    <dgm:pt modelId="{DE722F37-F565-4444-AE40-D4D0057E4CC4}" type="pres">
      <dgm:prSet presAssocID="{FC6A6891-19E1-47FF-8B55-D24A5E1DAF77}" presName="EmptyPlaceHolder" presStyleCnt="0"/>
      <dgm:spPr/>
    </dgm:pt>
    <dgm:pt modelId="{1857CAC1-B53A-498D-BCC2-9DE6C4D911B2}" type="pres">
      <dgm:prSet presAssocID="{704DD0E3-A386-4610-ACB9-CB8B12299B43}" presName="spaceBetweenRectangles" presStyleCnt="0"/>
      <dgm:spPr/>
    </dgm:pt>
    <dgm:pt modelId="{D959E133-5515-4F31-BEB6-40F463A34EF7}" type="pres">
      <dgm:prSet presAssocID="{68DC788B-1230-49CA-87AF-4671FAB7C7AC}" presName="composite" presStyleCnt="0"/>
      <dgm:spPr/>
    </dgm:pt>
    <dgm:pt modelId="{15B0B75E-78FE-4A60-BE18-E781CEDFDAD5}" type="pres">
      <dgm:prSet presAssocID="{68DC788B-1230-49CA-87AF-4671FAB7C7AC}" presName="ConnectorPoint" presStyleLbl="lnNode1" presStyleIdx="3" presStyleCnt="5"/>
      <dgm:spPr>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8CDA8FA7-2B46-4828-8E47-236FFF731B29}" type="pres">
      <dgm:prSet presAssocID="{68DC788B-1230-49CA-87AF-4671FAB7C7AC}" presName="DropPinPlaceHolder" presStyleCnt="0"/>
      <dgm:spPr/>
    </dgm:pt>
    <dgm:pt modelId="{C2F59E4A-3F76-4FCA-93E6-C0F2E1FB0726}" type="pres">
      <dgm:prSet presAssocID="{68DC788B-1230-49CA-87AF-4671FAB7C7AC}" presName="DropPin" presStyleLbl="alignNode1" presStyleIdx="3" presStyleCnt="5"/>
      <dgm:spPr/>
    </dgm:pt>
    <dgm:pt modelId="{94AF85D1-70FB-4F03-9A13-A41118E27FCA}" type="pres">
      <dgm:prSet presAssocID="{68DC788B-1230-49CA-87AF-4671FAB7C7AC}" presName="Ellipse" presStyleLbl="fgAcc1" presStyleIdx="4" presStyleCnt="6"/>
      <dgm:spPr>
        <a:solidFill>
          <a:schemeClr val="lt1">
            <a:alpha val="90000"/>
            <a:hueOff val="0"/>
            <a:satOff val="0"/>
            <a:lumOff val="0"/>
            <a:alphaOff val="0"/>
          </a:schemeClr>
        </a:solidFill>
        <a:ln w="12700" cap="flat" cmpd="sng" algn="ctr">
          <a:noFill/>
          <a:prstDash val="solid"/>
          <a:miter lim="800000"/>
        </a:ln>
        <a:effectLst/>
      </dgm:spPr>
    </dgm:pt>
    <dgm:pt modelId="{0A955CB9-BB36-4439-B9AF-781E1692DE51}" type="pres">
      <dgm:prSet presAssocID="{68DC788B-1230-49CA-87AF-4671FAB7C7AC}" presName="L2TextContainer" presStyleLbl="revTx" presStyleIdx="6" presStyleCnt="10">
        <dgm:presLayoutVars>
          <dgm:bulletEnabled val="1"/>
        </dgm:presLayoutVars>
      </dgm:prSet>
      <dgm:spPr/>
    </dgm:pt>
    <dgm:pt modelId="{1BAD969B-D710-4A07-9DCB-DEBDD8DE7EAC}" type="pres">
      <dgm:prSet presAssocID="{68DC788B-1230-49CA-87AF-4671FAB7C7AC}" presName="L1TextContainer" presStyleLbl="revTx" presStyleIdx="7" presStyleCnt="10">
        <dgm:presLayoutVars>
          <dgm:chMax val="1"/>
          <dgm:chPref val="1"/>
          <dgm:bulletEnabled val="1"/>
        </dgm:presLayoutVars>
      </dgm:prSet>
      <dgm:spPr/>
    </dgm:pt>
    <dgm:pt modelId="{851D94DB-F011-4400-8EBA-12CE71495144}" type="pres">
      <dgm:prSet presAssocID="{68DC788B-1230-49CA-87AF-4671FAB7C7AC}" presName="ConnectLine" presStyleLbl="sibTrans1D1" presStyleIdx="3" presStyleCnt="5"/>
      <dgm:spPr>
        <a:noFill/>
        <a:ln w="12700" cap="flat" cmpd="sng" algn="ctr">
          <a:solidFill>
            <a:schemeClr val="accent1">
              <a:hueOff val="0"/>
              <a:satOff val="0"/>
              <a:lumOff val="0"/>
              <a:alphaOff val="0"/>
            </a:schemeClr>
          </a:solidFill>
          <a:prstDash val="dash"/>
          <a:miter lim="800000"/>
        </a:ln>
        <a:effectLst/>
      </dgm:spPr>
    </dgm:pt>
    <dgm:pt modelId="{7E14A934-9FBF-45BA-9C7B-C3DA1C510126}" type="pres">
      <dgm:prSet presAssocID="{68DC788B-1230-49CA-87AF-4671FAB7C7AC}" presName="EmptyPlaceHolder" presStyleCnt="0"/>
      <dgm:spPr/>
    </dgm:pt>
    <dgm:pt modelId="{3712B59F-8EEC-437F-B8DA-D3ADF5E488EB}" type="pres">
      <dgm:prSet presAssocID="{32F218F6-AE52-427E-92D3-0BDD24FD8976}" presName="spaceBetweenRectangles" presStyleCnt="0"/>
      <dgm:spPr/>
    </dgm:pt>
    <dgm:pt modelId="{23FDEE3A-0F3F-4424-A369-F61B3AF14BCF}" type="pres">
      <dgm:prSet presAssocID="{FF89E69E-4837-4DFA-B78A-D949D82487A5}" presName="composite" presStyleCnt="0"/>
      <dgm:spPr/>
    </dgm:pt>
    <dgm:pt modelId="{83FB7B1E-204B-49FA-AFE5-CB00C8BEBBB7}" type="pres">
      <dgm:prSet presAssocID="{FF89E69E-4837-4DFA-B78A-D949D82487A5}" presName="ConnectorPoint" presStyleLbl="lnNode1" presStyleIdx="4" presStyleCnt="5"/>
      <dgm:spPr>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417F1EB2-8C59-4B79-9E70-21CF72E374C7}" type="pres">
      <dgm:prSet presAssocID="{FF89E69E-4837-4DFA-B78A-D949D82487A5}" presName="DropPinPlaceHolder" presStyleCnt="0"/>
      <dgm:spPr/>
    </dgm:pt>
    <dgm:pt modelId="{8A9E98B7-42A1-4186-B957-58EBFE7DFDB6}" type="pres">
      <dgm:prSet presAssocID="{FF89E69E-4837-4DFA-B78A-D949D82487A5}" presName="DropPin" presStyleLbl="alignNode1" presStyleIdx="4" presStyleCnt="5"/>
      <dgm:spPr/>
    </dgm:pt>
    <dgm:pt modelId="{1D8E4087-B53E-4370-AB92-656FCF662F2F}" type="pres">
      <dgm:prSet presAssocID="{FF89E69E-4837-4DFA-B78A-D949D82487A5}" presName="Ellipse" presStyleLbl="fgAcc1" presStyleIdx="5" presStyleCnt="6"/>
      <dgm:spPr>
        <a:solidFill>
          <a:schemeClr val="lt1">
            <a:alpha val="90000"/>
            <a:hueOff val="0"/>
            <a:satOff val="0"/>
            <a:lumOff val="0"/>
            <a:alphaOff val="0"/>
          </a:schemeClr>
        </a:solidFill>
        <a:ln w="12700" cap="flat" cmpd="sng" algn="ctr">
          <a:noFill/>
          <a:prstDash val="solid"/>
          <a:miter lim="800000"/>
        </a:ln>
        <a:effectLst/>
      </dgm:spPr>
    </dgm:pt>
    <dgm:pt modelId="{7370A584-EA88-4ABD-AEB9-A1DAB0DCD89E}" type="pres">
      <dgm:prSet presAssocID="{FF89E69E-4837-4DFA-B78A-D949D82487A5}" presName="L2TextContainer" presStyleLbl="revTx" presStyleIdx="8" presStyleCnt="10">
        <dgm:presLayoutVars>
          <dgm:bulletEnabled val="1"/>
        </dgm:presLayoutVars>
      </dgm:prSet>
      <dgm:spPr/>
    </dgm:pt>
    <dgm:pt modelId="{58F9390B-F665-4166-BA66-8885121D96E2}" type="pres">
      <dgm:prSet presAssocID="{FF89E69E-4837-4DFA-B78A-D949D82487A5}" presName="L1TextContainer" presStyleLbl="revTx" presStyleIdx="9" presStyleCnt="10">
        <dgm:presLayoutVars>
          <dgm:chMax val="1"/>
          <dgm:chPref val="1"/>
          <dgm:bulletEnabled val="1"/>
        </dgm:presLayoutVars>
      </dgm:prSet>
      <dgm:spPr/>
    </dgm:pt>
    <dgm:pt modelId="{3DF03244-BF70-4A92-BCBF-625E1FBCD444}" type="pres">
      <dgm:prSet presAssocID="{FF89E69E-4837-4DFA-B78A-D949D82487A5}" presName="ConnectLine" presStyleLbl="sibTrans1D1" presStyleIdx="4" presStyleCnt="5"/>
      <dgm:spPr>
        <a:noFill/>
        <a:ln w="12700" cap="flat" cmpd="sng" algn="ctr">
          <a:solidFill>
            <a:schemeClr val="accent1">
              <a:hueOff val="0"/>
              <a:satOff val="0"/>
              <a:lumOff val="0"/>
              <a:alphaOff val="0"/>
            </a:schemeClr>
          </a:solidFill>
          <a:prstDash val="dash"/>
          <a:miter lim="800000"/>
        </a:ln>
        <a:effectLst/>
      </dgm:spPr>
    </dgm:pt>
    <dgm:pt modelId="{4762EDAC-4387-49BD-88DD-68AA17BAD052}" type="pres">
      <dgm:prSet presAssocID="{FF89E69E-4837-4DFA-B78A-D949D82487A5}" presName="EmptyPlaceHolder" presStyleCnt="0"/>
      <dgm:spPr/>
    </dgm:pt>
  </dgm:ptLst>
  <dgm:cxnLst>
    <dgm:cxn modelId="{FAFB350C-6BA9-4320-9F15-2C008616C4EC}" type="presOf" srcId="{FF89E69E-4837-4DFA-B78A-D949D82487A5}" destId="{58F9390B-F665-4166-BA66-8885121D96E2}" srcOrd="0" destOrd="0" presId="urn:microsoft.com/office/officeart/2017/3/layout/DropPinTimeline"/>
    <dgm:cxn modelId="{A970060F-4898-4A91-AC83-A344BAB2020A}" type="presOf" srcId="{DE766A43-8B59-4370-A662-D88986C36883}" destId="{0A955CB9-BB36-4439-B9AF-781E1692DE51}" srcOrd="0" destOrd="0" presId="urn:microsoft.com/office/officeart/2017/3/layout/DropPinTimeline"/>
    <dgm:cxn modelId="{9E4BA60F-FF62-43F3-8B60-11169CF48F09}" type="presOf" srcId="{FC6A6891-19E1-47FF-8B55-D24A5E1DAF77}" destId="{77E28A47-FD7E-4A5C-A1EE-B0BFFE85D272}" srcOrd="0" destOrd="0" presId="urn:microsoft.com/office/officeart/2017/3/layout/DropPinTimeline"/>
    <dgm:cxn modelId="{85AF3C12-1C3D-438B-8EC0-D6539E1FF928}" srcId="{68DC788B-1230-49CA-87AF-4671FAB7C7AC}" destId="{DE766A43-8B59-4370-A662-D88986C36883}" srcOrd="0" destOrd="0" parTransId="{F7081896-5AB0-48FF-BAE2-564F4EBFE981}" sibTransId="{70AC2987-0C6F-4890-B03E-6A4F2A5D611A}"/>
    <dgm:cxn modelId="{80A1F615-8B49-46BC-96ED-9CD317F6E148}" type="presOf" srcId="{75CFD743-547A-47C4-B5FE-6C04CEBE84B8}" destId="{9E56D31D-61F2-4DE1-BC2E-9506EFB10AFC}" srcOrd="0" destOrd="0" presId="urn:microsoft.com/office/officeart/2017/3/layout/DropPinTimeline"/>
    <dgm:cxn modelId="{BA92BA17-3D1D-4F69-9A8F-3D6CBD3B8455}" srcId="{67713417-D15F-4348-9E76-2417C0AAB500}" destId="{6455C36E-0AA8-4A3B-B71C-ACD7588C1CC5}" srcOrd="0" destOrd="0" parTransId="{6E3CE6F5-3EF3-4D66-923C-1CA39533C14B}" sibTransId="{A1F7F58C-37FE-483A-ABB0-6F0E9A77F8C2}"/>
    <dgm:cxn modelId="{65B9421A-2268-4EE1-B437-C6941CC5EB1E}" type="presOf" srcId="{68DC788B-1230-49CA-87AF-4671FAB7C7AC}" destId="{1BAD969B-D710-4A07-9DCB-DEBDD8DE7EAC}" srcOrd="0" destOrd="0" presId="urn:microsoft.com/office/officeart/2017/3/layout/DropPinTimeline"/>
    <dgm:cxn modelId="{48B7032A-1E5F-43CD-BD0C-DE08EDBFB55F}" srcId="{46CD19D6-6C57-44D6-9CE4-C3D7D5C2C843}" destId="{FF89E69E-4837-4DFA-B78A-D949D82487A5}" srcOrd="4" destOrd="0" parTransId="{3A328367-30B7-45C5-9210-65F73DCF3EBB}" sibTransId="{6CE23EDD-7E47-4E9A-A6D2-A74FFE44B227}"/>
    <dgm:cxn modelId="{FBA9CB42-4EAE-415A-8BFB-0CA9682A7D41}" type="presOf" srcId="{0A5B5CBE-4E7A-4D88-A236-0EA0FA003F92}" destId="{B22C14BF-4375-459A-945A-8BFEEE85A648}" srcOrd="0" destOrd="0" presId="urn:microsoft.com/office/officeart/2017/3/layout/DropPinTimeline"/>
    <dgm:cxn modelId="{FAB4FC56-0F16-43A0-901D-F54A3A3975F0}" srcId="{FC6A6891-19E1-47FF-8B55-D24A5E1DAF77}" destId="{0A5B5CBE-4E7A-4D88-A236-0EA0FA003F92}" srcOrd="0" destOrd="0" parTransId="{B4863FDD-5C50-4381-AEBC-AE3BDFCD9FBE}" sibTransId="{5094F435-F340-425C-B3AB-DC154C1DE281}"/>
    <dgm:cxn modelId="{3A5C0979-71BA-48ED-B806-95D6DEE5E43B}" srcId="{46CD19D6-6C57-44D6-9CE4-C3D7D5C2C843}" destId="{75CFD743-547A-47C4-B5FE-6C04CEBE84B8}" srcOrd="0" destOrd="0" parTransId="{59487E91-5A09-4174-B6F1-3DA69F38631E}" sibTransId="{F8F97956-8CD9-4C8B-866F-59377E87B98F}"/>
    <dgm:cxn modelId="{A3BC3F7E-0E85-4A51-A90A-8F51239C3B59}" srcId="{46CD19D6-6C57-44D6-9CE4-C3D7D5C2C843}" destId="{68DC788B-1230-49CA-87AF-4671FAB7C7AC}" srcOrd="3" destOrd="0" parTransId="{9012FA9B-1949-4205-B9F7-0ABD55B9029E}" sibTransId="{32F218F6-AE52-427E-92D3-0BDD24FD8976}"/>
    <dgm:cxn modelId="{4478888B-515F-4CD5-8FA2-AE1B6B0BCC16}" type="presOf" srcId="{46CD19D6-6C57-44D6-9CE4-C3D7D5C2C843}" destId="{D1547CEB-B9F2-46CE-9FBF-38777789D3E1}" srcOrd="0" destOrd="0" presId="urn:microsoft.com/office/officeart/2017/3/layout/DropPinTimeline"/>
    <dgm:cxn modelId="{0DE5258E-4297-41E3-B44D-93CEE4DA19FE}" type="presOf" srcId="{17C63845-EA00-4A18-964E-8B99CD1DD45A}" destId="{7370A584-EA88-4ABD-AEB9-A1DAB0DCD89E}" srcOrd="0" destOrd="0" presId="urn:microsoft.com/office/officeart/2017/3/layout/DropPinTimeline"/>
    <dgm:cxn modelId="{6E05DBA4-66A8-4CD6-8B6B-310A689F0B3A}" type="presOf" srcId="{6455C36E-0AA8-4A3B-B71C-ACD7588C1CC5}" destId="{D1D53E5B-85B8-4F12-AE55-7376110BBCD6}" srcOrd="0" destOrd="0" presId="urn:microsoft.com/office/officeart/2017/3/layout/DropPinTimeline"/>
    <dgm:cxn modelId="{50FDB1AE-8D26-4D9A-9F3F-F6B4BFB2E9BC}" srcId="{75CFD743-547A-47C4-B5FE-6C04CEBE84B8}" destId="{9643ED39-A7DB-4BA5-A09C-1916290DB09F}" srcOrd="0" destOrd="0" parTransId="{BFA671C9-575A-4028-8A43-E856F309625E}" sibTransId="{8F996B2C-6C98-420E-9D67-F643C0EE0ECE}"/>
    <dgm:cxn modelId="{F3FBADB3-A66F-41EA-A0A7-3D72A3CAF7C9}" type="presOf" srcId="{9643ED39-A7DB-4BA5-A09C-1916290DB09F}" destId="{187AC80B-7A69-4D2E-9ACF-C5D0FABB9426}" srcOrd="0" destOrd="0" presId="urn:microsoft.com/office/officeart/2017/3/layout/DropPinTimeline"/>
    <dgm:cxn modelId="{3B4BC1D2-AC8C-4DC7-8580-D75713649CB2}" type="presOf" srcId="{67713417-D15F-4348-9E76-2417C0AAB500}" destId="{4E864030-1847-465F-87F0-3727E9E9DFC5}" srcOrd="0" destOrd="0" presId="urn:microsoft.com/office/officeart/2017/3/layout/DropPinTimeline"/>
    <dgm:cxn modelId="{22632CD5-E16B-471F-8885-B75893071FBC}" srcId="{FF89E69E-4837-4DFA-B78A-D949D82487A5}" destId="{17C63845-EA00-4A18-964E-8B99CD1DD45A}" srcOrd="0" destOrd="0" parTransId="{C837E290-925E-4767-BBFC-EFB0F1C26397}" sibTransId="{FE434AF7-F229-4C4E-A181-A5B4767F776B}"/>
    <dgm:cxn modelId="{0AE4D4D5-9F7B-4F36-8D6C-AE130A84FB4A}" srcId="{46CD19D6-6C57-44D6-9CE4-C3D7D5C2C843}" destId="{FC6A6891-19E1-47FF-8B55-D24A5E1DAF77}" srcOrd="2" destOrd="0" parTransId="{C1FA75C2-7B9A-4662-86E5-9E1AC2F2A753}" sibTransId="{704DD0E3-A386-4610-ACB9-CB8B12299B43}"/>
    <dgm:cxn modelId="{E9FC8DF2-A147-4BD1-9A63-72B52EB0A90F}" srcId="{46CD19D6-6C57-44D6-9CE4-C3D7D5C2C843}" destId="{67713417-D15F-4348-9E76-2417C0AAB500}" srcOrd="1" destOrd="0" parTransId="{BE1D22EE-763E-4E44-991A-ADC76C2869BE}" sibTransId="{9F30004C-42D5-461C-AED8-7D5DBD4F63AF}"/>
    <dgm:cxn modelId="{B0127657-2C6B-40CA-9162-3370741F55B3}" type="presParOf" srcId="{D1547CEB-B9F2-46CE-9FBF-38777789D3E1}" destId="{C286FDD0-6E68-4E9D-994A-C501D146C945}" srcOrd="0" destOrd="0" presId="urn:microsoft.com/office/officeart/2017/3/layout/DropPinTimeline"/>
    <dgm:cxn modelId="{6BD212BF-CD3A-4C6E-AADD-60BB196A80AB}" type="presParOf" srcId="{D1547CEB-B9F2-46CE-9FBF-38777789D3E1}" destId="{268F095E-012A-4818-A3D9-45247CB5D6B0}" srcOrd="1" destOrd="0" presId="urn:microsoft.com/office/officeart/2017/3/layout/DropPinTimeline"/>
    <dgm:cxn modelId="{DD461B81-44B9-4EB3-9E81-8EBB8DC8371D}" type="presParOf" srcId="{268F095E-012A-4818-A3D9-45247CB5D6B0}" destId="{B561C7FF-905B-4D10-9F5D-BB55B6EE5BDB}" srcOrd="0" destOrd="0" presId="urn:microsoft.com/office/officeart/2017/3/layout/DropPinTimeline"/>
    <dgm:cxn modelId="{D30099F9-0716-41C1-9927-B3DD3303A90A}" type="presParOf" srcId="{B561C7FF-905B-4D10-9F5D-BB55B6EE5BDB}" destId="{ACB16555-160C-4D80-A7E7-3E1C7F7876EF}" srcOrd="0" destOrd="0" presId="urn:microsoft.com/office/officeart/2017/3/layout/DropPinTimeline"/>
    <dgm:cxn modelId="{FD52C9BC-6D34-4835-B05D-D680CA762BB9}" type="presParOf" srcId="{B561C7FF-905B-4D10-9F5D-BB55B6EE5BDB}" destId="{746A250F-522C-4B79-9187-153AD115A308}" srcOrd="1" destOrd="0" presId="urn:microsoft.com/office/officeart/2017/3/layout/DropPinTimeline"/>
    <dgm:cxn modelId="{72DB58BD-553A-4171-B5EE-036CFE4686E5}" type="presParOf" srcId="{746A250F-522C-4B79-9187-153AD115A308}" destId="{CE41C7D0-C241-4240-B242-9E0CE3A82155}" srcOrd="0" destOrd="0" presId="urn:microsoft.com/office/officeart/2017/3/layout/DropPinTimeline"/>
    <dgm:cxn modelId="{65FE5A4E-AE92-4452-B2DF-CA655268388E}" type="presParOf" srcId="{746A250F-522C-4B79-9187-153AD115A308}" destId="{532CAEA5-A65A-4A61-9440-905FC4D29DB2}" srcOrd="1" destOrd="0" presId="urn:microsoft.com/office/officeart/2017/3/layout/DropPinTimeline"/>
    <dgm:cxn modelId="{BBB36A33-B0FE-4B6A-A8FD-BB7D85963BE4}" type="presParOf" srcId="{B561C7FF-905B-4D10-9F5D-BB55B6EE5BDB}" destId="{187AC80B-7A69-4D2E-9ACF-C5D0FABB9426}" srcOrd="2" destOrd="0" presId="urn:microsoft.com/office/officeart/2017/3/layout/DropPinTimeline"/>
    <dgm:cxn modelId="{A2E03AE1-415B-4879-9B9D-C7F9B03C74E9}" type="presParOf" srcId="{B561C7FF-905B-4D10-9F5D-BB55B6EE5BDB}" destId="{9E56D31D-61F2-4DE1-BC2E-9506EFB10AFC}" srcOrd="3" destOrd="0" presId="urn:microsoft.com/office/officeart/2017/3/layout/DropPinTimeline"/>
    <dgm:cxn modelId="{1E12B600-EFDF-4F80-B1E3-D7C6DF355DA7}" type="presParOf" srcId="{B561C7FF-905B-4D10-9F5D-BB55B6EE5BDB}" destId="{349A1A68-116A-47F4-8ED2-F10436EE1324}" srcOrd="4" destOrd="0" presId="urn:microsoft.com/office/officeart/2017/3/layout/DropPinTimeline"/>
    <dgm:cxn modelId="{334D8C49-5F8E-492B-A3EC-30C965753E27}" type="presParOf" srcId="{B561C7FF-905B-4D10-9F5D-BB55B6EE5BDB}" destId="{E5EE37FF-A534-45AA-839A-EEDF4E423992}" srcOrd="5" destOrd="0" presId="urn:microsoft.com/office/officeart/2017/3/layout/DropPinTimeline"/>
    <dgm:cxn modelId="{04C3B1F6-34F5-4470-8586-081E0C1A6366}" type="presParOf" srcId="{268F095E-012A-4818-A3D9-45247CB5D6B0}" destId="{1AFEB783-F799-480F-B4FB-3550776D7884}" srcOrd="1" destOrd="0" presId="urn:microsoft.com/office/officeart/2017/3/layout/DropPinTimeline"/>
    <dgm:cxn modelId="{7D6CF118-A47B-4367-8EF2-D577923115E4}" type="presParOf" srcId="{268F095E-012A-4818-A3D9-45247CB5D6B0}" destId="{A5D7F4B0-2B71-4D16-AE67-94914AE0F5D2}" srcOrd="2" destOrd="0" presId="urn:microsoft.com/office/officeart/2017/3/layout/DropPinTimeline"/>
    <dgm:cxn modelId="{18C39EC8-FD85-4F3A-A590-BD0B53A87ED4}" type="presParOf" srcId="{A5D7F4B0-2B71-4D16-AE67-94914AE0F5D2}" destId="{13646171-04A1-41AB-9891-B4E97B633629}" srcOrd="0" destOrd="0" presId="urn:microsoft.com/office/officeart/2017/3/layout/DropPinTimeline"/>
    <dgm:cxn modelId="{3F0CA39A-C60F-4298-A13E-D4377737420E}" type="presParOf" srcId="{A5D7F4B0-2B71-4D16-AE67-94914AE0F5D2}" destId="{C0C6ED59-18CF-427C-AB7B-D4B01C2E17B7}" srcOrd="1" destOrd="0" presId="urn:microsoft.com/office/officeart/2017/3/layout/DropPinTimeline"/>
    <dgm:cxn modelId="{E0BC5D46-5A56-4B4F-85C7-0C1C59F03AC5}" type="presParOf" srcId="{C0C6ED59-18CF-427C-AB7B-D4B01C2E17B7}" destId="{954C85E8-1127-497F-A8AE-061E82072924}" srcOrd="0" destOrd="0" presId="urn:microsoft.com/office/officeart/2017/3/layout/DropPinTimeline"/>
    <dgm:cxn modelId="{08EFAD07-4510-4246-A600-B3E1BEC102B4}" type="presParOf" srcId="{C0C6ED59-18CF-427C-AB7B-D4B01C2E17B7}" destId="{2C5A0847-A168-432D-8AD0-98695E44516E}" srcOrd="1" destOrd="0" presId="urn:microsoft.com/office/officeart/2017/3/layout/DropPinTimeline"/>
    <dgm:cxn modelId="{F9F486D2-B210-4018-AC23-70A79306B44B}" type="presParOf" srcId="{A5D7F4B0-2B71-4D16-AE67-94914AE0F5D2}" destId="{D1D53E5B-85B8-4F12-AE55-7376110BBCD6}" srcOrd="2" destOrd="0" presId="urn:microsoft.com/office/officeart/2017/3/layout/DropPinTimeline"/>
    <dgm:cxn modelId="{2D65E5B8-C236-4CB8-B608-D96CE6BED2E0}" type="presParOf" srcId="{A5D7F4B0-2B71-4D16-AE67-94914AE0F5D2}" destId="{4E864030-1847-465F-87F0-3727E9E9DFC5}" srcOrd="3" destOrd="0" presId="urn:microsoft.com/office/officeart/2017/3/layout/DropPinTimeline"/>
    <dgm:cxn modelId="{E4AD48EA-2889-4D5D-AFE3-25C983B0CD91}" type="presParOf" srcId="{A5D7F4B0-2B71-4D16-AE67-94914AE0F5D2}" destId="{E88E638E-16AC-439D-8DF7-D0B1088A514F}" srcOrd="4" destOrd="0" presId="urn:microsoft.com/office/officeart/2017/3/layout/DropPinTimeline"/>
    <dgm:cxn modelId="{F7FDCF16-0812-465E-A5E0-2F5D04DF3C73}" type="presParOf" srcId="{A5D7F4B0-2B71-4D16-AE67-94914AE0F5D2}" destId="{ED5C53A7-824B-4895-B481-7727BB5019C8}" srcOrd="5" destOrd="0" presId="urn:microsoft.com/office/officeart/2017/3/layout/DropPinTimeline"/>
    <dgm:cxn modelId="{098BEA44-D8A6-44C9-8275-1F22AB004241}" type="presParOf" srcId="{268F095E-012A-4818-A3D9-45247CB5D6B0}" destId="{8B14DA42-1324-45A6-9F33-98BB1718A03C}" srcOrd="3" destOrd="0" presId="urn:microsoft.com/office/officeart/2017/3/layout/DropPinTimeline"/>
    <dgm:cxn modelId="{1DE612D5-634F-457B-9EAA-6EA4871B1226}" type="presParOf" srcId="{268F095E-012A-4818-A3D9-45247CB5D6B0}" destId="{144CD1DE-667F-439A-8021-376C958069C1}" srcOrd="4" destOrd="0" presId="urn:microsoft.com/office/officeart/2017/3/layout/DropPinTimeline"/>
    <dgm:cxn modelId="{E207F698-7F1C-437F-A005-B5322387E6B6}" type="presParOf" srcId="{144CD1DE-667F-439A-8021-376C958069C1}" destId="{2B2C65CA-D830-4DBD-9C5A-77817EA8E79E}" srcOrd="0" destOrd="0" presId="urn:microsoft.com/office/officeart/2017/3/layout/DropPinTimeline"/>
    <dgm:cxn modelId="{A86055C4-B4D1-47F8-97D5-00044AFDE568}" type="presParOf" srcId="{144CD1DE-667F-439A-8021-376C958069C1}" destId="{E851C8E4-674B-4FD1-BC12-C12047A13D68}" srcOrd="1" destOrd="0" presId="urn:microsoft.com/office/officeart/2017/3/layout/DropPinTimeline"/>
    <dgm:cxn modelId="{DE411AB0-1FE9-4A34-ADD7-FBFC6C2EDF8B}" type="presParOf" srcId="{E851C8E4-674B-4FD1-BC12-C12047A13D68}" destId="{0BF72E3E-CF32-4D21-B651-F9C4A1D8F91A}" srcOrd="0" destOrd="0" presId="urn:microsoft.com/office/officeart/2017/3/layout/DropPinTimeline"/>
    <dgm:cxn modelId="{0EF5EF7A-C7A6-4D40-BEA2-AE38F22A57E3}" type="presParOf" srcId="{E851C8E4-674B-4FD1-BC12-C12047A13D68}" destId="{9E5127C6-52AD-4967-BF76-1C2039250372}" srcOrd="1" destOrd="0" presId="urn:microsoft.com/office/officeart/2017/3/layout/DropPinTimeline"/>
    <dgm:cxn modelId="{846CEC50-62FC-4846-B369-1AFB12B96DF3}" type="presParOf" srcId="{144CD1DE-667F-439A-8021-376C958069C1}" destId="{B22C14BF-4375-459A-945A-8BFEEE85A648}" srcOrd="2" destOrd="0" presId="urn:microsoft.com/office/officeart/2017/3/layout/DropPinTimeline"/>
    <dgm:cxn modelId="{34BF4D35-5E63-4C1F-83BF-1D701C84CDBE}" type="presParOf" srcId="{144CD1DE-667F-439A-8021-376C958069C1}" destId="{77E28A47-FD7E-4A5C-A1EE-B0BFFE85D272}" srcOrd="3" destOrd="0" presId="urn:microsoft.com/office/officeart/2017/3/layout/DropPinTimeline"/>
    <dgm:cxn modelId="{B9D1E034-E3E8-43DA-AD2B-80698BAE8744}" type="presParOf" srcId="{144CD1DE-667F-439A-8021-376C958069C1}" destId="{F5EDB564-4CEC-496F-B463-3FC4AFB34285}" srcOrd="4" destOrd="0" presId="urn:microsoft.com/office/officeart/2017/3/layout/DropPinTimeline"/>
    <dgm:cxn modelId="{28CF30B7-283E-45B3-B3A8-303AAE92AC00}" type="presParOf" srcId="{144CD1DE-667F-439A-8021-376C958069C1}" destId="{DE722F37-F565-4444-AE40-D4D0057E4CC4}" srcOrd="5" destOrd="0" presId="urn:microsoft.com/office/officeart/2017/3/layout/DropPinTimeline"/>
    <dgm:cxn modelId="{CF0F9434-7820-44B2-AD10-30DF653EFF8A}" type="presParOf" srcId="{268F095E-012A-4818-A3D9-45247CB5D6B0}" destId="{1857CAC1-B53A-498D-BCC2-9DE6C4D911B2}" srcOrd="5" destOrd="0" presId="urn:microsoft.com/office/officeart/2017/3/layout/DropPinTimeline"/>
    <dgm:cxn modelId="{2CC0DB94-0A05-487B-85CE-9BD463C85FF7}" type="presParOf" srcId="{268F095E-012A-4818-A3D9-45247CB5D6B0}" destId="{D959E133-5515-4F31-BEB6-40F463A34EF7}" srcOrd="6" destOrd="0" presId="urn:microsoft.com/office/officeart/2017/3/layout/DropPinTimeline"/>
    <dgm:cxn modelId="{372A8739-F920-4B63-B4FE-0EE73C8A87EC}" type="presParOf" srcId="{D959E133-5515-4F31-BEB6-40F463A34EF7}" destId="{15B0B75E-78FE-4A60-BE18-E781CEDFDAD5}" srcOrd="0" destOrd="0" presId="urn:microsoft.com/office/officeart/2017/3/layout/DropPinTimeline"/>
    <dgm:cxn modelId="{D2010E61-47B5-456A-A02E-0FF77C69C1A2}" type="presParOf" srcId="{D959E133-5515-4F31-BEB6-40F463A34EF7}" destId="{8CDA8FA7-2B46-4828-8E47-236FFF731B29}" srcOrd="1" destOrd="0" presId="urn:microsoft.com/office/officeart/2017/3/layout/DropPinTimeline"/>
    <dgm:cxn modelId="{207750A9-8F17-4865-B8D3-E63D2233286F}" type="presParOf" srcId="{8CDA8FA7-2B46-4828-8E47-236FFF731B29}" destId="{C2F59E4A-3F76-4FCA-93E6-C0F2E1FB0726}" srcOrd="0" destOrd="0" presId="urn:microsoft.com/office/officeart/2017/3/layout/DropPinTimeline"/>
    <dgm:cxn modelId="{E989E526-6505-4288-8B95-88F122864720}" type="presParOf" srcId="{8CDA8FA7-2B46-4828-8E47-236FFF731B29}" destId="{94AF85D1-70FB-4F03-9A13-A41118E27FCA}" srcOrd="1" destOrd="0" presId="urn:microsoft.com/office/officeart/2017/3/layout/DropPinTimeline"/>
    <dgm:cxn modelId="{5867D09C-9028-4240-B7DC-C3B0AEC2DB33}" type="presParOf" srcId="{D959E133-5515-4F31-BEB6-40F463A34EF7}" destId="{0A955CB9-BB36-4439-B9AF-781E1692DE51}" srcOrd="2" destOrd="0" presId="urn:microsoft.com/office/officeart/2017/3/layout/DropPinTimeline"/>
    <dgm:cxn modelId="{302A55DF-2242-496E-A1F6-6A3A473FDB8C}" type="presParOf" srcId="{D959E133-5515-4F31-BEB6-40F463A34EF7}" destId="{1BAD969B-D710-4A07-9DCB-DEBDD8DE7EAC}" srcOrd="3" destOrd="0" presId="urn:microsoft.com/office/officeart/2017/3/layout/DropPinTimeline"/>
    <dgm:cxn modelId="{14389D8E-939A-4285-AAE8-36F254CCF692}" type="presParOf" srcId="{D959E133-5515-4F31-BEB6-40F463A34EF7}" destId="{851D94DB-F011-4400-8EBA-12CE71495144}" srcOrd="4" destOrd="0" presId="urn:microsoft.com/office/officeart/2017/3/layout/DropPinTimeline"/>
    <dgm:cxn modelId="{36D0C4D7-F4CF-4386-B66F-5F3A36BCE836}" type="presParOf" srcId="{D959E133-5515-4F31-BEB6-40F463A34EF7}" destId="{7E14A934-9FBF-45BA-9C7B-C3DA1C510126}" srcOrd="5" destOrd="0" presId="urn:microsoft.com/office/officeart/2017/3/layout/DropPinTimeline"/>
    <dgm:cxn modelId="{3C59FA61-2CFB-4800-ACB7-DE5DECE7C9BB}" type="presParOf" srcId="{268F095E-012A-4818-A3D9-45247CB5D6B0}" destId="{3712B59F-8EEC-437F-B8DA-D3ADF5E488EB}" srcOrd="7" destOrd="0" presId="urn:microsoft.com/office/officeart/2017/3/layout/DropPinTimeline"/>
    <dgm:cxn modelId="{3728636F-56F6-4FDA-A04D-3F272BF7A97A}" type="presParOf" srcId="{268F095E-012A-4818-A3D9-45247CB5D6B0}" destId="{23FDEE3A-0F3F-4424-A369-F61B3AF14BCF}" srcOrd="8" destOrd="0" presId="urn:microsoft.com/office/officeart/2017/3/layout/DropPinTimeline"/>
    <dgm:cxn modelId="{21880C0B-E55D-4D7E-BA97-F147BD5C2CFD}" type="presParOf" srcId="{23FDEE3A-0F3F-4424-A369-F61B3AF14BCF}" destId="{83FB7B1E-204B-49FA-AFE5-CB00C8BEBBB7}" srcOrd="0" destOrd="0" presId="urn:microsoft.com/office/officeart/2017/3/layout/DropPinTimeline"/>
    <dgm:cxn modelId="{CE8542BD-8F9D-41D3-9B36-75B6F198CF7B}" type="presParOf" srcId="{23FDEE3A-0F3F-4424-A369-F61B3AF14BCF}" destId="{417F1EB2-8C59-4B79-9E70-21CF72E374C7}" srcOrd="1" destOrd="0" presId="urn:microsoft.com/office/officeart/2017/3/layout/DropPinTimeline"/>
    <dgm:cxn modelId="{608435B9-96AF-415E-87BB-5326313F2524}" type="presParOf" srcId="{417F1EB2-8C59-4B79-9E70-21CF72E374C7}" destId="{8A9E98B7-42A1-4186-B957-58EBFE7DFDB6}" srcOrd="0" destOrd="0" presId="urn:microsoft.com/office/officeart/2017/3/layout/DropPinTimeline"/>
    <dgm:cxn modelId="{858849F1-89DF-4F12-9A4D-D3A394605DF5}" type="presParOf" srcId="{417F1EB2-8C59-4B79-9E70-21CF72E374C7}" destId="{1D8E4087-B53E-4370-AB92-656FCF662F2F}" srcOrd="1" destOrd="0" presId="urn:microsoft.com/office/officeart/2017/3/layout/DropPinTimeline"/>
    <dgm:cxn modelId="{DF36600E-49FD-4AAF-B9A1-81A5BDDDC66D}" type="presParOf" srcId="{23FDEE3A-0F3F-4424-A369-F61B3AF14BCF}" destId="{7370A584-EA88-4ABD-AEB9-A1DAB0DCD89E}" srcOrd="2" destOrd="0" presId="urn:microsoft.com/office/officeart/2017/3/layout/DropPinTimeline"/>
    <dgm:cxn modelId="{1F06DF60-6C77-4398-B8B9-DE0681AA2330}" type="presParOf" srcId="{23FDEE3A-0F3F-4424-A369-F61B3AF14BCF}" destId="{58F9390B-F665-4166-BA66-8885121D96E2}" srcOrd="3" destOrd="0" presId="urn:microsoft.com/office/officeart/2017/3/layout/DropPinTimeline"/>
    <dgm:cxn modelId="{9D999D66-AF93-466F-BB80-FA01F3766857}" type="presParOf" srcId="{23FDEE3A-0F3F-4424-A369-F61B3AF14BCF}" destId="{3DF03244-BF70-4A92-BCBF-625E1FBCD444}" srcOrd="4" destOrd="0" presId="urn:microsoft.com/office/officeart/2017/3/layout/DropPinTimeline"/>
    <dgm:cxn modelId="{5C4BF6A5-8084-4583-9AF6-73C40AE303A9}" type="presParOf" srcId="{23FDEE3A-0F3F-4424-A369-F61B3AF14BCF}" destId="{4762EDAC-4387-49BD-88DD-68AA17BAD052}" srcOrd="5" destOrd="0" presId="urn:microsoft.com/office/officeart/2017/3/layout/DropPin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86FDD0-6E68-4E9D-994A-C501D146C945}">
      <dsp:nvSpPr>
        <dsp:cNvPr id="0" name=""/>
        <dsp:cNvSpPr/>
      </dsp:nvSpPr>
      <dsp:spPr>
        <a:xfrm>
          <a:off x="0" y="1825674"/>
          <a:ext cx="11594969" cy="0"/>
        </a:xfrm>
        <a:prstGeom prst="line">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CE41C7D0-C241-4240-B242-9E0CE3A82155}">
      <dsp:nvSpPr>
        <dsp:cNvPr id="0" name=""/>
        <dsp:cNvSpPr/>
      </dsp:nvSpPr>
      <dsp:spPr>
        <a:xfrm rot="8100000">
          <a:off x="55839" y="420746"/>
          <a:ext cx="268516" cy="268516"/>
        </a:xfrm>
        <a:prstGeom prst="teardrop">
          <a:avLst>
            <a:gd name="adj" fmla="val 115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2CAEA5-A65A-4A61-9440-905FC4D29DB2}">
      <dsp:nvSpPr>
        <dsp:cNvPr id="0" name=""/>
        <dsp:cNvSpPr/>
      </dsp:nvSpPr>
      <dsp:spPr>
        <a:xfrm>
          <a:off x="85669" y="450576"/>
          <a:ext cx="208857" cy="208857"/>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187AC80B-7A69-4D2E-9ACF-C5D0FABB9426}">
      <dsp:nvSpPr>
        <dsp:cNvPr id="0" name=""/>
        <dsp:cNvSpPr/>
      </dsp:nvSpPr>
      <dsp:spPr>
        <a:xfrm>
          <a:off x="379967" y="744875"/>
          <a:ext cx="3214131" cy="1080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5250" rIns="95250" bIns="142875" numCol="1" spcCol="1270" anchor="t" anchorCtr="0">
          <a:noAutofit/>
        </a:bodyPr>
        <a:lstStyle/>
        <a:p>
          <a:pPr marL="0" lvl="0" indent="0" algn="l" defTabSz="666750">
            <a:lnSpc>
              <a:spcPct val="90000"/>
            </a:lnSpc>
            <a:spcBef>
              <a:spcPct val="0"/>
            </a:spcBef>
            <a:spcAft>
              <a:spcPct val="35000"/>
            </a:spcAft>
            <a:buNone/>
          </a:pPr>
          <a:r>
            <a:rPr lang="en-US" sz="1500" kern="1200"/>
            <a:t>What is Evidence-based Practice, Tools to analyse issues, Decision-making strategies, Critical Thinking</a:t>
          </a:r>
        </a:p>
      </dsp:txBody>
      <dsp:txXfrm>
        <a:off x="379967" y="744875"/>
        <a:ext cx="3214131" cy="1080799"/>
      </dsp:txXfrm>
    </dsp:sp>
    <dsp:sp modelId="{9E56D31D-61F2-4DE1-BC2E-9506EFB10AFC}">
      <dsp:nvSpPr>
        <dsp:cNvPr id="0" name=""/>
        <dsp:cNvSpPr/>
      </dsp:nvSpPr>
      <dsp:spPr>
        <a:xfrm>
          <a:off x="379967" y="365134"/>
          <a:ext cx="3214131" cy="379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Morning</a:t>
          </a:r>
        </a:p>
      </dsp:txBody>
      <dsp:txXfrm>
        <a:off x="379967" y="365134"/>
        <a:ext cx="3214131" cy="379740"/>
      </dsp:txXfrm>
    </dsp:sp>
    <dsp:sp modelId="{349A1A68-116A-47F4-8ED2-F10436EE1324}">
      <dsp:nvSpPr>
        <dsp:cNvPr id="0" name=""/>
        <dsp:cNvSpPr/>
      </dsp:nvSpPr>
      <dsp:spPr>
        <a:xfrm>
          <a:off x="190097" y="744875"/>
          <a:ext cx="0" cy="1080799"/>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ACB16555-160C-4D80-A7E7-3E1C7F7876EF}">
      <dsp:nvSpPr>
        <dsp:cNvPr id="0" name=""/>
        <dsp:cNvSpPr/>
      </dsp:nvSpPr>
      <dsp:spPr>
        <a:xfrm>
          <a:off x="155362" y="1791497"/>
          <a:ext cx="68353" cy="68353"/>
        </a:xfrm>
        <a:prstGeom prst="ellipse">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4C85E8-1127-497F-A8AE-061E82072924}">
      <dsp:nvSpPr>
        <dsp:cNvPr id="0" name=""/>
        <dsp:cNvSpPr/>
      </dsp:nvSpPr>
      <dsp:spPr>
        <a:xfrm rot="18900000">
          <a:off x="1986355" y="2962085"/>
          <a:ext cx="268516" cy="268516"/>
        </a:xfrm>
        <a:prstGeom prst="teardrop">
          <a:avLst>
            <a:gd name="adj" fmla="val 115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5A0847-A168-432D-8AD0-98695E44516E}">
      <dsp:nvSpPr>
        <dsp:cNvPr id="0" name=""/>
        <dsp:cNvSpPr/>
      </dsp:nvSpPr>
      <dsp:spPr>
        <a:xfrm>
          <a:off x="2016185" y="2991915"/>
          <a:ext cx="208857" cy="208857"/>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D1D53E5B-85B8-4F12-AE55-7376110BBCD6}">
      <dsp:nvSpPr>
        <dsp:cNvPr id="0" name=""/>
        <dsp:cNvSpPr/>
      </dsp:nvSpPr>
      <dsp:spPr>
        <a:xfrm>
          <a:off x="2310484" y="1825674"/>
          <a:ext cx="3214131" cy="1080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42875" rIns="0" bIns="95250" numCol="1" spcCol="1270" anchor="b" anchorCtr="0">
          <a:noAutofit/>
        </a:bodyPr>
        <a:lstStyle/>
        <a:p>
          <a:pPr marL="0" lvl="0" indent="0" algn="l" defTabSz="666750">
            <a:lnSpc>
              <a:spcPct val="90000"/>
            </a:lnSpc>
            <a:spcBef>
              <a:spcPct val="0"/>
            </a:spcBef>
            <a:spcAft>
              <a:spcPct val="35000"/>
            </a:spcAft>
            <a:buNone/>
          </a:pPr>
          <a:r>
            <a:rPr lang="en-US" sz="1500" kern="1200"/>
            <a:t>Lunch</a:t>
          </a:r>
        </a:p>
      </dsp:txBody>
      <dsp:txXfrm>
        <a:off x="2310484" y="1825674"/>
        <a:ext cx="3214131" cy="1080799"/>
      </dsp:txXfrm>
    </dsp:sp>
    <dsp:sp modelId="{4E864030-1847-465F-87F0-3727E9E9DFC5}">
      <dsp:nvSpPr>
        <dsp:cNvPr id="0" name=""/>
        <dsp:cNvSpPr/>
      </dsp:nvSpPr>
      <dsp:spPr>
        <a:xfrm>
          <a:off x="2310484" y="2906473"/>
          <a:ext cx="3214131" cy="379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1:00 PM</a:t>
          </a:r>
        </a:p>
      </dsp:txBody>
      <dsp:txXfrm>
        <a:off x="2310484" y="2906473"/>
        <a:ext cx="3214131" cy="379740"/>
      </dsp:txXfrm>
    </dsp:sp>
    <dsp:sp modelId="{E88E638E-16AC-439D-8DF7-D0B1088A514F}">
      <dsp:nvSpPr>
        <dsp:cNvPr id="0" name=""/>
        <dsp:cNvSpPr/>
      </dsp:nvSpPr>
      <dsp:spPr>
        <a:xfrm>
          <a:off x="2120614" y="1825674"/>
          <a:ext cx="0" cy="1080799"/>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13646171-04A1-41AB-9891-B4E97B633629}">
      <dsp:nvSpPr>
        <dsp:cNvPr id="0" name=""/>
        <dsp:cNvSpPr/>
      </dsp:nvSpPr>
      <dsp:spPr>
        <a:xfrm>
          <a:off x="2085879" y="1791497"/>
          <a:ext cx="68353" cy="68353"/>
        </a:xfrm>
        <a:prstGeom prst="ellipse">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F72E3E-CF32-4D21-B651-F9C4A1D8F91A}">
      <dsp:nvSpPr>
        <dsp:cNvPr id="0" name=""/>
        <dsp:cNvSpPr/>
      </dsp:nvSpPr>
      <dsp:spPr>
        <a:xfrm rot="8100000">
          <a:off x="3916872" y="420746"/>
          <a:ext cx="268516" cy="268516"/>
        </a:xfrm>
        <a:prstGeom prst="teardrop">
          <a:avLst>
            <a:gd name="adj" fmla="val 115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5127C6-52AD-4967-BF76-1C2039250372}">
      <dsp:nvSpPr>
        <dsp:cNvPr id="0" name=""/>
        <dsp:cNvSpPr/>
      </dsp:nvSpPr>
      <dsp:spPr>
        <a:xfrm>
          <a:off x="3946702" y="450576"/>
          <a:ext cx="208857" cy="208857"/>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B22C14BF-4375-459A-945A-8BFEEE85A648}">
      <dsp:nvSpPr>
        <dsp:cNvPr id="0" name=""/>
        <dsp:cNvSpPr/>
      </dsp:nvSpPr>
      <dsp:spPr>
        <a:xfrm>
          <a:off x="4241001" y="744875"/>
          <a:ext cx="3214131" cy="1080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5250" rIns="95250" bIns="142875" numCol="1" spcCol="1270" anchor="t" anchorCtr="0">
          <a:noAutofit/>
        </a:bodyPr>
        <a:lstStyle/>
        <a:p>
          <a:pPr marL="0" lvl="0" indent="0" algn="l" defTabSz="666750">
            <a:lnSpc>
              <a:spcPct val="90000"/>
            </a:lnSpc>
            <a:spcBef>
              <a:spcPct val="0"/>
            </a:spcBef>
            <a:spcAft>
              <a:spcPct val="35000"/>
            </a:spcAft>
            <a:buNone/>
          </a:pPr>
          <a:r>
            <a:rPr lang="en-US" sz="1500" kern="1200"/>
            <a:t>Ethical decision-making, adding value, measuring people practices.</a:t>
          </a:r>
        </a:p>
      </dsp:txBody>
      <dsp:txXfrm>
        <a:off x="4241001" y="744875"/>
        <a:ext cx="3214131" cy="1080799"/>
      </dsp:txXfrm>
    </dsp:sp>
    <dsp:sp modelId="{77E28A47-FD7E-4A5C-A1EE-B0BFFE85D272}">
      <dsp:nvSpPr>
        <dsp:cNvPr id="0" name=""/>
        <dsp:cNvSpPr/>
      </dsp:nvSpPr>
      <dsp:spPr>
        <a:xfrm>
          <a:off x="4241001" y="365134"/>
          <a:ext cx="3214131" cy="379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2:00 PM</a:t>
          </a:r>
        </a:p>
      </dsp:txBody>
      <dsp:txXfrm>
        <a:off x="4241001" y="365134"/>
        <a:ext cx="3214131" cy="379740"/>
      </dsp:txXfrm>
    </dsp:sp>
    <dsp:sp modelId="{F5EDB564-4CEC-496F-B463-3FC4AFB34285}">
      <dsp:nvSpPr>
        <dsp:cNvPr id="0" name=""/>
        <dsp:cNvSpPr/>
      </dsp:nvSpPr>
      <dsp:spPr>
        <a:xfrm>
          <a:off x="4051130" y="744875"/>
          <a:ext cx="0" cy="1080799"/>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2B2C65CA-D830-4DBD-9C5A-77817EA8E79E}">
      <dsp:nvSpPr>
        <dsp:cNvPr id="0" name=""/>
        <dsp:cNvSpPr/>
      </dsp:nvSpPr>
      <dsp:spPr>
        <a:xfrm>
          <a:off x="4016396" y="1791497"/>
          <a:ext cx="68353" cy="68353"/>
        </a:xfrm>
        <a:prstGeom prst="ellipse">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F59E4A-3F76-4FCA-93E6-C0F2E1FB0726}">
      <dsp:nvSpPr>
        <dsp:cNvPr id="0" name=""/>
        <dsp:cNvSpPr/>
      </dsp:nvSpPr>
      <dsp:spPr>
        <a:xfrm rot="18900000">
          <a:off x="5847389" y="2962085"/>
          <a:ext cx="268516" cy="268516"/>
        </a:xfrm>
        <a:prstGeom prst="teardrop">
          <a:avLst>
            <a:gd name="adj" fmla="val 115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AF85D1-70FB-4F03-9A13-A41118E27FCA}">
      <dsp:nvSpPr>
        <dsp:cNvPr id="0" name=""/>
        <dsp:cNvSpPr/>
      </dsp:nvSpPr>
      <dsp:spPr>
        <a:xfrm>
          <a:off x="5877218" y="2991915"/>
          <a:ext cx="208857" cy="208857"/>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0A955CB9-BB36-4439-B9AF-781E1692DE51}">
      <dsp:nvSpPr>
        <dsp:cNvPr id="0" name=""/>
        <dsp:cNvSpPr/>
      </dsp:nvSpPr>
      <dsp:spPr>
        <a:xfrm>
          <a:off x="6171517" y="1825674"/>
          <a:ext cx="3214131" cy="1080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42875" rIns="0" bIns="95250" numCol="1" spcCol="1270" anchor="b" anchorCtr="0">
          <a:noAutofit/>
        </a:bodyPr>
        <a:lstStyle/>
        <a:p>
          <a:pPr marL="0" lvl="0" indent="0" algn="l" defTabSz="666750">
            <a:lnSpc>
              <a:spcPct val="90000"/>
            </a:lnSpc>
            <a:spcBef>
              <a:spcPct val="0"/>
            </a:spcBef>
            <a:spcAft>
              <a:spcPct val="35000"/>
            </a:spcAft>
            <a:buNone/>
          </a:pPr>
          <a:r>
            <a:rPr lang="en-US" sz="1500" kern="1200"/>
            <a:t>The assignment</a:t>
          </a:r>
        </a:p>
      </dsp:txBody>
      <dsp:txXfrm>
        <a:off x="6171517" y="1825674"/>
        <a:ext cx="3214131" cy="1080799"/>
      </dsp:txXfrm>
    </dsp:sp>
    <dsp:sp modelId="{1BAD969B-D710-4A07-9DCB-DEBDD8DE7EAC}">
      <dsp:nvSpPr>
        <dsp:cNvPr id="0" name=""/>
        <dsp:cNvSpPr/>
      </dsp:nvSpPr>
      <dsp:spPr>
        <a:xfrm>
          <a:off x="6171517" y="2906473"/>
          <a:ext cx="3214131" cy="379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3:45 PM</a:t>
          </a:r>
        </a:p>
      </dsp:txBody>
      <dsp:txXfrm>
        <a:off x="6171517" y="2906473"/>
        <a:ext cx="3214131" cy="379740"/>
      </dsp:txXfrm>
    </dsp:sp>
    <dsp:sp modelId="{851D94DB-F011-4400-8EBA-12CE71495144}">
      <dsp:nvSpPr>
        <dsp:cNvPr id="0" name=""/>
        <dsp:cNvSpPr/>
      </dsp:nvSpPr>
      <dsp:spPr>
        <a:xfrm>
          <a:off x="5981647" y="1825674"/>
          <a:ext cx="0" cy="1080799"/>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15B0B75E-78FE-4A60-BE18-E781CEDFDAD5}">
      <dsp:nvSpPr>
        <dsp:cNvPr id="0" name=""/>
        <dsp:cNvSpPr/>
      </dsp:nvSpPr>
      <dsp:spPr>
        <a:xfrm>
          <a:off x="5946912" y="1791497"/>
          <a:ext cx="68353" cy="68353"/>
        </a:xfrm>
        <a:prstGeom prst="ellipse">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9E98B7-42A1-4186-B957-58EBFE7DFDB6}">
      <dsp:nvSpPr>
        <dsp:cNvPr id="0" name=""/>
        <dsp:cNvSpPr/>
      </dsp:nvSpPr>
      <dsp:spPr>
        <a:xfrm rot="8100000">
          <a:off x="7777905" y="420746"/>
          <a:ext cx="268516" cy="268516"/>
        </a:xfrm>
        <a:prstGeom prst="teardrop">
          <a:avLst>
            <a:gd name="adj" fmla="val 115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8E4087-B53E-4370-AB92-656FCF662F2F}">
      <dsp:nvSpPr>
        <dsp:cNvPr id="0" name=""/>
        <dsp:cNvSpPr/>
      </dsp:nvSpPr>
      <dsp:spPr>
        <a:xfrm>
          <a:off x="7807735" y="450576"/>
          <a:ext cx="208857" cy="208857"/>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7370A584-EA88-4ABD-AEB9-A1DAB0DCD89E}">
      <dsp:nvSpPr>
        <dsp:cNvPr id="0" name=""/>
        <dsp:cNvSpPr/>
      </dsp:nvSpPr>
      <dsp:spPr>
        <a:xfrm>
          <a:off x="8102034" y="744875"/>
          <a:ext cx="3214131" cy="1080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5250" rIns="95250" bIns="142875" numCol="1" spcCol="1270" anchor="t" anchorCtr="0">
          <a:noAutofit/>
        </a:bodyPr>
        <a:lstStyle/>
        <a:p>
          <a:pPr marL="0" lvl="0" indent="0" algn="l" defTabSz="666750">
            <a:lnSpc>
              <a:spcPct val="90000"/>
            </a:lnSpc>
            <a:spcBef>
              <a:spcPct val="0"/>
            </a:spcBef>
            <a:spcAft>
              <a:spcPct val="35000"/>
            </a:spcAft>
            <a:buNone/>
          </a:pPr>
          <a:r>
            <a:rPr lang="en-US" sz="1500" kern="1200"/>
            <a:t>Close</a:t>
          </a:r>
        </a:p>
      </dsp:txBody>
      <dsp:txXfrm>
        <a:off x="8102034" y="744875"/>
        <a:ext cx="3214131" cy="1080799"/>
      </dsp:txXfrm>
    </dsp:sp>
    <dsp:sp modelId="{58F9390B-F665-4166-BA66-8885121D96E2}">
      <dsp:nvSpPr>
        <dsp:cNvPr id="0" name=""/>
        <dsp:cNvSpPr/>
      </dsp:nvSpPr>
      <dsp:spPr>
        <a:xfrm>
          <a:off x="8102034" y="365134"/>
          <a:ext cx="3214131" cy="379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4:30 PM</a:t>
          </a:r>
        </a:p>
      </dsp:txBody>
      <dsp:txXfrm>
        <a:off x="8102034" y="365134"/>
        <a:ext cx="3214131" cy="379740"/>
      </dsp:txXfrm>
    </dsp:sp>
    <dsp:sp modelId="{3DF03244-BF70-4A92-BCBF-625E1FBCD444}">
      <dsp:nvSpPr>
        <dsp:cNvPr id="0" name=""/>
        <dsp:cNvSpPr/>
      </dsp:nvSpPr>
      <dsp:spPr>
        <a:xfrm>
          <a:off x="7912164" y="744875"/>
          <a:ext cx="0" cy="1080799"/>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83FB7B1E-204B-49FA-AFE5-CB00C8BEBBB7}">
      <dsp:nvSpPr>
        <dsp:cNvPr id="0" name=""/>
        <dsp:cNvSpPr/>
      </dsp:nvSpPr>
      <dsp:spPr>
        <a:xfrm>
          <a:off x="7877429" y="1791497"/>
          <a:ext cx="68353" cy="68353"/>
        </a:xfrm>
        <a:prstGeom prst="ellipse">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7/3/layout/DropPinTimeline">
  <dgm:title val="Drop Pin Timeline"/>
  <dgm:desc val="Use to show a list of events in chronological order. An invisible box next to the pin contains the date and the description is immediately below. It can display a medium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w="19050">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refType="primFontSz" fact="0.5"/>
                      <dgm:constr type="bMarg" refType="primFontSz" fact="0.75"/>
                    </dgm:constrLst>
                  </dgm:if>
                  <dgm:else name="Name881">
                    <dgm:alg type="tx">
                      <dgm:param type="txAnchorVert" val="b"/>
                      <dgm:param type="parTxLTRAlign" val="l"/>
                      <dgm:param type="parTxRTLAlign" val="l"/>
                      <dgm:param type="txAnchorVertCh" val="b"/>
                      <dgm:param type="shpTxRTLAlignCh" val="l"/>
                      <dgm:param type="shpTxLTRAlignCh" val="l"/>
                    </dgm:alg>
                    <dgm:constrLst>
                      <dgm:constr type="lMarg"/>
                      <dgm:constr type="rMarg" refType="primFontSz" fact="0.5"/>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extLst>
                    <a:ext uri="{B698B0E9-8C71-41B9-8309-B3DCBF30829C}">
                      <dgm1612:spPr xmlns:dgm1612="http://schemas.microsoft.com/office/drawing/2016/12/diagram">
                        <a:ln w="6350"/>
                      </dgm1612:spPr>
                    </a:ext>
                  </dgm:ext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refType="primFontSz" fact="0.5"/>
                      <dgm:constr type="tMarg" refType="primFontSz" fact="0.5"/>
                      <dgm:constr type="bMarg" refType="primFontSz" fact="0.75"/>
                    </dgm:constrLst>
                  </dgm:if>
                  <dgm:else name="Name88">
                    <dgm:alg type="tx">
                      <dgm:param type="txAnchorVert" val="b"/>
                      <dgm:param type="parTxLTRAlign" val="l"/>
                      <dgm:param type="parTxRTLAlign" val="l"/>
                      <dgm:param type="txAnchorVertCh" val="b"/>
                      <dgm:param type="shpTxRTLAlignCh" val="l"/>
                      <dgm:param type="shpTxLTRAlignCh" val="l"/>
                    </dgm:alg>
                    <dgm:constrLst>
                      <dgm:constr type="lMarg"/>
                      <dgm:constr type="rMarg"/>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50FEE7-4AA2-451D-8D48-0A4F378DE7BE}" type="datetimeFigureOut">
              <a:rPr lang="en-GB" smtClean="0"/>
              <a:t>25/11/2025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269670-7590-4AAC-8D20-9BA18609B182}" type="slidenum">
              <a:rPr lang="en-GB" smtClean="0"/>
              <a:t>‹#›</a:t>
            </a:fld>
            <a:endParaRPr lang="en-GB"/>
          </a:p>
        </p:txBody>
      </p:sp>
    </p:spTree>
    <p:extLst>
      <p:ext uri="{BB962C8B-B14F-4D97-AF65-F5344CB8AC3E}">
        <p14:creationId xmlns:p14="http://schemas.microsoft.com/office/powerpoint/2010/main" val="15588846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conceptually.org/concepts/heuristics"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gov.wales/sites/default/files/publications/2024-02/neath-port-talbot-council-social-partnership-case-study.pdf" TargetMode="External"/><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so much information available – need to do your research or risk being a victim of fake news or fads.</a:t>
            </a:r>
          </a:p>
          <a:p>
            <a:r>
              <a:rPr lang="en-GB" dirty="0"/>
              <a:t>Being critical – appraising the evidence, asking questions. </a:t>
            </a:r>
          </a:p>
        </p:txBody>
      </p:sp>
      <p:sp>
        <p:nvSpPr>
          <p:cNvPr id="4" name="Slide Number Placeholder 3"/>
          <p:cNvSpPr>
            <a:spLocks noGrp="1"/>
          </p:cNvSpPr>
          <p:nvPr>
            <p:ph type="sldNum" sz="quarter" idx="5"/>
          </p:nvPr>
        </p:nvSpPr>
        <p:spPr/>
        <p:txBody>
          <a:bodyPr/>
          <a:lstStyle/>
          <a:p>
            <a:fld id="{A5553E8B-3C33-4B97-8EA9-05E63040F10E}" type="slidenum">
              <a:rPr lang="en-GB" smtClean="0"/>
              <a:t>6</a:t>
            </a:fld>
            <a:endParaRPr lang="en-GB"/>
          </a:p>
        </p:txBody>
      </p:sp>
    </p:spTree>
    <p:extLst>
      <p:ext uri="{BB962C8B-B14F-4D97-AF65-F5344CB8AC3E}">
        <p14:creationId xmlns:p14="http://schemas.microsoft.com/office/powerpoint/2010/main" val="21003317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example of evidence-based practice could be the decision to implement a performance management system. In this situation, performance management data from the business, scientific evidence, insights from key stakeholders, and professional HR expertise would be used to develop the best performance management system for the specific organisational context.</a:t>
            </a:r>
          </a:p>
        </p:txBody>
      </p:sp>
      <p:sp>
        <p:nvSpPr>
          <p:cNvPr id="4" name="Slide Number Placeholder 3"/>
          <p:cNvSpPr>
            <a:spLocks noGrp="1"/>
          </p:cNvSpPr>
          <p:nvPr>
            <p:ph type="sldNum" sz="quarter" idx="5"/>
          </p:nvPr>
        </p:nvSpPr>
        <p:spPr/>
        <p:txBody>
          <a:bodyPr/>
          <a:lstStyle/>
          <a:p>
            <a:fld id="{A5553E8B-3C33-4B97-8EA9-05E63040F10E}" type="slidenum">
              <a:rPr lang="en-GB" smtClean="0"/>
              <a:t>9</a:t>
            </a:fld>
            <a:endParaRPr lang="en-GB"/>
          </a:p>
        </p:txBody>
      </p:sp>
    </p:spTree>
    <p:extLst>
      <p:ext uri="{BB962C8B-B14F-4D97-AF65-F5344CB8AC3E}">
        <p14:creationId xmlns:p14="http://schemas.microsoft.com/office/powerpoint/2010/main" val="36741635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Work at the moment isn’t working for people. Survey asked – what do you miss the most about work? Top answer – nothing. </a:t>
            </a:r>
          </a:p>
          <a:p>
            <a:r>
              <a:rPr lang="en-GB" dirty="0"/>
              <a:t>We spend most of our lives working – it needs to be meaningful and good for us. </a:t>
            </a:r>
          </a:p>
        </p:txBody>
      </p:sp>
      <p:sp>
        <p:nvSpPr>
          <p:cNvPr id="4" name="Slide Number Placeholder 3"/>
          <p:cNvSpPr>
            <a:spLocks noGrp="1"/>
          </p:cNvSpPr>
          <p:nvPr>
            <p:ph type="sldNum" sz="quarter" idx="5"/>
          </p:nvPr>
        </p:nvSpPr>
        <p:spPr/>
        <p:txBody>
          <a:bodyPr/>
          <a:lstStyle/>
          <a:p>
            <a:fld id="{2E77DE39-8C43-41EA-A72F-BA87F309D135}" type="slidenum">
              <a:rPr lang="en-GB" smtClean="0"/>
              <a:t>11</a:t>
            </a:fld>
            <a:endParaRPr lang="en-GB"/>
          </a:p>
        </p:txBody>
      </p:sp>
    </p:spTree>
    <p:extLst>
      <p:ext uri="{BB962C8B-B14F-4D97-AF65-F5344CB8AC3E}">
        <p14:creationId xmlns:p14="http://schemas.microsoft.com/office/powerpoint/2010/main" val="10670904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Pairs. </a:t>
            </a:r>
          </a:p>
        </p:txBody>
      </p:sp>
      <p:sp>
        <p:nvSpPr>
          <p:cNvPr id="4" name="Slide Number Placeholder 3"/>
          <p:cNvSpPr>
            <a:spLocks noGrp="1"/>
          </p:cNvSpPr>
          <p:nvPr>
            <p:ph type="sldNum" sz="quarter" idx="5"/>
          </p:nvPr>
        </p:nvSpPr>
        <p:spPr/>
        <p:txBody>
          <a:bodyPr/>
          <a:lstStyle/>
          <a:p>
            <a:fld id="{A5553E8B-3C33-4B97-8EA9-05E63040F10E}" type="slidenum">
              <a:rPr lang="en-GB" smtClean="0"/>
              <a:t>14</a:t>
            </a:fld>
            <a:endParaRPr lang="en-GB"/>
          </a:p>
        </p:txBody>
      </p:sp>
    </p:spTree>
    <p:extLst>
      <p:ext uri="{BB962C8B-B14F-4D97-AF65-F5344CB8AC3E}">
        <p14:creationId xmlns:p14="http://schemas.microsoft.com/office/powerpoint/2010/main" val="40427207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D2A57"/>
                </a:solidFill>
                <a:effectLst/>
                <a:latin typeface="Arial" panose="020B0604020202020204" pitchFamily="34" charset="0"/>
              </a:rPr>
              <a:t>Work sampling – a method of finding out how much time a group of workers or machines spend doing a particular activity by studying them at particular times. </a:t>
            </a:r>
          </a:p>
        </p:txBody>
      </p:sp>
      <p:sp>
        <p:nvSpPr>
          <p:cNvPr id="4" name="Slide Number Placeholder 3"/>
          <p:cNvSpPr>
            <a:spLocks noGrp="1"/>
          </p:cNvSpPr>
          <p:nvPr>
            <p:ph type="sldNum" sz="quarter" idx="5"/>
          </p:nvPr>
        </p:nvSpPr>
        <p:spPr/>
        <p:txBody>
          <a:bodyPr/>
          <a:lstStyle/>
          <a:p>
            <a:fld id="{A5553E8B-3C33-4B97-8EA9-05E63040F10E}" type="slidenum">
              <a:rPr lang="en-GB" smtClean="0"/>
              <a:t>15</a:t>
            </a:fld>
            <a:endParaRPr lang="en-GB"/>
          </a:p>
        </p:txBody>
      </p:sp>
    </p:spTree>
    <p:extLst>
      <p:ext uri="{BB962C8B-B14F-4D97-AF65-F5344CB8AC3E}">
        <p14:creationId xmlns:p14="http://schemas.microsoft.com/office/powerpoint/2010/main" val="22010474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1. Asking – translating a practical issue or problem into an answerable question. </a:t>
            </a:r>
          </a:p>
          <a:p>
            <a:pPr marL="0" indent="0">
              <a:buNone/>
            </a:pPr>
            <a:r>
              <a:rPr lang="en-GB" dirty="0"/>
              <a:t>2. Acquiring – systematically searching for and retrieving evidence. </a:t>
            </a:r>
          </a:p>
          <a:p>
            <a:pPr marL="0" indent="0">
              <a:buNone/>
            </a:pPr>
            <a:r>
              <a:rPr lang="en-GB" dirty="0"/>
              <a:t>3. Appraising – critically judging the trustworthiness and relevance of the evidence. </a:t>
            </a:r>
          </a:p>
          <a:p>
            <a:pPr marL="0" indent="0">
              <a:buNone/>
            </a:pPr>
            <a:r>
              <a:rPr lang="en-GB" dirty="0"/>
              <a:t>4. Aggregating – weighing and pulling together the evidence. </a:t>
            </a:r>
          </a:p>
          <a:p>
            <a:pPr marL="0" indent="0">
              <a:buNone/>
            </a:pPr>
            <a:r>
              <a:rPr lang="en-GB" dirty="0"/>
              <a:t>5. Applying – incorporating the evidence into a decision-making process. </a:t>
            </a:r>
          </a:p>
          <a:p>
            <a:pPr marL="0" indent="0">
              <a:buNone/>
            </a:pPr>
            <a:r>
              <a:rPr lang="en-GB" dirty="0"/>
              <a:t>6. Assessing – evaluating the outcome of the decision taken so as to increase the likelihood.</a:t>
            </a:r>
          </a:p>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16</a:t>
            </a:fld>
            <a:endParaRPr lang="en-GB"/>
          </a:p>
        </p:txBody>
      </p:sp>
    </p:spTree>
    <p:extLst>
      <p:ext uri="{BB962C8B-B14F-4D97-AF65-F5344CB8AC3E}">
        <p14:creationId xmlns:p14="http://schemas.microsoft.com/office/powerpoint/2010/main" val="39298959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Limitations – how much/relevance of information collected, time involved, biases. </a:t>
            </a:r>
          </a:p>
        </p:txBody>
      </p:sp>
      <p:sp>
        <p:nvSpPr>
          <p:cNvPr id="4" name="Slide Number Placeholder 3"/>
          <p:cNvSpPr>
            <a:spLocks noGrp="1"/>
          </p:cNvSpPr>
          <p:nvPr>
            <p:ph type="sldNum" sz="quarter" idx="5"/>
          </p:nvPr>
        </p:nvSpPr>
        <p:spPr/>
        <p:txBody>
          <a:bodyPr/>
          <a:lstStyle/>
          <a:p>
            <a:fld id="{A5553E8B-3C33-4B97-8EA9-05E63040F10E}" type="slidenum">
              <a:rPr lang="en-GB" smtClean="0"/>
              <a:t>17</a:t>
            </a:fld>
            <a:endParaRPr lang="en-GB"/>
          </a:p>
        </p:txBody>
      </p:sp>
    </p:spTree>
    <p:extLst>
      <p:ext uri="{BB962C8B-B14F-4D97-AF65-F5344CB8AC3E}">
        <p14:creationId xmlns:p14="http://schemas.microsoft.com/office/powerpoint/2010/main" val="32233602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Relevant information – there is so much information out there; need to narrow it down (perhaps use sector, industry). </a:t>
            </a:r>
          </a:p>
          <a:p>
            <a:r>
              <a:rPr lang="en-GB" dirty="0"/>
              <a:t>Feasible options – what options are practical (cost/time). </a:t>
            </a:r>
          </a:p>
          <a:p>
            <a:r>
              <a:rPr lang="en-GB" dirty="0"/>
              <a:t>Lobster pot principal – going from lots of creative options to feasible options, alternatives (2), then final option. </a:t>
            </a:r>
          </a:p>
          <a:p>
            <a:r>
              <a:rPr lang="en-GB" dirty="0"/>
              <a:t>Making final decision – can look at advantages/disadvantages, examining consequences of decision, testing it against your objective, weighing risks against gains. </a:t>
            </a:r>
          </a:p>
        </p:txBody>
      </p:sp>
      <p:sp>
        <p:nvSpPr>
          <p:cNvPr id="4" name="Slide Number Placeholder 3"/>
          <p:cNvSpPr>
            <a:spLocks noGrp="1"/>
          </p:cNvSpPr>
          <p:nvPr>
            <p:ph type="sldNum" sz="quarter" idx="5"/>
          </p:nvPr>
        </p:nvSpPr>
        <p:spPr/>
        <p:txBody>
          <a:bodyPr/>
          <a:lstStyle/>
          <a:p>
            <a:fld id="{A5553E8B-3C33-4B97-8EA9-05E63040F10E}" type="slidenum">
              <a:rPr lang="en-GB" smtClean="0"/>
              <a:t>18</a:t>
            </a:fld>
            <a:endParaRPr lang="en-GB"/>
          </a:p>
        </p:txBody>
      </p:sp>
    </p:spTree>
    <p:extLst>
      <p:ext uri="{BB962C8B-B14F-4D97-AF65-F5344CB8AC3E}">
        <p14:creationId xmlns:p14="http://schemas.microsoft.com/office/powerpoint/2010/main" val="20388104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hlinkClick r:id="rId3"/>
              </a:rPr>
              <a:t>Heuristics - Definition and examples — Conceptually</a:t>
            </a:r>
            <a:endParaRPr lang="en-GB" dirty="0"/>
          </a:p>
          <a:p>
            <a:pPr algn="l"/>
            <a:r>
              <a:rPr lang="en-GB" b="1" i="0" dirty="0">
                <a:solidFill>
                  <a:srgbClr val="404040"/>
                </a:solidFill>
                <a:effectLst/>
                <a:latin typeface="europa"/>
              </a:rPr>
              <a:t>A heuristic is a mental shortcut that our brains use that allows us to make decisions quickly without having all the relevant information.</a:t>
            </a:r>
            <a:r>
              <a:rPr lang="en-GB" b="0" i="0" dirty="0">
                <a:solidFill>
                  <a:srgbClr val="404040"/>
                </a:solidFill>
                <a:effectLst/>
                <a:latin typeface="europa"/>
              </a:rPr>
              <a:t> They can be thought of as rules of thumb that allow us to make a decision that has a high probability of being correct without having to think everything through. Common heuristic – things that have worked in the past, will work in the future. When heuristics go wrong – this is a bias, which can lead to imperfect decision-making. For example, confirmation bias, where you look for evidence to back up what you already think instead of taking a more balanced approach. </a:t>
            </a:r>
          </a:p>
          <a:p>
            <a:pPr algn="l"/>
            <a:endParaRPr lang="en-GB" dirty="0"/>
          </a:p>
          <a:p>
            <a:pPr algn="l"/>
            <a:r>
              <a:rPr lang="en-GB" dirty="0"/>
              <a:t>Bounded rationality – people can only understand a limited amount of information in a limited amount of time and as a result don’t always make the best decisions. </a:t>
            </a:r>
          </a:p>
          <a:p>
            <a:pPr algn="l"/>
            <a:r>
              <a:rPr lang="en-GB" dirty="0"/>
              <a:t>‘Two heads are better than one’ – different perspectives are important.</a:t>
            </a:r>
          </a:p>
          <a:p>
            <a:pPr algn="l"/>
            <a:r>
              <a:rPr lang="en-GB" dirty="0"/>
              <a:t>Group think – similar ways of thinking, going with the majority decision.</a:t>
            </a:r>
          </a:p>
          <a:p>
            <a:pPr algn="l"/>
            <a:r>
              <a:rPr lang="en-GB" dirty="0"/>
              <a:t>Group polarisation – group members tend to make more extreme decisions following group discussions. </a:t>
            </a:r>
          </a:p>
        </p:txBody>
      </p:sp>
      <p:sp>
        <p:nvSpPr>
          <p:cNvPr id="4" name="Slide Number Placeholder 3"/>
          <p:cNvSpPr>
            <a:spLocks noGrp="1"/>
          </p:cNvSpPr>
          <p:nvPr>
            <p:ph type="sldNum" sz="quarter" idx="5"/>
          </p:nvPr>
        </p:nvSpPr>
        <p:spPr/>
        <p:txBody>
          <a:bodyPr/>
          <a:lstStyle/>
          <a:p>
            <a:fld id="{A5553E8B-3C33-4B97-8EA9-05E63040F10E}" type="slidenum">
              <a:rPr lang="en-GB" smtClean="0"/>
              <a:t>19</a:t>
            </a:fld>
            <a:endParaRPr lang="en-GB"/>
          </a:p>
        </p:txBody>
      </p:sp>
    </p:spTree>
    <p:extLst>
      <p:ext uri="{BB962C8B-B14F-4D97-AF65-F5344CB8AC3E}">
        <p14:creationId xmlns:p14="http://schemas.microsoft.com/office/powerpoint/2010/main" val="21624423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CMI, 2015:</a:t>
            </a:r>
          </a:p>
          <a:p>
            <a:endParaRPr lang="en-GB" dirty="0"/>
          </a:p>
          <a:p>
            <a:r>
              <a:rPr lang="en-GB" dirty="0"/>
              <a:t>Confirmation bias – uncritical acceptance of information that confirms existing beliefs </a:t>
            </a:r>
          </a:p>
          <a:p>
            <a:r>
              <a:rPr lang="en-GB" dirty="0"/>
              <a:t>False analogy – assuming that the situation is just like a previous one, ignoring the differences</a:t>
            </a:r>
          </a:p>
          <a:p>
            <a:r>
              <a:rPr lang="en-GB" dirty="0"/>
              <a:t>Availability bias – allowing your mind to construct a narrative only from the information that is immediately in front of you  </a:t>
            </a:r>
          </a:p>
          <a:p>
            <a:r>
              <a:rPr lang="en-GB" dirty="0"/>
              <a:t>Tunnel vision – failing to see the ‘big picture’ while focusing on the detail</a:t>
            </a:r>
          </a:p>
          <a:p>
            <a:r>
              <a:rPr lang="en-GB" dirty="0"/>
              <a:t>Vividness – ignoring more mundane alternatives in favour of the most vivid option, for example being swayed by a sales pitch into making an instant decision without considering alternatives </a:t>
            </a:r>
          </a:p>
          <a:p>
            <a:r>
              <a:rPr lang="en-GB" dirty="0"/>
              <a:t>Sunk cost fallacy – giving weight to resources that have already been spent, when these do not have an impact on the future costs and gains of pursuing an alternative </a:t>
            </a:r>
          </a:p>
          <a:p>
            <a:r>
              <a:rPr lang="en-GB" dirty="0"/>
              <a:t>Loss aversion – a preference for avoiding possible losses over pursuing possible gains.</a:t>
            </a:r>
          </a:p>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20</a:t>
            </a:fld>
            <a:endParaRPr lang="en-GB"/>
          </a:p>
        </p:txBody>
      </p:sp>
    </p:spTree>
    <p:extLst>
      <p:ext uri="{BB962C8B-B14F-4D97-AF65-F5344CB8AC3E}">
        <p14:creationId xmlns:p14="http://schemas.microsoft.com/office/powerpoint/2010/main" val="36076313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33333"/>
                </a:solidFill>
                <a:effectLst/>
                <a:latin typeface="ProximaNova-n4"/>
              </a:rPr>
              <a:t>By "wearing" each of the Six Thinking Hats in turn, you can gain a rich understanding of the issues you face – and the best ways forward. You also encourage everyone to be fully involved in the decision-making process.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333333"/>
              </a:solidFill>
              <a:effectLst/>
              <a:latin typeface="ProximaNova-n4"/>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333333"/>
              </a:solidFill>
              <a:effectLst/>
              <a:latin typeface="ProximaNova-n4"/>
            </a:endParaRPr>
          </a:p>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22</a:t>
            </a:fld>
            <a:endParaRPr lang="en-GB"/>
          </a:p>
        </p:txBody>
      </p:sp>
    </p:spTree>
    <p:extLst>
      <p:ext uri="{BB962C8B-B14F-4D97-AF65-F5344CB8AC3E}">
        <p14:creationId xmlns:p14="http://schemas.microsoft.com/office/powerpoint/2010/main" val="5069720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White hat – information, looking at available data</a:t>
            </a:r>
          </a:p>
          <a:p>
            <a:r>
              <a:rPr lang="en-GB" dirty="0"/>
              <a:t>Red – how could others act emotionally?</a:t>
            </a:r>
          </a:p>
          <a:p>
            <a:r>
              <a:rPr lang="en-GB" dirty="0"/>
              <a:t>Black – critical thinking – look at negative outcomes</a:t>
            </a:r>
          </a:p>
          <a:p>
            <a:r>
              <a:rPr lang="en-GB" dirty="0"/>
              <a:t>Yellow – look at benefits of decisions</a:t>
            </a:r>
          </a:p>
          <a:p>
            <a:r>
              <a:rPr lang="en-GB" dirty="0"/>
              <a:t>Green – creativity</a:t>
            </a:r>
          </a:p>
          <a:p>
            <a:r>
              <a:rPr lang="en-GB" dirty="0"/>
              <a:t>Blue – process control. The organising hat. </a:t>
            </a:r>
          </a:p>
        </p:txBody>
      </p:sp>
      <p:sp>
        <p:nvSpPr>
          <p:cNvPr id="4" name="Slide Number Placeholder 3"/>
          <p:cNvSpPr>
            <a:spLocks noGrp="1"/>
          </p:cNvSpPr>
          <p:nvPr>
            <p:ph type="sldNum" sz="quarter" idx="5"/>
          </p:nvPr>
        </p:nvSpPr>
        <p:spPr/>
        <p:txBody>
          <a:bodyPr/>
          <a:lstStyle/>
          <a:p>
            <a:fld id="{7236F6D8-446F-4F0D-BDE8-00FE928D2402}" type="slidenum">
              <a:rPr lang="en-GB" smtClean="0"/>
              <a:t>23</a:t>
            </a:fld>
            <a:endParaRPr lang="en-GB"/>
          </a:p>
        </p:txBody>
      </p:sp>
    </p:spTree>
    <p:extLst>
      <p:ext uri="{BB962C8B-B14F-4D97-AF65-F5344CB8AC3E}">
        <p14:creationId xmlns:p14="http://schemas.microsoft.com/office/powerpoint/2010/main" val="25756887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Which would you do first if you were undertaking a research project?</a:t>
            </a:r>
          </a:p>
          <a:p>
            <a:endParaRPr lang="en-GB" dirty="0"/>
          </a:p>
          <a:p>
            <a:pPr marL="0" indent="0">
              <a:spcBef>
                <a:spcPts val="281"/>
              </a:spcBef>
              <a:buClr>
                <a:srgbClr val="000000"/>
              </a:buClr>
              <a:buNone/>
            </a:pPr>
            <a:r>
              <a:rPr lang="en-US" altLang="en-US" b="1" dirty="0">
                <a:latin typeface="Arial" pitchFamily="34" charset="0"/>
                <a:ea typeface="Helvetica" charset="0"/>
                <a:cs typeface="Arial" pitchFamily="34" charset="0"/>
                <a:sym typeface="Helvetica" charset="0"/>
              </a:rPr>
              <a:t>Primary: </a:t>
            </a:r>
            <a:r>
              <a:rPr lang="en-US" altLang="en-US" dirty="0">
                <a:latin typeface="Arial" pitchFamily="34" charset="0"/>
                <a:ea typeface="Helvetica" charset="0"/>
                <a:cs typeface="Arial" pitchFamily="34" charset="0"/>
                <a:sym typeface="Helvetica" charset="0"/>
              </a:rPr>
              <a:t>collected first hand for the study in which it will be used (e.g. questionnaires, observation, focus groups, interviews, brainstorms)</a:t>
            </a:r>
          </a:p>
          <a:p>
            <a:pPr marL="0" indent="0">
              <a:spcBef>
                <a:spcPts val="281"/>
              </a:spcBef>
              <a:buClr>
                <a:srgbClr val="000000"/>
              </a:buClr>
              <a:buNone/>
            </a:pPr>
            <a:r>
              <a:rPr lang="en-GB" dirty="0">
                <a:solidFill>
                  <a:srgbClr val="0000FF"/>
                </a:solidFill>
              </a:rPr>
              <a:t>This is the information that you collect by doing  your own research. It is not data you analyse from pre-collected information e.g. a company survey.</a:t>
            </a:r>
            <a:endParaRPr lang="en-US" altLang="en-US" b="1" dirty="0">
              <a:latin typeface="Arial" pitchFamily="34" charset="0"/>
              <a:ea typeface="Helvetica" charset="0"/>
              <a:cs typeface="Arial" pitchFamily="34" charset="0"/>
              <a:sym typeface="Helvetica" charset="0"/>
            </a:endParaRPr>
          </a:p>
          <a:p>
            <a:pPr marL="0" indent="0">
              <a:spcBef>
                <a:spcPts val="281"/>
              </a:spcBef>
              <a:buClr>
                <a:srgbClr val="000000"/>
              </a:buClr>
              <a:buNone/>
            </a:pPr>
            <a:endParaRPr lang="en-US" altLang="en-US" b="1" dirty="0">
              <a:latin typeface="Arial" pitchFamily="34" charset="0"/>
              <a:ea typeface="Helvetica" charset="0"/>
              <a:cs typeface="Arial" pitchFamily="34" charset="0"/>
              <a:sym typeface="Helvetica" charset="0"/>
            </a:endParaRPr>
          </a:p>
          <a:p>
            <a:pPr marL="0" indent="0">
              <a:spcBef>
                <a:spcPts val="281"/>
              </a:spcBef>
              <a:buClr>
                <a:srgbClr val="000000"/>
              </a:buClr>
              <a:buNone/>
            </a:pPr>
            <a:r>
              <a:rPr lang="en-US" altLang="en-US" b="1" dirty="0">
                <a:latin typeface="Arial" pitchFamily="34" charset="0"/>
                <a:ea typeface="Helvetica" charset="0"/>
                <a:cs typeface="Arial" pitchFamily="34" charset="0"/>
                <a:sym typeface="Helvetica" charset="0"/>
              </a:rPr>
              <a:t>Secondary: </a:t>
            </a:r>
            <a:r>
              <a:rPr lang="en-US" altLang="en-US" dirty="0">
                <a:latin typeface="Arial" pitchFamily="34" charset="0"/>
                <a:ea typeface="Helvetica" charset="0"/>
                <a:cs typeface="Arial" pitchFamily="34" charset="0"/>
                <a:sym typeface="Helvetica" charset="0"/>
              </a:rPr>
              <a:t>already published sources from other studies </a:t>
            </a:r>
          </a:p>
          <a:p>
            <a:pPr marL="0" indent="0">
              <a:spcBef>
                <a:spcPts val="281"/>
              </a:spcBef>
              <a:buClr>
                <a:srgbClr val="000000"/>
              </a:buClr>
              <a:buNone/>
            </a:pPr>
            <a:r>
              <a:rPr lang="en-US" altLang="en-US" dirty="0">
                <a:latin typeface="Arial" pitchFamily="34" charset="0"/>
                <a:ea typeface="Helvetica" charset="0"/>
                <a:cs typeface="Arial" pitchFamily="34" charset="0"/>
                <a:sym typeface="Helvetica" charset="0"/>
              </a:rPr>
              <a:t> to draw a conclusion </a:t>
            </a:r>
          </a:p>
          <a:p>
            <a:pPr marL="0" indent="0">
              <a:spcBef>
                <a:spcPts val="281"/>
              </a:spcBef>
              <a:buClr>
                <a:srgbClr val="000000"/>
              </a:buClr>
              <a:buNone/>
            </a:pPr>
            <a:r>
              <a:rPr lang="en-US" altLang="en-US" dirty="0">
                <a:latin typeface="Arial" pitchFamily="34" charset="0"/>
                <a:ea typeface="Helvetica" charset="0"/>
                <a:cs typeface="Arial" pitchFamily="34" charset="0"/>
                <a:sym typeface="Helvetica" charset="0"/>
              </a:rPr>
              <a:t>(e.g. academic journals, online databases, industry reports, the Internet  governmental reports, market research, studies, podcasts, website articles)</a:t>
            </a:r>
            <a:endParaRPr lang="en-US" altLang="en-US" dirty="0">
              <a:latin typeface="Arial" pitchFamily="34" charset="0"/>
              <a:ea typeface="Helvetica" charset="0"/>
              <a:cs typeface="Arial" pitchFamily="34" charset="0"/>
              <a:sym typeface="Arial" pitchFamily="34" charset="0"/>
            </a:endParaRPr>
          </a:p>
          <a:p>
            <a:endParaRPr lang="en-GB" dirty="0"/>
          </a:p>
          <a:p>
            <a:r>
              <a:rPr lang="en-GB" baseline="0" dirty="0"/>
              <a:t>Secondary </a:t>
            </a:r>
            <a:r>
              <a:rPr lang="en-GB" b="1" baseline="0" dirty="0"/>
              <a:t>data</a:t>
            </a:r>
            <a:r>
              <a:rPr lang="en-GB" baseline="0" dirty="0"/>
              <a:t> can be raw data from your organisation such as absence statistics. </a:t>
            </a:r>
            <a:endParaRPr lang="en-GB" dirty="0"/>
          </a:p>
        </p:txBody>
      </p:sp>
      <p:sp>
        <p:nvSpPr>
          <p:cNvPr id="4" name="Header Placeholder 3"/>
          <p:cNvSpPr>
            <a:spLocks noGrp="1"/>
          </p:cNvSpPr>
          <p:nvPr>
            <p:ph type="hdr" sz="quarter" idx="10"/>
          </p:nvPr>
        </p:nvSpPr>
        <p:spPr/>
        <p:txBody>
          <a:bodyPr/>
          <a:lstStyle/>
          <a:p>
            <a:r>
              <a:rPr lang="en-GB" dirty="0"/>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25</a:t>
            </a:fld>
            <a:endParaRPr lang="en-GB" dirty="0"/>
          </a:p>
        </p:txBody>
      </p:sp>
    </p:spTree>
    <p:extLst>
      <p:ext uri="{BB962C8B-B14F-4D97-AF65-F5344CB8AC3E}">
        <p14:creationId xmlns:p14="http://schemas.microsoft.com/office/powerpoint/2010/main" val="38651937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dirty="0"/>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26</a:t>
            </a:fld>
            <a:endParaRPr lang="en-GB" dirty="0"/>
          </a:p>
        </p:txBody>
      </p:sp>
    </p:spTree>
    <p:extLst>
      <p:ext uri="{BB962C8B-B14F-4D97-AF65-F5344CB8AC3E}">
        <p14:creationId xmlns:p14="http://schemas.microsoft.com/office/powerpoint/2010/main" val="19539109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evaluation does not necessarily mean negative criticism. It means reaching a judgement on the basis of analysis and evidence and the judgement can be positive as well as negative. </a:t>
            </a:r>
          </a:p>
          <a:p>
            <a:endParaRPr lang="en-GB" dirty="0"/>
          </a:p>
          <a:p>
            <a:r>
              <a:rPr lang="en-GB" dirty="0"/>
              <a:t>Chapter on Analytical and Critical Skills in </a:t>
            </a:r>
            <a:r>
              <a:rPr lang="en-GB" i="1" dirty="0"/>
              <a:t>Armstrong’s Handbook of Human Resource Management Practice </a:t>
            </a:r>
            <a:r>
              <a:rPr lang="en-GB" dirty="0"/>
              <a:t>is a good source for your assignment. </a:t>
            </a:r>
          </a:p>
        </p:txBody>
      </p:sp>
      <p:sp>
        <p:nvSpPr>
          <p:cNvPr id="4" name="Slide Number Placeholder 3"/>
          <p:cNvSpPr>
            <a:spLocks noGrp="1"/>
          </p:cNvSpPr>
          <p:nvPr>
            <p:ph type="sldNum" sz="quarter" idx="5"/>
          </p:nvPr>
        </p:nvSpPr>
        <p:spPr/>
        <p:txBody>
          <a:bodyPr/>
          <a:lstStyle/>
          <a:p>
            <a:fld id="{A5553E8B-3C33-4B97-8EA9-05E63040F10E}" type="slidenum">
              <a:rPr lang="en-GB" smtClean="0"/>
              <a:t>28</a:t>
            </a:fld>
            <a:endParaRPr lang="en-GB"/>
          </a:p>
        </p:txBody>
      </p:sp>
    </p:spTree>
    <p:extLst>
      <p:ext uri="{BB962C8B-B14F-4D97-AF65-F5344CB8AC3E}">
        <p14:creationId xmlns:p14="http://schemas.microsoft.com/office/powerpoint/2010/main" val="42491391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29</a:t>
            </a:fld>
            <a:endParaRPr lang="en-GB"/>
          </a:p>
        </p:txBody>
      </p:sp>
    </p:spTree>
    <p:extLst>
      <p:ext uri="{BB962C8B-B14F-4D97-AF65-F5344CB8AC3E}">
        <p14:creationId xmlns:p14="http://schemas.microsoft.com/office/powerpoint/2010/main" val="3354018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31</a:t>
            </a:fld>
            <a:endParaRPr lang="en-GB"/>
          </a:p>
        </p:txBody>
      </p:sp>
    </p:spTree>
    <p:extLst>
      <p:ext uri="{BB962C8B-B14F-4D97-AF65-F5344CB8AC3E}">
        <p14:creationId xmlns:p14="http://schemas.microsoft.com/office/powerpoint/2010/main" val="110402736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Deontological theory – from the Greek word, ‘what is right’. People as ends, not a means to an end. </a:t>
            </a:r>
          </a:p>
          <a:p>
            <a:pPr marL="0" indent="0">
              <a:buNone/>
            </a:pPr>
            <a:r>
              <a:rPr lang="en-GB" dirty="0"/>
              <a:t>Utilitarianism is a belief that the highest principle of morality is to maximise happiness.</a:t>
            </a:r>
          </a:p>
          <a:p>
            <a:pPr marL="0" indent="0">
              <a:buNone/>
            </a:pPr>
            <a:endParaRPr lang="en-GB" dirty="0"/>
          </a:p>
          <a:p>
            <a:pPr marL="0" indent="0">
              <a:buNone/>
            </a:pPr>
            <a:r>
              <a:rPr lang="en-GB" dirty="0"/>
              <a:t>Winstanley et al (1996) identify the following frameworks to analyse HRM:</a:t>
            </a:r>
          </a:p>
          <a:p>
            <a:pPr marL="0" indent="0">
              <a:buNone/>
            </a:pPr>
            <a:endParaRPr lang="en-GB" dirty="0"/>
          </a:p>
          <a:p>
            <a:r>
              <a:rPr lang="en-GB" dirty="0"/>
              <a:t>Basic human, civil and employment rights</a:t>
            </a:r>
          </a:p>
          <a:p>
            <a:r>
              <a:rPr lang="en-GB" dirty="0"/>
              <a:t>Social and organisational justice</a:t>
            </a:r>
          </a:p>
          <a:p>
            <a:r>
              <a:rPr lang="en-GB" dirty="0"/>
              <a:t>Universalism – treating individuals as ends in themselves, not just means to an end</a:t>
            </a:r>
          </a:p>
          <a:p>
            <a:r>
              <a:rPr lang="en-GB" dirty="0"/>
              <a:t>Community of purpose – employees as stakeholders</a:t>
            </a:r>
          </a:p>
          <a:p>
            <a:endParaRPr lang="en-GB" dirty="0"/>
          </a:p>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37</a:t>
            </a:fld>
            <a:endParaRPr lang="en-GB"/>
          </a:p>
        </p:txBody>
      </p:sp>
    </p:spTree>
    <p:extLst>
      <p:ext uri="{BB962C8B-B14F-4D97-AF65-F5344CB8AC3E}">
        <p14:creationId xmlns:p14="http://schemas.microsoft.com/office/powerpoint/2010/main" val="38542458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38</a:t>
            </a:fld>
            <a:endParaRPr lang="en-GB"/>
          </a:p>
        </p:txBody>
      </p:sp>
    </p:spTree>
    <p:extLst>
      <p:ext uri="{BB962C8B-B14F-4D97-AF65-F5344CB8AC3E}">
        <p14:creationId xmlns:p14="http://schemas.microsoft.com/office/powerpoint/2010/main" val="10421928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Examples – HR might worry about favouritism in selection interviewing, employees might be concerned about waste and the public might be worried about contamination. </a:t>
            </a:r>
          </a:p>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40</a:t>
            </a:fld>
            <a:endParaRPr lang="en-GB"/>
          </a:p>
        </p:txBody>
      </p:sp>
    </p:spTree>
    <p:extLst>
      <p:ext uri="{BB962C8B-B14F-4D97-AF65-F5344CB8AC3E}">
        <p14:creationId xmlns:p14="http://schemas.microsoft.com/office/powerpoint/2010/main" val="239995468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4 necessary, but add more value through 3 and 4. </a:t>
            </a:r>
          </a:p>
        </p:txBody>
      </p:sp>
      <p:sp>
        <p:nvSpPr>
          <p:cNvPr id="4" name="Slide Number Placeholder 3"/>
          <p:cNvSpPr>
            <a:spLocks noGrp="1"/>
          </p:cNvSpPr>
          <p:nvPr>
            <p:ph type="sldNum" sz="quarter" idx="5"/>
          </p:nvPr>
        </p:nvSpPr>
        <p:spPr/>
        <p:txBody>
          <a:bodyPr/>
          <a:lstStyle/>
          <a:p>
            <a:fld id="{7236F6D8-446F-4F0D-BDE8-00FE928D2402}" type="slidenum">
              <a:rPr lang="en-GB" smtClean="0"/>
              <a:t>42</a:t>
            </a:fld>
            <a:endParaRPr lang="en-GB"/>
          </a:p>
        </p:txBody>
      </p:sp>
    </p:spTree>
    <p:extLst>
      <p:ext uri="{BB962C8B-B14F-4D97-AF65-F5344CB8AC3E}">
        <p14:creationId xmlns:p14="http://schemas.microsoft.com/office/powerpoint/2010/main" val="22275013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Neath Port Talbot Council Social Partnership</a:t>
            </a:r>
            <a:endParaRPr lang="en-GB" dirty="0"/>
          </a:p>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44</a:t>
            </a:fld>
            <a:endParaRPr lang="en-GB"/>
          </a:p>
        </p:txBody>
      </p:sp>
    </p:spTree>
    <p:extLst>
      <p:ext uri="{BB962C8B-B14F-4D97-AF65-F5344CB8AC3E}">
        <p14:creationId xmlns:p14="http://schemas.microsoft.com/office/powerpoint/2010/main" val="151717699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 indent="0">
              <a:buNone/>
            </a:pPr>
            <a:r>
              <a:rPr lang="en-GB" sz="1200" u="sng" dirty="0"/>
              <a:t>Further reading</a:t>
            </a:r>
            <a:r>
              <a:rPr lang="en-GB" sz="1200" dirty="0"/>
              <a:t>:</a:t>
            </a:r>
          </a:p>
          <a:p>
            <a:pPr marL="45720" indent="0">
              <a:buNone/>
            </a:pPr>
            <a:r>
              <a:rPr lang="en-GB" sz="1200" dirty="0"/>
              <a:t>Taylor, S. (2018) </a:t>
            </a:r>
            <a:r>
              <a:rPr lang="en-GB" sz="1200" i="1" dirty="0"/>
              <a:t>Resourcing and Talent Planning</a:t>
            </a:r>
            <a:r>
              <a:rPr lang="en-GB" sz="1200" dirty="0"/>
              <a:t>. London: CIPD</a:t>
            </a:r>
          </a:p>
          <a:p>
            <a:pPr marL="45720" indent="0">
              <a:buNone/>
            </a:pPr>
            <a:r>
              <a:rPr lang="en-GB" sz="1200" dirty="0"/>
              <a:t>Marchington, M., Wilkinson, A., Donnelly, R., </a:t>
            </a:r>
            <a:r>
              <a:rPr lang="en-GB" sz="1200" dirty="0" err="1"/>
              <a:t>Kynighou</a:t>
            </a:r>
            <a:r>
              <a:rPr lang="en-GB" sz="1200" dirty="0"/>
              <a:t>, A. (2016) </a:t>
            </a:r>
            <a:r>
              <a:rPr lang="en-GB" sz="1200" i="1" dirty="0"/>
              <a:t>Human Resource Management at Work</a:t>
            </a:r>
            <a:r>
              <a:rPr lang="en-GB" sz="1200" dirty="0"/>
              <a:t>. London: CIPD. </a:t>
            </a:r>
          </a:p>
          <a:p>
            <a:endParaRPr lang="en-GB" dirty="0"/>
          </a:p>
        </p:txBody>
      </p:sp>
      <p:sp>
        <p:nvSpPr>
          <p:cNvPr id="4" name="Slide Number Placeholder 3"/>
          <p:cNvSpPr>
            <a:spLocks noGrp="1"/>
          </p:cNvSpPr>
          <p:nvPr>
            <p:ph type="sldNum" sz="quarter" idx="5"/>
          </p:nvPr>
        </p:nvSpPr>
        <p:spPr/>
        <p:txBody>
          <a:bodyPr/>
          <a:lstStyle/>
          <a:p>
            <a:fld id="{7236F6D8-446F-4F0D-BDE8-00FE928D2402}" type="slidenum">
              <a:rPr lang="en-GB" smtClean="0"/>
              <a:t>48</a:t>
            </a:fld>
            <a:endParaRPr lang="en-GB"/>
          </a:p>
        </p:txBody>
      </p:sp>
    </p:spTree>
    <p:extLst>
      <p:ext uri="{BB962C8B-B14F-4D97-AF65-F5344CB8AC3E}">
        <p14:creationId xmlns:p14="http://schemas.microsoft.com/office/powerpoint/2010/main" val="70865851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t>Also – </a:t>
            </a:r>
          </a:p>
          <a:p>
            <a:endParaRPr lang="en-GB" sz="1200" b="1" dirty="0"/>
          </a:p>
          <a:p>
            <a:r>
              <a:rPr lang="en-GB" sz="1200" b="1" dirty="0"/>
              <a:t>HR statistics </a:t>
            </a:r>
            <a:r>
              <a:rPr lang="en-GB" sz="1200" dirty="0"/>
              <a:t>– e.g. number of job applications, absence figures. Useful when benchmarking internally (comparing to previous years) and externally (against competitors)</a:t>
            </a:r>
          </a:p>
          <a:p>
            <a:r>
              <a:rPr lang="en-GB" sz="1200" b="1" dirty="0"/>
              <a:t>KPI’s</a:t>
            </a:r>
            <a:r>
              <a:rPr lang="en-GB" sz="1200" dirty="0"/>
              <a:t> – aspects of HR performance that are most critical for the achievement of business objectives. Targets and assessing performance against target. SMART. </a:t>
            </a:r>
          </a:p>
          <a:p>
            <a:r>
              <a:rPr lang="en-GB" sz="1200" b="1" dirty="0"/>
              <a:t>Balanced Scorecard </a:t>
            </a:r>
            <a:r>
              <a:rPr lang="en-GB" sz="1200" dirty="0"/>
              <a:t>– an agreed list of performance measures in series of tables together with a high level strategy map showing how these measures relate to each other and the firm’s objectives. Four perspectives – customer, financial, internal business process and learning and growth.</a:t>
            </a:r>
          </a:p>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50</a:t>
            </a:fld>
            <a:endParaRPr lang="en-GB"/>
          </a:p>
        </p:txBody>
      </p:sp>
    </p:spTree>
    <p:extLst>
      <p:ext uri="{BB962C8B-B14F-4D97-AF65-F5344CB8AC3E}">
        <p14:creationId xmlns:p14="http://schemas.microsoft.com/office/powerpoint/2010/main" val="402168522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Customer surveys, customer satisfaction indices. </a:t>
            </a:r>
          </a:p>
          <a:p>
            <a:r>
              <a:rPr lang="en-GB" dirty="0"/>
              <a:t>KPI – </a:t>
            </a:r>
            <a:r>
              <a:rPr lang="en-GB" dirty="0" err="1"/>
              <a:t>eg</a:t>
            </a:r>
            <a:r>
              <a:rPr lang="en-GB" dirty="0"/>
              <a:t> % market share</a:t>
            </a:r>
          </a:p>
          <a:p>
            <a:r>
              <a:rPr lang="en-GB" dirty="0"/>
              <a:t>KPI’s – translated into key objectives – </a:t>
            </a:r>
            <a:r>
              <a:rPr lang="en-GB" dirty="0" err="1"/>
              <a:t>eg</a:t>
            </a:r>
            <a:r>
              <a:rPr lang="en-GB" dirty="0"/>
              <a:t> increase customer base to reach 20% market share by the end of the financial year. </a:t>
            </a:r>
          </a:p>
        </p:txBody>
      </p:sp>
      <p:sp>
        <p:nvSpPr>
          <p:cNvPr id="4" name="Slide Number Placeholder 3"/>
          <p:cNvSpPr>
            <a:spLocks noGrp="1"/>
          </p:cNvSpPr>
          <p:nvPr>
            <p:ph type="sldNum" sz="quarter" idx="10"/>
          </p:nvPr>
        </p:nvSpPr>
        <p:spPr/>
        <p:txBody>
          <a:bodyPr/>
          <a:lstStyle/>
          <a:p>
            <a:fld id="{4394529F-49CB-4A20-A0BC-CE5B1A3A230C}" type="slidenum">
              <a:rPr lang="en-GB" smtClean="0"/>
              <a:t>51</a:t>
            </a:fld>
            <a:endParaRPr lang="en-GB"/>
          </a:p>
        </p:txBody>
      </p:sp>
    </p:spTree>
    <p:extLst>
      <p:ext uri="{BB962C8B-B14F-4D97-AF65-F5344CB8AC3E}">
        <p14:creationId xmlns:p14="http://schemas.microsoft.com/office/powerpoint/2010/main" val="283180875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Benefits – productivity, customer engagement, improved culture, enhanced KPIs/business awareness, increased capabilities, legal compliance.</a:t>
            </a:r>
          </a:p>
          <a:p>
            <a:r>
              <a:rPr lang="en-GB" dirty="0"/>
              <a:t>Risks – legal, health and safety, financial, reputational, capability, impact on worker or customer engagement. </a:t>
            </a:r>
          </a:p>
          <a:p>
            <a:r>
              <a:rPr lang="en-GB" dirty="0"/>
              <a:t>Indirect costs – loss of working time, need for skills upgrade. </a:t>
            </a:r>
          </a:p>
        </p:txBody>
      </p:sp>
      <p:sp>
        <p:nvSpPr>
          <p:cNvPr id="4" name="Slide Number Placeholder 3"/>
          <p:cNvSpPr>
            <a:spLocks noGrp="1"/>
          </p:cNvSpPr>
          <p:nvPr>
            <p:ph type="sldNum" sz="quarter" idx="5"/>
          </p:nvPr>
        </p:nvSpPr>
        <p:spPr/>
        <p:txBody>
          <a:bodyPr/>
          <a:lstStyle/>
          <a:p>
            <a:fld id="{A5553E8B-3C33-4B97-8EA9-05E63040F10E}" type="slidenum">
              <a:rPr lang="en-GB" smtClean="0"/>
              <a:t>52</a:t>
            </a:fld>
            <a:endParaRPr lang="en-GB"/>
          </a:p>
        </p:txBody>
      </p:sp>
    </p:spTree>
    <p:extLst>
      <p:ext uri="{BB962C8B-B14F-4D97-AF65-F5344CB8AC3E}">
        <p14:creationId xmlns:p14="http://schemas.microsoft.com/office/powerpoint/2010/main" val="13862748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54</a:t>
            </a:fld>
            <a:endParaRPr lang="en-GB"/>
          </a:p>
        </p:txBody>
      </p:sp>
    </p:spTree>
    <p:extLst>
      <p:ext uri="{BB962C8B-B14F-4D97-AF65-F5344CB8AC3E}">
        <p14:creationId xmlns:p14="http://schemas.microsoft.com/office/powerpoint/2010/main" val="927682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FC72141-AE0A-4216-A982-2C701C29F188}" type="datetimeFigureOut">
              <a:rPr lang="en-GB" smtClean="0"/>
              <a:t>25/11/2025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40110667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25/11/2025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3885902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FC72141-AE0A-4216-A982-2C701C29F188}" type="datetimeFigureOut">
              <a:rPr lang="en-GB" smtClean="0"/>
              <a:t>25/11/2025</a:t>
            </a:fld>
            <a:endParaRPr lang="en-GB"/>
          </a:p>
        </p:txBody>
      </p:sp>
      <p:sp>
        <p:nvSpPr>
          <p:cNvPr id="5" name="Slide Number Placeholder 4"/>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7238433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C72141-AE0A-4216-A982-2C701C29F188}" type="datetimeFigureOut">
              <a:rPr lang="en-GB" smtClean="0"/>
              <a:t>25/11/2025</a:t>
            </a:fld>
            <a:endParaRPr lang="en-GB"/>
          </a:p>
        </p:txBody>
      </p:sp>
      <p:sp>
        <p:nvSpPr>
          <p:cNvPr id="4" name="Slide Number Placeholder 3"/>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022737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25/11/2025</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96486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dirty="0"/>
          </a:p>
        </p:txBody>
      </p:sp>
    </p:spTree>
    <p:extLst>
      <p:ext uri="{BB962C8B-B14F-4D97-AF65-F5344CB8AC3E}">
        <p14:creationId xmlns:p14="http://schemas.microsoft.com/office/powerpoint/2010/main" val="38100913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B04FD83A-89B7-4C3C-8BCD-3DE1ACC41735}" type="datetimeFigureOut">
              <a:rPr lang="en-GB" smtClean="0"/>
              <a:t>25/11/2025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808239-BDCD-4C38-BC0E-609257298EC9}" type="slidenum">
              <a:rPr lang="en-GB" smtClean="0"/>
              <a:t>‹#›</a:t>
            </a:fld>
            <a:endParaRPr lang="en-GB"/>
          </a:p>
        </p:txBody>
      </p:sp>
      <p:sp>
        <p:nvSpPr>
          <p:cNvPr id="8" name="Title 7"/>
          <p:cNvSpPr>
            <a:spLocks noGrp="1"/>
          </p:cNvSpPr>
          <p:nvPr>
            <p:ph type="title"/>
          </p:nvPr>
        </p:nvSpPr>
        <p:spPr/>
        <p:txBody>
          <a:bodyPr/>
          <a:lstStyle/>
          <a:p>
            <a:r>
              <a:rPr lang="en-US"/>
              <a:t>Click to edit Master title style</a:t>
            </a:r>
          </a:p>
        </p:txBody>
      </p:sp>
      <p:sp>
        <p:nvSpPr>
          <p:cNvPr id="10" name="Content Placeholder 9"/>
          <p:cNvSpPr>
            <a:spLocks noGrp="1"/>
          </p:cNvSpPr>
          <p:nvPr>
            <p:ph sz="quarter" idx="13"/>
          </p:nvPr>
        </p:nvSpPr>
        <p:spPr>
          <a:xfrm>
            <a:off x="1524000" y="731520"/>
            <a:ext cx="8534400"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748540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FC72141-AE0A-4216-A982-2C701C29F188}" type="datetimeFigureOut">
              <a:rPr lang="en-GB" smtClean="0"/>
              <a:t>25/11/2025</a:t>
            </a:fld>
            <a:endParaRPr lang="en-GB"/>
          </a:p>
        </p:txBody>
      </p:sp>
      <p:sp>
        <p:nvSpPr>
          <p:cNvPr id="9" name="Slide Number Placeholder 8"/>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4778170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13" Type="http://schemas.openxmlformats.org/officeDocument/2006/relationships/theme" Target="../theme/theme2.xml"/><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slideLayout" Target="../slideLayouts/slideLayout15.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slideLayout" Target="../slideLayouts/slideLayout14.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 Id="rId14" Type="http://schemas.openxmlformats.org/officeDocument/2006/relationships/image" Target="../media/image4.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7.xml"/><Relationship Id="rId1"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11/25/2025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11.xml"/><Relationship Id="rId1" Type="http://schemas.openxmlformats.org/officeDocument/2006/relationships/video" Target="https://www.youtube.com/embed/ikJ687g2tPo?start=386&amp;feature=oembed"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hyperlink" Target="https://peopleprofession.cipd.org/profession-map/core-purpose" TargetMode="Externa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10.xml"/><Relationship Id="rId1" Type="http://schemas.openxmlformats.org/officeDocument/2006/relationships/video" Target="https://www.youtube.com/embed/GFVKKTwkANY?feature=oembed"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3" Type="http://schemas.openxmlformats.org/officeDocument/2006/relationships/hyperlink" Target="https://youtu.be/UZ8vF8HRWE4" TargetMode="External"/><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9.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9.xml"/></Relationships>
</file>

<file path=ppt/slides/_rels/slide4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9.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9.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9.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9.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9.xml"/></Relationships>
</file>

<file path=ppt/slides/_rels/slide53.xml.rels><?xml version="1.0" encoding="UTF-8" standalone="yes"?>
<Relationships xmlns="http://schemas.openxmlformats.org/package/2006/relationships"><Relationship Id="rId2" Type="http://schemas.openxmlformats.org/officeDocument/2006/relationships/hyperlink" Target="https://youtu.be/x88FCqqhv2I?feature=shared" TargetMode="External"/><Relationship Id="rId1" Type="http://schemas.openxmlformats.org/officeDocument/2006/relationships/slideLayout" Target="../slideLayouts/slideLayout9.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9.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53724-BC7D-4866-9EB2-D3490D144C47}"/>
              </a:ext>
            </a:extLst>
          </p:cNvPr>
          <p:cNvSpPr>
            <a:spLocks noGrp="1"/>
          </p:cNvSpPr>
          <p:nvPr>
            <p:ph type="title"/>
          </p:nvPr>
        </p:nvSpPr>
        <p:spPr>
          <a:xfrm>
            <a:off x="358220" y="365125"/>
            <a:ext cx="5980058" cy="1325563"/>
          </a:xfrm>
        </p:spPr>
        <p:txBody>
          <a:bodyPr anchor="ctr">
            <a:normAutofit/>
          </a:bodyPr>
          <a:lstStyle/>
          <a:p>
            <a:r>
              <a:rPr lang="en-GB" dirty="0"/>
              <a:t>Evidence-Based Practice</a:t>
            </a:r>
            <a:br>
              <a:rPr lang="en-GB" dirty="0"/>
            </a:br>
            <a:r>
              <a:rPr lang="en-GB" dirty="0"/>
              <a:t>5CO02</a:t>
            </a:r>
          </a:p>
        </p:txBody>
      </p:sp>
      <p:pic>
        <p:nvPicPr>
          <p:cNvPr id="1026" name="Picture 2" descr="Importance of Data in everyday life ...">
            <a:extLst>
              <a:ext uri="{FF2B5EF4-FFF2-40B4-BE49-F238E27FC236}">
                <a16:creationId xmlns:a16="http://schemas.microsoft.com/office/drawing/2014/main" id="{B97C014E-96C4-BEA0-1842-6713B3836F6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11290" b="-2"/>
          <a:stretch>
            <a:fillRect/>
          </a:stretch>
        </p:blipFill>
        <p:spPr bwMode="auto">
          <a:xfrm>
            <a:off x="6194392" y="1825625"/>
            <a:ext cx="5645673" cy="35759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2102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F77F2-4FE1-7E72-63A3-73CF086BA72E}"/>
              </a:ext>
            </a:extLst>
          </p:cNvPr>
          <p:cNvSpPr>
            <a:spLocks noGrp="1"/>
          </p:cNvSpPr>
          <p:nvPr>
            <p:ph type="title"/>
          </p:nvPr>
        </p:nvSpPr>
        <p:spPr>
          <a:xfrm>
            <a:off x="358219" y="365125"/>
            <a:ext cx="11481847" cy="1325563"/>
          </a:xfrm>
        </p:spPr>
        <p:txBody>
          <a:bodyPr anchor="ctr">
            <a:normAutofit/>
          </a:bodyPr>
          <a:lstStyle/>
          <a:p>
            <a:r>
              <a:rPr lang="en-GB" b="1" dirty="0"/>
              <a:t>Schedule for Today</a:t>
            </a:r>
          </a:p>
        </p:txBody>
      </p:sp>
      <p:graphicFrame>
        <p:nvGraphicFramePr>
          <p:cNvPr id="8" name="Content Placeholder 2">
            <a:extLst>
              <a:ext uri="{FF2B5EF4-FFF2-40B4-BE49-F238E27FC236}">
                <a16:creationId xmlns:a16="http://schemas.microsoft.com/office/drawing/2014/main" id="{70747837-4088-12A5-8A5A-861ED5E35C5E}"/>
              </a:ext>
            </a:extLst>
          </p:cNvPr>
          <p:cNvGraphicFramePr>
            <a:graphicFrameLocks/>
          </p:cNvGraphicFramePr>
          <p:nvPr>
            <p:extLst>
              <p:ext uri="{D42A27DB-BD31-4B8C-83A1-F6EECF244321}">
                <p14:modId xmlns:p14="http://schemas.microsoft.com/office/powerpoint/2010/main" val="3487641433"/>
              </p:ext>
            </p:extLst>
          </p:nvPr>
        </p:nvGraphicFramePr>
        <p:xfrm>
          <a:off x="358219" y="1690688"/>
          <a:ext cx="11594969" cy="3651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314142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F2D93-B290-48BA-80EC-66767BD4F17A}"/>
              </a:ext>
            </a:extLst>
          </p:cNvPr>
          <p:cNvSpPr>
            <a:spLocks noGrp="1"/>
          </p:cNvSpPr>
          <p:nvPr>
            <p:ph type="title"/>
          </p:nvPr>
        </p:nvSpPr>
        <p:spPr/>
        <p:txBody>
          <a:bodyPr/>
          <a:lstStyle/>
          <a:p>
            <a:r>
              <a:rPr lang="en-GB" b="1" dirty="0"/>
              <a:t>Learning Outcomes </a:t>
            </a:r>
          </a:p>
        </p:txBody>
      </p:sp>
      <p:sp>
        <p:nvSpPr>
          <p:cNvPr id="3" name="Content Placeholder 2">
            <a:extLst>
              <a:ext uri="{FF2B5EF4-FFF2-40B4-BE49-F238E27FC236}">
                <a16:creationId xmlns:a16="http://schemas.microsoft.com/office/drawing/2014/main" id="{C0C5D0E2-A9B4-4CC8-829A-6761B1ABBD80}"/>
              </a:ext>
            </a:extLst>
          </p:cNvPr>
          <p:cNvSpPr>
            <a:spLocks noGrp="1"/>
          </p:cNvSpPr>
          <p:nvPr>
            <p:ph idx="1"/>
          </p:nvPr>
        </p:nvSpPr>
        <p:spPr/>
        <p:txBody>
          <a:bodyPr/>
          <a:lstStyle/>
          <a:p>
            <a:pPr marL="514350" indent="-514350">
              <a:buAutoNum type="arabicPeriod"/>
            </a:pPr>
            <a:r>
              <a:rPr lang="en-GB" dirty="0"/>
              <a:t>Understand strategies for effective critical thinking and decision-making.</a:t>
            </a:r>
          </a:p>
          <a:p>
            <a:pPr marL="514350" indent="-514350">
              <a:buAutoNum type="arabicPeriod"/>
            </a:pPr>
            <a:r>
              <a:rPr lang="en-GB" dirty="0"/>
              <a:t>Understand the importance of decision-making strategies to solve people practice issues.</a:t>
            </a:r>
          </a:p>
          <a:p>
            <a:pPr marL="514350" indent="-514350">
              <a:buAutoNum type="arabicPeriod"/>
            </a:pPr>
            <a:r>
              <a:rPr lang="en-GB" dirty="0"/>
              <a:t>Be able to measure the impact and value of people practice to the organisation. </a:t>
            </a:r>
          </a:p>
        </p:txBody>
      </p:sp>
    </p:spTree>
    <p:extLst>
      <p:ext uri="{BB962C8B-B14F-4D97-AF65-F5344CB8AC3E}">
        <p14:creationId xmlns:p14="http://schemas.microsoft.com/office/powerpoint/2010/main" val="22580092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48A19-D29A-37EF-4EEA-5CCD766CADD5}"/>
              </a:ext>
            </a:extLst>
          </p:cNvPr>
          <p:cNvSpPr>
            <a:spLocks noGrp="1"/>
          </p:cNvSpPr>
          <p:nvPr>
            <p:ph type="title"/>
          </p:nvPr>
        </p:nvSpPr>
        <p:spPr>
          <a:xfrm>
            <a:off x="609600" y="1704853"/>
            <a:ext cx="10972800" cy="1143000"/>
          </a:xfrm>
        </p:spPr>
        <p:txBody>
          <a:bodyPr>
            <a:noAutofit/>
          </a:bodyPr>
          <a:lstStyle/>
          <a:p>
            <a:r>
              <a:rPr lang="en-GB" sz="6000" b="1" dirty="0"/>
              <a:t>What is evidence-based practice?</a:t>
            </a:r>
          </a:p>
        </p:txBody>
      </p:sp>
    </p:spTree>
    <p:extLst>
      <p:ext uri="{BB962C8B-B14F-4D97-AF65-F5344CB8AC3E}">
        <p14:creationId xmlns:p14="http://schemas.microsoft.com/office/powerpoint/2010/main" val="38276884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47A0B-B5F1-4FED-BF4E-71009BCD818E}"/>
              </a:ext>
            </a:extLst>
          </p:cNvPr>
          <p:cNvSpPr>
            <a:spLocks noGrp="1"/>
          </p:cNvSpPr>
          <p:nvPr>
            <p:ph type="title"/>
          </p:nvPr>
        </p:nvSpPr>
        <p:spPr/>
        <p:txBody>
          <a:bodyPr/>
          <a:lstStyle/>
          <a:p>
            <a:r>
              <a:rPr lang="en-GB" b="1" dirty="0"/>
              <a:t>What is Evidence-Based Practice?</a:t>
            </a:r>
          </a:p>
        </p:txBody>
      </p:sp>
      <p:sp>
        <p:nvSpPr>
          <p:cNvPr id="3" name="Content Placeholder 2">
            <a:extLst>
              <a:ext uri="{FF2B5EF4-FFF2-40B4-BE49-F238E27FC236}">
                <a16:creationId xmlns:a16="http://schemas.microsoft.com/office/drawing/2014/main" id="{EC5CB7FE-91F8-44B1-BB9C-C0E2E1E327F0}"/>
              </a:ext>
            </a:extLst>
          </p:cNvPr>
          <p:cNvSpPr>
            <a:spLocks noGrp="1"/>
          </p:cNvSpPr>
          <p:nvPr>
            <p:ph idx="1"/>
          </p:nvPr>
        </p:nvSpPr>
        <p:spPr/>
        <p:txBody>
          <a:bodyPr/>
          <a:lstStyle/>
          <a:p>
            <a:r>
              <a:rPr lang="en-GB" dirty="0"/>
              <a:t>It’s a process where evidence from reliable sources is used to develop knowledge and understanding to inform practice. </a:t>
            </a:r>
          </a:p>
          <a:p>
            <a:r>
              <a:rPr lang="en-GB" dirty="0"/>
              <a:t>Effective HR decision-making is based on considering the best available evidence combined with </a:t>
            </a:r>
            <a:r>
              <a:rPr lang="en-GB" b="1" dirty="0"/>
              <a:t>critical thinking</a:t>
            </a:r>
            <a:r>
              <a:rPr lang="en-GB" dirty="0"/>
              <a:t>. </a:t>
            </a:r>
          </a:p>
          <a:p>
            <a:r>
              <a:rPr lang="en-GB" dirty="0"/>
              <a:t>The implications of getting it wrong can be immense in HR – relying on your own individual opinion is costly. </a:t>
            </a:r>
          </a:p>
        </p:txBody>
      </p:sp>
    </p:spTree>
    <p:extLst>
      <p:ext uri="{BB962C8B-B14F-4D97-AF65-F5344CB8AC3E}">
        <p14:creationId xmlns:p14="http://schemas.microsoft.com/office/powerpoint/2010/main" val="38652857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Evidence-based practice: an introduction">
            <a:hlinkClick r:id="" action="ppaction://media"/>
            <a:extLst>
              <a:ext uri="{FF2B5EF4-FFF2-40B4-BE49-F238E27FC236}">
                <a16:creationId xmlns:a16="http://schemas.microsoft.com/office/drawing/2014/main" id="{2392C807-5AD2-4AB4-AEDD-7CDA34789B76}"/>
              </a:ext>
            </a:extLst>
          </p:cNvPr>
          <p:cNvPicPr>
            <a:picLocks noRot="1" noChangeAspect="1"/>
          </p:cNvPicPr>
          <p:nvPr>
            <a:videoFile r:link="rId1"/>
          </p:nvPr>
        </p:nvPicPr>
        <p:blipFill>
          <a:blip r:embed="rId3"/>
          <a:stretch>
            <a:fillRect/>
          </a:stretch>
        </p:blipFill>
        <p:spPr>
          <a:xfrm>
            <a:off x="508000" y="489527"/>
            <a:ext cx="11351491" cy="5911273"/>
          </a:xfrm>
          <a:prstGeom prst="rect">
            <a:avLst/>
          </a:prstGeom>
        </p:spPr>
      </p:pic>
    </p:spTree>
    <p:extLst>
      <p:ext uri="{BB962C8B-B14F-4D97-AF65-F5344CB8AC3E}">
        <p14:creationId xmlns:p14="http://schemas.microsoft.com/office/powerpoint/2010/main" val="3194448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5631F-C5D7-497C-8BB8-B4B63D6323E6}"/>
              </a:ext>
            </a:extLst>
          </p:cNvPr>
          <p:cNvSpPr>
            <a:spLocks noGrp="1"/>
          </p:cNvSpPr>
          <p:nvPr>
            <p:ph type="title"/>
          </p:nvPr>
        </p:nvSpPr>
        <p:spPr>
          <a:xfrm>
            <a:off x="609600" y="274638"/>
            <a:ext cx="10972800" cy="731202"/>
          </a:xfrm>
        </p:spPr>
        <p:txBody>
          <a:bodyPr>
            <a:normAutofit/>
          </a:bodyPr>
          <a:lstStyle/>
          <a:p>
            <a:r>
              <a:rPr lang="en-GB" b="1" dirty="0"/>
              <a:t>And just to illustrate the point…!</a:t>
            </a:r>
          </a:p>
        </p:txBody>
      </p:sp>
      <p:sp>
        <p:nvSpPr>
          <p:cNvPr id="3" name="Content Placeholder 2">
            <a:extLst>
              <a:ext uri="{FF2B5EF4-FFF2-40B4-BE49-F238E27FC236}">
                <a16:creationId xmlns:a16="http://schemas.microsoft.com/office/drawing/2014/main" id="{DB7A8464-4021-47F8-9058-C0DEAFC10AF0}"/>
              </a:ext>
            </a:extLst>
          </p:cNvPr>
          <p:cNvSpPr>
            <a:spLocks noGrp="1"/>
          </p:cNvSpPr>
          <p:nvPr>
            <p:ph idx="1"/>
          </p:nvPr>
        </p:nvSpPr>
        <p:spPr>
          <a:xfrm>
            <a:off x="609600" y="1200150"/>
            <a:ext cx="10972800" cy="4317083"/>
          </a:xfrm>
        </p:spPr>
        <p:txBody>
          <a:bodyPr>
            <a:normAutofit fontScale="92500"/>
          </a:bodyPr>
          <a:lstStyle/>
          <a:p>
            <a:pPr marL="0" indent="0">
              <a:buNone/>
            </a:pPr>
            <a:r>
              <a:rPr lang="en-GB" dirty="0"/>
              <a:t>The chief executive of St Samaritan’s Hospital Trust cleared his throat and began.</a:t>
            </a:r>
          </a:p>
          <a:p>
            <a:pPr marL="0" indent="0">
              <a:buNone/>
            </a:pPr>
            <a:r>
              <a:rPr lang="en-GB" dirty="0"/>
              <a:t>‘Thank you all for coming to this meeting, which is, as you know, about how to improve the quality of our service in this hospital. To begin with I have decided to sack all the surgeons and physicians over the age of 55 years. Look at these letters! I have had five letters of complaint about the abruptness and lack of communication of doctors here, and two mentioned that the doctors are too old or have passed their ‘sell-by’ date. The way to deal with the problem is to lower the average age of the staff, so I am going to ask everyone to take voluntary retirement at 55. Any questions before we move on to the next item on the agenda – litter in the corridors?’ (Adair, 2016). </a:t>
            </a:r>
          </a:p>
        </p:txBody>
      </p:sp>
    </p:spTree>
    <p:extLst>
      <p:ext uri="{BB962C8B-B14F-4D97-AF65-F5344CB8AC3E}">
        <p14:creationId xmlns:p14="http://schemas.microsoft.com/office/powerpoint/2010/main" val="23567173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5BEA8-ABAF-4535-98AC-356EB5CB95E7}"/>
              </a:ext>
            </a:extLst>
          </p:cNvPr>
          <p:cNvSpPr>
            <a:spLocks noGrp="1"/>
          </p:cNvSpPr>
          <p:nvPr>
            <p:ph type="title"/>
          </p:nvPr>
        </p:nvSpPr>
        <p:spPr/>
        <p:txBody>
          <a:bodyPr/>
          <a:lstStyle/>
          <a:p>
            <a:r>
              <a:rPr lang="en-GB" b="1" dirty="0"/>
              <a:t>Sources of Evidence for Decision-making</a:t>
            </a:r>
          </a:p>
        </p:txBody>
      </p:sp>
      <p:sp>
        <p:nvSpPr>
          <p:cNvPr id="3" name="Content Placeholder 2">
            <a:extLst>
              <a:ext uri="{FF2B5EF4-FFF2-40B4-BE49-F238E27FC236}">
                <a16:creationId xmlns:a16="http://schemas.microsoft.com/office/drawing/2014/main" id="{3BA7C0E6-0F69-4CE4-8ADE-964C4F48F013}"/>
              </a:ext>
            </a:extLst>
          </p:cNvPr>
          <p:cNvSpPr>
            <a:spLocks noGrp="1"/>
          </p:cNvSpPr>
          <p:nvPr>
            <p:ph idx="1"/>
          </p:nvPr>
        </p:nvSpPr>
        <p:spPr/>
        <p:txBody>
          <a:bodyPr/>
          <a:lstStyle/>
          <a:p>
            <a:r>
              <a:rPr lang="en-GB" dirty="0"/>
              <a:t>Scientific (literature)</a:t>
            </a:r>
          </a:p>
          <a:p>
            <a:r>
              <a:rPr lang="en-GB" dirty="0"/>
              <a:t>Organisational (HR data, customer data)</a:t>
            </a:r>
          </a:p>
          <a:p>
            <a:r>
              <a:rPr lang="en-GB" dirty="0"/>
              <a:t>Experiential (knowledge from people in organisation)</a:t>
            </a:r>
          </a:p>
          <a:p>
            <a:r>
              <a:rPr lang="en-GB" dirty="0"/>
              <a:t>Stakeholder (affected/interested groups - employees, customers, share-holders)</a:t>
            </a:r>
          </a:p>
        </p:txBody>
      </p:sp>
    </p:spTree>
    <p:extLst>
      <p:ext uri="{BB962C8B-B14F-4D97-AF65-F5344CB8AC3E}">
        <p14:creationId xmlns:p14="http://schemas.microsoft.com/office/powerpoint/2010/main" val="33970761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58E66-F7F0-4123-9552-68FC6855F372}"/>
              </a:ext>
            </a:extLst>
          </p:cNvPr>
          <p:cNvSpPr>
            <a:spLocks noGrp="1"/>
          </p:cNvSpPr>
          <p:nvPr>
            <p:ph type="title"/>
          </p:nvPr>
        </p:nvSpPr>
        <p:spPr/>
        <p:txBody>
          <a:bodyPr/>
          <a:lstStyle/>
          <a:p>
            <a:r>
              <a:rPr lang="en-GB" b="1" dirty="0"/>
              <a:t>Profession Map</a:t>
            </a:r>
          </a:p>
        </p:txBody>
      </p:sp>
      <p:sp>
        <p:nvSpPr>
          <p:cNvPr id="3" name="Content Placeholder 2">
            <a:extLst>
              <a:ext uri="{FF2B5EF4-FFF2-40B4-BE49-F238E27FC236}">
                <a16:creationId xmlns:a16="http://schemas.microsoft.com/office/drawing/2014/main" id="{00B5FF31-D983-41C1-86AD-137286C66F1C}"/>
              </a:ext>
            </a:extLst>
          </p:cNvPr>
          <p:cNvSpPr>
            <a:spLocks noGrp="1"/>
          </p:cNvSpPr>
          <p:nvPr>
            <p:ph idx="1"/>
          </p:nvPr>
        </p:nvSpPr>
        <p:spPr/>
        <p:txBody>
          <a:bodyPr/>
          <a:lstStyle/>
          <a:p>
            <a:pPr marL="0" indent="0">
              <a:buNone/>
            </a:pPr>
            <a:r>
              <a:rPr lang="en-GB" dirty="0"/>
              <a:t>Link to video:</a:t>
            </a:r>
          </a:p>
          <a:p>
            <a:r>
              <a:rPr lang="en-GB" dirty="0">
                <a:hlinkClick r:id="rId2"/>
              </a:rPr>
              <a:t>https://peopleprofession.cipd.org/profession-map/core-purpose</a:t>
            </a:r>
            <a:endParaRPr lang="en-GB" dirty="0"/>
          </a:p>
          <a:p>
            <a:endParaRPr lang="en-GB" dirty="0"/>
          </a:p>
          <a:p>
            <a:endParaRPr lang="en-GB" dirty="0"/>
          </a:p>
        </p:txBody>
      </p:sp>
    </p:spTree>
    <p:extLst>
      <p:ext uri="{BB962C8B-B14F-4D97-AF65-F5344CB8AC3E}">
        <p14:creationId xmlns:p14="http://schemas.microsoft.com/office/powerpoint/2010/main" val="3254810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1" name="Title 1">
            <a:extLst>
              <a:ext uri="{FF2B5EF4-FFF2-40B4-BE49-F238E27FC236}">
                <a16:creationId xmlns:a16="http://schemas.microsoft.com/office/drawing/2014/main" id="{949D0754-CCB0-43C3-DF5E-79FA86B86325}"/>
              </a:ext>
            </a:extLst>
          </p:cNvPr>
          <p:cNvSpPr>
            <a:spLocks noGrp="1"/>
          </p:cNvSpPr>
          <p:nvPr>
            <p:ph type="title"/>
          </p:nvPr>
        </p:nvSpPr>
        <p:spPr>
          <a:xfrm>
            <a:off x="358219" y="365125"/>
            <a:ext cx="11481847" cy="1325563"/>
          </a:xfrm>
        </p:spPr>
        <p:txBody>
          <a:bodyPr vert="horz" lIns="91440" tIns="45720" rIns="91440" bIns="45720" rtlCol="0" anchor="ctr">
            <a:normAutofit/>
          </a:bodyPr>
          <a:lstStyle/>
          <a:p>
            <a:r>
              <a:rPr lang="en-US" dirty="0"/>
              <a:t>The profession map</a:t>
            </a:r>
          </a:p>
        </p:txBody>
      </p:sp>
      <p:sp>
        <p:nvSpPr>
          <p:cNvPr id="1038" name="Text Placeholder 4">
            <a:extLst>
              <a:ext uri="{FF2B5EF4-FFF2-40B4-BE49-F238E27FC236}">
                <a16:creationId xmlns:a16="http://schemas.microsoft.com/office/drawing/2014/main" id="{322A5F3D-1851-05F0-6C12-FA0DE327D873}"/>
              </a:ext>
            </a:extLst>
          </p:cNvPr>
          <p:cNvSpPr>
            <a:spLocks noGrp="1"/>
          </p:cNvSpPr>
          <p:nvPr>
            <p:ph type="body" sz="quarter" idx="3"/>
          </p:nvPr>
        </p:nvSpPr>
        <p:spPr>
          <a:xfrm>
            <a:off x="6193368" y="1061765"/>
            <a:ext cx="5389033" cy="639762"/>
          </a:xfrm>
        </p:spPr>
        <p:txBody>
          <a:bodyPr/>
          <a:lstStyle/>
          <a:p>
            <a:r>
              <a:rPr lang="en-US" dirty="0"/>
              <a:t>Purpose and Values</a:t>
            </a:r>
          </a:p>
        </p:txBody>
      </p:sp>
      <p:sp>
        <p:nvSpPr>
          <p:cNvPr id="3" name="TextBox 2">
            <a:extLst>
              <a:ext uri="{FF2B5EF4-FFF2-40B4-BE49-F238E27FC236}">
                <a16:creationId xmlns:a16="http://schemas.microsoft.com/office/drawing/2014/main" id="{03BBD938-3CA7-405D-9759-7B51CBEEB75B}"/>
              </a:ext>
            </a:extLst>
          </p:cNvPr>
          <p:cNvSpPr txBox="1"/>
          <p:nvPr/>
        </p:nvSpPr>
        <p:spPr>
          <a:xfrm>
            <a:off x="6193368" y="1874624"/>
            <a:ext cx="5389033" cy="3414365"/>
          </a:xfrm>
          <a:prstGeom prst="rect">
            <a:avLst/>
          </a:prstGeom>
        </p:spPr>
        <p:txBody>
          <a:bodyPr vert="horz" lIns="91440" tIns="45720" rIns="91440" bIns="45720" rtlCol="0">
            <a:normAutofit/>
          </a:bodyPr>
          <a:lstStyle/>
          <a:p>
            <a:r>
              <a:rPr lang="en-GB" dirty="0"/>
              <a:t>Everything in the Profession Map is designed to contribute to the purpose of our profession – to champion better work and working lives. That’s why the </a:t>
            </a:r>
            <a:r>
              <a:rPr lang="en-GB" b="1" dirty="0"/>
              <a:t>purpose</a:t>
            </a:r>
            <a:r>
              <a:rPr lang="en-GB" dirty="0"/>
              <a:t> sits in the centre.</a:t>
            </a:r>
          </a:p>
          <a:p>
            <a:r>
              <a:rPr lang="en-GB" dirty="0"/>
              <a:t>Around it you’ll find our three </a:t>
            </a:r>
            <a:r>
              <a:rPr lang="en-GB" b="1" dirty="0"/>
              <a:t>values:</a:t>
            </a:r>
          </a:p>
          <a:p>
            <a:endParaRPr lang="en-GB" dirty="0"/>
          </a:p>
          <a:p>
            <a:r>
              <a:rPr lang="en-GB" dirty="0">
                <a:highlight>
                  <a:srgbClr val="FFFF00"/>
                </a:highlight>
              </a:rPr>
              <a:t>principles-led</a:t>
            </a:r>
            <a:r>
              <a:rPr lang="en-GB" dirty="0"/>
              <a:t> – going beyond policy and process to do what’s right</a:t>
            </a:r>
          </a:p>
          <a:p>
            <a:r>
              <a:rPr lang="en-GB" dirty="0">
                <a:highlight>
                  <a:srgbClr val="FFFF00"/>
                </a:highlight>
              </a:rPr>
              <a:t>evidence-based </a:t>
            </a:r>
            <a:r>
              <a:rPr lang="en-GB" dirty="0"/>
              <a:t>– using a range of evidence and expertise to make decisions</a:t>
            </a:r>
          </a:p>
          <a:p>
            <a:r>
              <a:rPr lang="en-GB" dirty="0">
                <a:highlight>
                  <a:srgbClr val="FFFF00"/>
                </a:highlight>
              </a:rPr>
              <a:t>outcomes-driven</a:t>
            </a:r>
            <a:r>
              <a:rPr lang="en-GB" dirty="0"/>
              <a:t> – focusing on work which creates value for people and organisations</a:t>
            </a:r>
          </a:p>
        </p:txBody>
      </p:sp>
      <p:pic>
        <p:nvPicPr>
          <p:cNvPr id="1028" name="Picture 4" descr="Image of the CIPD Profession Map. It has the word ‘Purpose’ at the centre to represent the purpose of the people profession, with the words ‘Principles-led’, ‘Evidence-based’ and ‘Outcomes-driven’ around it, which represent the CIPD’s three professional values. Around this are three brightly coloured strips with the words ‘Core Knowledge’, ‘Core Behaviours’ and ‘Specialist Knowledge’, which represent the three different types of standards in the Profession Map.">
            <a:extLst>
              <a:ext uri="{FF2B5EF4-FFF2-40B4-BE49-F238E27FC236}">
                <a16:creationId xmlns:a16="http://schemas.microsoft.com/office/drawing/2014/main" id="{ABA7D7BD-E3F1-E33C-9FA0-266AC80030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0815" y="1552078"/>
            <a:ext cx="3876675" cy="3876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18775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61FA6-CEA0-4D1C-A355-9F958CE2F1C2}"/>
              </a:ext>
            </a:extLst>
          </p:cNvPr>
          <p:cNvSpPr>
            <a:spLocks noGrp="1"/>
          </p:cNvSpPr>
          <p:nvPr>
            <p:ph type="title"/>
          </p:nvPr>
        </p:nvSpPr>
        <p:spPr>
          <a:xfrm>
            <a:off x="316523" y="274638"/>
            <a:ext cx="11652739" cy="1143000"/>
          </a:xfrm>
        </p:spPr>
        <p:txBody>
          <a:bodyPr>
            <a:normAutofit fontScale="90000"/>
          </a:bodyPr>
          <a:lstStyle/>
          <a:p>
            <a:r>
              <a:rPr lang="en-GB" b="1" dirty="0"/>
              <a:t>Tools to Recognise and Diagnose Issues/Problems/Challenges</a:t>
            </a:r>
          </a:p>
        </p:txBody>
      </p:sp>
      <p:sp>
        <p:nvSpPr>
          <p:cNvPr id="3" name="Content Placeholder 2">
            <a:extLst>
              <a:ext uri="{FF2B5EF4-FFF2-40B4-BE49-F238E27FC236}">
                <a16:creationId xmlns:a16="http://schemas.microsoft.com/office/drawing/2014/main" id="{D994E3F8-A82B-4AF3-92C7-156E0DDBEA18}"/>
              </a:ext>
            </a:extLst>
          </p:cNvPr>
          <p:cNvSpPr>
            <a:spLocks noGrp="1"/>
          </p:cNvSpPr>
          <p:nvPr>
            <p:ph idx="1"/>
          </p:nvPr>
        </p:nvSpPr>
        <p:spPr/>
        <p:txBody>
          <a:bodyPr/>
          <a:lstStyle/>
          <a:p>
            <a:pPr marL="0" indent="0">
              <a:buNone/>
            </a:pPr>
            <a:r>
              <a:rPr lang="en-GB" dirty="0"/>
              <a:t>Tools:</a:t>
            </a:r>
          </a:p>
          <a:p>
            <a:pPr marL="0" indent="0">
              <a:buNone/>
            </a:pPr>
            <a:r>
              <a:rPr lang="en-GB" dirty="0"/>
              <a:t>Environmental analysis tools such as PESTLE, SWOT, Porter’s Five Forces</a:t>
            </a:r>
          </a:p>
          <a:p>
            <a:pPr marL="0" indent="0">
              <a:buNone/>
            </a:pPr>
            <a:endParaRPr lang="en-GB" dirty="0"/>
          </a:p>
          <a:p>
            <a:pPr marL="0" indent="0">
              <a:buNone/>
            </a:pPr>
            <a:r>
              <a:rPr lang="en-GB" dirty="0"/>
              <a:t>Others include Force field analysis, Fishbone analysis, cause and effect, critical incident and more. </a:t>
            </a:r>
          </a:p>
          <a:p>
            <a:pPr marL="0" indent="0">
              <a:buNone/>
            </a:pPr>
            <a:endParaRPr lang="en-GB" dirty="0"/>
          </a:p>
          <a:p>
            <a:endParaRPr lang="en-GB" dirty="0"/>
          </a:p>
        </p:txBody>
      </p:sp>
    </p:spTree>
    <p:extLst>
      <p:ext uri="{BB962C8B-B14F-4D97-AF65-F5344CB8AC3E}">
        <p14:creationId xmlns:p14="http://schemas.microsoft.com/office/powerpoint/2010/main" val="5153014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BE9B3-FC0F-35E0-12D6-4E11C7D09AAA}"/>
              </a:ext>
            </a:extLst>
          </p:cNvPr>
          <p:cNvSpPr>
            <a:spLocks noGrp="1"/>
          </p:cNvSpPr>
          <p:nvPr>
            <p:ph type="title"/>
          </p:nvPr>
        </p:nvSpPr>
        <p:spPr>
          <a:xfrm>
            <a:off x="738553" y="157407"/>
            <a:ext cx="10908323" cy="463916"/>
          </a:xfrm>
        </p:spPr>
        <p:txBody>
          <a:bodyPr>
            <a:normAutofit fontScale="90000"/>
          </a:bodyPr>
          <a:lstStyle/>
          <a:p>
            <a:r>
              <a:rPr lang="en-GB" b="1" dirty="0"/>
              <a:t>PESTLE Analysis</a:t>
            </a:r>
          </a:p>
        </p:txBody>
      </p:sp>
      <p:pic>
        <p:nvPicPr>
          <p:cNvPr id="3" name="Online Media 2" title="PESTLE analysis">
            <a:hlinkClick r:id="" action="ppaction://media"/>
            <a:extLst>
              <a:ext uri="{FF2B5EF4-FFF2-40B4-BE49-F238E27FC236}">
                <a16:creationId xmlns:a16="http://schemas.microsoft.com/office/drawing/2014/main" id="{75EE967F-EA98-722E-169C-78B28F9BB74E}"/>
              </a:ext>
            </a:extLst>
          </p:cNvPr>
          <p:cNvPicPr>
            <a:picLocks noRot="1" noChangeAspect="1"/>
          </p:cNvPicPr>
          <p:nvPr>
            <a:videoFile r:link="rId1"/>
          </p:nvPr>
        </p:nvPicPr>
        <p:blipFill>
          <a:blip r:embed="rId3"/>
          <a:stretch>
            <a:fillRect/>
          </a:stretch>
        </p:blipFill>
        <p:spPr>
          <a:xfrm>
            <a:off x="926123" y="808892"/>
            <a:ext cx="10163908" cy="5774470"/>
          </a:xfrm>
          <a:prstGeom prst="rect">
            <a:avLst/>
          </a:prstGeom>
        </p:spPr>
      </p:pic>
    </p:spTree>
    <p:extLst>
      <p:ext uri="{BB962C8B-B14F-4D97-AF65-F5344CB8AC3E}">
        <p14:creationId xmlns:p14="http://schemas.microsoft.com/office/powerpoint/2010/main" val="229121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E0FDE-7069-1312-5B2C-60F31336998D}"/>
              </a:ext>
            </a:extLst>
          </p:cNvPr>
          <p:cNvSpPr>
            <a:spLocks noGrp="1"/>
          </p:cNvSpPr>
          <p:nvPr>
            <p:ph type="title"/>
          </p:nvPr>
        </p:nvSpPr>
        <p:spPr>
          <a:xfrm>
            <a:off x="691662" y="1786914"/>
            <a:ext cx="10972800" cy="1143000"/>
          </a:xfrm>
        </p:spPr>
        <p:txBody>
          <a:bodyPr>
            <a:noAutofit/>
          </a:bodyPr>
          <a:lstStyle/>
          <a:p>
            <a:r>
              <a:rPr lang="en-GB" sz="5400" b="1" dirty="0"/>
              <a:t>What external factors have influenced what you work on in recent years?</a:t>
            </a:r>
          </a:p>
        </p:txBody>
      </p:sp>
    </p:spTree>
    <p:extLst>
      <p:ext uri="{BB962C8B-B14F-4D97-AF65-F5344CB8AC3E}">
        <p14:creationId xmlns:p14="http://schemas.microsoft.com/office/powerpoint/2010/main" val="41109076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5660E-737F-43C1-9B33-0566BE97F35B}"/>
              </a:ext>
            </a:extLst>
          </p:cNvPr>
          <p:cNvSpPr>
            <a:spLocks noGrp="1"/>
          </p:cNvSpPr>
          <p:nvPr>
            <p:ph type="title"/>
          </p:nvPr>
        </p:nvSpPr>
        <p:spPr/>
        <p:txBody>
          <a:bodyPr/>
          <a:lstStyle/>
          <a:p>
            <a:r>
              <a:rPr lang="en-GB" b="1" dirty="0"/>
              <a:t>Methods</a:t>
            </a:r>
          </a:p>
        </p:txBody>
      </p:sp>
      <p:sp>
        <p:nvSpPr>
          <p:cNvPr id="3" name="Content Placeholder 2">
            <a:extLst>
              <a:ext uri="{FF2B5EF4-FFF2-40B4-BE49-F238E27FC236}">
                <a16:creationId xmlns:a16="http://schemas.microsoft.com/office/drawing/2014/main" id="{C8E46091-C880-4501-B24E-A9773CB1DF9D}"/>
              </a:ext>
            </a:extLst>
          </p:cNvPr>
          <p:cNvSpPr>
            <a:spLocks noGrp="1"/>
          </p:cNvSpPr>
          <p:nvPr>
            <p:ph idx="1"/>
          </p:nvPr>
        </p:nvSpPr>
        <p:spPr>
          <a:xfrm>
            <a:off x="609600" y="1543753"/>
            <a:ext cx="10972800" cy="4239418"/>
          </a:xfrm>
        </p:spPr>
        <p:txBody>
          <a:bodyPr>
            <a:normAutofit/>
          </a:bodyPr>
          <a:lstStyle/>
          <a:p>
            <a:r>
              <a:rPr lang="en-GB" dirty="0"/>
              <a:t>Interviews</a:t>
            </a:r>
          </a:p>
          <a:p>
            <a:r>
              <a:rPr lang="en-GB" dirty="0"/>
              <a:t>Observations</a:t>
            </a:r>
          </a:p>
          <a:p>
            <a:r>
              <a:rPr lang="en-GB" dirty="0"/>
              <a:t>Job analysis questionnaires</a:t>
            </a:r>
          </a:p>
          <a:p>
            <a:r>
              <a:rPr lang="en-GB" dirty="0"/>
              <a:t>Work sampling</a:t>
            </a:r>
          </a:p>
          <a:p>
            <a:r>
              <a:rPr lang="en-GB" dirty="0"/>
              <a:t>Examination of organisation metrics (people analytics)</a:t>
            </a:r>
          </a:p>
          <a:p>
            <a:r>
              <a:rPr lang="en-GB" dirty="0"/>
              <a:t>Comparison with sector metrics (benchmarking)</a:t>
            </a:r>
          </a:p>
        </p:txBody>
      </p:sp>
    </p:spTree>
    <p:extLst>
      <p:ext uri="{BB962C8B-B14F-4D97-AF65-F5344CB8AC3E}">
        <p14:creationId xmlns:p14="http://schemas.microsoft.com/office/powerpoint/2010/main" val="8561465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A7DE6-3988-4809-9244-0E55E26D208A}"/>
              </a:ext>
            </a:extLst>
          </p:cNvPr>
          <p:cNvSpPr>
            <a:spLocks noGrp="1"/>
          </p:cNvSpPr>
          <p:nvPr>
            <p:ph type="title"/>
          </p:nvPr>
        </p:nvSpPr>
        <p:spPr>
          <a:xfrm>
            <a:off x="539263" y="566126"/>
            <a:ext cx="4011084" cy="1461965"/>
          </a:xfrm>
        </p:spPr>
        <p:txBody>
          <a:bodyPr anchor="b">
            <a:noAutofit/>
          </a:bodyPr>
          <a:lstStyle/>
          <a:p>
            <a:r>
              <a:rPr lang="en-GB" sz="3200" dirty="0"/>
              <a:t>Six Steps to Evidence-Based Decision-making</a:t>
            </a:r>
          </a:p>
        </p:txBody>
      </p:sp>
      <p:pic>
        <p:nvPicPr>
          <p:cNvPr id="5" name="Content Placeholder 4">
            <a:extLst>
              <a:ext uri="{FF2B5EF4-FFF2-40B4-BE49-F238E27FC236}">
                <a16:creationId xmlns:a16="http://schemas.microsoft.com/office/drawing/2014/main" id="{2BB37504-B2FF-5CD7-468D-C644F0B297C5}"/>
              </a:ext>
            </a:extLst>
          </p:cNvPr>
          <p:cNvPicPr>
            <a:picLocks noGrp="1" noChangeAspect="1"/>
          </p:cNvPicPr>
          <p:nvPr>
            <p:ph idx="1"/>
          </p:nvPr>
        </p:nvPicPr>
        <p:blipFill>
          <a:blip r:embed="rId3"/>
          <a:stretch>
            <a:fillRect/>
          </a:stretch>
        </p:blipFill>
        <p:spPr>
          <a:xfrm>
            <a:off x="5052646" y="273051"/>
            <a:ext cx="5591908" cy="6420826"/>
          </a:xfrm>
          <a:noFill/>
        </p:spPr>
      </p:pic>
    </p:spTree>
    <p:extLst>
      <p:ext uri="{BB962C8B-B14F-4D97-AF65-F5344CB8AC3E}">
        <p14:creationId xmlns:p14="http://schemas.microsoft.com/office/powerpoint/2010/main" val="26603739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5D737-4AB0-40F4-9B3B-1BD91152133F}"/>
              </a:ext>
            </a:extLst>
          </p:cNvPr>
          <p:cNvSpPr>
            <a:spLocks noGrp="1"/>
          </p:cNvSpPr>
          <p:nvPr>
            <p:ph type="title"/>
          </p:nvPr>
        </p:nvSpPr>
        <p:spPr/>
        <p:txBody>
          <a:bodyPr/>
          <a:lstStyle/>
          <a:p>
            <a:r>
              <a:rPr lang="en-GB" b="1" dirty="0"/>
              <a:t>Rational Model of Decision-making</a:t>
            </a:r>
          </a:p>
        </p:txBody>
      </p:sp>
      <p:sp>
        <p:nvSpPr>
          <p:cNvPr id="3" name="Content Placeholder 2">
            <a:extLst>
              <a:ext uri="{FF2B5EF4-FFF2-40B4-BE49-F238E27FC236}">
                <a16:creationId xmlns:a16="http://schemas.microsoft.com/office/drawing/2014/main" id="{439B1218-FFE9-485A-AE83-8D97BC9C4AA4}"/>
              </a:ext>
            </a:extLst>
          </p:cNvPr>
          <p:cNvSpPr>
            <a:spLocks noGrp="1"/>
          </p:cNvSpPr>
          <p:nvPr>
            <p:ph idx="1"/>
          </p:nvPr>
        </p:nvSpPr>
        <p:spPr/>
        <p:txBody>
          <a:bodyPr/>
          <a:lstStyle/>
          <a:p>
            <a:pPr marL="0" indent="0">
              <a:buNone/>
            </a:pPr>
            <a:r>
              <a:rPr lang="en-GB" dirty="0"/>
              <a:t>Being the </a:t>
            </a:r>
            <a:r>
              <a:rPr lang="en-GB" b="1" dirty="0"/>
              <a:t>opposite of intuitive </a:t>
            </a:r>
            <a:r>
              <a:rPr lang="en-GB" dirty="0"/>
              <a:t>decision making, rational model of decision making is a model where individuals use facts and information, analysis, and a </a:t>
            </a:r>
            <a:r>
              <a:rPr lang="en-GB" b="1" dirty="0"/>
              <a:t>step-by-step</a:t>
            </a:r>
            <a:r>
              <a:rPr lang="en-GB" dirty="0"/>
              <a:t> procedure to come to a decision. The rational model of decision making is a more advanced type of decision-making model.</a:t>
            </a:r>
          </a:p>
        </p:txBody>
      </p:sp>
    </p:spTree>
    <p:extLst>
      <p:ext uri="{BB962C8B-B14F-4D97-AF65-F5344CB8AC3E}">
        <p14:creationId xmlns:p14="http://schemas.microsoft.com/office/powerpoint/2010/main" val="5353009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765E7-C5CE-4933-ACB3-0694392825EE}"/>
              </a:ext>
            </a:extLst>
          </p:cNvPr>
          <p:cNvSpPr>
            <a:spLocks noGrp="1"/>
          </p:cNvSpPr>
          <p:nvPr>
            <p:ph type="title"/>
          </p:nvPr>
        </p:nvSpPr>
        <p:spPr/>
        <p:txBody>
          <a:bodyPr/>
          <a:lstStyle/>
          <a:p>
            <a:r>
              <a:rPr lang="en-GB" b="1" dirty="0"/>
              <a:t>Rational Approach to Decision-Making</a:t>
            </a:r>
          </a:p>
        </p:txBody>
      </p:sp>
      <p:sp>
        <p:nvSpPr>
          <p:cNvPr id="3" name="Content Placeholder 2">
            <a:extLst>
              <a:ext uri="{FF2B5EF4-FFF2-40B4-BE49-F238E27FC236}">
                <a16:creationId xmlns:a16="http://schemas.microsoft.com/office/drawing/2014/main" id="{0D9CC993-DB6B-4B24-B410-A5B89AF7C3C5}"/>
              </a:ext>
            </a:extLst>
          </p:cNvPr>
          <p:cNvSpPr>
            <a:spLocks noGrp="1"/>
          </p:cNvSpPr>
          <p:nvPr>
            <p:ph idx="1"/>
          </p:nvPr>
        </p:nvSpPr>
        <p:spPr/>
        <p:txBody>
          <a:bodyPr>
            <a:normAutofit lnSpcReduction="10000"/>
          </a:bodyPr>
          <a:lstStyle/>
          <a:p>
            <a:pPr marL="0" indent="0">
              <a:buNone/>
            </a:pPr>
            <a:r>
              <a:rPr lang="en-GB" dirty="0"/>
              <a:t>Step 1 – Define the objective</a:t>
            </a:r>
          </a:p>
          <a:p>
            <a:pPr marL="0" indent="0">
              <a:buNone/>
            </a:pPr>
            <a:r>
              <a:rPr lang="en-GB" dirty="0"/>
              <a:t>2 – Collect </a:t>
            </a:r>
            <a:r>
              <a:rPr lang="en-GB" b="1" dirty="0"/>
              <a:t>relevant</a:t>
            </a:r>
            <a:r>
              <a:rPr lang="en-GB" dirty="0"/>
              <a:t> information</a:t>
            </a:r>
          </a:p>
          <a:p>
            <a:pPr marL="0" indent="0">
              <a:buNone/>
            </a:pPr>
            <a:r>
              <a:rPr lang="en-GB" dirty="0"/>
              <a:t>3 – Generate </a:t>
            </a:r>
            <a:r>
              <a:rPr lang="en-GB" b="1" dirty="0"/>
              <a:t>feasible</a:t>
            </a:r>
            <a:r>
              <a:rPr lang="en-GB" dirty="0"/>
              <a:t> options</a:t>
            </a:r>
          </a:p>
          <a:p>
            <a:pPr marL="0" indent="0">
              <a:buNone/>
            </a:pPr>
            <a:r>
              <a:rPr lang="en-GB" dirty="0"/>
              <a:t>4 – Make the Decision (selection criteria – requirements that must, should, might be met)</a:t>
            </a:r>
          </a:p>
          <a:p>
            <a:pPr marL="0" indent="0">
              <a:buNone/>
            </a:pPr>
            <a:r>
              <a:rPr lang="en-GB" dirty="0"/>
              <a:t>5 – Implement and evaluate</a:t>
            </a:r>
          </a:p>
          <a:p>
            <a:endParaRPr lang="en-GB" dirty="0"/>
          </a:p>
          <a:p>
            <a:pPr marL="0" indent="0">
              <a:buNone/>
            </a:pPr>
            <a:r>
              <a:rPr lang="en-GB" dirty="0"/>
              <a:t>(Adair, 2016)</a:t>
            </a:r>
          </a:p>
        </p:txBody>
      </p:sp>
    </p:spTree>
    <p:extLst>
      <p:ext uri="{BB962C8B-B14F-4D97-AF65-F5344CB8AC3E}">
        <p14:creationId xmlns:p14="http://schemas.microsoft.com/office/powerpoint/2010/main" val="17199773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289BB-2EC3-4BE0-8377-B1E37DA4EDCE}"/>
              </a:ext>
            </a:extLst>
          </p:cNvPr>
          <p:cNvSpPr>
            <a:spLocks noGrp="1"/>
          </p:cNvSpPr>
          <p:nvPr>
            <p:ph type="title"/>
          </p:nvPr>
        </p:nvSpPr>
        <p:spPr/>
        <p:txBody>
          <a:bodyPr/>
          <a:lstStyle/>
          <a:p>
            <a:r>
              <a:rPr lang="en-GB" b="1" dirty="0"/>
              <a:t>Issues with Decision-making</a:t>
            </a:r>
          </a:p>
        </p:txBody>
      </p:sp>
      <p:sp>
        <p:nvSpPr>
          <p:cNvPr id="3" name="Content Placeholder 2">
            <a:extLst>
              <a:ext uri="{FF2B5EF4-FFF2-40B4-BE49-F238E27FC236}">
                <a16:creationId xmlns:a16="http://schemas.microsoft.com/office/drawing/2014/main" id="{D8BFC034-7DA2-4BAA-9D4B-514F2E12C018}"/>
              </a:ext>
            </a:extLst>
          </p:cNvPr>
          <p:cNvSpPr>
            <a:spLocks noGrp="1"/>
          </p:cNvSpPr>
          <p:nvPr>
            <p:ph idx="1"/>
          </p:nvPr>
        </p:nvSpPr>
        <p:spPr/>
        <p:txBody>
          <a:bodyPr/>
          <a:lstStyle/>
          <a:p>
            <a:r>
              <a:rPr lang="en-GB" dirty="0"/>
              <a:t>Heuristics and cognitive biases</a:t>
            </a:r>
          </a:p>
          <a:p>
            <a:r>
              <a:rPr lang="en-GB" dirty="0"/>
              <a:t>Bounded rationality</a:t>
            </a:r>
          </a:p>
          <a:p>
            <a:r>
              <a:rPr lang="en-GB" dirty="0"/>
              <a:t>Individual versus group decision-making</a:t>
            </a:r>
          </a:p>
          <a:p>
            <a:r>
              <a:rPr lang="en-GB" dirty="0"/>
              <a:t>Group think</a:t>
            </a:r>
          </a:p>
          <a:p>
            <a:r>
              <a:rPr lang="en-GB" dirty="0"/>
              <a:t>Group polarisation</a:t>
            </a:r>
          </a:p>
        </p:txBody>
      </p:sp>
    </p:spTree>
    <p:extLst>
      <p:ext uri="{BB962C8B-B14F-4D97-AF65-F5344CB8AC3E}">
        <p14:creationId xmlns:p14="http://schemas.microsoft.com/office/powerpoint/2010/main" val="32862063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98DEC-5394-4A1A-BE72-40AF5F14FBD9}"/>
              </a:ext>
            </a:extLst>
          </p:cNvPr>
          <p:cNvSpPr>
            <a:spLocks noGrp="1"/>
          </p:cNvSpPr>
          <p:nvPr>
            <p:ph type="title"/>
          </p:nvPr>
        </p:nvSpPr>
        <p:spPr/>
        <p:txBody>
          <a:bodyPr/>
          <a:lstStyle/>
          <a:p>
            <a:r>
              <a:rPr lang="en-GB" b="1" dirty="0"/>
              <a:t>Common Biases</a:t>
            </a:r>
          </a:p>
        </p:txBody>
      </p:sp>
      <p:sp>
        <p:nvSpPr>
          <p:cNvPr id="3" name="Content Placeholder 2">
            <a:extLst>
              <a:ext uri="{FF2B5EF4-FFF2-40B4-BE49-F238E27FC236}">
                <a16:creationId xmlns:a16="http://schemas.microsoft.com/office/drawing/2014/main" id="{A9680310-13DD-468E-A97F-6DF3E6E571F2}"/>
              </a:ext>
            </a:extLst>
          </p:cNvPr>
          <p:cNvSpPr>
            <a:spLocks noGrp="1"/>
          </p:cNvSpPr>
          <p:nvPr>
            <p:ph idx="1"/>
          </p:nvPr>
        </p:nvSpPr>
        <p:spPr/>
        <p:txBody>
          <a:bodyPr>
            <a:normAutofit fontScale="92500" lnSpcReduction="20000"/>
          </a:bodyPr>
          <a:lstStyle/>
          <a:p>
            <a:pPr marL="0" indent="0">
              <a:buNone/>
            </a:pPr>
            <a:r>
              <a:rPr lang="en-GB" dirty="0"/>
              <a:t>Common biases and psychological traps that can impair our decision making include: </a:t>
            </a:r>
          </a:p>
          <a:p>
            <a:pPr marL="0" indent="0">
              <a:buNone/>
            </a:pPr>
            <a:endParaRPr lang="en-GB" dirty="0"/>
          </a:p>
          <a:p>
            <a:r>
              <a:rPr lang="en-GB" dirty="0"/>
              <a:t>Confirmation bias</a:t>
            </a:r>
          </a:p>
          <a:p>
            <a:r>
              <a:rPr lang="en-GB" dirty="0"/>
              <a:t>False analogy</a:t>
            </a:r>
          </a:p>
          <a:p>
            <a:r>
              <a:rPr lang="en-GB" dirty="0"/>
              <a:t>Availability bias</a:t>
            </a:r>
          </a:p>
          <a:p>
            <a:r>
              <a:rPr lang="en-GB" dirty="0"/>
              <a:t>Tunnel vision</a:t>
            </a:r>
          </a:p>
          <a:p>
            <a:r>
              <a:rPr lang="en-GB" dirty="0"/>
              <a:t>Vividness </a:t>
            </a:r>
          </a:p>
          <a:p>
            <a:r>
              <a:rPr lang="en-GB" dirty="0"/>
              <a:t>Sunk cost fallacy</a:t>
            </a:r>
          </a:p>
          <a:p>
            <a:r>
              <a:rPr lang="en-GB" dirty="0"/>
              <a:t>Loss aversion</a:t>
            </a:r>
          </a:p>
        </p:txBody>
      </p:sp>
    </p:spTree>
    <p:extLst>
      <p:ext uri="{BB962C8B-B14F-4D97-AF65-F5344CB8AC3E}">
        <p14:creationId xmlns:p14="http://schemas.microsoft.com/office/powerpoint/2010/main" val="33587562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8C3CC-4B7D-4ED8-B16C-1AF61F514ADE}"/>
              </a:ext>
            </a:extLst>
          </p:cNvPr>
          <p:cNvSpPr>
            <a:spLocks noGrp="1"/>
          </p:cNvSpPr>
          <p:nvPr>
            <p:ph type="title"/>
          </p:nvPr>
        </p:nvSpPr>
        <p:spPr/>
        <p:txBody>
          <a:bodyPr/>
          <a:lstStyle/>
          <a:p>
            <a:r>
              <a:rPr lang="en-GB" b="1" dirty="0"/>
              <a:t>Decision-making</a:t>
            </a:r>
          </a:p>
        </p:txBody>
      </p:sp>
      <p:sp>
        <p:nvSpPr>
          <p:cNvPr id="3" name="Content Placeholder 2">
            <a:extLst>
              <a:ext uri="{FF2B5EF4-FFF2-40B4-BE49-F238E27FC236}">
                <a16:creationId xmlns:a16="http://schemas.microsoft.com/office/drawing/2014/main" id="{B55CC729-D500-4FF4-A260-88247DAF8516}"/>
              </a:ext>
            </a:extLst>
          </p:cNvPr>
          <p:cNvSpPr>
            <a:spLocks noGrp="1"/>
          </p:cNvSpPr>
          <p:nvPr>
            <p:ph idx="1"/>
          </p:nvPr>
        </p:nvSpPr>
        <p:spPr/>
        <p:txBody>
          <a:bodyPr>
            <a:normAutofit fontScale="77500" lnSpcReduction="20000"/>
          </a:bodyPr>
          <a:lstStyle/>
          <a:p>
            <a:pPr marL="0" indent="0" algn="l">
              <a:buNone/>
            </a:pPr>
            <a:r>
              <a:rPr lang="en-GB" dirty="0"/>
              <a:t>Decision-making processes mentioned in the CIPD’s Programme Specification: best fit, future pacing, problem-outcome frame, action learning approaches, </a:t>
            </a:r>
            <a:r>
              <a:rPr lang="en-GB" b="1" dirty="0"/>
              <a:t>De Bono </a:t>
            </a:r>
            <a:r>
              <a:rPr lang="en-GB" dirty="0"/>
              <a:t>(six thinking hats).</a:t>
            </a:r>
          </a:p>
          <a:p>
            <a:pPr marL="0" indent="0" algn="l">
              <a:buNone/>
            </a:pPr>
            <a:endParaRPr lang="en-GB" b="0" i="0" dirty="0">
              <a:solidFill>
                <a:srgbClr val="212529"/>
              </a:solidFill>
              <a:effectLst/>
            </a:endParaRPr>
          </a:p>
          <a:p>
            <a:pPr marL="0" indent="0" algn="l">
              <a:buNone/>
            </a:pPr>
            <a:r>
              <a:rPr lang="en-GB" b="0" i="0" dirty="0">
                <a:solidFill>
                  <a:srgbClr val="212529"/>
                </a:solidFill>
                <a:effectLst/>
              </a:rPr>
              <a:t>According to the CMI (2021) some of the most effective and ethical decision-making models include:</a:t>
            </a:r>
          </a:p>
          <a:p>
            <a:pPr algn="l">
              <a:buFont typeface="Arial" panose="020B0604020202020204" pitchFamily="34" charset="0"/>
              <a:buChar char="•"/>
            </a:pPr>
            <a:r>
              <a:rPr lang="en-GB" b="0" i="0" dirty="0">
                <a:solidFill>
                  <a:srgbClr val="212529"/>
                </a:solidFill>
                <a:effectLst/>
              </a:rPr>
              <a:t>Kepner and Tregoe's model</a:t>
            </a:r>
          </a:p>
          <a:p>
            <a:pPr algn="l">
              <a:buFont typeface="Arial" panose="020B0604020202020204" pitchFamily="34" charset="0"/>
              <a:buChar char="•"/>
            </a:pPr>
            <a:r>
              <a:rPr lang="en-GB" b="1" i="0" dirty="0">
                <a:solidFill>
                  <a:srgbClr val="212529"/>
                </a:solidFill>
                <a:effectLst/>
              </a:rPr>
              <a:t>De Bono’s</a:t>
            </a:r>
            <a:r>
              <a:rPr lang="en-GB" b="0" i="0" dirty="0">
                <a:solidFill>
                  <a:srgbClr val="212529"/>
                </a:solidFill>
                <a:effectLst/>
              </a:rPr>
              <a:t> six thinking hats</a:t>
            </a:r>
          </a:p>
          <a:p>
            <a:pPr algn="l">
              <a:buFont typeface="Arial" panose="020B0604020202020204" pitchFamily="34" charset="0"/>
              <a:buChar char="•"/>
            </a:pPr>
            <a:r>
              <a:rPr lang="en-GB" b="0" i="0" dirty="0">
                <a:solidFill>
                  <a:srgbClr val="212529"/>
                </a:solidFill>
                <a:effectLst/>
              </a:rPr>
              <a:t>Tannenbaum and Schmidt leadership continuum</a:t>
            </a:r>
          </a:p>
          <a:p>
            <a:pPr algn="l">
              <a:buFont typeface="Arial" panose="020B0604020202020204" pitchFamily="34" charset="0"/>
              <a:buChar char="•"/>
            </a:pPr>
            <a:r>
              <a:rPr lang="en-GB" b="0" i="0" dirty="0">
                <a:solidFill>
                  <a:srgbClr val="212529"/>
                </a:solidFill>
                <a:effectLst/>
              </a:rPr>
              <a:t>Stakeholder analysis</a:t>
            </a:r>
          </a:p>
          <a:p>
            <a:pPr algn="l">
              <a:buFont typeface="Arial" panose="020B0604020202020204" pitchFamily="34" charset="0"/>
              <a:buChar char="•"/>
            </a:pPr>
            <a:r>
              <a:rPr lang="en-GB" b="0" i="0" dirty="0">
                <a:solidFill>
                  <a:srgbClr val="212529"/>
                </a:solidFill>
                <a:effectLst/>
              </a:rPr>
              <a:t>Force field analysis</a:t>
            </a:r>
          </a:p>
          <a:p>
            <a:pPr algn="l">
              <a:buFont typeface="Arial" panose="020B0604020202020204" pitchFamily="34" charset="0"/>
              <a:buChar char="•"/>
            </a:pPr>
            <a:r>
              <a:rPr lang="en-GB" b="0" i="0" dirty="0">
                <a:solidFill>
                  <a:srgbClr val="212529"/>
                </a:solidFill>
                <a:effectLst/>
              </a:rPr>
              <a:t>Deming’s PDCA Cycle “the Deming Wheel” (Plan, Do, Check, Act)</a:t>
            </a:r>
          </a:p>
        </p:txBody>
      </p:sp>
    </p:spTree>
    <p:extLst>
      <p:ext uri="{BB962C8B-B14F-4D97-AF65-F5344CB8AC3E}">
        <p14:creationId xmlns:p14="http://schemas.microsoft.com/office/powerpoint/2010/main" val="33705206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080ED-4815-457F-BF18-C855EC717A15}"/>
              </a:ext>
            </a:extLst>
          </p:cNvPr>
          <p:cNvSpPr>
            <a:spLocks noGrp="1"/>
          </p:cNvSpPr>
          <p:nvPr>
            <p:ph type="title"/>
          </p:nvPr>
        </p:nvSpPr>
        <p:spPr>
          <a:xfrm>
            <a:off x="609600" y="114300"/>
            <a:ext cx="10972800" cy="594360"/>
          </a:xfrm>
        </p:spPr>
        <p:txBody>
          <a:bodyPr>
            <a:normAutofit fontScale="90000"/>
          </a:bodyPr>
          <a:lstStyle/>
          <a:p>
            <a:r>
              <a:rPr lang="en-GB" b="1" dirty="0"/>
              <a:t>De Bono’s Six Thinking Hats</a:t>
            </a:r>
          </a:p>
        </p:txBody>
      </p:sp>
      <p:sp>
        <p:nvSpPr>
          <p:cNvPr id="3" name="Content Placeholder 2">
            <a:extLst>
              <a:ext uri="{FF2B5EF4-FFF2-40B4-BE49-F238E27FC236}">
                <a16:creationId xmlns:a16="http://schemas.microsoft.com/office/drawing/2014/main" id="{7DCF90B7-6372-4243-B266-6A2E1CFE0971}"/>
              </a:ext>
            </a:extLst>
          </p:cNvPr>
          <p:cNvSpPr>
            <a:spLocks noGrp="1"/>
          </p:cNvSpPr>
          <p:nvPr>
            <p:ph idx="1"/>
          </p:nvPr>
        </p:nvSpPr>
        <p:spPr>
          <a:xfrm>
            <a:off x="609600" y="902970"/>
            <a:ext cx="10972800" cy="4614263"/>
          </a:xfrm>
        </p:spPr>
        <p:txBody>
          <a:bodyPr>
            <a:normAutofit fontScale="77500" lnSpcReduction="20000"/>
          </a:bodyPr>
          <a:lstStyle/>
          <a:p>
            <a:pPr marL="0" indent="0" algn="l" fontAlgn="base">
              <a:buNone/>
            </a:pPr>
            <a:r>
              <a:rPr lang="en-GB" b="0" i="0" dirty="0">
                <a:solidFill>
                  <a:srgbClr val="333333"/>
                </a:solidFill>
                <a:effectLst/>
                <a:latin typeface="ProximaNova-n4"/>
              </a:rPr>
              <a:t>De Bono's Six Thinking Hats is a powerful technique for looking at decision making from different perspectives.</a:t>
            </a:r>
          </a:p>
          <a:p>
            <a:pPr marL="0" indent="0" algn="l" fontAlgn="base">
              <a:buNone/>
            </a:pPr>
            <a:r>
              <a:rPr lang="en-GB" b="0" i="0" dirty="0">
                <a:solidFill>
                  <a:srgbClr val="333333"/>
                </a:solidFill>
                <a:effectLst/>
                <a:latin typeface="ProximaNova-n4"/>
              </a:rPr>
              <a:t>It involves six distinct types of thinking, which you can do on your own or with your team. Each thinking style is represented by a different hat:</a:t>
            </a:r>
          </a:p>
          <a:p>
            <a:pPr marL="0" indent="0" algn="l" fontAlgn="base">
              <a:buNone/>
            </a:pPr>
            <a:endParaRPr lang="en-GB" b="0" i="0" dirty="0">
              <a:solidFill>
                <a:srgbClr val="333333"/>
              </a:solidFill>
              <a:effectLst/>
              <a:latin typeface="ProximaNova-n4"/>
            </a:endParaRPr>
          </a:p>
          <a:p>
            <a:pPr algn="l" fontAlgn="base">
              <a:buFont typeface="Arial" panose="020B0604020202020204" pitchFamily="34" charset="0"/>
              <a:buChar char="•"/>
            </a:pPr>
            <a:r>
              <a:rPr lang="en-GB" b="0" i="0" dirty="0">
                <a:solidFill>
                  <a:srgbClr val="0070C0"/>
                </a:solidFill>
                <a:effectLst/>
                <a:latin typeface="ProximaNova-n4"/>
              </a:rPr>
              <a:t>Blue</a:t>
            </a:r>
            <a:r>
              <a:rPr lang="en-GB" b="0" i="0" dirty="0">
                <a:solidFill>
                  <a:srgbClr val="333333"/>
                </a:solidFill>
                <a:effectLst/>
                <a:latin typeface="ProximaNova-n4"/>
              </a:rPr>
              <a:t> Hat: organisation and planning (</a:t>
            </a:r>
            <a:r>
              <a:rPr lang="en-GB" b="0" i="1" dirty="0">
                <a:solidFill>
                  <a:srgbClr val="333333"/>
                </a:solidFill>
                <a:effectLst/>
                <a:latin typeface="ProximaNova-n4"/>
              </a:rPr>
              <a:t>summarises what it agreed, allocates actions</a:t>
            </a:r>
            <a:r>
              <a:rPr lang="en-GB" b="0" i="0" dirty="0">
                <a:solidFill>
                  <a:srgbClr val="333333"/>
                </a:solidFill>
                <a:effectLst/>
                <a:latin typeface="ProximaNova-n4"/>
              </a:rPr>
              <a:t>)</a:t>
            </a:r>
          </a:p>
          <a:p>
            <a:pPr algn="l" fontAlgn="base">
              <a:buFont typeface="Arial" panose="020B0604020202020204" pitchFamily="34" charset="0"/>
              <a:buChar char="•"/>
            </a:pPr>
            <a:r>
              <a:rPr lang="en-GB" b="0" i="0" dirty="0">
                <a:solidFill>
                  <a:srgbClr val="00B050"/>
                </a:solidFill>
                <a:effectLst/>
                <a:latin typeface="ProximaNova-n4"/>
              </a:rPr>
              <a:t>Green</a:t>
            </a:r>
            <a:r>
              <a:rPr lang="en-GB" b="0" i="0" dirty="0">
                <a:solidFill>
                  <a:srgbClr val="333333"/>
                </a:solidFill>
                <a:effectLst/>
                <a:latin typeface="ProximaNova-n4"/>
              </a:rPr>
              <a:t> Hat: creative thinking (</a:t>
            </a:r>
            <a:r>
              <a:rPr lang="en-GB" b="0" i="1" dirty="0">
                <a:solidFill>
                  <a:srgbClr val="333333"/>
                </a:solidFill>
                <a:effectLst/>
                <a:latin typeface="ProximaNova-n4"/>
              </a:rPr>
              <a:t>generates ideas</a:t>
            </a:r>
            <a:r>
              <a:rPr lang="en-GB" b="0" i="0" dirty="0">
                <a:solidFill>
                  <a:srgbClr val="333333"/>
                </a:solidFill>
                <a:effectLst/>
                <a:latin typeface="ProximaNova-n4"/>
              </a:rPr>
              <a:t>)</a:t>
            </a:r>
          </a:p>
          <a:p>
            <a:pPr algn="l" fontAlgn="base">
              <a:buFont typeface="Arial" panose="020B0604020202020204" pitchFamily="34" charset="0"/>
              <a:buChar char="•"/>
            </a:pPr>
            <a:r>
              <a:rPr lang="en-GB" b="0" i="0" dirty="0">
                <a:solidFill>
                  <a:srgbClr val="FF0000"/>
                </a:solidFill>
                <a:effectLst/>
                <a:latin typeface="ProximaNova-n4"/>
              </a:rPr>
              <a:t>Red</a:t>
            </a:r>
            <a:r>
              <a:rPr lang="en-GB" b="0" i="0" dirty="0">
                <a:solidFill>
                  <a:srgbClr val="333333"/>
                </a:solidFill>
                <a:effectLst/>
                <a:latin typeface="ProximaNova-n4"/>
              </a:rPr>
              <a:t> Hat: feelings and instincts (</a:t>
            </a:r>
            <a:r>
              <a:rPr lang="en-GB" b="0" i="1" dirty="0">
                <a:solidFill>
                  <a:srgbClr val="333333"/>
                </a:solidFill>
                <a:effectLst/>
                <a:latin typeface="ProximaNova-n4"/>
              </a:rPr>
              <a:t>what does everyone think? Emotiona</a:t>
            </a:r>
            <a:r>
              <a:rPr lang="en-GB" i="1" dirty="0">
                <a:solidFill>
                  <a:srgbClr val="333333"/>
                </a:solidFill>
                <a:latin typeface="ProximaNova-n4"/>
              </a:rPr>
              <a:t>l responses</a:t>
            </a:r>
            <a:r>
              <a:rPr lang="en-GB" dirty="0">
                <a:solidFill>
                  <a:srgbClr val="333333"/>
                </a:solidFill>
                <a:latin typeface="ProximaNova-n4"/>
              </a:rPr>
              <a:t>)</a:t>
            </a:r>
            <a:endParaRPr lang="en-GB" b="0" i="0" dirty="0">
              <a:solidFill>
                <a:srgbClr val="333333"/>
              </a:solidFill>
              <a:effectLst/>
              <a:latin typeface="ProximaNova-n4"/>
            </a:endParaRPr>
          </a:p>
          <a:p>
            <a:pPr algn="l" fontAlgn="base">
              <a:buFont typeface="Arial" panose="020B0604020202020204" pitchFamily="34" charset="0"/>
              <a:buChar char="•"/>
            </a:pPr>
            <a:r>
              <a:rPr lang="en-GB" b="0" i="0" dirty="0">
                <a:solidFill>
                  <a:srgbClr val="FFC000"/>
                </a:solidFill>
                <a:effectLst/>
                <a:latin typeface="ProximaNova-n4"/>
              </a:rPr>
              <a:t>Yellow</a:t>
            </a:r>
            <a:r>
              <a:rPr lang="en-GB" b="0" i="0" dirty="0">
                <a:solidFill>
                  <a:srgbClr val="333333"/>
                </a:solidFill>
                <a:effectLst/>
                <a:latin typeface="ProximaNova-n4"/>
              </a:rPr>
              <a:t> Hat: benefits and values (</a:t>
            </a:r>
            <a:r>
              <a:rPr lang="en-GB" b="0" i="1" dirty="0">
                <a:solidFill>
                  <a:srgbClr val="333333"/>
                </a:solidFill>
                <a:effectLst/>
                <a:latin typeface="ProximaNova-n4"/>
              </a:rPr>
              <a:t>positives</a:t>
            </a:r>
            <a:r>
              <a:rPr lang="en-GB" b="0" i="0" dirty="0">
                <a:solidFill>
                  <a:srgbClr val="333333"/>
                </a:solidFill>
                <a:effectLst/>
                <a:latin typeface="ProximaNova-n4"/>
              </a:rPr>
              <a:t>)</a:t>
            </a:r>
          </a:p>
          <a:p>
            <a:pPr algn="l" fontAlgn="base">
              <a:buFont typeface="Arial" panose="020B0604020202020204" pitchFamily="34" charset="0"/>
              <a:buChar char="•"/>
            </a:pPr>
            <a:r>
              <a:rPr lang="en-GB" b="0" i="0" dirty="0">
                <a:solidFill>
                  <a:srgbClr val="333333"/>
                </a:solidFill>
                <a:effectLst/>
                <a:latin typeface="ProximaNova-n4"/>
              </a:rPr>
              <a:t>Black Hat: risk assessment (</a:t>
            </a:r>
            <a:r>
              <a:rPr lang="en-GB" b="0" i="1" dirty="0">
                <a:solidFill>
                  <a:srgbClr val="333333"/>
                </a:solidFill>
                <a:effectLst/>
                <a:latin typeface="ProximaNova-n4"/>
              </a:rPr>
              <a:t>negatives</a:t>
            </a:r>
            <a:r>
              <a:rPr lang="en-GB" b="0" dirty="0">
                <a:solidFill>
                  <a:srgbClr val="333333"/>
                </a:solidFill>
                <a:effectLst/>
                <a:latin typeface="ProximaNova-n4"/>
              </a:rPr>
              <a:t>)</a:t>
            </a:r>
          </a:p>
          <a:p>
            <a:pPr algn="l" fontAlgn="base">
              <a:buFont typeface="Arial" panose="020B0604020202020204" pitchFamily="34" charset="0"/>
              <a:buChar char="•"/>
            </a:pPr>
            <a:r>
              <a:rPr lang="en-GB" b="0" i="0" dirty="0">
                <a:solidFill>
                  <a:srgbClr val="333333"/>
                </a:solidFill>
                <a:effectLst/>
                <a:latin typeface="ProximaNova-n4"/>
              </a:rPr>
              <a:t>White Hat: information gathering (</a:t>
            </a:r>
            <a:r>
              <a:rPr lang="en-GB" b="0" i="1" dirty="0">
                <a:solidFill>
                  <a:srgbClr val="333333"/>
                </a:solidFill>
                <a:effectLst/>
                <a:latin typeface="ProximaNova-n4"/>
              </a:rPr>
              <a:t>gives details and facts of the problem</a:t>
            </a:r>
            <a:r>
              <a:rPr lang="en-GB" b="0" i="0" dirty="0">
                <a:solidFill>
                  <a:srgbClr val="333333"/>
                </a:solidFill>
                <a:effectLst/>
                <a:latin typeface="ProximaNova-n4"/>
              </a:rPr>
              <a:t>)</a:t>
            </a:r>
          </a:p>
          <a:p>
            <a:pPr marL="0" indent="0" algn="l" fontAlgn="base">
              <a:buNone/>
            </a:pPr>
            <a:endParaRPr lang="en-GB" dirty="0">
              <a:solidFill>
                <a:srgbClr val="333333"/>
              </a:solidFill>
              <a:latin typeface="ProximaNova-n4"/>
            </a:endParaRPr>
          </a:p>
          <a:p>
            <a:pPr marL="0" indent="0" algn="l" fontAlgn="base">
              <a:buNone/>
            </a:pPr>
            <a:r>
              <a:rPr lang="en-GB" b="0" i="0" dirty="0">
                <a:solidFill>
                  <a:srgbClr val="333333"/>
                </a:solidFill>
                <a:effectLst/>
                <a:latin typeface="ProximaNova-n4"/>
                <a:hlinkClick r:id="rId3"/>
              </a:rPr>
              <a:t>https://youtu.be/UZ8vF8HRWE4</a:t>
            </a:r>
            <a:endParaRPr lang="en-GB" b="0" i="0" dirty="0">
              <a:solidFill>
                <a:srgbClr val="333333"/>
              </a:solidFill>
              <a:effectLst/>
              <a:latin typeface="ProximaNova-n4"/>
            </a:endParaRPr>
          </a:p>
          <a:p>
            <a:pPr marL="0" indent="0" algn="l" fontAlgn="base">
              <a:buNone/>
            </a:pPr>
            <a:endParaRPr lang="en-GB" b="0" i="0" dirty="0">
              <a:solidFill>
                <a:srgbClr val="333333"/>
              </a:solidFill>
              <a:effectLst/>
              <a:latin typeface="ProximaNova-n4"/>
            </a:endParaRPr>
          </a:p>
          <a:p>
            <a:pPr marL="0" indent="0" algn="l" fontAlgn="base">
              <a:buNone/>
            </a:pPr>
            <a:endParaRPr lang="en-GB" b="0" i="0" dirty="0">
              <a:solidFill>
                <a:srgbClr val="333333"/>
              </a:solidFill>
              <a:effectLst/>
              <a:latin typeface="ProximaNova-n4"/>
            </a:endParaRPr>
          </a:p>
          <a:p>
            <a:endParaRPr lang="en-GB" dirty="0"/>
          </a:p>
        </p:txBody>
      </p:sp>
    </p:spTree>
    <p:extLst>
      <p:ext uri="{BB962C8B-B14F-4D97-AF65-F5344CB8AC3E}">
        <p14:creationId xmlns:p14="http://schemas.microsoft.com/office/powerpoint/2010/main" val="29601762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96F2F-E9B5-49B8-A788-0CC9B2B0AA44}"/>
              </a:ext>
            </a:extLst>
          </p:cNvPr>
          <p:cNvSpPr>
            <a:spLocks noGrp="1"/>
          </p:cNvSpPr>
          <p:nvPr>
            <p:ph type="title"/>
          </p:nvPr>
        </p:nvSpPr>
        <p:spPr/>
        <p:txBody>
          <a:bodyPr/>
          <a:lstStyle/>
          <a:p>
            <a:r>
              <a:rPr lang="en-GB" b="1" dirty="0"/>
              <a:t>A HR Problem (20 minutes):</a:t>
            </a:r>
          </a:p>
        </p:txBody>
      </p:sp>
      <p:sp>
        <p:nvSpPr>
          <p:cNvPr id="3" name="Content Placeholder 2">
            <a:extLst>
              <a:ext uri="{FF2B5EF4-FFF2-40B4-BE49-F238E27FC236}">
                <a16:creationId xmlns:a16="http://schemas.microsoft.com/office/drawing/2014/main" id="{5E43D7D3-CFD5-4AA7-A63F-DCAF735E141A}"/>
              </a:ext>
            </a:extLst>
          </p:cNvPr>
          <p:cNvSpPr>
            <a:spLocks noGrp="1"/>
          </p:cNvSpPr>
          <p:nvPr>
            <p:ph idx="1"/>
          </p:nvPr>
        </p:nvSpPr>
        <p:spPr/>
        <p:txBody>
          <a:bodyPr>
            <a:normAutofit/>
          </a:bodyPr>
          <a:lstStyle/>
          <a:p>
            <a:pPr marL="0" indent="0">
              <a:buNone/>
            </a:pPr>
            <a:r>
              <a:rPr lang="en-GB" dirty="0"/>
              <a:t>Try out the 6 thinking hats technique with this problem:</a:t>
            </a:r>
          </a:p>
          <a:p>
            <a:endParaRPr lang="en-GB" dirty="0"/>
          </a:p>
          <a:p>
            <a:pPr marL="0" indent="0">
              <a:buNone/>
            </a:pPr>
            <a:r>
              <a:rPr lang="en-GB" dirty="0"/>
              <a:t>Sarah, a high performing sales executive, would like to reduce her hours due to her caring responsibilities (her elderly mother who lives with her, requires more care) and has submitted a flexible working request form. Her manager has called you for advice as she is reluctant to agree to the request due to Sarah’s income generating ability. What advice would you give?</a:t>
            </a:r>
          </a:p>
        </p:txBody>
      </p:sp>
    </p:spTree>
    <p:extLst>
      <p:ext uri="{BB962C8B-B14F-4D97-AF65-F5344CB8AC3E}">
        <p14:creationId xmlns:p14="http://schemas.microsoft.com/office/powerpoint/2010/main" val="8875775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E9191-5BBB-4FA4-9DE9-5427BDEBC34F}"/>
              </a:ext>
            </a:extLst>
          </p:cNvPr>
          <p:cNvSpPr>
            <a:spLocks noGrp="1"/>
          </p:cNvSpPr>
          <p:nvPr>
            <p:ph type="title"/>
          </p:nvPr>
        </p:nvSpPr>
        <p:spPr>
          <a:xfrm>
            <a:off x="1981200" y="274638"/>
            <a:ext cx="8229600" cy="813816"/>
          </a:xfrm>
        </p:spPr>
        <p:txBody>
          <a:bodyPr>
            <a:normAutofit/>
          </a:bodyPr>
          <a:lstStyle/>
          <a:p>
            <a:r>
              <a:rPr lang="en-GB" sz="3600" b="1" dirty="0"/>
              <a:t>Components of the Research Process</a:t>
            </a:r>
          </a:p>
        </p:txBody>
      </p:sp>
      <p:sp>
        <p:nvSpPr>
          <p:cNvPr id="4" name="TextBox 3">
            <a:extLst>
              <a:ext uri="{FF2B5EF4-FFF2-40B4-BE49-F238E27FC236}">
                <a16:creationId xmlns:a16="http://schemas.microsoft.com/office/drawing/2014/main" id="{7EF2F667-1700-496C-8DF2-AD5DFD24055E}"/>
              </a:ext>
            </a:extLst>
          </p:cNvPr>
          <p:cNvSpPr txBox="1"/>
          <p:nvPr/>
        </p:nvSpPr>
        <p:spPr>
          <a:xfrm>
            <a:off x="4871864" y="1196753"/>
            <a:ext cx="2160240" cy="1200329"/>
          </a:xfrm>
          <a:prstGeom prst="rect">
            <a:avLst/>
          </a:prstGeom>
          <a:noFill/>
        </p:spPr>
        <p:txBody>
          <a:bodyPr wrap="square" rtlCol="0">
            <a:spAutoFit/>
          </a:bodyPr>
          <a:lstStyle/>
          <a:p>
            <a:r>
              <a:rPr lang="en-GB" dirty="0"/>
              <a:t>Identify HR Issue/opportunity and define research topic</a:t>
            </a:r>
          </a:p>
        </p:txBody>
      </p:sp>
      <p:sp>
        <p:nvSpPr>
          <p:cNvPr id="5" name="TextBox 4">
            <a:extLst>
              <a:ext uri="{FF2B5EF4-FFF2-40B4-BE49-F238E27FC236}">
                <a16:creationId xmlns:a16="http://schemas.microsoft.com/office/drawing/2014/main" id="{E47C88AB-08B9-40C1-86FB-C9F3138AD278}"/>
              </a:ext>
            </a:extLst>
          </p:cNvPr>
          <p:cNvSpPr txBox="1"/>
          <p:nvPr/>
        </p:nvSpPr>
        <p:spPr>
          <a:xfrm>
            <a:off x="7536160" y="2782670"/>
            <a:ext cx="1800200" cy="646331"/>
          </a:xfrm>
          <a:prstGeom prst="rect">
            <a:avLst/>
          </a:prstGeom>
          <a:noFill/>
        </p:spPr>
        <p:txBody>
          <a:bodyPr wrap="square" rtlCol="0">
            <a:spAutoFit/>
          </a:bodyPr>
          <a:lstStyle/>
          <a:p>
            <a:r>
              <a:rPr lang="en-GB" dirty="0"/>
              <a:t>Evaluate what is already known</a:t>
            </a:r>
          </a:p>
        </p:txBody>
      </p:sp>
      <p:sp>
        <p:nvSpPr>
          <p:cNvPr id="6" name="TextBox 5">
            <a:extLst>
              <a:ext uri="{FF2B5EF4-FFF2-40B4-BE49-F238E27FC236}">
                <a16:creationId xmlns:a16="http://schemas.microsoft.com/office/drawing/2014/main" id="{CD771BA2-D2D1-4480-9357-10AF5FB4299A}"/>
              </a:ext>
            </a:extLst>
          </p:cNvPr>
          <p:cNvSpPr txBox="1"/>
          <p:nvPr/>
        </p:nvSpPr>
        <p:spPr>
          <a:xfrm>
            <a:off x="4863728" y="4293097"/>
            <a:ext cx="2160240" cy="646331"/>
          </a:xfrm>
          <a:prstGeom prst="rect">
            <a:avLst/>
          </a:prstGeom>
          <a:noFill/>
        </p:spPr>
        <p:txBody>
          <a:bodyPr wrap="square" rtlCol="0">
            <a:spAutoFit/>
          </a:bodyPr>
          <a:lstStyle/>
          <a:p>
            <a:r>
              <a:rPr lang="en-GB" dirty="0"/>
              <a:t>Obtain information of good quality</a:t>
            </a:r>
          </a:p>
        </p:txBody>
      </p:sp>
      <p:sp>
        <p:nvSpPr>
          <p:cNvPr id="7" name="TextBox 6">
            <a:extLst>
              <a:ext uri="{FF2B5EF4-FFF2-40B4-BE49-F238E27FC236}">
                <a16:creationId xmlns:a16="http://schemas.microsoft.com/office/drawing/2014/main" id="{0CC6342A-2467-4A2A-805A-71600412E912}"/>
              </a:ext>
            </a:extLst>
          </p:cNvPr>
          <p:cNvSpPr txBox="1"/>
          <p:nvPr/>
        </p:nvSpPr>
        <p:spPr>
          <a:xfrm>
            <a:off x="2855640" y="2663201"/>
            <a:ext cx="1800200" cy="1200329"/>
          </a:xfrm>
          <a:prstGeom prst="rect">
            <a:avLst/>
          </a:prstGeom>
          <a:noFill/>
        </p:spPr>
        <p:txBody>
          <a:bodyPr wrap="square" rtlCol="0">
            <a:spAutoFit/>
          </a:bodyPr>
          <a:lstStyle/>
          <a:p>
            <a:r>
              <a:rPr lang="en-GB" dirty="0"/>
              <a:t>Interpret the information and formulate conclusions</a:t>
            </a:r>
          </a:p>
        </p:txBody>
      </p:sp>
      <p:sp>
        <p:nvSpPr>
          <p:cNvPr id="8" name="TextBox 7">
            <a:extLst>
              <a:ext uri="{FF2B5EF4-FFF2-40B4-BE49-F238E27FC236}">
                <a16:creationId xmlns:a16="http://schemas.microsoft.com/office/drawing/2014/main" id="{D2818E20-742D-4E73-A8A5-4A5387DC0857}"/>
              </a:ext>
            </a:extLst>
          </p:cNvPr>
          <p:cNvSpPr txBox="1"/>
          <p:nvPr/>
        </p:nvSpPr>
        <p:spPr>
          <a:xfrm>
            <a:off x="7968208" y="5229200"/>
            <a:ext cx="2376264" cy="369332"/>
          </a:xfrm>
          <a:prstGeom prst="rect">
            <a:avLst/>
          </a:prstGeom>
          <a:noFill/>
        </p:spPr>
        <p:txBody>
          <a:bodyPr wrap="square" rtlCol="0">
            <a:spAutoFit/>
          </a:bodyPr>
          <a:lstStyle/>
          <a:p>
            <a:r>
              <a:rPr lang="en-GB" dirty="0"/>
              <a:t>Anderson (2013)</a:t>
            </a:r>
          </a:p>
        </p:txBody>
      </p:sp>
      <p:sp>
        <p:nvSpPr>
          <p:cNvPr id="9" name="Arrow: Bent 8">
            <a:extLst>
              <a:ext uri="{FF2B5EF4-FFF2-40B4-BE49-F238E27FC236}">
                <a16:creationId xmlns:a16="http://schemas.microsoft.com/office/drawing/2014/main" id="{EA159EE6-730D-4F55-B918-BB0005D8A6D0}"/>
              </a:ext>
            </a:extLst>
          </p:cNvPr>
          <p:cNvSpPr/>
          <p:nvPr/>
        </p:nvSpPr>
        <p:spPr>
          <a:xfrm>
            <a:off x="3719736" y="1700808"/>
            <a:ext cx="936104" cy="696273"/>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 name="Arrow: Bent 9">
            <a:extLst>
              <a:ext uri="{FF2B5EF4-FFF2-40B4-BE49-F238E27FC236}">
                <a16:creationId xmlns:a16="http://schemas.microsoft.com/office/drawing/2014/main" id="{7EE44235-0A39-4DDB-8AE6-FD5AC238091D}"/>
              </a:ext>
            </a:extLst>
          </p:cNvPr>
          <p:cNvSpPr/>
          <p:nvPr/>
        </p:nvSpPr>
        <p:spPr>
          <a:xfrm rot="5400000">
            <a:off x="7392144" y="1772816"/>
            <a:ext cx="813816" cy="868680"/>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Bent 10">
            <a:extLst>
              <a:ext uri="{FF2B5EF4-FFF2-40B4-BE49-F238E27FC236}">
                <a16:creationId xmlns:a16="http://schemas.microsoft.com/office/drawing/2014/main" id="{5B4E5482-EE5F-4998-8553-63830DDF5485}"/>
              </a:ext>
            </a:extLst>
          </p:cNvPr>
          <p:cNvSpPr/>
          <p:nvPr/>
        </p:nvSpPr>
        <p:spPr>
          <a:xfrm rot="10800000">
            <a:off x="7419576" y="3907315"/>
            <a:ext cx="813816" cy="868680"/>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2" name="Arrow: Bent 11">
            <a:extLst>
              <a:ext uri="{FF2B5EF4-FFF2-40B4-BE49-F238E27FC236}">
                <a16:creationId xmlns:a16="http://schemas.microsoft.com/office/drawing/2014/main" id="{45601D80-6C52-480D-B2A1-EB85E3B459AC}"/>
              </a:ext>
            </a:extLst>
          </p:cNvPr>
          <p:cNvSpPr/>
          <p:nvPr/>
        </p:nvSpPr>
        <p:spPr>
          <a:xfrm rot="16200000">
            <a:off x="3747168" y="4098179"/>
            <a:ext cx="813816" cy="868680"/>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3851047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Vertical Text Placeholder 2"/>
          <p:cNvSpPr>
            <a:spLocks noGrp="1"/>
          </p:cNvSpPr>
          <p:nvPr>
            <p:ph type="body" orient="vert" idx="1"/>
          </p:nvPr>
        </p:nvSpPr>
        <p:spPr/>
        <p:txBody>
          <a:bodyPr>
            <a:normAutofit/>
          </a:bodyPr>
          <a:lstStyle/>
          <a:p>
            <a:pPr>
              <a:spcBef>
                <a:spcPts val="281"/>
              </a:spcBef>
              <a:buClr>
                <a:srgbClr val="000000"/>
              </a:buClr>
            </a:pPr>
            <a:r>
              <a:rPr lang="en-US" altLang="en-US" sz="4000" b="1" dirty="0">
                <a:latin typeface="Arial" pitchFamily="34" charset="0"/>
                <a:ea typeface="Helvetica" charset="0"/>
                <a:cs typeface="Arial" pitchFamily="34" charset="0"/>
                <a:sym typeface="Helvetica" charset="0"/>
              </a:rPr>
              <a:t>Primary </a:t>
            </a:r>
          </a:p>
          <a:p>
            <a:pPr>
              <a:spcBef>
                <a:spcPts val="281"/>
              </a:spcBef>
              <a:buClr>
                <a:srgbClr val="000000"/>
              </a:buClr>
            </a:pPr>
            <a:r>
              <a:rPr lang="en-US" altLang="en-US" sz="4000" b="1" dirty="0">
                <a:latin typeface="Arial" pitchFamily="34" charset="0"/>
                <a:ea typeface="Helvetica" charset="0"/>
                <a:cs typeface="Arial" pitchFamily="34" charset="0"/>
                <a:sym typeface="Helvetica" charset="0"/>
              </a:rPr>
              <a:t>Secondary</a:t>
            </a:r>
          </a:p>
          <a:p>
            <a:pPr>
              <a:spcBef>
                <a:spcPts val="281"/>
              </a:spcBef>
              <a:buClr>
                <a:srgbClr val="000000"/>
              </a:buClr>
            </a:pPr>
            <a:r>
              <a:rPr lang="en-US" sz="4000" b="1" dirty="0">
                <a:latin typeface="Arial" pitchFamily="34" charset="0"/>
                <a:cs typeface="Arial" pitchFamily="34" charset="0"/>
                <a:sym typeface="Helvetica" charset="0"/>
              </a:rPr>
              <a:t>Qualitative </a:t>
            </a:r>
          </a:p>
          <a:p>
            <a:pPr>
              <a:spcBef>
                <a:spcPts val="281"/>
              </a:spcBef>
              <a:buClr>
                <a:srgbClr val="000000"/>
              </a:buClr>
            </a:pPr>
            <a:r>
              <a:rPr lang="en-US" sz="4000" b="1" dirty="0">
                <a:latin typeface="Arial" pitchFamily="34" charset="0"/>
                <a:cs typeface="Arial" pitchFamily="34" charset="0"/>
                <a:sym typeface="Helvetica" charset="0"/>
              </a:rPr>
              <a:t>Quantitative</a:t>
            </a:r>
            <a:endParaRPr lang="en-GB" sz="4000" dirty="0"/>
          </a:p>
        </p:txBody>
      </p:sp>
      <p:sp>
        <p:nvSpPr>
          <p:cNvPr id="5" name="Text Placeholder 4">
            <a:extLst>
              <a:ext uri="{FF2B5EF4-FFF2-40B4-BE49-F238E27FC236}">
                <a16:creationId xmlns:a16="http://schemas.microsoft.com/office/drawing/2014/main" id="{615090AE-217C-E3DF-282A-044F99ADA40E}"/>
              </a:ext>
            </a:extLst>
          </p:cNvPr>
          <p:cNvSpPr>
            <a:spLocks noGrp="1"/>
          </p:cNvSpPr>
          <p:nvPr>
            <p:ph type="body" idx="13"/>
          </p:nvPr>
        </p:nvSpPr>
        <p:spPr>
          <a:xfrm>
            <a:off x="541847" y="588721"/>
            <a:ext cx="11089640" cy="752046"/>
          </a:xfrm>
        </p:spPr>
        <p:txBody>
          <a:bodyPr/>
          <a:lstStyle/>
          <a:p>
            <a:pPr marL="0" indent="0" algn="ctr">
              <a:buNone/>
            </a:pPr>
            <a:r>
              <a:rPr lang="en-GB" sz="3600" dirty="0"/>
              <a:t>Terms used in Research</a:t>
            </a:r>
          </a:p>
        </p:txBody>
      </p:sp>
    </p:spTree>
    <p:extLst>
      <p:ext uri="{BB962C8B-B14F-4D97-AF65-F5344CB8AC3E}">
        <p14:creationId xmlns:p14="http://schemas.microsoft.com/office/powerpoint/2010/main" val="11536615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t>Different data collection methods</a:t>
            </a:r>
          </a:p>
        </p:txBody>
      </p:sp>
      <p:pic>
        <p:nvPicPr>
          <p:cNvPr id="6" name="Picture 5"/>
          <p:cNvPicPr>
            <a:picLocks noChangeAspect="1"/>
          </p:cNvPicPr>
          <p:nvPr/>
        </p:nvPicPr>
        <p:blipFill>
          <a:blip r:embed="rId3"/>
          <a:stretch>
            <a:fillRect/>
          </a:stretch>
        </p:blipFill>
        <p:spPr>
          <a:xfrm>
            <a:off x="2351584" y="1772817"/>
            <a:ext cx="7329748" cy="3875141"/>
          </a:xfrm>
          <a:prstGeom prst="rect">
            <a:avLst/>
          </a:prstGeom>
        </p:spPr>
      </p:pic>
      <p:sp>
        <p:nvSpPr>
          <p:cNvPr id="4" name="Vertical Text Placeholder 3"/>
          <p:cNvSpPr>
            <a:spLocks noGrp="1"/>
          </p:cNvSpPr>
          <p:nvPr>
            <p:ph type="body" orient="vert" idx="13"/>
          </p:nvPr>
        </p:nvSpPr>
        <p:spPr/>
        <p:txBody>
          <a:bodyPr/>
          <a:lstStyle/>
          <a:p>
            <a:pPr marL="0" indent="0">
              <a:buNone/>
            </a:pPr>
            <a:r>
              <a:rPr lang="en-GB" sz="2400" dirty="0"/>
              <a:t>Quantitative and Qualitative</a:t>
            </a:r>
          </a:p>
        </p:txBody>
      </p:sp>
    </p:spTree>
    <p:extLst>
      <p:ext uri="{BB962C8B-B14F-4D97-AF65-F5344CB8AC3E}">
        <p14:creationId xmlns:p14="http://schemas.microsoft.com/office/powerpoint/2010/main" val="29057096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54689-35F8-4D8E-BB20-426B5645E10A}"/>
              </a:ext>
            </a:extLst>
          </p:cNvPr>
          <p:cNvSpPr>
            <a:spLocks noGrp="1"/>
          </p:cNvSpPr>
          <p:nvPr>
            <p:ph type="title"/>
          </p:nvPr>
        </p:nvSpPr>
        <p:spPr/>
        <p:txBody>
          <a:bodyPr/>
          <a:lstStyle/>
          <a:p>
            <a:r>
              <a:rPr lang="en-GB" b="1" dirty="0"/>
              <a:t>Critical Thinking</a:t>
            </a:r>
          </a:p>
        </p:txBody>
      </p:sp>
      <p:sp>
        <p:nvSpPr>
          <p:cNvPr id="3" name="Content Placeholder 2">
            <a:extLst>
              <a:ext uri="{FF2B5EF4-FFF2-40B4-BE49-F238E27FC236}">
                <a16:creationId xmlns:a16="http://schemas.microsoft.com/office/drawing/2014/main" id="{D8D89F95-D88F-46CF-8495-EF73A272A482}"/>
              </a:ext>
            </a:extLst>
          </p:cNvPr>
          <p:cNvSpPr>
            <a:spLocks noGrp="1"/>
          </p:cNvSpPr>
          <p:nvPr>
            <p:ph idx="1"/>
          </p:nvPr>
        </p:nvSpPr>
        <p:spPr>
          <a:xfrm>
            <a:off x="1776046" y="1969477"/>
            <a:ext cx="8991600" cy="3735324"/>
          </a:xfrm>
        </p:spPr>
        <p:txBody>
          <a:bodyPr/>
          <a:lstStyle/>
          <a:p>
            <a:pPr marL="0" indent="0">
              <a:buNone/>
            </a:pPr>
            <a:r>
              <a:rPr lang="en-GB" dirty="0"/>
              <a:t>The processes of problem solving and decision making depend largely on effective analysis, critical thinking and evaluation. </a:t>
            </a:r>
          </a:p>
          <a:p>
            <a:endParaRPr lang="en-GB" dirty="0"/>
          </a:p>
        </p:txBody>
      </p:sp>
    </p:spTree>
    <p:extLst>
      <p:ext uri="{BB962C8B-B14F-4D97-AF65-F5344CB8AC3E}">
        <p14:creationId xmlns:p14="http://schemas.microsoft.com/office/powerpoint/2010/main" val="8133632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14548-E674-4AAC-B947-176AD3687229}"/>
              </a:ext>
            </a:extLst>
          </p:cNvPr>
          <p:cNvSpPr>
            <a:spLocks noGrp="1"/>
          </p:cNvSpPr>
          <p:nvPr>
            <p:ph type="title"/>
          </p:nvPr>
        </p:nvSpPr>
        <p:spPr/>
        <p:txBody>
          <a:bodyPr/>
          <a:lstStyle/>
          <a:p>
            <a:r>
              <a:rPr lang="en-GB" b="1" dirty="0"/>
              <a:t>Critical Thinking</a:t>
            </a:r>
          </a:p>
        </p:txBody>
      </p:sp>
      <p:sp>
        <p:nvSpPr>
          <p:cNvPr id="3" name="Content Placeholder 2">
            <a:extLst>
              <a:ext uri="{FF2B5EF4-FFF2-40B4-BE49-F238E27FC236}">
                <a16:creationId xmlns:a16="http://schemas.microsoft.com/office/drawing/2014/main" id="{7E009480-522B-48E1-8D72-0CC932D26C88}"/>
              </a:ext>
            </a:extLst>
          </p:cNvPr>
          <p:cNvSpPr>
            <a:spLocks noGrp="1"/>
          </p:cNvSpPr>
          <p:nvPr>
            <p:ph idx="1"/>
          </p:nvPr>
        </p:nvSpPr>
        <p:spPr/>
        <p:txBody>
          <a:bodyPr/>
          <a:lstStyle/>
          <a:p>
            <a:pPr marL="0" indent="0">
              <a:buNone/>
            </a:pPr>
            <a:r>
              <a:rPr lang="en-GB" dirty="0"/>
              <a:t>‘Critical thinking is the process of analysing and evaluating the quality of ideas, theories and concepts to establish the degree to which they are valid and supported by the evidence and the extent to which they are biased. It involves reflecting on and interpreting data, drawing warranted conclusions and recognising ill-defined assumptions’. (Armstrong and Taylor, 2017). </a:t>
            </a:r>
          </a:p>
        </p:txBody>
      </p:sp>
    </p:spTree>
    <p:extLst>
      <p:ext uri="{BB962C8B-B14F-4D97-AF65-F5344CB8AC3E}">
        <p14:creationId xmlns:p14="http://schemas.microsoft.com/office/powerpoint/2010/main" val="33022210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F884F-DA28-E1CE-68AE-BA7F0E444867}"/>
              </a:ext>
            </a:extLst>
          </p:cNvPr>
          <p:cNvSpPr>
            <a:spLocks noGrp="1"/>
          </p:cNvSpPr>
          <p:nvPr>
            <p:ph type="title"/>
          </p:nvPr>
        </p:nvSpPr>
        <p:spPr/>
        <p:txBody>
          <a:bodyPr/>
          <a:lstStyle/>
          <a:p>
            <a:r>
              <a:rPr lang="en-GB" b="1" dirty="0"/>
              <a:t>Principles of Critical Thinking</a:t>
            </a:r>
          </a:p>
        </p:txBody>
      </p:sp>
      <p:sp>
        <p:nvSpPr>
          <p:cNvPr id="3" name="Content Placeholder 2">
            <a:extLst>
              <a:ext uri="{FF2B5EF4-FFF2-40B4-BE49-F238E27FC236}">
                <a16:creationId xmlns:a16="http://schemas.microsoft.com/office/drawing/2014/main" id="{3ACAB50F-7F03-45F4-02A5-BAD4CE5D6D8D}"/>
              </a:ext>
            </a:extLst>
          </p:cNvPr>
          <p:cNvSpPr>
            <a:spLocks noGrp="1"/>
          </p:cNvSpPr>
          <p:nvPr>
            <p:ph idx="1"/>
          </p:nvPr>
        </p:nvSpPr>
        <p:spPr/>
        <p:txBody>
          <a:bodyPr>
            <a:normAutofit/>
          </a:bodyPr>
          <a:lstStyle/>
          <a:p>
            <a:r>
              <a:rPr lang="en-GB" dirty="0"/>
              <a:t>Objective, rational thinking</a:t>
            </a:r>
          </a:p>
          <a:p>
            <a:r>
              <a:rPr lang="en-GB" dirty="0"/>
              <a:t>Well-reasoned argument</a:t>
            </a:r>
          </a:p>
          <a:p>
            <a:r>
              <a:rPr lang="en-GB" dirty="0"/>
              <a:t>Questioning and checking validity of sources and validity of ‘evidence’</a:t>
            </a:r>
          </a:p>
          <a:p>
            <a:r>
              <a:rPr lang="en-GB" dirty="0"/>
              <a:t>Awareness of bias – conscious and unconscious, yours and others’</a:t>
            </a:r>
          </a:p>
          <a:p>
            <a:pPr marL="0" indent="0">
              <a:buNone/>
            </a:pPr>
            <a:endParaRPr lang="en-GB" dirty="0"/>
          </a:p>
        </p:txBody>
      </p:sp>
    </p:spTree>
    <p:extLst>
      <p:ext uri="{BB962C8B-B14F-4D97-AF65-F5344CB8AC3E}">
        <p14:creationId xmlns:p14="http://schemas.microsoft.com/office/powerpoint/2010/main" val="4714980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3DFED-5A56-56F3-8548-FBC1EEEE8275}"/>
              </a:ext>
            </a:extLst>
          </p:cNvPr>
          <p:cNvSpPr>
            <a:spLocks noGrp="1"/>
          </p:cNvSpPr>
          <p:nvPr>
            <p:ph type="title"/>
          </p:nvPr>
        </p:nvSpPr>
        <p:spPr>
          <a:xfrm>
            <a:off x="609600" y="2091714"/>
            <a:ext cx="10972800" cy="1143000"/>
          </a:xfrm>
        </p:spPr>
        <p:txBody>
          <a:bodyPr>
            <a:noAutofit/>
          </a:bodyPr>
          <a:lstStyle/>
          <a:p>
            <a:r>
              <a:rPr lang="en-GB" sz="5400" b="1" dirty="0"/>
              <a:t>How do you apply critical thinking in your roles at the moment?</a:t>
            </a:r>
          </a:p>
        </p:txBody>
      </p:sp>
    </p:spTree>
    <p:extLst>
      <p:ext uri="{BB962C8B-B14F-4D97-AF65-F5344CB8AC3E}">
        <p14:creationId xmlns:p14="http://schemas.microsoft.com/office/powerpoint/2010/main" val="39808004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29F6D-93FB-0670-E29B-AA569D64E3C2}"/>
              </a:ext>
            </a:extLst>
          </p:cNvPr>
          <p:cNvSpPr>
            <a:spLocks noGrp="1"/>
          </p:cNvSpPr>
          <p:nvPr>
            <p:ph type="title"/>
          </p:nvPr>
        </p:nvSpPr>
        <p:spPr/>
        <p:txBody>
          <a:bodyPr>
            <a:normAutofit/>
          </a:bodyPr>
          <a:lstStyle/>
          <a:p>
            <a:r>
              <a:rPr kumimoji="0" lang="en-GB" sz="4000" b="1" i="0" u="none" strike="noStrike" kern="1200" cap="none" spc="0" normalizeH="0" baseline="0" noProof="0" dirty="0">
                <a:ln>
                  <a:noFill/>
                </a:ln>
                <a:solidFill>
                  <a:prstClr val="black"/>
                </a:solidFill>
                <a:effectLst/>
                <a:uLnTx/>
                <a:uFillTx/>
                <a:latin typeface="Myriad Pro"/>
                <a:ea typeface="+mn-ea"/>
                <a:cs typeface="+mn-cs"/>
              </a:rPr>
              <a:t>How to apply to own and others’ ideas</a:t>
            </a:r>
            <a:endParaRPr lang="en-GB" sz="4000" b="1" dirty="0"/>
          </a:p>
        </p:txBody>
      </p:sp>
      <p:sp>
        <p:nvSpPr>
          <p:cNvPr id="3" name="Content Placeholder 2">
            <a:extLst>
              <a:ext uri="{FF2B5EF4-FFF2-40B4-BE49-F238E27FC236}">
                <a16:creationId xmlns:a16="http://schemas.microsoft.com/office/drawing/2014/main" id="{70BAEDBD-33B8-1850-CF28-9BFB8957F212}"/>
              </a:ext>
            </a:extLst>
          </p:cNvPr>
          <p:cNvSpPr>
            <a:spLocks noGrp="1"/>
          </p:cNvSpPr>
          <p:nvPr>
            <p:ph idx="1"/>
          </p:nvPr>
        </p:nvSpPr>
        <p:spPr/>
        <p:txBody>
          <a:bodyPr/>
          <a:lstStyle/>
          <a:p>
            <a:pPr>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C</a:t>
            </a:r>
            <a:r>
              <a:rPr lang="en-GB" sz="2800" dirty="0" err="1">
                <a:solidFill>
                  <a:prstClr val="black"/>
                </a:solidFill>
                <a:latin typeface="Myriad Pro"/>
              </a:rPr>
              <a:t>omparing</a:t>
            </a:r>
            <a:r>
              <a:rPr kumimoji="0" lang="en-GB" sz="2800" b="0" i="0" u="none" strike="noStrike" kern="1200" cap="none" spc="0" normalizeH="0" baseline="0" noProof="0" dirty="0">
                <a:ln>
                  <a:noFill/>
                </a:ln>
                <a:solidFill>
                  <a:prstClr val="black"/>
                </a:solidFill>
                <a:effectLst/>
                <a:uLnTx/>
                <a:uFillTx/>
                <a:latin typeface="Myriad Pro"/>
                <a:ea typeface="+mn-ea"/>
                <a:cs typeface="+mn-cs"/>
              </a:rPr>
              <a:t> ‘like with like’ and recognising different methodologies, approaches and contexts</a:t>
            </a:r>
          </a:p>
          <a:p>
            <a:pPr>
              <a:defRPr/>
            </a:pPr>
            <a:r>
              <a:rPr lang="en-GB" sz="2800" dirty="0">
                <a:solidFill>
                  <a:prstClr val="black"/>
                </a:solidFill>
                <a:latin typeface="Myriad Pro"/>
              </a:rPr>
              <a:t>E</a:t>
            </a:r>
            <a:r>
              <a:rPr kumimoji="0" lang="en-GB" sz="2800" b="0" i="0" u="none" strike="noStrike" kern="1200" cap="none" spc="0" normalizeH="0" baseline="0" noProof="0" dirty="0" err="1">
                <a:ln>
                  <a:noFill/>
                </a:ln>
                <a:solidFill>
                  <a:prstClr val="black"/>
                </a:solidFill>
                <a:effectLst/>
                <a:uLnTx/>
                <a:uFillTx/>
                <a:latin typeface="Myriad Pro"/>
                <a:ea typeface="+mn-ea"/>
                <a:cs typeface="+mn-cs"/>
              </a:rPr>
              <a:t>nsuring</a:t>
            </a:r>
            <a:r>
              <a:rPr kumimoji="0" lang="en-GB" sz="2800" b="0" i="0" u="none" strike="noStrike" kern="1200" cap="none" spc="0" normalizeH="0" baseline="0" noProof="0" dirty="0">
                <a:ln>
                  <a:noFill/>
                </a:ln>
                <a:solidFill>
                  <a:prstClr val="black"/>
                </a:solidFill>
                <a:effectLst/>
                <a:uLnTx/>
                <a:uFillTx/>
                <a:latin typeface="Myriad Pro"/>
                <a:ea typeface="+mn-ea"/>
                <a:cs typeface="+mn-cs"/>
              </a:rPr>
              <a:t> clarity of terminology and differentiating between fact and opinion</a:t>
            </a:r>
          </a:p>
          <a:p>
            <a:pPr>
              <a:defRPr/>
            </a:pPr>
            <a:r>
              <a:rPr lang="en-GB" sz="2800" dirty="0">
                <a:solidFill>
                  <a:prstClr val="black"/>
                </a:solidFill>
                <a:latin typeface="Myriad Pro"/>
              </a:rPr>
              <a:t>A</a:t>
            </a:r>
            <a:r>
              <a:rPr kumimoji="0" lang="en-GB" sz="2800" b="0" i="0" u="none" strike="noStrike" kern="1200" cap="none" spc="0" normalizeH="0" baseline="0" noProof="0" dirty="0" err="1">
                <a:ln>
                  <a:noFill/>
                </a:ln>
                <a:solidFill>
                  <a:prstClr val="black"/>
                </a:solidFill>
                <a:effectLst/>
                <a:uLnTx/>
                <a:uFillTx/>
                <a:latin typeface="Myriad Pro"/>
                <a:ea typeface="+mn-ea"/>
                <a:cs typeface="+mn-cs"/>
              </a:rPr>
              <a:t>wareness</a:t>
            </a:r>
            <a:r>
              <a:rPr kumimoji="0" lang="en-GB" sz="2800" b="0" i="0" u="none" strike="noStrike" kern="1200" cap="none" spc="0" normalizeH="0" baseline="0" noProof="0" dirty="0">
                <a:ln>
                  <a:noFill/>
                </a:ln>
                <a:solidFill>
                  <a:prstClr val="black"/>
                </a:solidFill>
                <a:effectLst/>
                <a:uLnTx/>
                <a:uFillTx/>
                <a:latin typeface="Myriad Pro"/>
                <a:ea typeface="+mn-ea"/>
                <a:cs typeface="+mn-cs"/>
              </a:rPr>
              <a:t> of personal agendas and ‘fake news’, not taking information at ‘face value’</a:t>
            </a:r>
          </a:p>
          <a:p>
            <a:pPr>
              <a:defRPr/>
            </a:pPr>
            <a:r>
              <a:rPr lang="en-GB" sz="2800" dirty="0">
                <a:solidFill>
                  <a:prstClr val="black"/>
                </a:solidFill>
                <a:latin typeface="Myriad Pro"/>
              </a:rPr>
              <a:t>M</a:t>
            </a:r>
            <a:r>
              <a:rPr kumimoji="0" lang="en-GB" sz="2800" b="0" i="0" u="none" strike="noStrike" kern="1200" cap="none" spc="0" normalizeH="0" baseline="0" noProof="0" dirty="0" err="1">
                <a:ln>
                  <a:noFill/>
                </a:ln>
                <a:solidFill>
                  <a:prstClr val="black"/>
                </a:solidFill>
                <a:effectLst/>
                <a:uLnTx/>
                <a:uFillTx/>
                <a:latin typeface="Myriad Pro"/>
                <a:ea typeface="+mn-ea"/>
                <a:cs typeface="+mn-cs"/>
              </a:rPr>
              <a:t>anaging</a:t>
            </a:r>
            <a:r>
              <a:rPr kumimoji="0" lang="en-GB" sz="2800" b="0" i="0" u="none" strike="noStrike" kern="1200" cap="none" spc="0" normalizeH="0" baseline="0" noProof="0" dirty="0">
                <a:ln>
                  <a:noFill/>
                </a:ln>
                <a:solidFill>
                  <a:prstClr val="black"/>
                </a:solidFill>
                <a:effectLst/>
                <a:uLnTx/>
                <a:uFillTx/>
                <a:latin typeface="Myriad Pro"/>
                <a:ea typeface="+mn-ea"/>
                <a:cs typeface="+mn-cs"/>
              </a:rPr>
              <a:t> ambiguity and complexity of information</a:t>
            </a:r>
          </a:p>
          <a:p>
            <a:pPr>
              <a:defRPr/>
            </a:pPr>
            <a:r>
              <a:rPr lang="en-GB" sz="2800" dirty="0">
                <a:solidFill>
                  <a:prstClr val="black"/>
                </a:solidFill>
                <a:latin typeface="Myriad Pro"/>
              </a:rPr>
              <a:t>T</a:t>
            </a:r>
            <a:r>
              <a:rPr kumimoji="0" lang="en-GB" sz="2800" b="0" i="0" u="none" strike="noStrike" kern="1200" cap="none" spc="0" normalizeH="0" baseline="0" noProof="0" dirty="0" err="1">
                <a:ln>
                  <a:noFill/>
                </a:ln>
                <a:solidFill>
                  <a:prstClr val="black"/>
                </a:solidFill>
                <a:effectLst/>
                <a:uLnTx/>
                <a:uFillTx/>
                <a:latin typeface="Myriad Pro"/>
                <a:ea typeface="+mn-ea"/>
                <a:cs typeface="+mn-cs"/>
              </a:rPr>
              <a:t>riangulation</a:t>
            </a:r>
            <a:r>
              <a:rPr kumimoji="0" lang="en-GB" sz="2800" b="0" i="0" u="none" strike="noStrike" kern="1200" cap="none" spc="0" normalizeH="0" baseline="0" noProof="0" dirty="0">
                <a:ln>
                  <a:noFill/>
                </a:ln>
                <a:solidFill>
                  <a:prstClr val="black"/>
                </a:solidFill>
                <a:effectLst/>
                <a:uLnTx/>
                <a:uFillTx/>
                <a:latin typeface="Myriad Pro"/>
                <a:ea typeface="+mn-ea"/>
                <a:cs typeface="+mn-cs"/>
              </a:rPr>
              <a:t> and testing out of conclusions</a:t>
            </a:r>
          </a:p>
          <a:p>
            <a:endParaRPr lang="en-GB" dirty="0"/>
          </a:p>
        </p:txBody>
      </p:sp>
    </p:spTree>
    <p:extLst>
      <p:ext uri="{BB962C8B-B14F-4D97-AF65-F5344CB8AC3E}">
        <p14:creationId xmlns:p14="http://schemas.microsoft.com/office/powerpoint/2010/main" val="20439690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9F215-0757-4DDF-96CC-8D452C419349}"/>
              </a:ext>
            </a:extLst>
          </p:cNvPr>
          <p:cNvSpPr>
            <a:spLocks noGrp="1"/>
          </p:cNvSpPr>
          <p:nvPr>
            <p:ph type="title"/>
          </p:nvPr>
        </p:nvSpPr>
        <p:spPr>
          <a:xfrm>
            <a:off x="609600" y="164123"/>
            <a:ext cx="10972800" cy="726831"/>
          </a:xfrm>
        </p:spPr>
        <p:txBody>
          <a:bodyPr>
            <a:normAutofit/>
          </a:bodyPr>
          <a:lstStyle/>
          <a:p>
            <a:r>
              <a:rPr lang="en-GB" b="1" dirty="0"/>
              <a:t>Reading Critically</a:t>
            </a:r>
          </a:p>
        </p:txBody>
      </p:sp>
      <p:sp>
        <p:nvSpPr>
          <p:cNvPr id="3" name="Content Placeholder 2">
            <a:extLst>
              <a:ext uri="{FF2B5EF4-FFF2-40B4-BE49-F238E27FC236}">
                <a16:creationId xmlns:a16="http://schemas.microsoft.com/office/drawing/2014/main" id="{60ECD2DD-D825-4817-B1A8-5768B3154BF0}"/>
              </a:ext>
            </a:extLst>
          </p:cNvPr>
          <p:cNvSpPr>
            <a:spLocks noGrp="1"/>
          </p:cNvSpPr>
          <p:nvPr>
            <p:ph idx="1"/>
          </p:nvPr>
        </p:nvSpPr>
        <p:spPr>
          <a:xfrm>
            <a:off x="609600" y="1055077"/>
            <a:ext cx="10972800" cy="4462156"/>
          </a:xfrm>
        </p:spPr>
        <p:txBody>
          <a:bodyPr>
            <a:normAutofit fontScale="47500" lnSpcReduction="20000"/>
          </a:bodyPr>
          <a:lstStyle/>
          <a:p>
            <a:pPr algn="l">
              <a:buFont typeface="Arial" panose="020B0604020202020204" pitchFamily="34" charset="0"/>
              <a:buChar char="•"/>
            </a:pPr>
            <a:r>
              <a:rPr lang="en-GB" b="0" i="0" dirty="0">
                <a:solidFill>
                  <a:srgbClr val="262626"/>
                </a:solidFill>
                <a:effectLst/>
                <a:latin typeface="Arial" panose="020B0604020202020204" pitchFamily="34" charset="0"/>
              </a:rPr>
              <a:t>Who is speaking or writing?</a:t>
            </a:r>
          </a:p>
          <a:p>
            <a:pPr algn="l">
              <a:buFont typeface="Arial" panose="020B0604020202020204" pitchFamily="34" charset="0"/>
              <a:buChar char="•"/>
            </a:pPr>
            <a:r>
              <a:rPr lang="en-GB" b="0" i="0" dirty="0">
                <a:solidFill>
                  <a:srgbClr val="262626"/>
                </a:solidFill>
                <a:effectLst/>
                <a:latin typeface="Arial" panose="020B0604020202020204" pitchFamily="34" charset="0"/>
              </a:rPr>
              <a:t>What is their point of view or perspective?</a:t>
            </a:r>
          </a:p>
          <a:p>
            <a:pPr algn="l">
              <a:buFont typeface="Arial" panose="020B0604020202020204" pitchFamily="34" charset="0"/>
              <a:buChar char="•"/>
            </a:pPr>
            <a:r>
              <a:rPr lang="en-GB" b="0" i="0" dirty="0">
                <a:solidFill>
                  <a:srgbClr val="262626"/>
                </a:solidFill>
                <a:effectLst/>
                <a:latin typeface="Arial" panose="020B0604020202020204" pitchFamily="34" charset="0"/>
              </a:rPr>
              <a:t>What ideas and information are presented and how were they obtained?</a:t>
            </a:r>
          </a:p>
          <a:p>
            <a:pPr algn="l">
              <a:buFont typeface="Arial" panose="020B0604020202020204" pitchFamily="34" charset="0"/>
              <a:buChar char="•"/>
            </a:pPr>
            <a:r>
              <a:rPr lang="en-GB" b="0" i="0" dirty="0">
                <a:solidFill>
                  <a:srgbClr val="262626"/>
                </a:solidFill>
                <a:effectLst/>
                <a:latin typeface="Arial" panose="020B0604020202020204" pitchFamily="34" charset="0"/>
              </a:rPr>
              <a:t>Are there unsupported assertions?</a:t>
            </a:r>
          </a:p>
          <a:p>
            <a:pPr algn="l">
              <a:buFont typeface="Arial" panose="020B0604020202020204" pitchFamily="34" charset="0"/>
              <a:buChar char="•"/>
            </a:pPr>
            <a:r>
              <a:rPr lang="en-GB" b="0" i="0" dirty="0">
                <a:solidFill>
                  <a:srgbClr val="262626"/>
                </a:solidFill>
                <a:effectLst/>
                <a:latin typeface="Arial" panose="020B0604020202020204" pitchFamily="34" charset="0"/>
              </a:rPr>
              <a:t>Are relevant reasons or evidence provided?</a:t>
            </a:r>
          </a:p>
          <a:p>
            <a:pPr algn="l">
              <a:buFont typeface="Arial" panose="020B0604020202020204" pitchFamily="34" charset="0"/>
              <a:buChar char="•"/>
            </a:pPr>
            <a:r>
              <a:rPr lang="en-GB" b="0" i="0" dirty="0">
                <a:solidFill>
                  <a:srgbClr val="262626"/>
                </a:solidFill>
                <a:effectLst/>
                <a:latin typeface="Arial" panose="020B0604020202020204" pitchFamily="34" charset="0"/>
              </a:rPr>
              <a:t>Is the method used to find the evidence sound?</a:t>
            </a:r>
          </a:p>
          <a:p>
            <a:pPr algn="l">
              <a:buFont typeface="Arial" panose="020B0604020202020204" pitchFamily="34" charset="0"/>
              <a:buChar char="•"/>
            </a:pPr>
            <a:r>
              <a:rPr lang="en-GB" b="0" i="0" dirty="0">
                <a:solidFill>
                  <a:srgbClr val="262626"/>
                </a:solidFill>
                <a:effectLst/>
                <a:latin typeface="Arial" panose="020B0604020202020204" pitchFamily="34" charset="0"/>
              </a:rPr>
              <a:t>Is the evidence correct or valid?</a:t>
            </a:r>
          </a:p>
          <a:p>
            <a:pPr algn="l">
              <a:buFont typeface="Arial" panose="020B0604020202020204" pitchFamily="34" charset="0"/>
              <a:buChar char="•"/>
            </a:pPr>
            <a:r>
              <a:rPr lang="en-GB" b="0" i="0" dirty="0">
                <a:solidFill>
                  <a:srgbClr val="262626"/>
                </a:solidFill>
                <a:effectLst/>
                <a:latin typeface="Arial" panose="020B0604020202020204" pitchFamily="34" charset="0"/>
              </a:rPr>
              <a:t>What assumptions have been made?</a:t>
            </a:r>
          </a:p>
          <a:p>
            <a:pPr algn="l">
              <a:buFont typeface="Arial" panose="020B0604020202020204" pitchFamily="34" charset="0"/>
              <a:buChar char="•"/>
            </a:pPr>
            <a:r>
              <a:rPr lang="en-GB" b="0" i="0" dirty="0">
                <a:solidFill>
                  <a:srgbClr val="262626"/>
                </a:solidFill>
                <a:effectLst/>
                <a:latin typeface="Arial" panose="020B0604020202020204" pitchFamily="34" charset="0"/>
              </a:rPr>
              <a:t>What is fact and what is opinion?</a:t>
            </a:r>
          </a:p>
          <a:p>
            <a:pPr algn="l">
              <a:buFont typeface="Arial" panose="020B0604020202020204" pitchFamily="34" charset="0"/>
              <a:buChar char="•"/>
            </a:pPr>
            <a:r>
              <a:rPr lang="en-GB" b="0" i="0" dirty="0">
                <a:solidFill>
                  <a:srgbClr val="262626"/>
                </a:solidFill>
                <a:effectLst/>
                <a:latin typeface="Arial" panose="020B0604020202020204" pitchFamily="34" charset="0"/>
              </a:rPr>
              <a:t>What are the implicit and explicit values?</a:t>
            </a:r>
          </a:p>
          <a:p>
            <a:pPr algn="l">
              <a:buFont typeface="Arial" panose="020B0604020202020204" pitchFamily="34" charset="0"/>
              <a:buChar char="•"/>
            </a:pPr>
            <a:r>
              <a:rPr lang="en-GB" b="0" i="0" dirty="0">
                <a:solidFill>
                  <a:srgbClr val="262626"/>
                </a:solidFill>
                <a:effectLst/>
                <a:latin typeface="Arial" panose="020B0604020202020204" pitchFamily="34" charset="0"/>
              </a:rPr>
              <a:t>Are there unreasonable generalisations?</a:t>
            </a:r>
          </a:p>
          <a:p>
            <a:pPr algn="l">
              <a:buFont typeface="Arial" panose="020B0604020202020204" pitchFamily="34" charset="0"/>
              <a:buChar char="•"/>
            </a:pPr>
            <a:r>
              <a:rPr lang="en-GB" b="0" i="0" dirty="0">
                <a:solidFill>
                  <a:srgbClr val="262626"/>
                </a:solidFill>
                <a:effectLst/>
                <a:latin typeface="Arial" panose="020B0604020202020204" pitchFamily="34" charset="0"/>
              </a:rPr>
              <a:t>What has been omitted?</a:t>
            </a:r>
          </a:p>
          <a:p>
            <a:pPr algn="l">
              <a:buFont typeface="Arial" panose="020B0604020202020204" pitchFamily="34" charset="0"/>
              <a:buChar char="•"/>
            </a:pPr>
            <a:r>
              <a:rPr lang="en-GB" b="0" i="0" dirty="0">
                <a:solidFill>
                  <a:srgbClr val="262626"/>
                </a:solidFill>
                <a:effectLst/>
                <a:latin typeface="Arial" panose="020B0604020202020204" pitchFamily="34" charset="0"/>
              </a:rPr>
              <a:t>How was the conclusion reached?</a:t>
            </a:r>
          </a:p>
          <a:p>
            <a:pPr algn="l">
              <a:buFont typeface="Arial" panose="020B0604020202020204" pitchFamily="34" charset="0"/>
              <a:buChar char="•"/>
            </a:pPr>
            <a:r>
              <a:rPr lang="en-GB" b="0" i="0" dirty="0">
                <a:solidFill>
                  <a:srgbClr val="262626"/>
                </a:solidFill>
                <a:effectLst/>
                <a:latin typeface="Arial" panose="020B0604020202020204" pitchFamily="34" charset="0"/>
              </a:rPr>
              <a:t>Is the conclusion reasonable?</a:t>
            </a:r>
          </a:p>
          <a:p>
            <a:pPr algn="l">
              <a:buFont typeface="Arial" panose="020B0604020202020204" pitchFamily="34" charset="0"/>
              <a:buChar char="•"/>
            </a:pPr>
            <a:r>
              <a:rPr lang="en-GB" b="0" i="0" dirty="0">
                <a:solidFill>
                  <a:srgbClr val="262626"/>
                </a:solidFill>
                <a:effectLst/>
                <a:latin typeface="Arial" panose="020B0604020202020204" pitchFamily="34" charset="0"/>
              </a:rPr>
              <a:t>What other perspectives or points of view could there be?</a:t>
            </a:r>
          </a:p>
          <a:p>
            <a:pPr marL="0" indent="0">
              <a:buNone/>
            </a:pPr>
            <a:r>
              <a:rPr lang="en-GB" dirty="0"/>
              <a:t> (Open University, 2021)</a:t>
            </a:r>
          </a:p>
        </p:txBody>
      </p:sp>
    </p:spTree>
    <p:extLst>
      <p:ext uri="{BB962C8B-B14F-4D97-AF65-F5344CB8AC3E}">
        <p14:creationId xmlns:p14="http://schemas.microsoft.com/office/powerpoint/2010/main" val="3309872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A20E0-F8FD-44C2-9EA0-2C40F3A90FA9}"/>
              </a:ext>
            </a:extLst>
          </p:cNvPr>
          <p:cNvSpPr>
            <a:spLocks noGrp="1"/>
          </p:cNvSpPr>
          <p:nvPr>
            <p:ph type="title"/>
          </p:nvPr>
        </p:nvSpPr>
        <p:spPr/>
        <p:txBody>
          <a:bodyPr/>
          <a:lstStyle/>
          <a:p>
            <a:r>
              <a:rPr lang="en-GB" b="1" dirty="0"/>
              <a:t>Activity (20 minutes)</a:t>
            </a:r>
          </a:p>
        </p:txBody>
      </p:sp>
      <p:sp>
        <p:nvSpPr>
          <p:cNvPr id="3" name="Content Placeholder 2">
            <a:extLst>
              <a:ext uri="{FF2B5EF4-FFF2-40B4-BE49-F238E27FC236}">
                <a16:creationId xmlns:a16="http://schemas.microsoft.com/office/drawing/2014/main" id="{D2F3FEE3-DA41-4427-88B6-6B43F0FBBA60}"/>
              </a:ext>
            </a:extLst>
          </p:cNvPr>
          <p:cNvSpPr>
            <a:spLocks noGrp="1"/>
          </p:cNvSpPr>
          <p:nvPr>
            <p:ph idx="1"/>
          </p:nvPr>
        </p:nvSpPr>
        <p:spPr/>
        <p:txBody>
          <a:bodyPr/>
          <a:lstStyle/>
          <a:p>
            <a:pPr marL="0" indent="0">
              <a:buNone/>
            </a:pPr>
            <a:r>
              <a:rPr lang="en-GB" dirty="0"/>
              <a:t>Read the Personnel Today and Forbes magazine articles and answer the following questions:</a:t>
            </a:r>
          </a:p>
          <a:p>
            <a:pPr marL="514350" indent="-514350">
              <a:buAutoNum type="arabicPeriod"/>
            </a:pPr>
            <a:r>
              <a:rPr lang="en-GB" dirty="0"/>
              <a:t>What are the articles’ strengths and weaknesses?</a:t>
            </a:r>
          </a:p>
          <a:p>
            <a:pPr marL="514350" indent="-514350">
              <a:buAutoNum type="arabicPeriod"/>
            </a:pPr>
            <a:r>
              <a:rPr lang="en-GB" dirty="0"/>
              <a:t>What research would you do next, having read these articles?</a:t>
            </a:r>
          </a:p>
        </p:txBody>
      </p:sp>
    </p:spTree>
    <p:extLst>
      <p:ext uri="{BB962C8B-B14F-4D97-AF65-F5344CB8AC3E}">
        <p14:creationId xmlns:p14="http://schemas.microsoft.com/office/powerpoint/2010/main" val="14782877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E8A78-FBF0-4715-A03B-09A37C7C1C63}"/>
              </a:ext>
            </a:extLst>
          </p:cNvPr>
          <p:cNvSpPr>
            <a:spLocks noGrp="1"/>
          </p:cNvSpPr>
          <p:nvPr>
            <p:ph type="title"/>
          </p:nvPr>
        </p:nvSpPr>
        <p:spPr/>
        <p:txBody>
          <a:bodyPr/>
          <a:lstStyle/>
          <a:p>
            <a:r>
              <a:rPr lang="en-GB" b="1" dirty="0"/>
              <a:t>The Ethical Dimension of HRM</a:t>
            </a:r>
          </a:p>
        </p:txBody>
      </p:sp>
      <p:sp>
        <p:nvSpPr>
          <p:cNvPr id="3" name="Content Placeholder 2">
            <a:extLst>
              <a:ext uri="{FF2B5EF4-FFF2-40B4-BE49-F238E27FC236}">
                <a16:creationId xmlns:a16="http://schemas.microsoft.com/office/drawing/2014/main" id="{61930CCB-310B-4EF1-BA36-F8C97EE189CF}"/>
              </a:ext>
            </a:extLst>
          </p:cNvPr>
          <p:cNvSpPr>
            <a:spLocks noGrp="1"/>
          </p:cNvSpPr>
          <p:nvPr>
            <p:ph idx="1"/>
          </p:nvPr>
        </p:nvSpPr>
        <p:spPr/>
        <p:txBody>
          <a:bodyPr>
            <a:normAutofit/>
          </a:bodyPr>
          <a:lstStyle/>
          <a:p>
            <a:r>
              <a:rPr lang="en-GB" dirty="0"/>
              <a:t>As well as supporting commercial outcomes, HR need to exercise social responsibility and look after the interests (well-being) of employees and to act ethically with regards to the needs of people in the organisation and community. </a:t>
            </a:r>
          </a:p>
          <a:p>
            <a:r>
              <a:rPr lang="en-GB" dirty="0"/>
              <a:t>Ethics is concerned with making decisions and judgements about what is the right course of action.</a:t>
            </a:r>
          </a:p>
          <a:p>
            <a:r>
              <a:rPr lang="en-GB" dirty="0"/>
              <a:t>Concepts of equity, justice and fair dealing. </a:t>
            </a:r>
          </a:p>
        </p:txBody>
      </p:sp>
    </p:spTree>
    <p:extLst>
      <p:ext uri="{BB962C8B-B14F-4D97-AF65-F5344CB8AC3E}">
        <p14:creationId xmlns:p14="http://schemas.microsoft.com/office/powerpoint/2010/main" val="29064523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ollage of images of a child standing on a fence&#10;&#10;Description automatically generated">
            <a:extLst>
              <a:ext uri="{FF2B5EF4-FFF2-40B4-BE49-F238E27FC236}">
                <a16:creationId xmlns:a16="http://schemas.microsoft.com/office/drawing/2014/main" id="{105828ED-600D-BDF8-02B8-10E13C12CF4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15815" y="140678"/>
            <a:ext cx="11242432" cy="5509846"/>
          </a:xfrm>
          <a:noFill/>
        </p:spPr>
      </p:pic>
    </p:spTree>
    <p:extLst>
      <p:ext uri="{BB962C8B-B14F-4D97-AF65-F5344CB8AC3E}">
        <p14:creationId xmlns:p14="http://schemas.microsoft.com/office/powerpoint/2010/main" val="238165402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CIPD Code of Conduct</a:t>
            </a:r>
          </a:p>
        </p:txBody>
      </p:sp>
      <p:sp>
        <p:nvSpPr>
          <p:cNvPr id="3" name="Content Placeholder 2"/>
          <p:cNvSpPr>
            <a:spLocks noGrp="1"/>
          </p:cNvSpPr>
          <p:nvPr>
            <p:ph idx="1"/>
          </p:nvPr>
        </p:nvSpPr>
        <p:spPr/>
        <p:txBody>
          <a:bodyPr/>
          <a:lstStyle/>
          <a:p>
            <a:pPr marL="0" indent="0">
              <a:buNone/>
            </a:pPr>
            <a:r>
              <a:rPr lang="en-GB" dirty="0"/>
              <a:t>Ethics and need to observe high standards of conduct – part of being a professional.</a:t>
            </a:r>
          </a:p>
          <a:p>
            <a:pPr marL="0" indent="0">
              <a:buNone/>
            </a:pPr>
            <a:endParaRPr lang="en-GB" dirty="0"/>
          </a:p>
          <a:p>
            <a:pPr marL="0" indent="0">
              <a:buNone/>
            </a:pPr>
            <a:r>
              <a:rPr lang="en-GB" dirty="0"/>
              <a:t>HR as role models. </a:t>
            </a:r>
          </a:p>
          <a:p>
            <a:pPr marL="0" indent="0">
              <a:buNone/>
            </a:pPr>
            <a:endParaRPr lang="en-GB" dirty="0"/>
          </a:p>
          <a:p>
            <a:pPr marL="0" indent="0">
              <a:buNone/>
            </a:pPr>
            <a:r>
              <a:rPr lang="en-GB" dirty="0"/>
              <a:t>CIPD Code of Conduct includes ethical standards and integrity. </a:t>
            </a:r>
          </a:p>
          <a:p>
            <a:pPr marL="0" indent="0">
              <a:buNone/>
            </a:pPr>
            <a:endParaRPr lang="en-GB" dirty="0"/>
          </a:p>
          <a:p>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36</a:t>
            </a:fld>
            <a:endParaRPr lang="en-GB"/>
          </a:p>
        </p:txBody>
      </p:sp>
    </p:spTree>
    <p:extLst>
      <p:ext uri="{BB962C8B-B14F-4D97-AF65-F5344CB8AC3E}">
        <p14:creationId xmlns:p14="http://schemas.microsoft.com/office/powerpoint/2010/main" val="56110690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16632"/>
            <a:ext cx="8229600" cy="720080"/>
          </a:xfrm>
        </p:spPr>
        <p:txBody>
          <a:bodyPr>
            <a:normAutofit/>
          </a:bodyPr>
          <a:lstStyle/>
          <a:p>
            <a:r>
              <a:rPr lang="en-GB" b="1" dirty="0"/>
              <a:t>Ethical Frameworks and Theory</a:t>
            </a:r>
          </a:p>
        </p:txBody>
      </p:sp>
      <p:sp>
        <p:nvSpPr>
          <p:cNvPr id="3" name="Content Placeholder 2"/>
          <p:cNvSpPr>
            <a:spLocks noGrp="1"/>
          </p:cNvSpPr>
          <p:nvPr>
            <p:ph idx="1"/>
          </p:nvPr>
        </p:nvSpPr>
        <p:spPr>
          <a:xfrm>
            <a:off x="961292" y="836712"/>
            <a:ext cx="10269415" cy="4769259"/>
          </a:xfrm>
        </p:spPr>
        <p:txBody>
          <a:bodyPr>
            <a:normAutofit fontScale="92500" lnSpcReduction="10000"/>
          </a:bodyPr>
          <a:lstStyle/>
          <a:p>
            <a:endParaRPr lang="en-GB" dirty="0"/>
          </a:p>
          <a:p>
            <a:pPr marL="0" indent="0">
              <a:buNone/>
            </a:pPr>
            <a:r>
              <a:rPr lang="en-GB" b="1" dirty="0"/>
              <a:t>Deontological theory - </a:t>
            </a:r>
            <a:r>
              <a:rPr lang="en-GB" dirty="0"/>
              <a:t>some actions are right or wrong irrespective of their consequences (use of rules – e.g. don’t steal), what is right for one is right for all, do to others as you would be done by. </a:t>
            </a:r>
          </a:p>
          <a:p>
            <a:pPr marL="0" indent="0">
              <a:buNone/>
            </a:pPr>
            <a:r>
              <a:rPr lang="en-GB" b="1" dirty="0"/>
              <a:t>Utilitarianism</a:t>
            </a:r>
            <a:r>
              <a:rPr lang="en-GB" dirty="0"/>
              <a:t> – doing the greatest good, to the greatest number of people. The right thing to do is whatever brings about the best state of affairs.</a:t>
            </a:r>
          </a:p>
          <a:p>
            <a:pPr marL="0" indent="0">
              <a:buNone/>
            </a:pPr>
            <a:r>
              <a:rPr lang="en-GB" b="1" dirty="0"/>
              <a:t>Equity Theory </a:t>
            </a:r>
            <a:r>
              <a:rPr lang="en-GB" dirty="0"/>
              <a:t>– fairness in relation to others. </a:t>
            </a:r>
          </a:p>
          <a:p>
            <a:pPr marL="0" indent="0">
              <a:buNone/>
            </a:pPr>
            <a:r>
              <a:rPr lang="en-GB" b="1" dirty="0"/>
              <a:t>Stakeholder Theory </a:t>
            </a:r>
            <a:r>
              <a:rPr lang="en-GB" dirty="0"/>
              <a:t>– management should act in interests of stakeholders.</a:t>
            </a:r>
          </a:p>
          <a:p>
            <a:pPr marL="0" indent="0">
              <a:buNone/>
            </a:pPr>
            <a:r>
              <a:rPr lang="en-GB" b="1" dirty="0"/>
              <a:t>Justice</a:t>
            </a:r>
            <a:r>
              <a:rPr lang="en-GB" dirty="0"/>
              <a:t> – treating people in a way that is fair, right and proper.</a:t>
            </a:r>
          </a:p>
          <a:p>
            <a:pPr marL="0" indent="0">
              <a:buNone/>
            </a:pPr>
            <a:endParaRPr lang="en-GB" dirty="0"/>
          </a:p>
          <a:p>
            <a:pPr marL="0" indent="0">
              <a:buNone/>
            </a:pPr>
            <a:r>
              <a:rPr lang="en-GB" dirty="0"/>
              <a:t>Frameworks can be used to make decisions and guide policy. </a:t>
            </a:r>
          </a:p>
        </p:txBody>
      </p:sp>
      <p:sp>
        <p:nvSpPr>
          <p:cNvPr id="4" name="Slide Number Placeholder 3"/>
          <p:cNvSpPr>
            <a:spLocks noGrp="1"/>
          </p:cNvSpPr>
          <p:nvPr>
            <p:ph type="sldNum" sz="quarter" idx="12"/>
          </p:nvPr>
        </p:nvSpPr>
        <p:spPr/>
        <p:txBody>
          <a:bodyPr/>
          <a:lstStyle/>
          <a:p>
            <a:fld id="{AC82685A-BD3A-4230-8D85-804689F67293}" type="slidenum">
              <a:rPr lang="en-GB" smtClean="0"/>
              <a:t>37</a:t>
            </a:fld>
            <a:endParaRPr lang="en-GB"/>
          </a:p>
        </p:txBody>
      </p:sp>
    </p:spTree>
    <p:extLst>
      <p:ext uri="{BB962C8B-B14F-4D97-AF65-F5344CB8AC3E}">
        <p14:creationId xmlns:p14="http://schemas.microsoft.com/office/powerpoint/2010/main" val="310089884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D2C3-7B8F-4FA5-9D18-665957A73909}"/>
              </a:ext>
            </a:extLst>
          </p:cNvPr>
          <p:cNvSpPr>
            <a:spLocks noGrp="1"/>
          </p:cNvSpPr>
          <p:nvPr>
            <p:ph type="title"/>
          </p:nvPr>
        </p:nvSpPr>
        <p:spPr/>
        <p:txBody>
          <a:bodyPr/>
          <a:lstStyle/>
          <a:p>
            <a:r>
              <a:rPr lang="en-GB" b="1" dirty="0"/>
              <a:t>Examples of Ethical Guidelines</a:t>
            </a:r>
          </a:p>
        </p:txBody>
      </p:sp>
      <p:sp>
        <p:nvSpPr>
          <p:cNvPr id="3" name="Content Placeholder 2">
            <a:extLst>
              <a:ext uri="{FF2B5EF4-FFF2-40B4-BE49-F238E27FC236}">
                <a16:creationId xmlns:a16="http://schemas.microsoft.com/office/drawing/2014/main" id="{E8037A1C-B111-403C-A311-FDC03FDFA6CD}"/>
              </a:ext>
            </a:extLst>
          </p:cNvPr>
          <p:cNvSpPr>
            <a:spLocks noGrp="1"/>
          </p:cNvSpPr>
          <p:nvPr>
            <p:ph idx="1"/>
          </p:nvPr>
        </p:nvSpPr>
        <p:spPr/>
        <p:txBody>
          <a:bodyPr/>
          <a:lstStyle/>
          <a:p>
            <a:pPr marL="0" indent="0">
              <a:buNone/>
            </a:pPr>
            <a:r>
              <a:rPr lang="en-GB" dirty="0"/>
              <a:t>What guidelines might you see associated with:</a:t>
            </a:r>
          </a:p>
          <a:p>
            <a:r>
              <a:rPr lang="en-GB" dirty="0"/>
              <a:t>Recruitment and Selection?</a:t>
            </a:r>
          </a:p>
          <a:p>
            <a:r>
              <a:rPr lang="en-GB" dirty="0"/>
              <a:t>Learning and Development?</a:t>
            </a:r>
          </a:p>
          <a:p>
            <a:r>
              <a:rPr lang="en-GB" dirty="0"/>
              <a:t>Performance Management?</a:t>
            </a:r>
          </a:p>
        </p:txBody>
      </p:sp>
    </p:spTree>
    <p:extLst>
      <p:ext uri="{BB962C8B-B14F-4D97-AF65-F5344CB8AC3E}">
        <p14:creationId xmlns:p14="http://schemas.microsoft.com/office/powerpoint/2010/main" val="218550200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3673C-A80F-29E9-FB33-DE0136D99AD8}"/>
              </a:ext>
            </a:extLst>
          </p:cNvPr>
          <p:cNvSpPr>
            <a:spLocks noGrp="1"/>
          </p:cNvSpPr>
          <p:nvPr>
            <p:ph type="title"/>
          </p:nvPr>
        </p:nvSpPr>
        <p:spPr>
          <a:xfrm>
            <a:off x="609600" y="274638"/>
            <a:ext cx="10972800" cy="604593"/>
          </a:xfrm>
        </p:spPr>
        <p:txBody>
          <a:bodyPr>
            <a:normAutofit fontScale="90000"/>
          </a:bodyPr>
          <a:lstStyle/>
          <a:p>
            <a:r>
              <a:rPr lang="en-GB" b="1" dirty="0"/>
              <a:t>Eight Ethical Lenses (CIPD, 2015)</a:t>
            </a:r>
          </a:p>
        </p:txBody>
      </p:sp>
      <p:pic>
        <p:nvPicPr>
          <p:cNvPr id="5" name="Content Placeholder 4">
            <a:extLst>
              <a:ext uri="{FF2B5EF4-FFF2-40B4-BE49-F238E27FC236}">
                <a16:creationId xmlns:a16="http://schemas.microsoft.com/office/drawing/2014/main" id="{5F8AA83D-034C-05C3-2285-76817B7D4A15}"/>
              </a:ext>
            </a:extLst>
          </p:cNvPr>
          <p:cNvPicPr>
            <a:picLocks noGrp="1" noChangeAspect="1"/>
          </p:cNvPicPr>
          <p:nvPr>
            <p:ph idx="1"/>
          </p:nvPr>
        </p:nvPicPr>
        <p:blipFill>
          <a:blip r:embed="rId2"/>
          <a:stretch>
            <a:fillRect/>
          </a:stretch>
        </p:blipFill>
        <p:spPr>
          <a:xfrm>
            <a:off x="2321170" y="1019909"/>
            <a:ext cx="7713784" cy="4607168"/>
          </a:xfrm>
        </p:spPr>
      </p:pic>
    </p:spTree>
    <p:extLst>
      <p:ext uri="{BB962C8B-B14F-4D97-AF65-F5344CB8AC3E}">
        <p14:creationId xmlns:p14="http://schemas.microsoft.com/office/powerpoint/2010/main" val="289104656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82B43-6FB1-BF16-0810-D83D7B8F31B0}"/>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5E3E1D05-513A-CE3E-31C2-B8E524824BC3}"/>
              </a:ext>
            </a:extLst>
          </p:cNvPr>
          <p:cNvSpPr>
            <a:spLocks noGrp="1"/>
          </p:cNvSpPr>
          <p:nvPr>
            <p:ph idx="1"/>
          </p:nvPr>
        </p:nvSpPr>
        <p:spPr/>
        <p:txBody>
          <a:bodyPr>
            <a:normAutofit/>
          </a:bodyPr>
          <a:lstStyle/>
          <a:p>
            <a:pPr marL="0" indent="0">
              <a:buNone/>
            </a:pPr>
            <a:r>
              <a:rPr lang="en-GB" sz="4000" dirty="0"/>
              <a:t>What do you think are the most common areas of </a:t>
            </a:r>
            <a:r>
              <a:rPr lang="en-GB" sz="4000" b="1" dirty="0"/>
              <a:t>workplace conduct </a:t>
            </a:r>
            <a:r>
              <a:rPr lang="en-GB" sz="4000" dirty="0"/>
              <a:t>that cause ethical concern according to HR, employees and the general public?</a:t>
            </a:r>
          </a:p>
          <a:p>
            <a:pPr marL="0" indent="0">
              <a:buNone/>
            </a:pPr>
            <a:endParaRPr lang="en-GB" dirty="0"/>
          </a:p>
        </p:txBody>
      </p:sp>
    </p:spTree>
    <p:extLst>
      <p:ext uri="{BB962C8B-B14F-4D97-AF65-F5344CB8AC3E}">
        <p14:creationId xmlns:p14="http://schemas.microsoft.com/office/powerpoint/2010/main" val="15616239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5486069-2EC3-274C-B4D1-DDDE0C6613E3}"/>
              </a:ext>
            </a:extLst>
          </p:cNvPr>
          <p:cNvPicPr>
            <a:picLocks noGrp="1" noChangeAspect="1"/>
          </p:cNvPicPr>
          <p:nvPr>
            <p:ph idx="1"/>
          </p:nvPr>
        </p:nvPicPr>
        <p:blipFill>
          <a:blip r:embed="rId2"/>
          <a:stretch>
            <a:fillRect/>
          </a:stretch>
        </p:blipFill>
        <p:spPr>
          <a:xfrm>
            <a:off x="1354066" y="240323"/>
            <a:ext cx="9687970" cy="6377354"/>
          </a:xfrm>
          <a:noFill/>
        </p:spPr>
      </p:pic>
    </p:spTree>
    <p:extLst>
      <p:ext uri="{BB962C8B-B14F-4D97-AF65-F5344CB8AC3E}">
        <p14:creationId xmlns:p14="http://schemas.microsoft.com/office/powerpoint/2010/main" val="754743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99292"/>
            <a:ext cx="10972800" cy="844062"/>
          </a:xfrm>
        </p:spPr>
        <p:txBody>
          <a:bodyPr>
            <a:normAutofit/>
          </a:bodyPr>
          <a:lstStyle/>
          <a:p>
            <a:r>
              <a:rPr lang="en-GB" sz="4000" b="1" dirty="0"/>
              <a:t>Adding value</a:t>
            </a:r>
            <a:endParaRPr lang="en-GB" sz="4000" dirty="0"/>
          </a:p>
        </p:txBody>
      </p:sp>
      <p:sp>
        <p:nvSpPr>
          <p:cNvPr id="3" name="Content Placeholder 2"/>
          <p:cNvSpPr>
            <a:spLocks noGrp="1"/>
          </p:cNvSpPr>
          <p:nvPr>
            <p:ph idx="1"/>
          </p:nvPr>
        </p:nvSpPr>
        <p:spPr>
          <a:xfrm>
            <a:off x="609600" y="1271955"/>
            <a:ext cx="10972800" cy="3917032"/>
          </a:xfrm>
        </p:spPr>
        <p:txBody>
          <a:bodyPr>
            <a:normAutofit/>
          </a:bodyPr>
          <a:lstStyle/>
          <a:p>
            <a:pPr marL="0" indent="0">
              <a:buNone/>
            </a:pPr>
            <a:r>
              <a:rPr lang="en-GB" sz="2800" dirty="0"/>
              <a:t>A key difference between traditional personnel management and contemporary HRM can be summed up by the phrase ‘adding value’.</a:t>
            </a:r>
          </a:p>
          <a:p>
            <a:pPr marL="0" indent="0">
              <a:buNone/>
            </a:pPr>
            <a:endParaRPr lang="en-GB" sz="2800" dirty="0"/>
          </a:p>
          <a:p>
            <a:pPr marL="0" indent="0">
              <a:buNone/>
            </a:pPr>
            <a:r>
              <a:rPr lang="en-GB" sz="2800" dirty="0"/>
              <a:t>How do we, as HR professionals, add value?</a:t>
            </a:r>
          </a:p>
          <a:p>
            <a:pPr marL="914400" lvl="1" indent="-457200">
              <a:buFont typeface="+mj-lt"/>
              <a:buAutoNum type="arabicPeriod"/>
            </a:pPr>
            <a:r>
              <a:rPr lang="en-GB" sz="2400" dirty="0"/>
              <a:t>Maintenance activities</a:t>
            </a:r>
          </a:p>
          <a:p>
            <a:pPr marL="914400" lvl="1" indent="-457200">
              <a:buFont typeface="+mj-lt"/>
              <a:buAutoNum type="arabicPeriod"/>
            </a:pPr>
            <a:r>
              <a:rPr lang="en-GB" sz="2400" dirty="0"/>
              <a:t>Crisis prevention activities</a:t>
            </a:r>
          </a:p>
          <a:p>
            <a:pPr marL="914400" lvl="1" indent="-457200">
              <a:buFont typeface="+mj-lt"/>
              <a:buAutoNum type="arabicPeriod"/>
            </a:pPr>
            <a:r>
              <a:rPr lang="en-GB" sz="2400" dirty="0"/>
              <a:t>Continuous improvement activities</a:t>
            </a:r>
          </a:p>
          <a:p>
            <a:pPr marL="914400" lvl="1" indent="-457200">
              <a:buFont typeface="+mj-lt"/>
              <a:buAutoNum type="arabicPeriod"/>
            </a:pPr>
            <a:r>
              <a:rPr lang="en-GB" sz="2400" dirty="0"/>
              <a:t>Change management activities</a:t>
            </a:r>
          </a:p>
          <a:p>
            <a:endParaRPr lang="en-GB" dirty="0"/>
          </a:p>
        </p:txBody>
      </p:sp>
    </p:spTree>
    <p:extLst>
      <p:ext uri="{BB962C8B-B14F-4D97-AF65-F5344CB8AC3E}">
        <p14:creationId xmlns:p14="http://schemas.microsoft.com/office/powerpoint/2010/main" val="349092302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39744" y="339334"/>
            <a:ext cx="6512511" cy="1143000"/>
          </a:xfrm>
        </p:spPr>
        <p:txBody>
          <a:bodyPr/>
          <a:lstStyle/>
          <a:p>
            <a:r>
              <a:rPr lang="en-GB" b="1" dirty="0"/>
              <a:t>How can HR Add Value?</a:t>
            </a:r>
          </a:p>
        </p:txBody>
      </p:sp>
      <p:sp>
        <p:nvSpPr>
          <p:cNvPr id="3" name="Content Placeholder 2"/>
          <p:cNvSpPr>
            <a:spLocks noGrp="1"/>
          </p:cNvSpPr>
          <p:nvPr>
            <p:ph sz="quarter" idx="13"/>
          </p:nvPr>
        </p:nvSpPr>
        <p:spPr>
          <a:xfrm>
            <a:off x="2895599" y="1691640"/>
            <a:ext cx="6400800" cy="3474720"/>
          </a:xfrm>
        </p:spPr>
        <p:txBody>
          <a:bodyPr>
            <a:normAutofit fontScale="92500" lnSpcReduction="20000"/>
          </a:bodyPr>
          <a:lstStyle/>
          <a:p>
            <a:pPr marL="45720" indent="0">
              <a:buNone/>
            </a:pPr>
            <a:r>
              <a:rPr lang="en-GB" dirty="0"/>
              <a:t>3 Types of Contribution:</a:t>
            </a:r>
          </a:p>
          <a:p>
            <a:pPr marL="45720" indent="0">
              <a:buNone/>
            </a:pPr>
            <a:endParaRPr lang="en-GB" dirty="0"/>
          </a:p>
          <a:p>
            <a:r>
              <a:rPr lang="en-GB" dirty="0"/>
              <a:t>Delivering Business Objectives</a:t>
            </a:r>
          </a:p>
          <a:p>
            <a:r>
              <a:rPr lang="en-GB" dirty="0"/>
              <a:t>Providing an Excellent Administrative Service</a:t>
            </a:r>
          </a:p>
          <a:p>
            <a:r>
              <a:rPr lang="en-GB" dirty="0"/>
              <a:t>Acting as a champion for Effective People Management</a:t>
            </a:r>
          </a:p>
          <a:p>
            <a:pPr marL="45720" indent="0">
              <a:buNone/>
            </a:pPr>
            <a:endParaRPr lang="en-GB" dirty="0"/>
          </a:p>
          <a:p>
            <a:pPr marL="45720" indent="0">
              <a:buNone/>
            </a:pPr>
            <a:r>
              <a:rPr lang="en-GB" dirty="0"/>
              <a:t> (Taylor, 2014)</a:t>
            </a:r>
          </a:p>
        </p:txBody>
      </p:sp>
    </p:spTree>
    <p:extLst>
      <p:ext uri="{BB962C8B-B14F-4D97-AF65-F5344CB8AC3E}">
        <p14:creationId xmlns:p14="http://schemas.microsoft.com/office/powerpoint/2010/main" val="280344465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919537" y="404664"/>
            <a:ext cx="6512511" cy="1143000"/>
          </a:xfrm>
        </p:spPr>
        <p:txBody>
          <a:bodyPr/>
          <a:lstStyle/>
          <a:p>
            <a:r>
              <a:rPr lang="en-GB" b="1" dirty="0"/>
              <a:t>Case Example</a:t>
            </a:r>
          </a:p>
        </p:txBody>
      </p:sp>
      <p:sp>
        <p:nvSpPr>
          <p:cNvPr id="8" name="Content Placeholder 7"/>
          <p:cNvSpPr>
            <a:spLocks noGrp="1"/>
          </p:cNvSpPr>
          <p:nvPr>
            <p:ph sz="quarter" idx="13"/>
          </p:nvPr>
        </p:nvSpPr>
        <p:spPr>
          <a:xfrm>
            <a:off x="2927648" y="2060848"/>
            <a:ext cx="6400800" cy="3474720"/>
          </a:xfrm>
        </p:spPr>
        <p:txBody>
          <a:bodyPr>
            <a:normAutofit/>
          </a:bodyPr>
          <a:lstStyle/>
          <a:p>
            <a:r>
              <a:rPr lang="en-GB" dirty="0"/>
              <a:t>Neath Port Talbot Council</a:t>
            </a:r>
          </a:p>
          <a:p>
            <a:pPr marL="0" indent="0">
              <a:buNone/>
            </a:pPr>
            <a:endParaRPr lang="en-GB" dirty="0"/>
          </a:p>
        </p:txBody>
      </p:sp>
    </p:spTree>
    <p:extLst>
      <p:ext uri="{BB962C8B-B14F-4D97-AF65-F5344CB8AC3E}">
        <p14:creationId xmlns:p14="http://schemas.microsoft.com/office/powerpoint/2010/main" val="150325371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idx="1"/>
          </p:nvPr>
        </p:nvSpPr>
        <p:spPr>
          <a:xfrm>
            <a:off x="3073044" y="155422"/>
            <a:ext cx="2272680" cy="639761"/>
          </a:xfrm>
        </p:spPr>
        <p:txBody>
          <a:bodyPr>
            <a:normAutofit/>
          </a:bodyPr>
          <a:lstStyle/>
          <a:p>
            <a:r>
              <a:rPr lang="en-GB" sz="3600" dirty="0"/>
              <a:t>Before</a:t>
            </a:r>
          </a:p>
        </p:txBody>
      </p:sp>
      <p:sp>
        <p:nvSpPr>
          <p:cNvPr id="3" name="Content Placeholder 2"/>
          <p:cNvSpPr>
            <a:spLocks noGrp="1"/>
          </p:cNvSpPr>
          <p:nvPr>
            <p:ph sz="half" idx="2"/>
          </p:nvPr>
        </p:nvSpPr>
        <p:spPr>
          <a:xfrm>
            <a:off x="2676271" y="1056076"/>
            <a:ext cx="3346704" cy="4488939"/>
          </a:xfrm>
          <a:ln cmpd="sng">
            <a:solidFill>
              <a:schemeClr val="tx1"/>
            </a:solidFill>
          </a:ln>
        </p:spPr>
        <p:txBody>
          <a:bodyPr>
            <a:normAutofit fontScale="85000" lnSpcReduction="10000"/>
          </a:bodyPr>
          <a:lstStyle/>
          <a:p>
            <a:r>
              <a:rPr lang="en-GB" dirty="0"/>
              <a:t>High number of vacancies</a:t>
            </a:r>
          </a:p>
          <a:p>
            <a:r>
              <a:rPr lang="en-GB" dirty="0"/>
              <a:t>Heavy use of expensive agency workers</a:t>
            </a:r>
          </a:p>
          <a:p>
            <a:r>
              <a:rPr lang="en-GB" dirty="0"/>
              <a:t>Increasing turnover </a:t>
            </a:r>
          </a:p>
          <a:p>
            <a:r>
              <a:rPr lang="en-GB" dirty="0"/>
              <a:t>High rate of sickness absence</a:t>
            </a:r>
          </a:p>
          <a:p>
            <a:r>
              <a:rPr lang="en-GB" dirty="0"/>
              <a:t>High number of disciplinary investigations and grievances</a:t>
            </a:r>
          </a:p>
          <a:p>
            <a:r>
              <a:rPr lang="en-GB" dirty="0"/>
              <a:t>Differing thresholds and standards</a:t>
            </a:r>
          </a:p>
          <a:p>
            <a:r>
              <a:rPr lang="en-GB" dirty="0"/>
              <a:t>Poor performance</a:t>
            </a:r>
          </a:p>
          <a:p>
            <a:r>
              <a:rPr lang="en-GB" dirty="0"/>
              <a:t>Incidences of bullying mentioned to inspectors</a:t>
            </a:r>
          </a:p>
          <a:p>
            <a:endParaRPr lang="en-GB" dirty="0"/>
          </a:p>
        </p:txBody>
      </p:sp>
      <p:sp>
        <p:nvSpPr>
          <p:cNvPr id="5" name="Text Placeholder 4"/>
          <p:cNvSpPr>
            <a:spLocks noGrp="1"/>
          </p:cNvSpPr>
          <p:nvPr>
            <p:ph type="body" sz="quarter" idx="3"/>
          </p:nvPr>
        </p:nvSpPr>
        <p:spPr>
          <a:xfrm>
            <a:off x="6169025" y="155421"/>
            <a:ext cx="3346704" cy="639762"/>
          </a:xfrm>
        </p:spPr>
        <p:txBody>
          <a:bodyPr>
            <a:normAutofit/>
          </a:bodyPr>
          <a:lstStyle/>
          <a:p>
            <a:r>
              <a:rPr lang="en-GB" sz="3600" dirty="0"/>
              <a:t>After</a:t>
            </a:r>
          </a:p>
        </p:txBody>
      </p:sp>
      <p:sp>
        <p:nvSpPr>
          <p:cNvPr id="6" name="Content Placeholder 5"/>
          <p:cNvSpPr>
            <a:spLocks noGrp="1"/>
          </p:cNvSpPr>
          <p:nvPr>
            <p:ph sz="quarter" idx="4"/>
          </p:nvPr>
        </p:nvSpPr>
        <p:spPr>
          <a:xfrm>
            <a:off x="6169025" y="1056076"/>
            <a:ext cx="3346704" cy="4488939"/>
          </a:xfrm>
          <a:noFill/>
          <a:ln cmpd="sng">
            <a:solidFill>
              <a:schemeClr val="tx1"/>
            </a:solidFill>
          </a:ln>
        </p:spPr>
        <p:txBody>
          <a:bodyPr>
            <a:normAutofit fontScale="85000" lnSpcReduction="10000"/>
          </a:bodyPr>
          <a:lstStyle/>
          <a:p>
            <a:r>
              <a:rPr lang="en-GB" dirty="0"/>
              <a:t>Low number of vacancies</a:t>
            </a:r>
          </a:p>
          <a:p>
            <a:r>
              <a:rPr lang="en-GB" dirty="0"/>
              <a:t>Low use of agency workers </a:t>
            </a:r>
          </a:p>
          <a:p>
            <a:r>
              <a:rPr lang="en-GB" dirty="0"/>
              <a:t>Turnover stabilised</a:t>
            </a:r>
          </a:p>
          <a:p>
            <a:r>
              <a:rPr lang="en-GB" dirty="0"/>
              <a:t>Decreasing levels of short and long term absence. </a:t>
            </a:r>
          </a:p>
          <a:p>
            <a:r>
              <a:rPr lang="en-GB" dirty="0"/>
              <a:t>One disciplinary case a year.</a:t>
            </a:r>
          </a:p>
          <a:p>
            <a:r>
              <a:rPr lang="en-GB" dirty="0"/>
              <a:t>Up to 2 grievances a year.</a:t>
            </a:r>
          </a:p>
          <a:p>
            <a:r>
              <a:rPr lang="en-GB" dirty="0"/>
              <a:t>Consistent thresholds and standards</a:t>
            </a:r>
          </a:p>
          <a:p>
            <a:r>
              <a:rPr lang="en-GB" dirty="0"/>
              <a:t>Moving from good to excellent performance</a:t>
            </a:r>
          </a:p>
          <a:p>
            <a:r>
              <a:rPr lang="en-GB" dirty="0"/>
              <a:t>High morale (staff satisfaction questionnaires)</a:t>
            </a:r>
          </a:p>
          <a:p>
            <a:endParaRPr lang="en-GB" dirty="0"/>
          </a:p>
        </p:txBody>
      </p:sp>
    </p:spTree>
    <p:extLst>
      <p:ext uri="{BB962C8B-B14F-4D97-AF65-F5344CB8AC3E}">
        <p14:creationId xmlns:p14="http://schemas.microsoft.com/office/powerpoint/2010/main" val="62617877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9616" y="218764"/>
            <a:ext cx="6512511" cy="965267"/>
          </a:xfrm>
        </p:spPr>
        <p:txBody>
          <a:bodyPr/>
          <a:lstStyle/>
          <a:p>
            <a:r>
              <a:rPr lang="en-GB" sz="4000" b="1" dirty="0"/>
              <a:t>Examples of HR Actions</a:t>
            </a:r>
          </a:p>
        </p:txBody>
      </p:sp>
      <p:sp>
        <p:nvSpPr>
          <p:cNvPr id="3" name="Content Placeholder 2"/>
          <p:cNvSpPr>
            <a:spLocks noGrp="1"/>
          </p:cNvSpPr>
          <p:nvPr>
            <p:ph sz="quarter" idx="13"/>
          </p:nvPr>
        </p:nvSpPr>
        <p:spPr>
          <a:xfrm>
            <a:off x="656491" y="1184031"/>
            <a:ext cx="11113477" cy="4680520"/>
          </a:xfrm>
        </p:spPr>
        <p:txBody>
          <a:bodyPr>
            <a:normAutofit/>
          </a:bodyPr>
          <a:lstStyle/>
          <a:p>
            <a:r>
              <a:rPr lang="en-GB" dirty="0"/>
              <a:t>Acted as Business Partners</a:t>
            </a:r>
          </a:p>
          <a:p>
            <a:r>
              <a:rPr lang="en-GB" dirty="0"/>
              <a:t>Centralised recruitment and use of agency workers</a:t>
            </a:r>
          </a:p>
          <a:p>
            <a:r>
              <a:rPr lang="en-GB" dirty="0"/>
              <a:t>Promoted Service as an Employer of Choice</a:t>
            </a:r>
          </a:p>
          <a:p>
            <a:r>
              <a:rPr lang="en-GB" dirty="0"/>
              <a:t>Up-skilled managers in terms of good people management</a:t>
            </a:r>
          </a:p>
          <a:p>
            <a:r>
              <a:rPr lang="en-GB" dirty="0"/>
              <a:t>Increased communication and involvement</a:t>
            </a:r>
          </a:p>
          <a:p>
            <a:r>
              <a:rPr lang="en-GB" dirty="0"/>
              <a:t>Trained all staff in the basics and introduced Learning and Development plans</a:t>
            </a:r>
          </a:p>
          <a:p>
            <a:r>
              <a:rPr lang="en-GB" dirty="0"/>
              <a:t>Managed all absence, performance, disciplinary and grievance matters</a:t>
            </a:r>
          </a:p>
        </p:txBody>
      </p:sp>
    </p:spTree>
    <p:extLst>
      <p:ext uri="{BB962C8B-B14F-4D97-AF65-F5344CB8AC3E}">
        <p14:creationId xmlns:p14="http://schemas.microsoft.com/office/powerpoint/2010/main" val="91037456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5107" y="246185"/>
            <a:ext cx="10632831" cy="1229471"/>
          </a:xfrm>
        </p:spPr>
        <p:txBody>
          <a:bodyPr>
            <a:normAutofit/>
          </a:bodyPr>
          <a:lstStyle/>
          <a:p>
            <a:r>
              <a:rPr lang="en-GB" sz="3600" b="1" dirty="0"/>
              <a:t>Link to Theory - </a:t>
            </a:r>
            <a:br>
              <a:rPr lang="en-GB" sz="3600" b="1" dirty="0"/>
            </a:br>
            <a:r>
              <a:rPr lang="en-GB" sz="3600" b="1" dirty="0"/>
              <a:t>High Commitment/Best Practice HRM</a:t>
            </a:r>
          </a:p>
        </p:txBody>
      </p:sp>
      <p:sp>
        <p:nvSpPr>
          <p:cNvPr id="3" name="Content Placeholder 2"/>
          <p:cNvSpPr>
            <a:spLocks noGrp="1"/>
          </p:cNvSpPr>
          <p:nvPr>
            <p:ph sz="quarter" idx="13"/>
          </p:nvPr>
        </p:nvSpPr>
        <p:spPr>
          <a:xfrm>
            <a:off x="715107" y="1705817"/>
            <a:ext cx="10855569" cy="4320480"/>
          </a:xfrm>
        </p:spPr>
        <p:txBody>
          <a:bodyPr>
            <a:normAutofit/>
          </a:bodyPr>
          <a:lstStyle/>
          <a:p>
            <a:r>
              <a:rPr lang="en-GB" dirty="0"/>
              <a:t>Selective hiring and sophisticated selection</a:t>
            </a:r>
          </a:p>
          <a:p>
            <a:r>
              <a:rPr lang="en-GB" dirty="0"/>
              <a:t>Extensive training, learning and development</a:t>
            </a:r>
          </a:p>
          <a:p>
            <a:r>
              <a:rPr lang="en-GB" dirty="0"/>
              <a:t>Employee involvement and participation, worker voice</a:t>
            </a:r>
          </a:p>
          <a:p>
            <a:r>
              <a:rPr lang="en-GB" dirty="0"/>
              <a:t>Self-managed teams/team-working</a:t>
            </a:r>
          </a:p>
          <a:p>
            <a:r>
              <a:rPr lang="en-GB" dirty="0"/>
              <a:t>Performance review, appraisal and career development</a:t>
            </a:r>
          </a:p>
          <a:p>
            <a:r>
              <a:rPr lang="en-GB" dirty="0"/>
              <a:t>Work-life balance</a:t>
            </a:r>
          </a:p>
          <a:p>
            <a:endParaRPr lang="en-GB" dirty="0"/>
          </a:p>
          <a:p>
            <a:pPr marL="45720" indent="0">
              <a:buNone/>
            </a:pPr>
            <a:r>
              <a:rPr lang="en-GB" dirty="0"/>
              <a:t>(Marchington </a:t>
            </a:r>
            <a:r>
              <a:rPr lang="en-GB" i="1" dirty="0"/>
              <a:t>et al</a:t>
            </a:r>
            <a:r>
              <a:rPr lang="en-GB" dirty="0"/>
              <a:t>., 2016)</a:t>
            </a:r>
          </a:p>
        </p:txBody>
      </p:sp>
    </p:spTree>
    <p:extLst>
      <p:ext uri="{BB962C8B-B14F-4D97-AF65-F5344CB8AC3E}">
        <p14:creationId xmlns:p14="http://schemas.microsoft.com/office/powerpoint/2010/main" val="31810086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317290" y="4941168"/>
            <a:ext cx="6512511" cy="574000"/>
          </a:xfrm>
        </p:spPr>
        <p:txBody>
          <a:bodyPr>
            <a:normAutofit fontScale="90000"/>
          </a:bodyPr>
          <a:lstStyle/>
          <a:p>
            <a:r>
              <a:rPr lang="en-GB" sz="1800" dirty="0"/>
              <a:t>Inspection of Children’s Services in Neath Port Talbot, April 2015</a:t>
            </a:r>
            <a:br>
              <a:rPr lang="en-GB" sz="1800" dirty="0"/>
            </a:br>
            <a:endParaRPr lang="en-GB" sz="1800" dirty="0"/>
          </a:p>
        </p:txBody>
      </p:sp>
      <p:sp>
        <p:nvSpPr>
          <p:cNvPr id="4" name="Content Placeholder 3"/>
          <p:cNvSpPr>
            <a:spLocks noGrp="1"/>
          </p:cNvSpPr>
          <p:nvPr>
            <p:ph sz="quarter" idx="13"/>
          </p:nvPr>
        </p:nvSpPr>
        <p:spPr>
          <a:xfrm>
            <a:off x="1758461" y="1230923"/>
            <a:ext cx="8675077" cy="2967650"/>
          </a:xfrm>
        </p:spPr>
        <p:txBody>
          <a:bodyPr>
            <a:normAutofit/>
          </a:bodyPr>
          <a:lstStyle/>
          <a:p>
            <a:pPr marL="45720" indent="0">
              <a:buNone/>
            </a:pPr>
            <a:r>
              <a:rPr lang="en-GB" sz="2400" i="1" dirty="0"/>
              <a:t>“The stability in the workforce which had been sustained and built on since the last inspection had contributed to a much more cohesive service. There was more continuity for families, children and young people and workers were able to access more consistent guidance and support for their work. Support from the dedicated HR staff had been crucial in achieving this</a:t>
            </a:r>
            <a:r>
              <a:rPr lang="en-GB" sz="2400" dirty="0"/>
              <a:t>.”</a:t>
            </a:r>
            <a:br>
              <a:rPr lang="en-GB" sz="2400" dirty="0"/>
            </a:br>
            <a:endParaRPr lang="en-GB" dirty="0"/>
          </a:p>
        </p:txBody>
      </p:sp>
    </p:spTree>
    <p:extLst>
      <p:ext uri="{BB962C8B-B14F-4D97-AF65-F5344CB8AC3E}">
        <p14:creationId xmlns:p14="http://schemas.microsoft.com/office/powerpoint/2010/main" val="11885035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ECEB3-C046-46A0-817B-5882ED7BA1A3}"/>
              </a:ext>
            </a:extLst>
          </p:cNvPr>
          <p:cNvSpPr>
            <a:spLocks noGrp="1"/>
          </p:cNvSpPr>
          <p:nvPr>
            <p:ph type="title"/>
          </p:nvPr>
        </p:nvSpPr>
        <p:spPr>
          <a:xfrm>
            <a:off x="609600" y="197767"/>
            <a:ext cx="10972800" cy="892479"/>
          </a:xfrm>
        </p:spPr>
        <p:txBody>
          <a:bodyPr/>
          <a:lstStyle/>
          <a:p>
            <a:r>
              <a:rPr lang="en-GB" b="1" dirty="0"/>
              <a:t>Measurements Used</a:t>
            </a:r>
          </a:p>
        </p:txBody>
      </p:sp>
      <p:sp>
        <p:nvSpPr>
          <p:cNvPr id="3" name="Content Placeholder 2">
            <a:extLst>
              <a:ext uri="{FF2B5EF4-FFF2-40B4-BE49-F238E27FC236}">
                <a16:creationId xmlns:a16="http://schemas.microsoft.com/office/drawing/2014/main" id="{7991F4F3-BA62-41CC-9F13-5823B99BE72C}"/>
              </a:ext>
            </a:extLst>
          </p:cNvPr>
          <p:cNvSpPr>
            <a:spLocks noGrp="1"/>
          </p:cNvSpPr>
          <p:nvPr>
            <p:ph idx="1"/>
          </p:nvPr>
        </p:nvSpPr>
        <p:spPr>
          <a:xfrm>
            <a:off x="609600" y="1248509"/>
            <a:ext cx="10972800" cy="3917032"/>
          </a:xfrm>
        </p:spPr>
        <p:txBody>
          <a:bodyPr>
            <a:normAutofit/>
          </a:bodyPr>
          <a:lstStyle/>
          <a:p>
            <a:r>
              <a:rPr lang="en-GB" dirty="0"/>
              <a:t>Children’s services statistics, benchmarked against other local authorities</a:t>
            </a:r>
          </a:p>
          <a:p>
            <a:r>
              <a:rPr lang="en-GB" dirty="0"/>
              <a:t>Absence, turnover, vacancies, disciplinary/grievances</a:t>
            </a:r>
          </a:p>
          <a:p>
            <a:r>
              <a:rPr lang="en-GB" dirty="0"/>
              <a:t>Number and cost of agency workers</a:t>
            </a:r>
          </a:p>
          <a:p>
            <a:r>
              <a:rPr lang="en-GB" dirty="0"/>
              <a:t>Staff satisfaction questionnaire</a:t>
            </a:r>
          </a:p>
          <a:p>
            <a:endParaRPr lang="en-GB" dirty="0"/>
          </a:p>
        </p:txBody>
      </p:sp>
    </p:spTree>
    <p:extLst>
      <p:ext uri="{BB962C8B-B14F-4D97-AF65-F5344CB8AC3E}">
        <p14:creationId xmlns:p14="http://schemas.microsoft.com/office/powerpoint/2010/main" val="271965604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Evaluation of the HR Function</a:t>
            </a:r>
          </a:p>
        </p:txBody>
      </p:sp>
      <p:sp>
        <p:nvSpPr>
          <p:cNvPr id="3" name="Content Placeholder 2"/>
          <p:cNvSpPr>
            <a:spLocks noGrp="1"/>
          </p:cNvSpPr>
          <p:nvPr>
            <p:ph idx="1"/>
          </p:nvPr>
        </p:nvSpPr>
        <p:spPr/>
        <p:txBody>
          <a:bodyPr>
            <a:normAutofit/>
          </a:bodyPr>
          <a:lstStyle/>
          <a:p>
            <a:r>
              <a:rPr lang="en-GB" dirty="0"/>
              <a:t>Evaluation of activities has traditionally focussed on efficiency (cost effectiveness in terms of time/money) and effectiveness (meets its objectives)</a:t>
            </a:r>
          </a:p>
          <a:p>
            <a:r>
              <a:rPr lang="en-GB" dirty="0"/>
              <a:t>Methods: for example, cost-benefit analysis, Return on Investment. </a:t>
            </a:r>
          </a:p>
          <a:p>
            <a:r>
              <a:rPr lang="en-GB" dirty="0"/>
              <a:t>Evaluation tools: for example, staff satisfaction surveys, absence data, wellbeing. </a:t>
            </a:r>
          </a:p>
          <a:p>
            <a:endParaRPr lang="en-GB" dirty="0"/>
          </a:p>
        </p:txBody>
      </p:sp>
    </p:spTree>
    <p:extLst>
      <p:ext uri="{BB962C8B-B14F-4D97-AF65-F5344CB8AC3E}">
        <p14:creationId xmlns:p14="http://schemas.microsoft.com/office/powerpoint/2010/main" val="395220163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97767"/>
            <a:ext cx="10972800" cy="927648"/>
          </a:xfrm>
        </p:spPr>
        <p:txBody>
          <a:bodyPr/>
          <a:lstStyle/>
          <a:p>
            <a:r>
              <a:rPr lang="en-GB" b="1" dirty="0"/>
              <a:t>Measuring Organisational Performance</a:t>
            </a:r>
          </a:p>
        </p:txBody>
      </p:sp>
      <p:sp>
        <p:nvSpPr>
          <p:cNvPr id="3" name="Content Placeholder 2"/>
          <p:cNvSpPr>
            <a:spLocks noGrp="1"/>
          </p:cNvSpPr>
          <p:nvPr>
            <p:ph idx="1"/>
          </p:nvPr>
        </p:nvSpPr>
        <p:spPr>
          <a:xfrm>
            <a:off x="609600" y="1307124"/>
            <a:ext cx="10972800" cy="3917032"/>
          </a:xfrm>
        </p:spPr>
        <p:txBody>
          <a:bodyPr>
            <a:normAutofit/>
          </a:bodyPr>
          <a:lstStyle/>
          <a:p>
            <a:r>
              <a:rPr lang="en-GB" dirty="0"/>
              <a:t>Private sector – Key Performance Indicators </a:t>
            </a:r>
            <a:r>
              <a:rPr lang="en-GB"/>
              <a:t>(KPI’s) such </a:t>
            </a:r>
            <a:r>
              <a:rPr lang="en-GB" dirty="0"/>
              <a:t>as financial results, profitability or productivity. </a:t>
            </a:r>
          </a:p>
          <a:p>
            <a:r>
              <a:rPr lang="en-GB" dirty="0"/>
              <a:t>Public sector – financial targets, greater efficiency or efficiency savings, following public management reforms</a:t>
            </a:r>
          </a:p>
          <a:p>
            <a:r>
              <a:rPr lang="en-GB" dirty="0"/>
              <a:t>Types of data - Business performance data, customer data and employee data, financial/non-financial</a:t>
            </a:r>
          </a:p>
        </p:txBody>
      </p:sp>
    </p:spTree>
    <p:extLst>
      <p:ext uri="{BB962C8B-B14F-4D97-AF65-F5344CB8AC3E}">
        <p14:creationId xmlns:p14="http://schemas.microsoft.com/office/powerpoint/2010/main" val="103280258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28953-94E1-49D0-9E4C-CA903FE4E20C}"/>
              </a:ext>
            </a:extLst>
          </p:cNvPr>
          <p:cNvSpPr>
            <a:spLocks noGrp="1"/>
          </p:cNvSpPr>
          <p:nvPr>
            <p:ph type="title"/>
          </p:nvPr>
        </p:nvSpPr>
        <p:spPr>
          <a:xfrm>
            <a:off x="140677" y="274638"/>
            <a:ext cx="11852031" cy="1143000"/>
          </a:xfrm>
        </p:spPr>
        <p:txBody>
          <a:bodyPr>
            <a:normAutofit fontScale="90000"/>
          </a:bodyPr>
          <a:lstStyle/>
          <a:p>
            <a:r>
              <a:rPr lang="en-GB" b="1" dirty="0"/>
              <a:t>Making Decisions - Evaluating Options (relevant to recommendations section of assignment)</a:t>
            </a:r>
          </a:p>
        </p:txBody>
      </p:sp>
      <p:sp>
        <p:nvSpPr>
          <p:cNvPr id="3" name="Content Placeholder 2">
            <a:extLst>
              <a:ext uri="{FF2B5EF4-FFF2-40B4-BE49-F238E27FC236}">
                <a16:creationId xmlns:a16="http://schemas.microsoft.com/office/drawing/2014/main" id="{720F86FD-1796-43A5-BBF0-5CDAFC79FFCF}"/>
              </a:ext>
            </a:extLst>
          </p:cNvPr>
          <p:cNvSpPr>
            <a:spLocks noGrp="1"/>
          </p:cNvSpPr>
          <p:nvPr>
            <p:ph idx="1"/>
          </p:nvPr>
        </p:nvSpPr>
        <p:spPr/>
        <p:txBody>
          <a:bodyPr/>
          <a:lstStyle/>
          <a:p>
            <a:pPr marL="0" indent="0">
              <a:buNone/>
            </a:pPr>
            <a:r>
              <a:rPr lang="en-GB" dirty="0"/>
              <a:t>Look at:</a:t>
            </a:r>
          </a:p>
          <a:p>
            <a:r>
              <a:rPr lang="en-GB" dirty="0"/>
              <a:t>Benefits</a:t>
            </a:r>
          </a:p>
          <a:p>
            <a:r>
              <a:rPr lang="en-GB" dirty="0"/>
              <a:t>Risks</a:t>
            </a:r>
          </a:p>
          <a:p>
            <a:r>
              <a:rPr lang="en-GB" dirty="0"/>
              <a:t>Financial Implications – direct and indirect costs, return on investment</a:t>
            </a:r>
          </a:p>
        </p:txBody>
      </p:sp>
    </p:spTree>
    <p:extLst>
      <p:ext uri="{BB962C8B-B14F-4D97-AF65-F5344CB8AC3E}">
        <p14:creationId xmlns:p14="http://schemas.microsoft.com/office/powerpoint/2010/main" val="89511378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C01C0-BC9C-09A9-8147-2B4F535F0F43}"/>
              </a:ext>
            </a:extLst>
          </p:cNvPr>
          <p:cNvSpPr>
            <a:spLocks noGrp="1"/>
          </p:cNvSpPr>
          <p:nvPr>
            <p:ph type="title"/>
          </p:nvPr>
        </p:nvSpPr>
        <p:spPr/>
        <p:txBody>
          <a:bodyPr/>
          <a:lstStyle/>
          <a:p>
            <a:r>
              <a:rPr lang="en-GB" b="1" dirty="0"/>
              <a:t>CIPD Guidance on Assignment</a:t>
            </a:r>
          </a:p>
        </p:txBody>
      </p:sp>
      <p:sp>
        <p:nvSpPr>
          <p:cNvPr id="3" name="Content Placeholder 2">
            <a:extLst>
              <a:ext uri="{FF2B5EF4-FFF2-40B4-BE49-F238E27FC236}">
                <a16:creationId xmlns:a16="http://schemas.microsoft.com/office/drawing/2014/main" id="{695FDA0F-4051-DA4E-E0F4-77CC659B7B06}"/>
              </a:ext>
            </a:extLst>
          </p:cNvPr>
          <p:cNvSpPr>
            <a:spLocks noGrp="1"/>
          </p:cNvSpPr>
          <p:nvPr>
            <p:ph idx="1"/>
          </p:nvPr>
        </p:nvSpPr>
        <p:spPr/>
        <p:txBody>
          <a:bodyPr/>
          <a:lstStyle/>
          <a:p>
            <a:pPr marL="0" indent="0">
              <a:buNone/>
            </a:pPr>
            <a:endParaRPr lang="en-GB" dirty="0"/>
          </a:p>
          <a:p>
            <a:pPr marL="0" indent="0">
              <a:buNone/>
            </a:pPr>
            <a:r>
              <a:rPr lang="en-GB" dirty="0">
                <a:hlinkClick r:id="rId2"/>
              </a:rPr>
              <a:t>https://youtu.be/x88FCqqhv2I?feature=shared</a:t>
            </a:r>
            <a:endParaRPr lang="en-GB" dirty="0"/>
          </a:p>
          <a:p>
            <a:pPr marL="0" indent="0">
              <a:buNone/>
            </a:pPr>
            <a:endParaRPr lang="en-GB" dirty="0"/>
          </a:p>
        </p:txBody>
      </p:sp>
    </p:spTree>
    <p:extLst>
      <p:ext uri="{BB962C8B-B14F-4D97-AF65-F5344CB8AC3E}">
        <p14:creationId xmlns:p14="http://schemas.microsoft.com/office/powerpoint/2010/main" val="216476743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CCE56-220A-273F-0538-35773558EF8D}"/>
              </a:ext>
            </a:extLst>
          </p:cNvPr>
          <p:cNvSpPr>
            <a:spLocks noGrp="1"/>
          </p:cNvSpPr>
          <p:nvPr>
            <p:ph type="title"/>
          </p:nvPr>
        </p:nvSpPr>
        <p:spPr>
          <a:xfrm>
            <a:off x="609600" y="274638"/>
            <a:ext cx="10972800" cy="719973"/>
          </a:xfrm>
        </p:spPr>
        <p:txBody>
          <a:bodyPr>
            <a:normAutofit/>
          </a:bodyPr>
          <a:lstStyle/>
          <a:p>
            <a:r>
              <a:rPr lang="en-GB" b="1" dirty="0"/>
              <a:t>Additional Guidance</a:t>
            </a:r>
          </a:p>
        </p:txBody>
      </p:sp>
      <p:sp>
        <p:nvSpPr>
          <p:cNvPr id="3" name="Content Placeholder 2">
            <a:extLst>
              <a:ext uri="{FF2B5EF4-FFF2-40B4-BE49-F238E27FC236}">
                <a16:creationId xmlns:a16="http://schemas.microsoft.com/office/drawing/2014/main" id="{2A2C850F-538F-AC88-603B-016DBB920DE1}"/>
              </a:ext>
            </a:extLst>
          </p:cNvPr>
          <p:cNvSpPr>
            <a:spLocks noGrp="1"/>
          </p:cNvSpPr>
          <p:nvPr>
            <p:ph idx="1"/>
          </p:nvPr>
        </p:nvSpPr>
        <p:spPr>
          <a:xfrm>
            <a:off x="609600" y="1299411"/>
            <a:ext cx="10972800" cy="4217822"/>
          </a:xfrm>
        </p:spPr>
        <p:txBody>
          <a:bodyPr>
            <a:normAutofit fontScale="85000" lnSpcReduction="20000"/>
          </a:bodyPr>
          <a:lstStyle/>
          <a:p>
            <a:r>
              <a:rPr lang="en-GB" dirty="0"/>
              <a:t>See document on Moodle</a:t>
            </a:r>
          </a:p>
          <a:p>
            <a:r>
              <a:rPr lang="en-GB" dirty="0"/>
              <a:t>Stick to the word count! (+/- 10%)</a:t>
            </a:r>
          </a:p>
          <a:p>
            <a:r>
              <a:rPr lang="en-GB" dirty="0"/>
              <a:t>State A.C. numbers on your word document, as you attempt each section</a:t>
            </a:r>
          </a:p>
          <a:p>
            <a:r>
              <a:rPr lang="en-GB" dirty="0"/>
              <a:t>Upload assessment brief (with scanned copy of signature and declared word count) to Turnitin</a:t>
            </a:r>
          </a:p>
          <a:p>
            <a:r>
              <a:rPr lang="en-GB" dirty="0"/>
              <a:t>Upload your task 1 and 2 on same word document to Turnitin</a:t>
            </a:r>
          </a:p>
          <a:p>
            <a:r>
              <a:rPr lang="en-GB" dirty="0"/>
              <a:t>All by 2</a:t>
            </a:r>
            <a:r>
              <a:rPr lang="en-GB" baseline="30000" dirty="0"/>
              <a:t>nd</a:t>
            </a:r>
            <a:r>
              <a:rPr lang="en-GB" dirty="0"/>
              <a:t> February</a:t>
            </a:r>
          </a:p>
          <a:p>
            <a:r>
              <a:rPr lang="en-GB" dirty="0"/>
              <a:t>Tutorials on 8</a:t>
            </a:r>
            <a:r>
              <a:rPr lang="en-GB" baseline="30000" dirty="0"/>
              <a:t>th</a:t>
            </a:r>
            <a:r>
              <a:rPr lang="en-GB" dirty="0"/>
              <a:t> January and 22nd January both via Teams.</a:t>
            </a:r>
          </a:p>
          <a:p>
            <a:r>
              <a:rPr lang="en-GB" dirty="0"/>
              <a:t>Digital skills session to be confirmed via Teams</a:t>
            </a:r>
          </a:p>
          <a:p>
            <a:r>
              <a:rPr lang="en-GB" dirty="0"/>
              <a:t>Drafts submitted by Monday 19</a:t>
            </a:r>
            <a:r>
              <a:rPr lang="en-GB" baseline="30000" dirty="0"/>
              <a:t>th</a:t>
            </a:r>
            <a:r>
              <a:rPr lang="en-GB" dirty="0"/>
              <a:t> January (optional) we can consider one learning outcome as a draft so please let us know what you would like us to review otherwise we will review the first one on the document. </a:t>
            </a:r>
          </a:p>
        </p:txBody>
      </p:sp>
    </p:spTree>
    <p:extLst>
      <p:ext uri="{BB962C8B-B14F-4D97-AF65-F5344CB8AC3E}">
        <p14:creationId xmlns:p14="http://schemas.microsoft.com/office/powerpoint/2010/main" val="424973314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8A352-7A81-4BB8-A402-07F1DCA43C21}"/>
              </a:ext>
            </a:extLst>
          </p:cNvPr>
          <p:cNvSpPr>
            <a:spLocks noGrp="1"/>
          </p:cNvSpPr>
          <p:nvPr>
            <p:ph type="title"/>
          </p:nvPr>
        </p:nvSpPr>
        <p:spPr>
          <a:xfrm>
            <a:off x="609600" y="117232"/>
            <a:ext cx="10972800" cy="961292"/>
          </a:xfrm>
        </p:spPr>
        <p:txBody>
          <a:bodyPr/>
          <a:lstStyle/>
          <a:p>
            <a:r>
              <a:rPr lang="en-GB" b="1" dirty="0"/>
              <a:t>What have we learnt today?</a:t>
            </a:r>
          </a:p>
        </p:txBody>
      </p:sp>
      <p:sp>
        <p:nvSpPr>
          <p:cNvPr id="3" name="Content Placeholder 2">
            <a:extLst>
              <a:ext uri="{FF2B5EF4-FFF2-40B4-BE49-F238E27FC236}">
                <a16:creationId xmlns:a16="http://schemas.microsoft.com/office/drawing/2014/main" id="{7196B203-45AE-41F9-AC16-C84029C46F54}"/>
              </a:ext>
            </a:extLst>
          </p:cNvPr>
          <p:cNvSpPr>
            <a:spLocks noGrp="1"/>
          </p:cNvSpPr>
          <p:nvPr>
            <p:ph idx="1"/>
          </p:nvPr>
        </p:nvSpPr>
        <p:spPr>
          <a:xfrm>
            <a:off x="609600" y="1242646"/>
            <a:ext cx="10972800" cy="4274587"/>
          </a:xfrm>
        </p:spPr>
        <p:txBody>
          <a:bodyPr>
            <a:normAutofit/>
          </a:bodyPr>
          <a:lstStyle/>
          <a:p>
            <a:r>
              <a:rPr lang="en-GB" dirty="0"/>
              <a:t>The importance of using good quality evidence to make decisions</a:t>
            </a:r>
          </a:p>
          <a:p>
            <a:r>
              <a:rPr lang="en-GB" dirty="0"/>
              <a:t>The need to appraise evidence with a critical eye</a:t>
            </a:r>
          </a:p>
          <a:p>
            <a:r>
              <a:rPr lang="en-GB" dirty="0"/>
              <a:t>The need to make ethical decisions in HR</a:t>
            </a:r>
          </a:p>
          <a:p>
            <a:r>
              <a:rPr lang="en-GB" dirty="0"/>
              <a:t>How tools can help us make decisions</a:t>
            </a:r>
          </a:p>
          <a:p>
            <a:r>
              <a:rPr lang="en-GB" dirty="0"/>
              <a:t>The need to demonstrate that we add value</a:t>
            </a:r>
          </a:p>
          <a:p>
            <a:r>
              <a:rPr lang="en-GB" dirty="0"/>
              <a:t>Ways to measure people practices</a:t>
            </a:r>
          </a:p>
          <a:p>
            <a:pPr marL="0" indent="0">
              <a:buNone/>
            </a:pPr>
            <a:endParaRPr lang="en-GB" dirty="0"/>
          </a:p>
          <a:p>
            <a:pPr marL="0" indent="0">
              <a:buNone/>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2798893481"/>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D040630-A62C-4063-B6E2-E8C2D35B5414}">
  <ds:schemaRefs>
    <ds:schemaRef ds:uri="http://schemas.microsoft.com/office/2006/documentManagement/types"/>
    <ds:schemaRef ds:uri="http://purl.org/dc/elements/1.1/"/>
    <ds:schemaRef ds:uri="211f9404-bca0-4bcf-9c1d-965ccb6f8d2d"/>
    <ds:schemaRef ds:uri="http://www.w3.org/XML/1998/namespace"/>
    <ds:schemaRef ds:uri="http://purl.org/dc/dcmitype/"/>
    <ds:schemaRef ds:uri="303dbf9b-b85b-46a0-94f1-894078c07ecd"/>
    <ds:schemaRef ds:uri="http://schemas.microsoft.com/office/infopath/2007/PartnerControls"/>
    <ds:schemaRef ds:uri="http://schemas.openxmlformats.org/package/2006/metadata/core-properties"/>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3761</Words>
  <Application>Microsoft Office PowerPoint</Application>
  <PresentationFormat>Widescreen</PresentationFormat>
  <Paragraphs>394</Paragraphs>
  <Slides>55</Slides>
  <Notes>27</Notes>
  <HiddenSlides>0</HiddenSlides>
  <MMClips>2</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55</vt:i4>
      </vt:variant>
    </vt:vector>
  </HeadingPairs>
  <TitlesOfParts>
    <vt:vector size="65" baseType="lpstr">
      <vt:lpstr>europa</vt:lpstr>
      <vt:lpstr>Myriad Pro</vt:lpstr>
      <vt:lpstr>ProximaNova-n4</vt:lpstr>
      <vt:lpstr>Aptos</vt:lpstr>
      <vt:lpstr>Arial</vt:lpstr>
      <vt:lpstr>Calibri</vt:lpstr>
      <vt:lpstr>Calibri Light</vt:lpstr>
      <vt:lpstr>UWTSD Holding Page</vt:lpstr>
      <vt:lpstr>UWTSD Text 2</vt:lpstr>
      <vt:lpstr>UWTSD Logo Variations place image in Background</vt:lpstr>
      <vt:lpstr>PowerPoint Presentation</vt:lpstr>
      <vt:lpstr>Evidence-Based Practice 5CO02</vt:lpstr>
      <vt:lpstr>Schedule for Today</vt:lpstr>
      <vt:lpstr>Learning Outcomes </vt:lpstr>
      <vt:lpstr>What is evidence-based practice?</vt:lpstr>
      <vt:lpstr>What is Evidence-Based Practice?</vt:lpstr>
      <vt:lpstr>PowerPoint Presentation</vt:lpstr>
      <vt:lpstr>And just to illustrate the point…!</vt:lpstr>
      <vt:lpstr>Sources of Evidence for Decision-making</vt:lpstr>
      <vt:lpstr>Profession Map</vt:lpstr>
      <vt:lpstr>The profession map</vt:lpstr>
      <vt:lpstr>Tools to Recognise and Diagnose Issues/Problems/Challenges</vt:lpstr>
      <vt:lpstr>PESTLE Analysis</vt:lpstr>
      <vt:lpstr>What external factors have influenced what you work on in recent years?</vt:lpstr>
      <vt:lpstr>Methods</vt:lpstr>
      <vt:lpstr>Six Steps to Evidence-Based Decision-making</vt:lpstr>
      <vt:lpstr>Rational Model of Decision-making</vt:lpstr>
      <vt:lpstr>Rational Approach to Decision-Making</vt:lpstr>
      <vt:lpstr>Issues with Decision-making</vt:lpstr>
      <vt:lpstr>Common Biases</vt:lpstr>
      <vt:lpstr>Decision-making</vt:lpstr>
      <vt:lpstr>De Bono’s Six Thinking Hats</vt:lpstr>
      <vt:lpstr>A HR Problem (20 minutes):</vt:lpstr>
      <vt:lpstr>Components of the Research Process</vt:lpstr>
      <vt:lpstr>PowerPoint Presentation</vt:lpstr>
      <vt:lpstr>Different data collection methods</vt:lpstr>
      <vt:lpstr>Critical Thinking</vt:lpstr>
      <vt:lpstr>Critical Thinking</vt:lpstr>
      <vt:lpstr>Principles of Critical Thinking</vt:lpstr>
      <vt:lpstr>How do you apply critical thinking in your roles at the moment?</vt:lpstr>
      <vt:lpstr>How to apply to own and others’ ideas</vt:lpstr>
      <vt:lpstr>Reading Critically</vt:lpstr>
      <vt:lpstr>Activity (20 minutes)</vt:lpstr>
      <vt:lpstr>The Ethical Dimension of HRM</vt:lpstr>
      <vt:lpstr>PowerPoint Presentation</vt:lpstr>
      <vt:lpstr>CIPD Code of Conduct</vt:lpstr>
      <vt:lpstr>Ethical Frameworks and Theory</vt:lpstr>
      <vt:lpstr>Examples of Ethical Guidelines</vt:lpstr>
      <vt:lpstr>Eight Ethical Lenses (CIPD, 2015)</vt:lpstr>
      <vt:lpstr>Activity</vt:lpstr>
      <vt:lpstr>PowerPoint Presentation</vt:lpstr>
      <vt:lpstr>Adding value</vt:lpstr>
      <vt:lpstr>How can HR Add Value?</vt:lpstr>
      <vt:lpstr>Case Example</vt:lpstr>
      <vt:lpstr>PowerPoint Presentation</vt:lpstr>
      <vt:lpstr>Examples of HR Actions</vt:lpstr>
      <vt:lpstr>Link to Theory -  High Commitment/Best Practice HRM</vt:lpstr>
      <vt:lpstr>Inspection of Children’s Services in Neath Port Talbot, April 2015 </vt:lpstr>
      <vt:lpstr>Measurements Used</vt:lpstr>
      <vt:lpstr>Evaluation of the HR Function</vt:lpstr>
      <vt:lpstr>Measuring Organisational Performance</vt:lpstr>
      <vt:lpstr>Making Decisions - Evaluating Options (relevant to recommendations section of assignment)</vt:lpstr>
      <vt:lpstr>CIPD Guidance on Assignment</vt:lpstr>
      <vt:lpstr>Additional Guidance</vt:lpstr>
      <vt:lpstr>What have we learnt today?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Natasha Davies (IMH)</cp:lastModifiedBy>
  <cp:revision>17</cp:revision>
  <dcterms:created xsi:type="dcterms:W3CDTF">2021-03-09T15:35:42Z</dcterms:created>
  <dcterms:modified xsi:type="dcterms:W3CDTF">2025-11-25T14:54:07Z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