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37"/>
  </p:notesMasterIdLst>
  <p:sldIdLst>
    <p:sldId id="265" r:id="rId5"/>
    <p:sldId id="267" r:id="rId6"/>
    <p:sldId id="286" r:id="rId7"/>
    <p:sldId id="268" r:id="rId8"/>
    <p:sldId id="269" r:id="rId9"/>
    <p:sldId id="270" r:id="rId10"/>
    <p:sldId id="271" r:id="rId11"/>
    <p:sldId id="272" r:id="rId12"/>
    <p:sldId id="290" r:id="rId13"/>
    <p:sldId id="273" r:id="rId14"/>
    <p:sldId id="274" r:id="rId15"/>
    <p:sldId id="276" r:id="rId16"/>
    <p:sldId id="277" r:id="rId17"/>
    <p:sldId id="300" r:id="rId18"/>
    <p:sldId id="301" r:id="rId19"/>
    <p:sldId id="278" r:id="rId20"/>
    <p:sldId id="279" r:id="rId21"/>
    <p:sldId id="283" r:id="rId22"/>
    <p:sldId id="285" r:id="rId23"/>
    <p:sldId id="291" r:id="rId24"/>
    <p:sldId id="292" r:id="rId25"/>
    <p:sldId id="293" r:id="rId26"/>
    <p:sldId id="294" r:id="rId27"/>
    <p:sldId id="295" r:id="rId28"/>
    <p:sldId id="296" r:id="rId29"/>
    <p:sldId id="297" r:id="rId30"/>
    <p:sldId id="298" r:id="rId31"/>
    <p:sldId id="299" r:id="rId32"/>
    <p:sldId id="284" r:id="rId33"/>
    <p:sldId id="287" r:id="rId34"/>
    <p:sldId id="288" r:id="rId35"/>
    <p:sldId id="289"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49B21C-2C1F-455A-9D53-6D979F072F9D}" v="1" dt="2022-06-14T08:14:12.411"/>
    <p1510:client id="{476889B3-320F-44FD-A165-36177FF6FA72}" v="166" dt="2022-06-13T10:20:02.5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varScale="1">
        <p:scale>
          <a:sx n="119" d="100"/>
          <a:sy n="119" d="100"/>
        </p:scale>
        <p:origin x="9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E0DCBC-E09F-4FF9-B115-AB0FC084DA35}" type="doc">
      <dgm:prSet loTypeId="urn:microsoft.com/office/officeart/2005/8/layout/process1" loCatId="process" qsTypeId="urn:microsoft.com/office/officeart/2005/8/quickstyle/simple4" qsCatId="simple" csTypeId="urn:microsoft.com/office/officeart/2005/8/colors/accent1_2" csCatId="accent1"/>
      <dgm:spPr/>
      <dgm:t>
        <a:bodyPr/>
        <a:lstStyle/>
        <a:p>
          <a:endParaRPr lang="en-US"/>
        </a:p>
      </dgm:t>
    </dgm:pt>
    <dgm:pt modelId="{FFCE00DC-8377-409C-9EFA-E74E8668AB02}">
      <dgm:prSet/>
      <dgm:spPr/>
      <dgm:t>
        <a:bodyPr/>
        <a:lstStyle/>
        <a:p>
          <a:r>
            <a:rPr lang="en-GB"/>
            <a:t>The aim of a literature review is to provide the conceptual background to your research topic</a:t>
          </a:r>
          <a:endParaRPr lang="en-US"/>
        </a:p>
      </dgm:t>
    </dgm:pt>
    <dgm:pt modelId="{A6602FAD-C1A5-4640-A77E-5DDA36713289}" type="parTrans" cxnId="{BB5C093C-9FA4-436D-93E6-EAE0200AC249}">
      <dgm:prSet/>
      <dgm:spPr/>
      <dgm:t>
        <a:bodyPr/>
        <a:lstStyle/>
        <a:p>
          <a:endParaRPr lang="en-US"/>
        </a:p>
      </dgm:t>
    </dgm:pt>
    <dgm:pt modelId="{D6EBACCE-7BC8-4FAF-8233-579246F76F35}" type="sibTrans" cxnId="{BB5C093C-9FA4-436D-93E6-EAE0200AC249}">
      <dgm:prSet/>
      <dgm:spPr/>
      <dgm:t>
        <a:bodyPr/>
        <a:lstStyle/>
        <a:p>
          <a:endParaRPr lang="en-US"/>
        </a:p>
      </dgm:t>
    </dgm:pt>
    <dgm:pt modelId="{C1CE35BB-C2C2-4481-9CC0-7C03C09657A3}">
      <dgm:prSet/>
      <dgm:spPr/>
      <dgm:t>
        <a:bodyPr/>
        <a:lstStyle/>
        <a:p>
          <a:r>
            <a:rPr lang="en-GB"/>
            <a:t>The literature review shows what other people asking similar questions have discovered: </a:t>
          </a:r>
          <a:endParaRPr lang="en-US"/>
        </a:p>
      </dgm:t>
    </dgm:pt>
    <dgm:pt modelId="{13039BF0-AC88-4423-A499-0C28C4C9D6F8}" type="parTrans" cxnId="{480F54A4-A97D-48ED-8FD8-134F525FF068}">
      <dgm:prSet/>
      <dgm:spPr/>
      <dgm:t>
        <a:bodyPr/>
        <a:lstStyle/>
        <a:p>
          <a:endParaRPr lang="en-US"/>
        </a:p>
      </dgm:t>
    </dgm:pt>
    <dgm:pt modelId="{BF538C70-7460-4FF0-A2BF-61CA58A0C9B1}" type="sibTrans" cxnId="{480F54A4-A97D-48ED-8FD8-134F525FF068}">
      <dgm:prSet/>
      <dgm:spPr/>
      <dgm:t>
        <a:bodyPr/>
        <a:lstStyle/>
        <a:p>
          <a:endParaRPr lang="en-US"/>
        </a:p>
      </dgm:t>
    </dgm:pt>
    <dgm:pt modelId="{966647FA-9830-4948-A38B-D8BBDBB50646}">
      <dgm:prSet/>
      <dgm:spPr/>
      <dgm:t>
        <a:bodyPr/>
        <a:lstStyle/>
        <a:p>
          <a:r>
            <a:rPr lang="en-GB" dirty="0"/>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 </a:t>
          </a:r>
          <a:r>
            <a:rPr lang="en-GB" dirty="0" err="1"/>
            <a:t>Jankowicz</a:t>
          </a:r>
          <a:r>
            <a:rPr lang="en-GB" dirty="0"/>
            <a:t> (2005, p. 161)</a:t>
          </a:r>
          <a:endParaRPr lang="en-US" dirty="0"/>
        </a:p>
      </dgm:t>
    </dgm:pt>
    <dgm:pt modelId="{EC5B24A8-E838-4D7A-B8EB-8930CFF0DD77}" type="parTrans" cxnId="{1FAD7248-4EF4-4829-B048-6072AB751942}">
      <dgm:prSet/>
      <dgm:spPr/>
      <dgm:t>
        <a:bodyPr/>
        <a:lstStyle/>
        <a:p>
          <a:endParaRPr lang="en-US"/>
        </a:p>
      </dgm:t>
    </dgm:pt>
    <dgm:pt modelId="{ED856FF1-79DF-4DA8-8F8C-B1E43325567E}" type="sibTrans" cxnId="{1FAD7248-4EF4-4829-B048-6072AB751942}">
      <dgm:prSet/>
      <dgm:spPr/>
      <dgm:t>
        <a:bodyPr/>
        <a:lstStyle/>
        <a:p>
          <a:endParaRPr lang="en-US"/>
        </a:p>
      </dgm:t>
    </dgm:pt>
    <dgm:pt modelId="{1B53CD17-66E2-4ACA-8F9E-F8BBB345354D}">
      <dgm:prSet/>
      <dgm:spPr/>
      <dgm:t>
        <a:bodyPr/>
        <a:lstStyle/>
        <a:p>
          <a:r>
            <a:rPr lang="en-GB"/>
            <a:t>The review helps you understand the topic under consideration, and provides you with a point of evaluation for your conclusions</a:t>
          </a:r>
          <a:endParaRPr lang="en-US"/>
        </a:p>
      </dgm:t>
    </dgm:pt>
    <dgm:pt modelId="{3D1D4D18-22A8-4467-B9EE-3E3F95F17CDB}" type="parTrans" cxnId="{20AAB09D-3A47-4E14-B86A-272BF704E4CA}">
      <dgm:prSet/>
      <dgm:spPr/>
      <dgm:t>
        <a:bodyPr/>
        <a:lstStyle/>
        <a:p>
          <a:endParaRPr lang="en-US"/>
        </a:p>
      </dgm:t>
    </dgm:pt>
    <dgm:pt modelId="{C1FC7F55-3517-4EA5-BB94-6B7F8616C39A}" type="sibTrans" cxnId="{20AAB09D-3A47-4E14-B86A-272BF704E4CA}">
      <dgm:prSet/>
      <dgm:spPr/>
      <dgm:t>
        <a:bodyPr/>
        <a:lstStyle/>
        <a:p>
          <a:endParaRPr lang="en-US"/>
        </a:p>
      </dgm:t>
    </dgm:pt>
    <dgm:pt modelId="{D1CD685F-C4FE-4884-910E-974C9E8E1F6C}" type="pres">
      <dgm:prSet presAssocID="{DBE0DCBC-E09F-4FF9-B115-AB0FC084DA35}" presName="Name0" presStyleCnt="0">
        <dgm:presLayoutVars>
          <dgm:dir/>
          <dgm:resizeHandles val="exact"/>
        </dgm:presLayoutVars>
      </dgm:prSet>
      <dgm:spPr/>
    </dgm:pt>
    <dgm:pt modelId="{EB38F761-05AD-4BB2-A3C7-E6A769116E62}" type="pres">
      <dgm:prSet presAssocID="{FFCE00DC-8377-409C-9EFA-E74E8668AB02}" presName="node" presStyleLbl="node1" presStyleIdx="0" presStyleCnt="3">
        <dgm:presLayoutVars>
          <dgm:bulletEnabled val="1"/>
        </dgm:presLayoutVars>
      </dgm:prSet>
      <dgm:spPr/>
    </dgm:pt>
    <dgm:pt modelId="{B62264BB-2D33-4781-B6B7-738DD7976CE2}" type="pres">
      <dgm:prSet presAssocID="{D6EBACCE-7BC8-4FAF-8233-579246F76F35}" presName="sibTrans" presStyleLbl="sibTrans2D1" presStyleIdx="0" presStyleCnt="2"/>
      <dgm:spPr/>
    </dgm:pt>
    <dgm:pt modelId="{A5596FFE-2330-4CCE-A178-B14A6DF8315C}" type="pres">
      <dgm:prSet presAssocID="{D6EBACCE-7BC8-4FAF-8233-579246F76F35}" presName="connectorText" presStyleLbl="sibTrans2D1" presStyleIdx="0" presStyleCnt="2"/>
      <dgm:spPr/>
    </dgm:pt>
    <dgm:pt modelId="{25ACF0B7-D09F-4C9F-9D5C-6175DE6E395F}" type="pres">
      <dgm:prSet presAssocID="{C1CE35BB-C2C2-4481-9CC0-7C03C09657A3}" presName="node" presStyleLbl="node1" presStyleIdx="1" presStyleCnt="3">
        <dgm:presLayoutVars>
          <dgm:bulletEnabled val="1"/>
        </dgm:presLayoutVars>
      </dgm:prSet>
      <dgm:spPr/>
    </dgm:pt>
    <dgm:pt modelId="{6CF064CD-72EB-406D-AFA8-4AC609AC3EF5}" type="pres">
      <dgm:prSet presAssocID="{BF538C70-7460-4FF0-A2BF-61CA58A0C9B1}" presName="sibTrans" presStyleLbl="sibTrans2D1" presStyleIdx="1" presStyleCnt="2"/>
      <dgm:spPr/>
    </dgm:pt>
    <dgm:pt modelId="{168805A1-4118-43EB-93CA-B47E4AD00565}" type="pres">
      <dgm:prSet presAssocID="{BF538C70-7460-4FF0-A2BF-61CA58A0C9B1}" presName="connectorText" presStyleLbl="sibTrans2D1" presStyleIdx="1" presStyleCnt="2"/>
      <dgm:spPr/>
    </dgm:pt>
    <dgm:pt modelId="{DC09E325-F062-4801-BC41-645F0CF9AA5C}" type="pres">
      <dgm:prSet presAssocID="{1B53CD17-66E2-4ACA-8F9E-F8BBB345354D}" presName="node" presStyleLbl="node1" presStyleIdx="2" presStyleCnt="3">
        <dgm:presLayoutVars>
          <dgm:bulletEnabled val="1"/>
        </dgm:presLayoutVars>
      </dgm:prSet>
      <dgm:spPr/>
    </dgm:pt>
  </dgm:ptLst>
  <dgm:cxnLst>
    <dgm:cxn modelId="{9A563D29-3873-463F-B27D-4ABC6412ADBA}" type="presOf" srcId="{D6EBACCE-7BC8-4FAF-8233-579246F76F35}" destId="{B62264BB-2D33-4781-B6B7-738DD7976CE2}" srcOrd="0" destOrd="0" presId="urn:microsoft.com/office/officeart/2005/8/layout/process1"/>
    <dgm:cxn modelId="{5C773037-065B-460A-8742-02C19F39B35E}" type="presOf" srcId="{BF538C70-7460-4FF0-A2BF-61CA58A0C9B1}" destId="{6CF064CD-72EB-406D-AFA8-4AC609AC3EF5}" srcOrd="0" destOrd="0" presId="urn:microsoft.com/office/officeart/2005/8/layout/process1"/>
    <dgm:cxn modelId="{794DD638-EC9F-4405-9BF8-84335FFA604B}" type="presOf" srcId="{C1CE35BB-C2C2-4481-9CC0-7C03C09657A3}" destId="{25ACF0B7-D09F-4C9F-9D5C-6175DE6E395F}" srcOrd="0" destOrd="0" presId="urn:microsoft.com/office/officeart/2005/8/layout/process1"/>
    <dgm:cxn modelId="{BB5C093C-9FA4-436D-93E6-EAE0200AC249}" srcId="{DBE0DCBC-E09F-4FF9-B115-AB0FC084DA35}" destId="{FFCE00DC-8377-409C-9EFA-E74E8668AB02}" srcOrd="0" destOrd="0" parTransId="{A6602FAD-C1A5-4640-A77E-5DDA36713289}" sibTransId="{D6EBACCE-7BC8-4FAF-8233-579246F76F35}"/>
    <dgm:cxn modelId="{1FAD7248-4EF4-4829-B048-6072AB751942}" srcId="{C1CE35BB-C2C2-4481-9CC0-7C03C09657A3}" destId="{966647FA-9830-4948-A38B-D8BBDBB50646}" srcOrd="0" destOrd="0" parTransId="{EC5B24A8-E838-4D7A-B8EB-8930CFF0DD77}" sibTransId="{ED856FF1-79DF-4DA8-8F8C-B1E43325567E}"/>
    <dgm:cxn modelId="{A94E1057-03A0-4964-B168-BF1F167670DA}" type="presOf" srcId="{DBE0DCBC-E09F-4FF9-B115-AB0FC084DA35}" destId="{D1CD685F-C4FE-4884-910E-974C9E8E1F6C}" srcOrd="0" destOrd="0" presId="urn:microsoft.com/office/officeart/2005/8/layout/process1"/>
    <dgm:cxn modelId="{66742177-DA6A-4756-9CB1-8CBC967487DA}" type="presOf" srcId="{D6EBACCE-7BC8-4FAF-8233-579246F76F35}" destId="{A5596FFE-2330-4CCE-A178-B14A6DF8315C}" srcOrd="1" destOrd="0" presId="urn:microsoft.com/office/officeart/2005/8/layout/process1"/>
    <dgm:cxn modelId="{40C8EE83-BDEA-48E4-9A50-7077C5C69EF1}" type="presOf" srcId="{BF538C70-7460-4FF0-A2BF-61CA58A0C9B1}" destId="{168805A1-4118-43EB-93CA-B47E4AD00565}" srcOrd="1" destOrd="0" presId="urn:microsoft.com/office/officeart/2005/8/layout/process1"/>
    <dgm:cxn modelId="{EF06AB9C-153A-44D2-9057-8F993F6CE1AF}" type="presOf" srcId="{1B53CD17-66E2-4ACA-8F9E-F8BBB345354D}" destId="{DC09E325-F062-4801-BC41-645F0CF9AA5C}" srcOrd="0" destOrd="0" presId="urn:microsoft.com/office/officeart/2005/8/layout/process1"/>
    <dgm:cxn modelId="{20AAB09D-3A47-4E14-B86A-272BF704E4CA}" srcId="{DBE0DCBC-E09F-4FF9-B115-AB0FC084DA35}" destId="{1B53CD17-66E2-4ACA-8F9E-F8BBB345354D}" srcOrd="2" destOrd="0" parTransId="{3D1D4D18-22A8-4467-B9EE-3E3F95F17CDB}" sibTransId="{C1FC7F55-3517-4EA5-BB94-6B7F8616C39A}"/>
    <dgm:cxn modelId="{201DD1A1-92C2-48B4-AAF4-66DBDA332DA5}" type="presOf" srcId="{966647FA-9830-4948-A38B-D8BBDBB50646}" destId="{25ACF0B7-D09F-4C9F-9D5C-6175DE6E395F}" srcOrd="0" destOrd="1" presId="urn:microsoft.com/office/officeart/2005/8/layout/process1"/>
    <dgm:cxn modelId="{480F54A4-A97D-48ED-8FD8-134F525FF068}" srcId="{DBE0DCBC-E09F-4FF9-B115-AB0FC084DA35}" destId="{C1CE35BB-C2C2-4481-9CC0-7C03C09657A3}" srcOrd="1" destOrd="0" parTransId="{13039BF0-AC88-4423-A499-0C28C4C9D6F8}" sibTransId="{BF538C70-7460-4FF0-A2BF-61CA58A0C9B1}"/>
    <dgm:cxn modelId="{97B16CE3-4BA8-4AD5-B6BB-B46E50157EC2}" type="presOf" srcId="{FFCE00DC-8377-409C-9EFA-E74E8668AB02}" destId="{EB38F761-05AD-4BB2-A3C7-E6A769116E62}" srcOrd="0" destOrd="0" presId="urn:microsoft.com/office/officeart/2005/8/layout/process1"/>
    <dgm:cxn modelId="{A31A4A5A-CA14-4E23-9C61-FA7DC20C5BDB}" type="presParOf" srcId="{D1CD685F-C4FE-4884-910E-974C9E8E1F6C}" destId="{EB38F761-05AD-4BB2-A3C7-E6A769116E62}" srcOrd="0" destOrd="0" presId="urn:microsoft.com/office/officeart/2005/8/layout/process1"/>
    <dgm:cxn modelId="{C174799E-3CC9-4C0B-B4C9-B7968EAE0BB5}" type="presParOf" srcId="{D1CD685F-C4FE-4884-910E-974C9E8E1F6C}" destId="{B62264BB-2D33-4781-B6B7-738DD7976CE2}" srcOrd="1" destOrd="0" presId="urn:microsoft.com/office/officeart/2005/8/layout/process1"/>
    <dgm:cxn modelId="{712E8230-6715-4FEB-B79E-E9E3E4C844CE}" type="presParOf" srcId="{B62264BB-2D33-4781-B6B7-738DD7976CE2}" destId="{A5596FFE-2330-4CCE-A178-B14A6DF8315C}" srcOrd="0" destOrd="0" presId="urn:microsoft.com/office/officeart/2005/8/layout/process1"/>
    <dgm:cxn modelId="{FADC3724-94F2-4EF8-8C20-6F68B7B6C42B}" type="presParOf" srcId="{D1CD685F-C4FE-4884-910E-974C9E8E1F6C}" destId="{25ACF0B7-D09F-4C9F-9D5C-6175DE6E395F}" srcOrd="2" destOrd="0" presId="urn:microsoft.com/office/officeart/2005/8/layout/process1"/>
    <dgm:cxn modelId="{09AD4056-CD05-4BB7-9B0A-FDF33F414794}" type="presParOf" srcId="{D1CD685F-C4FE-4884-910E-974C9E8E1F6C}" destId="{6CF064CD-72EB-406D-AFA8-4AC609AC3EF5}" srcOrd="3" destOrd="0" presId="urn:microsoft.com/office/officeart/2005/8/layout/process1"/>
    <dgm:cxn modelId="{AC7C2A22-80F6-4C3D-9B88-958C9AE6CCED}" type="presParOf" srcId="{6CF064CD-72EB-406D-AFA8-4AC609AC3EF5}" destId="{168805A1-4118-43EB-93CA-B47E4AD00565}" srcOrd="0" destOrd="0" presId="urn:microsoft.com/office/officeart/2005/8/layout/process1"/>
    <dgm:cxn modelId="{3D7768A2-E0F8-4CAC-B693-CCC246FF9296}" type="presParOf" srcId="{D1CD685F-C4FE-4884-910E-974C9E8E1F6C}" destId="{DC09E325-F062-4801-BC41-645F0CF9AA5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F8502E-6D2A-47E2-87B0-CDE39613B37F}"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4A6CFB68-F333-4203-8858-4B99D45951FC}">
      <dgm:prSet/>
      <dgm:spPr/>
      <dgm:t>
        <a:bodyPr/>
        <a:lstStyle/>
        <a:p>
          <a:r>
            <a:rPr lang="en-GB"/>
            <a:t>We expect evidence of background research and reading in the Proposal</a:t>
          </a:r>
          <a:endParaRPr lang="en-US"/>
        </a:p>
      </dgm:t>
    </dgm:pt>
    <dgm:pt modelId="{E7BFCA7D-D4E8-4521-A366-1B23C83C147A}" type="parTrans" cxnId="{591ECD11-646A-478B-ACB2-0A48DD9CE375}">
      <dgm:prSet/>
      <dgm:spPr/>
      <dgm:t>
        <a:bodyPr/>
        <a:lstStyle/>
        <a:p>
          <a:endParaRPr lang="en-US"/>
        </a:p>
      </dgm:t>
    </dgm:pt>
    <dgm:pt modelId="{DD6F313B-F537-458A-B491-ED891AE30AE8}" type="sibTrans" cxnId="{591ECD11-646A-478B-ACB2-0A48DD9CE375}">
      <dgm:prSet/>
      <dgm:spPr/>
      <dgm:t>
        <a:bodyPr/>
        <a:lstStyle/>
        <a:p>
          <a:endParaRPr lang="en-US"/>
        </a:p>
      </dgm:t>
    </dgm:pt>
    <dgm:pt modelId="{7D24C50F-9289-4E00-A240-F275DF986861}">
      <dgm:prSet/>
      <dgm:spPr/>
      <dgm:t>
        <a:bodyPr/>
        <a:lstStyle/>
        <a:p>
          <a:r>
            <a:rPr lang="en-GB"/>
            <a:t>We will expect more and better in your Final Year Project Report next year!</a:t>
          </a:r>
          <a:endParaRPr lang="en-US"/>
        </a:p>
      </dgm:t>
    </dgm:pt>
    <dgm:pt modelId="{91EAB8C6-46BF-4F4B-9969-AA1121BAB31D}" type="parTrans" cxnId="{EA9A5C7D-8AB8-4967-A658-984EE11458CB}">
      <dgm:prSet/>
      <dgm:spPr/>
      <dgm:t>
        <a:bodyPr/>
        <a:lstStyle/>
        <a:p>
          <a:endParaRPr lang="en-US"/>
        </a:p>
      </dgm:t>
    </dgm:pt>
    <dgm:pt modelId="{2DE927F1-CA39-492A-9C1E-6B0C70173536}" type="sibTrans" cxnId="{EA9A5C7D-8AB8-4967-A658-984EE11458CB}">
      <dgm:prSet/>
      <dgm:spPr/>
      <dgm:t>
        <a:bodyPr/>
        <a:lstStyle/>
        <a:p>
          <a:endParaRPr lang="en-US"/>
        </a:p>
      </dgm:t>
    </dgm:pt>
    <dgm:pt modelId="{2912F663-32B7-4EFD-8E58-514EE16DE58D}" type="pres">
      <dgm:prSet presAssocID="{B4F8502E-6D2A-47E2-87B0-CDE39613B37F}" presName="hierChild1" presStyleCnt="0">
        <dgm:presLayoutVars>
          <dgm:chPref val="1"/>
          <dgm:dir/>
          <dgm:animOne val="branch"/>
          <dgm:animLvl val="lvl"/>
          <dgm:resizeHandles/>
        </dgm:presLayoutVars>
      </dgm:prSet>
      <dgm:spPr/>
    </dgm:pt>
    <dgm:pt modelId="{46EB0A2C-8172-4A9F-B64A-717E4D39F897}" type="pres">
      <dgm:prSet presAssocID="{4A6CFB68-F333-4203-8858-4B99D45951FC}" presName="hierRoot1" presStyleCnt="0"/>
      <dgm:spPr/>
    </dgm:pt>
    <dgm:pt modelId="{A6C155CF-34B5-4CA5-BCF1-822BDC9F3ED4}" type="pres">
      <dgm:prSet presAssocID="{4A6CFB68-F333-4203-8858-4B99D45951FC}" presName="composite" presStyleCnt="0"/>
      <dgm:spPr/>
    </dgm:pt>
    <dgm:pt modelId="{FBF36E9C-7BDC-4BE1-A69B-C5F54BED4067}" type="pres">
      <dgm:prSet presAssocID="{4A6CFB68-F333-4203-8858-4B99D45951FC}" presName="background" presStyleLbl="node0" presStyleIdx="0" presStyleCnt="2"/>
      <dgm:spPr/>
    </dgm:pt>
    <dgm:pt modelId="{8CB43B58-E8AB-4F3E-A1DA-534AD634FAB5}" type="pres">
      <dgm:prSet presAssocID="{4A6CFB68-F333-4203-8858-4B99D45951FC}" presName="text" presStyleLbl="fgAcc0" presStyleIdx="0" presStyleCnt="2">
        <dgm:presLayoutVars>
          <dgm:chPref val="3"/>
        </dgm:presLayoutVars>
      </dgm:prSet>
      <dgm:spPr/>
    </dgm:pt>
    <dgm:pt modelId="{0026E7B6-2B6B-4430-823C-AE37A593FEA4}" type="pres">
      <dgm:prSet presAssocID="{4A6CFB68-F333-4203-8858-4B99D45951FC}" presName="hierChild2" presStyleCnt="0"/>
      <dgm:spPr/>
    </dgm:pt>
    <dgm:pt modelId="{156971D0-7F77-44A8-9B50-34C818F32994}" type="pres">
      <dgm:prSet presAssocID="{7D24C50F-9289-4E00-A240-F275DF986861}" presName="hierRoot1" presStyleCnt="0"/>
      <dgm:spPr/>
    </dgm:pt>
    <dgm:pt modelId="{8F0DF5EA-3ED9-4FB0-9ECD-B38D5EF2A903}" type="pres">
      <dgm:prSet presAssocID="{7D24C50F-9289-4E00-A240-F275DF986861}" presName="composite" presStyleCnt="0"/>
      <dgm:spPr/>
    </dgm:pt>
    <dgm:pt modelId="{3D85B917-24CB-4253-8D7D-A2D3D6AB428A}" type="pres">
      <dgm:prSet presAssocID="{7D24C50F-9289-4E00-A240-F275DF986861}" presName="background" presStyleLbl="node0" presStyleIdx="1" presStyleCnt="2"/>
      <dgm:spPr/>
    </dgm:pt>
    <dgm:pt modelId="{16D00575-19FC-4641-A54B-1442F4034DAE}" type="pres">
      <dgm:prSet presAssocID="{7D24C50F-9289-4E00-A240-F275DF986861}" presName="text" presStyleLbl="fgAcc0" presStyleIdx="1" presStyleCnt="2">
        <dgm:presLayoutVars>
          <dgm:chPref val="3"/>
        </dgm:presLayoutVars>
      </dgm:prSet>
      <dgm:spPr/>
    </dgm:pt>
    <dgm:pt modelId="{D0173007-55B3-45A8-BEE0-4932E771588F}" type="pres">
      <dgm:prSet presAssocID="{7D24C50F-9289-4E00-A240-F275DF986861}" presName="hierChild2" presStyleCnt="0"/>
      <dgm:spPr/>
    </dgm:pt>
  </dgm:ptLst>
  <dgm:cxnLst>
    <dgm:cxn modelId="{591ECD11-646A-478B-ACB2-0A48DD9CE375}" srcId="{B4F8502E-6D2A-47E2-87B0-CDE39613B37F}" destId="{4A6CFB68-F333-4203-8858-4B99D45951FC}" srcOrd="0" destOrd="0" parTransId="{E7BFCA7D-D4E8-4521-A366-1B23C83C147A}" sibTransId="{DD6F313B-F537-458A-B491-ED891AE30AE8}"/>
    <dgm:cxn modelId="{1DD7AA16-E48E-4E98-A6BA-F6E47E7B907C}" type="presOf" srcId="{B4F8502E-6D2A-47E2-87B0-CDE39613B37F}" destId="{2912F663-32B7-4EFD-8E58-514EE16DE58D}" srcOrd="0" destOrd="0" presId="urn:microsoft.com/office/officeart/2005/8/layout/hierarchy1"/>
    <dgm:cxn modelId="{EA9A5C7D-8AB8-4967-A658-984EE11458CB}" srcId="{B4F8502E-6D2A-47E2-87B0-CDE39613B37F}" destId="{7D24C50F-9289-4E00-A240-F275DF986861}" srcOrd="1" destOrd="0" parTransId="{91EAB8C6-46BF-4F4B-9969-AA1121BAB31D}" sibTransId="{2DE927F1-CA39-492A-9C1E-6B0C70173536}"/>
    <dgm:cxn modelId="{EC4D75A7-A45D-4B52-B279-D60168BBC322}" type="presOf" srcId="{4A6CFB68-F333-4203-8858-4B99D45951FC}" destId="{8CB43B58-E8AB-4F3E-A1DA-534AD634FAB5}" srcOrd="0" destOrd="0" presId="urn:microsoft.com/office/officeart/2005/8/layout/hierarchy1"/>
    <dgm:cxn modelId="{477E11DD-D324-4821-82C1-81E6361BE09C}" type="presOf" srcId="{7D24C50F-9289-4E00-A240-F275DF986861}" destId="{16D00575-19FC-4641-A54B-1442F4034DAE}" srcOrd="0" destOrd="0" presId="urn:microsoft.com/office/officeart/2005/8/layout/hierarchy1"/>
    <dgm:cxn modelId="{C608317D-3324-4D88-81F4-47B1B0D80088}" type="presParOf" srcId="{2912F663-32B7-4EFD-8E58-514EE16DE58D}" destId="{46EB0A2C-8172-4A9F-B64A-717E4D39F897}" srcOrd="0" destOrd="0" presId="urn:microsoft.com/office/officeart/2005/8/layout/hierarchy1"/>
    <dgm:cxn modelId="{712D3204-EC4A-428C-85B6-EFF083B64E31}" type="presParOf" srcId="{46EB0A2C-8172-4A9F-B64A-717E4D39F897}" destId="{A6C155CF-34B5-4CA5-BCF1-822BDC9F3ED4}" srcOrd="0" destOrd="0" presId="urn:microsoft.com/office/officeart/2005/8/layout/hierarchy1"/>
    <dgm:cxn modelId="{FB020BFB-551F-4501-89A5-5CA01C63A58D}" type="presParOf" srcId="{A6C155CF-34B5-4CA5-BCF1-822BDC9F3ED4}" destId="{FBF36E9C-7BDC-4BE1-A69B-C5F54BED4067}" srcOrd="0" destOrd="0" presId="urn:microsoft.com/office/officeart/2005/8/layout/hierarchy1"/>
    <dgm:cxn modelId="{FC0D5FB6-F965-48AB-AC22-F88FDDBE0CED}" type="presParOf" srcId="{A6C155CF-34B5-4CA5-BCF1-822BDC9F3ED4}" destId="{8CB43B58-E8AB-4F3E-A1DA-534AD634FAB5}" srcOrd="1" destOrd="0" presId="urn:microsoft.com/office/officeart/2005/8/layout/hierarchy1"/>
    <dgm:cxn modelId="{91ACAC85-5232-438D-B678-D7220D4D763F}" type="presParOf" srcId="{46EB0A2C-8172-4A9F-B64A-717E4D39F897}" destId="{0026E7B6-2B6B-4430-823C-AE37A593FEA4}" srcOrd="1" destOrd="0" presId="urn:microsoft.com/office/officeart/2005/8/layout/hierarchy1"/>
    <dgm:cxn modelId="{2E642BA2-826F-4143-BEA7-C2E1DE6BB260}" type="presParOf" srcId="{2912F663-32B7-4EFD-8E58-514EE16DE58D}" destId="{156971D0-7F77-44A8-9B50-34C818F32994}" srcOrd="1" destOrd="0" presId="urn:microsoft.com/office/officeart/2005/8/layout/hierarchy1"/>
    <dgm:cxn modelId="{A54255A3-D917-4ECE-9189-301CB631929C}" type="presParOf" srcId="{156971D0-7F77-44A8-9B50-34C818F32994}" destId="{8F0DF5EA-3ED9-4FB0-9ECD-B38D5EF2A903}" srcOrd="0" destOrd="0" presId="urn:microsoft.com/office/officeart/2005/8/layout/hierarchy1"/>
    <dgm:cxn modelId="{204B8A29-3A34-4AEA-B924-1AEA5408E169}" type="presParOf" srcId="{8F0DF5EA-3ED9-4FB0-9ECD-B38D5EF2A903}" destId="{3D85B917-24CB-4253-8D7D-A2D3D6AB428A}" srcOrd="0" destOrd="0" presId="urn:microsoft.com/office/officeart/2005/8/layout/hierarchy1"/>
    <dgm:cxn modelId="{563F1370-6675-4615-ABFC-AE45544C39D1}" type="presParOf" srcId="{8F0DF5EA-3ED9-4FB0-9ECD-B38D5EF2A903}" destId="{16D00575-19FC-4641-A54B-1442F4034DAE}" srcOrd="1" destOrd="0" presId="urn:microsoft.com/office/officeart/2005/8/layout/hierarchy1"/>
    <dgm:cxn modelId="{DBEBF473-CAE3-4B81-A751-63840C9D7A21}" type="presParOf" srcId="{156971D0-7F77-44A8-9B50-34C818F32994}" destId="{D0173007-55B3-45A8-BEE0-4932E771588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06544D-1A09-46A5-8E26-910BA8E173AF}" type="doc">
      <dgm:prSet loTypeId="urn:microsoft.com/office/officeart/2005/8/layout/vList5" loCatId="list" qsTypeId="urn:microsoft.com/office/officeart/2005/8/quickstyle/simple2" qsCatId="simple" csTypeId="urn:microsoft.com/office/officeart/2005/8/colors/accent1_2" csCatId="accent1"/>
      <dgm:spPr/>
      <dgm:t>
        <a:bodyPr/>
        <a:lstStyle/>
        <a:p>
          <a:endParaRPr lang="en-US"/>
        </a:p>
      </dgm:t>
    </dgm:pt>
    <dgm:pt modelId="{D8D8459C-3959-457C-A0ED-5B8EC185B183}">
      <dgm:prSet/>
      <dgm:spPr/>
      <dgm:t>
        <a:bodyPr/>
        <a:lstStyle/>
        <a:p>
          <a:r>
            <a:rPr lang="en-GB"/>
            <a:t>Positivism</a:t>
          </a:r>
          <a:endParaRPr lang="en-US"/>
        </a:p>
      </dgm:t>
    </dgm:pt>
    <dgm:pt modelId="{6E6EDBC8-D867-4BDD-BE9D-959F6D96451C}" type="parTrans" cxnId="{FEE2F49F-6BCF-4DA7-836E-C059078C1C67}">
      <dgm:prSet/>
      <dgm:spPr/>
      <dgm:t>
        <a:bodyPr/>
        <a:lstStyle/>
        <a:p>
          <a:endParaRPr lang="en-US"/>
        </a:p>
      </dgm:t>
    </dgm:pt>
    <dgm:pt modelId="{B6D79E7B-5DD7-459A-BA60-38EE21FB0016}" type="sibTrans" cxnId="{FEE2F49F-6BCF-4DA7-836E-C059078C1C67}">
      <dgm:prSet/>
      <dgm:spPr/>
      <dgm:t>
        <a:bodyPr/>
        <a:lstStyle/>
        <a:p>
          <a:endParaRPr lang="en-US"/>
        </a:p>
      </dgm:t>
    </dgm:pt>
    <dgm:pt modelId="{A04AD790-DAAF-4BAB-8C03-19D0A666C0F3}">
      <dgm:prSet/>
      <dgm:spPr/>
      <dgm:t>
        <a:bodyPr/>
        <a:lstStyle/>
        <a:p>
          <a:r>
            <a:rPr lang="en-GB"/>
            <a:t>Knowledge is based on the observation or experience of real phenomena in an objective and real world</a:t>
          </a:r>
          <a:endParaRPr lang="en-US"/>
        </a:p>
      </dgm:t>
    </dgm:pt>
    <dgm:pt modelId="{2CDB922C-BEFC-4DE6-A718-7CEB864458C7}" type="parTrans" cxnId="{04EA9924-7AAB-4257-8C28-1B2B54810AFF}">
      <dgm:prSet/>
      <dgm:spPr/>
      <dgm:t>
        <a:bodyPr/>
        <a:lstStyle/>
        <a:p>
          <a:endParaRPr lang="en-US"/>
        </a:p>
      </dgm:t>
    </dgm:pt>
    <dgm:pt modelId="{64D454E2-38B7-4A02-A35B-48BAE660A479}" type="sibTrans" cxnId="{04EA9924-7AAB-4257-8C28-1B2B54810AFF}">
      <dgm:prSet/>
      <dgm:spPr/>
      <dgm:t>
        <a:bodyPr/>
        <a:lstStyle/>
        <a:p>
          <a:endParaRPr lang="en-US"/>
        </a:p>
      </dgm:t>
    </dgm:pt>
    <dgm:pt modelId="{9565EF79-BBD6-47B3-A8E4-A23FC3AA8D2A}">
      <dgm:prSet/>
      <dgm:spPr/>
      <dgm:t>
        <a:bodyPr/>
        <a:lstStyle/>
        <a:p>
          <a:r>
            <a:rPr lang="en-US"/>
            <a:t>Objective experiments are performed to observe these phenomena</a:t>
          </a:r>
        </a:p>
      </dgm:t>
    </dgm:pt>
    <dgm:pt modelId="{0D1A027E-EF6B-44E0-AB09-482C564B8569}" type="parTrans" cxnId="{40EA5E0D-0331-4CC0-8CD2-CFF8C9B696B5}">
      <dgm:prSet/>
      <dgm:spPr/>
      <dgm:t>
        <a:bodyPr/>
        <a:lstStyle/>
        <a:p>
          <a:endParaRPr lang="en-US"/>
        </a:p>
      </dgm:t>
    </dgm:pt>
    <dgm:pt modelId="{4A132040-5B18-41CB-ABD1-87E34CC908D4}" type="sibTrans" cxnId="{40EA5E0D-0331-4CC0-8CD2-CFF8C9B696B5}">
      <dgm:prSet/>
      <dgm:spPr/>
      <dgm:t>
        <a:bodyPr/>
        <a:lstStyle/>
        <a:p>
          <a:endParaRPr lang="en-US"/>
        </a:p>
      </dgm:t>
    </dgm:pt>
    <dgm:pt modelId="{31C1F024-D7DF-47DE-B458-274D18ABBAF7}">
      <dgm:prSet/>
      <dgm:spPr/>
      <dgm:t>
        <a:bodyPr/>
        <a:lstStyle/>
        <a:p>
          <a:r>
            <a:rPr lang="en-US"/>
            <a:t>Phenomenology</a:t>
          </a:r>
        </a:p>
      </dgm:t>
    </dgm:pt>
    <dgm:pt modelId="{1981A9DB-CC75-49F8-813F-A41ECB0DC8D0}" type="parTrans" cxnId="{0D2DA50A-9D93-4875-B250-AFBC578C2A33}">
      <dgm:prSet/>
      <dgm:spPr/>
      <dgm:t>
        <a:bodyPr/>
        <a:lstStyle/>
        <a:p>
          <a:endParaRPr lang="en-US"/>
        </a:p>
      </dgm:t>
    </dgm:pt>
    <dgm:pt modelId="{F54192E8-1F9A-4F4D-A9B3-BF66D5513BB8}" type="sibTrans" cxnId="{0D2DA50A-9D93-4875-B250-AFBC578C2A33}">
      <dgm:prSet/>
      <dgm:spPr/>
      <dgm:t>
        <a:bodyPr/>
        <a:lstStyle/>
        <a:p>
          <a:endParaRPr lang="en-US"/>
        </a:p>
      </dgm:t>
    </dgm:pt>
    <dgm:pt modelId="{C967F767-EE09-48D2-80EA-DF86F32499D6}">
      <dgm:prSet/>
      <dgm:spPr/>
      <dgm:t>
        <a:bodyPr/>
        <a:lstStyle/>
        <a:p>
          <a:r>
            <a:rPr lang="en-US"/>
            <a:t>Knowledge is a social phenomenon that can only be understood subjectively</a:t>
          </a:r>
        </a:p>
      </dgm:t>
    </dgm:pt>
    <dgm:pt modelId="{C91768A3-C333-4A18-8AE3-466527DF36A2}" type="parTrans" cxnId="{B18C2857-0E4F-4D2A-B151-952FAA3110EA}">
      <dgm:prSet/>
      <dgm:spPr/>
      <dgm:t>
        <a:bodyPr/>
        <a:lstStyle/>
        <a:p>
          <a:endParaRPr lang="en-US"/>
        </a:p>
      </dgm:t>
    </dgm:pt>
    <dgm:pt modelId="{07C7D65C-2425-4B5F-B5B1-71EE8593C75F}" type="sibTrans" cxnId="{B18C2857-0E4F-4D2A-B151-952FAA3110EA}">
      <dgm:prSet/>
      <dgm:spPr/>
      <dgm:t>
        <a:bodyPr/>
        <a:lstStyle/>
        <a:p>
          <a:endParaRPr lang="en-US"/>
        </a:p>
      </dgm:t>
    </dgm:pt>
    <dgm:pt modelId="{A2D8005D-701F-4BB5-9D84-78ABDD4DD1D5}">
      <dgm:prSet/>
      <dgm:spPr/>
      <dgm:t>
        <a:bodyPr/>
        <a:lstStyle/>
        <a:p>
          <a:r>
            <a:rPr lang="en-US"/>
            <a:t>Subjective data is collected and examined in order to understand thoughts, feelings and ideas</a:t>
          </a:r>
        </a:p>
      </dgm:t>
    </dgm:pt>
    <dgm:pt modelId="{7FDD527D-B15B-4189-A0D2-096E51F2BCFB}" type="parTrans" cxnId="{06D81CA8-DE5C-4B2A-B004-507C3CDC7285}">
      <dgm:prSet/>
      <dgm:spPr/>
      <dgm:t>
        <a:bodyPr/>
        <a:lstStyle/>
        <a:p>
          <a:endParaRPr lang="en-US"/>
        </a:p>
      </dgm:t>
    </dgm:pt>
    <dgm:pt modelId="{9EDEC821-5774-41BB-8838-1F523E965E58}" type="sibTrans" cxnId="{06D81CA8-DE5C-4B2A-B004-507C3CDC7285}">
      <dgm:prSet/>
      <dgm:spPr/>
      <dgm:t>
        <a:bodyPr/>
        <a:lstStyle/>
        <a:p>
          <a:endParaRPr lang="en-US"/>
        </a:p>
      </dgm:t>
    </dgm:pt>
    <dgm:pt modelId="{51023AAB-E3B5-4D5C-89C9-A1EE18C44651}" type="pres">
      <dgm:prSet presAssocID="{6006544D-1A09-46A5-8E26-910BA8E173AF}" presName="Name0" presStyleCnt="0">
        <dgm:presLayoutVars>
          <dgm:dir/>
          <dgm:animLvl val="lvl"/>
          <dgm:resizeHandles val="exact"/>
        </dgm:presLayoutVars>
      </dgm:prSet>
      <dgm:spPr/>
    </dgm:pt>
    <dgm:pt modelId="{9177915D-0395-4297-B05A-281A987334F2}" type="pres">
      <dgm:prSet presAssocID="{D8D8459C-3959-457C-A0ED-5B8EC185B183}" presName="linNode" presStyleCnt="0"/>
      <dgm:spPr/>
    </dgm:pt>
    <dgm:pt modelId="{4E519592-DC64-4814-843D-D751F3C62993}" type="pres">
      <dgm:prSet presAssocID="{D8D8459C-3959-457C-A0ED-5B8EC185B183}" presName="parentText" presStyleLbl="node1" presStyleIdx="0" presStyleCnt="2">
        <dgm:presLayoutVars>
          <dgm:chMax val="1"/>
          <dgm:bulletEnabled val="1"/>
        </dgm:presLayoutVars>
      </dgm:prSet>
      <dgm:spPr/>
    </dgm:pt>
    <dgm:pt modelId="{B0FAF56B-7884-464E-885C-DE3B53B85E5F}" type="pres">
      <dgm:prSet presAssocID="{D8D8459C-3959-457C-A0ED-5B8EC185B183}" presName="descendantText" presStyleLbl="alignAccFollowNode1" presStyleIdx="0" presStyleCnt="2">
        <dgm:presLayoutVars>
          <dgm:bulletEnabled val="1"/>
        </dgm:presLayoutVars>
      </dgm:prSet>
      <dgm:spPr/>
    </dgm:pt>
    <dgm:pt modelId="{01BE3F93-D670-4BA5-ACA6-9410E5E9C056}" type="pres">
      <dgm:prSet presAssocID="{B6D79E7B-5DD7-459A-BA60-38EE21FB0016}" presName="sp" presStyleCnt="0"/>
      <dgm:spPr/>
    </dgm:pt>
    <dgm:pt modelId="{959943AE-8CC6-4B4B-9601-37721CF557D1}" type="pres">
      <dgm:prSet presAssocID="{31C1F024-D7DF-47DE-B458-274D18ABBAF7}" presName="linNode" presStyleCnt="0"/>
      <dgm:spPr/>
    </dgm:pt>
    <dgm:pt modelId="{76508C99-208E-45B3-8D6E-7E5A4EA6EC2A}" type="pres">
      <dgm:prSet presAssocID="{31C1F024-D7DF-47DE-B458-274D18ABBAF7}" presName="parentText" presStyleLbl="node1" presStyleIdx="1" presStyleCnt="2">
        <dgm:presLayoutVars>
          <dgm:chMax val="1"/>
          <dgm:bulletEnabled val="1"/>
        </dgm:presLayoutVars>
      </dgm:prSet>
      <dgm:spPr/>
    </dgm:pt>
    <dgm:pt modelId="{2CFF5AD0-80BE-4D7E-874A-A0610B9DFDA6}" type="pres">
      <dgm:prSet presAssocID="{31C1F024-D7DF-47DE-B458-274D18ABBAF7}" presName="descendantText" presStyleLbl="alignAccFollowNode1" presStyleIdx="1" presStyleCnt="2">
        <dgm:presLayoutVars>
          <dgm:bulletEnabled val="1"/>
        </dgm:presLayoutVars>
      </dgm:prSet>
      <dgm:spPr/>
    </dgm:pt>
  </dgm:ptLst>
  <dgm:cxnLst>
    <dgm:cxn modelId="{0D2DA50A-9D93-4875-B250-AFBC578C2A33}" srcId="{6006544D-1A09-46A5-8E26-910BA8E173AF}" destId="{31C1F024-D7DF-47DE-B458-274D18ABBAF7}" srcOrd="1" destOrd="0" parTransId="{1981A9DB-CC75-49F8-813F-A41ECB0DC8D0}" sibTransId="{F54192E8-1F9A-4F4D-A9B3-BF66D5513BB8}"/>
    <dgm:cxn modelId="{40EA5E0D-0331-4CC0-8CD2-CFF8C9B696B5}" srcId="{D8D8459C-3959-457C-A0ED-5B8EC185B183}" destId="{9565EF79-BBD6-47B3-A8E4-A23FC3AA8D2A}" srcOrd="1" destOrd="0" parTransId="{0D1A027E-EF6B-44E0-AB09-482C564B8569}" sibTransId="{4A132040-5B18-41CB-ABD1-87E34CC908D4}"/>
    <dgm:cxn modelId="{04EA9924-7AAB-4257-8C28-1B2B54810AFF}" srcId="{D8D8459C-3959-457C-A0ED-5B8EC185B183}" destId="{A04AD790-DAAF-4BAB-8C03-19D0A666C0F3}" srcOrd="0" destOrd="0" parTransId="{2CDB922C-BEFC-4DE6-A718-7CEB864458C7}" sibTransId="{64D454E2-38B7-4A02-A35B-48BAE660A479}"/>
    <dgm:cxn modelId="{5552674A-DADE-47D9-8C05-699524FE4D6A}" type="presOf" srcId="{D8D8459C-3959-457C-A0ED-5B8EC185B183}" destId="{4E519592-DC64-4814-843D-D751F3C62993}" srcOrd="0" destOrd="0" presId="urn:microsoft.com/office/officeart/2005/8/layout/vList5"/>
    <dgm:cxn modelId="{70BA5956-17FE-4893-A6C9-675BCA958088}" type="presOf" srcId="{A04AD790-DAAF-4BAB-8C03-19D0A666C0F3}" destId="{B0FAF56B-7884-464E-885C-DE3B53B85E5F}" srcOrd="0" destOrd="0" presId="urn:microsoft.com/office/officeart/2005/8/layout/vList5"/>
    <dgm:cxn modelId="{B18C2857-0E4F-4D2A-B151-952FAA3110EA}" srcId="{31C1F024-D7DF-47DE-B458-274D18ABBAF7}" destId="{C967F767-EE09-48D2-80EA-DF86F32499D6}" srcOrd="0" destOrd="0" parTransId="{C91768A3-C333-4A18-8AE3-466527DF36A2}" sibTransId="{07C7D65C-2425-4B5F-B5B1-71EE8593C75F}"/>
    <dgm:cxn modelId="{FEE2F49F-6BCF-4DA7-836E-C059078C1C67}" srcId="{6006544D-1A09-46A5-8E26-910BA8E173AF}" destId="{D8D8459C-3959-457C-A0ED-5B8EC185B183}" srcOrd="0" destOrd="0" parTransId="{6E6EDBC8-D867-4BDD-BE9D-959F6D96451C}" sibTransId="{B6D79E7B-5DD7-459A-BA60-38EE21FB0016}"/>
    <dgm:cxn modelId="{06D81CA8-DE5C-4B2A-B004-507C3CDC7285}" srcId="{31C1F024-D7DF-47DE-B458-274D18ABBAF7}" destId="{A2D8005D-701F-4BB5-9D84-78ABDD4DD1D5}" srcOrd="1" destOrd="0" parTransId="{7FDD527D-B15B-4189-A0D2-096E51F2BCFB}" sibTransId="{9EDEC821-5774-41BB-8838-1F523E965E58}"/>
    <dgm:cxn modelId="{F5DEB6A9-1F99-49F0-BF0E-5B6D464D864C}" type="presOf" srcId="{C967F767-EE09-48D2-80EA-DF86F32499D6}" destId="{2CFF5AD0-80BE-4D7E-874A-A0610B9DFDA6}" srcOrd="0" destOrd="0" presId="urn:microsoft.com/office/officeart/2005/8/layout/vList5"/>
    <dgm:cxn modelId="{C5BCAEB4-5F53-47D7-BFA0-EDBD0620A1DC}" type="presOf" srcId="{A2D8005D-701F-4BB5-9D84-78ABDD4DD1D5}" destId="{2CFF5AD0-80BE-4D7E-874A-A0610B9DFDA6}" srcOrd="0" destOrd="1" presId="urn:microsoft.com/office/officeart/2005/8/layout/vList5"/>
    <dgm:cxn modelId="{2E9AC1C8-D901-42EE-861D-F7CB1B02E8FE}" type="presOf" srcId="{6006544D-1A09-46A5-8E26-910BA8E173AF}" destId="{51023AAB-E3B5-4D5C-89C9-A1EE18C44651}" srcOrd="0" destOrd="0" presId="urn:microsoft.com/office/officeart/2005/8/layout/vList5"/>
    <dgm:cxn modelId="{9F05AFDB-449C-4403-8BDF-2489AF95BE33}" type="presOf" srcId="{9565EF79-BBD6-47B3-A8E4-A23FC3AA8D2A}" destId="{B0FAF56B-7884-464E-885C-DE3B53B85E5F}" srcOrd="0" destOrd="1" presId="urn:microsoft.com/office/officeart/2005/8/layout/vList5"/>
    <dgm:cxn modelId="{6BD418F2-E296-436A-960A-92E656ADB28F}" type="presOf" srcId="{31C1F024-D7DF-47DE-B458-274D18ABBAF7}" destId="{76508C99-208E-45B3-8D6E-7E5A4EA6EC2A}" srcOrd="0" destOrd="0" presId="urn:microsoft.com/office/officeart/2005/8/layout/vList5"/>
    <dgm:cxn modelId="{B5032C4F-9342-452E-BDEA-03666D7B74DB}" type="presParOf" srcId="{51023AAB-E3B5-4D5C-89C9-A1EE18C44651}" destId="{9177915D-0395-4297-B05A-281A987334F2}" srcOrd="0" destOrd="0" presId="urn:microsoft.com/office/officeart/2005/8/layout/vList5"/>
    <dgm:cxn modelId="{EAE0C41A-FC37-4B0A-89B4-8F4C27459B03}" type="presParOf" srcId="{9177915D-0395-4297-B05A-281A987334F2}" destId="{4E519592-DC64-4814-843D-D751F3C62993}" srcOrd="0" destOrd="0" presId="urn:microsoft.com/office/officeart/2005/8/layout/vList5"/>
    <dgm:cxn modelId="{2F50BF5D-08BD-44C9-801F-EDCEC4152015}" type="presParOf" srcId="{9177915D-0395-4297-B05A-281A987334F2}" destId="{B0FAF56B-7884-464E-885C-DE3B53B85E5F}" srcOrd="1" destOrd="0" presId="urn:microsoft.com/office/officeart/2005/8/layout/vList5"/>
    <dgm:cxn modelId="{3DDA95C2-1D2C-4633-82E2-0B6B8BC390E2}" type="presParOf" srcId="{51023AAB-E3B5-4D5C-89C9-A1EE18C44651}" destId="{01BE3F93-D670-4BA5-ACA6-9410E5E9C056}" srcOrd="1" destOrd="0" presId="urn:microsoft.com/office/officeart/2005/8/layout/vList5"/>
    <dgm:cxn modelId="{11B58F4A-96C0-49B8-9667-19DB81BE7088}" type="presParOf" srcId="{51023AAB-E3B5-4D5C-89C9-A1EE18C44651}" destId="{959943AE-8CC6-4B4B-9601-37721CF557D1}" srcOrd="2" destOrd="0" presId="urn:microsoft.com/office/officeart/2005/8/layout/vList5"/>
    <dgm:cxn modelId="{3E24A723-DDC6-4471-97E5-FF9E9892A66C}" type="presParOf" srcId="{959943AE-8CC6-4B4B-9601-37721CF557D1}" destId="{76508C99-208E-45B3-8D6E-7E5A4EA6EC2A}" srcOrd="0" destOrd="0" presId="urn:microsoft.com/office/officeart/2005/8/layout/vList5"/>
    <dgm:cxn modelId="{9924216B-9375-49FE-9061-3E5933DC0306}" type="presParOf" srcId="{959943AE-8CC6-4B4B-9601-37721CF557D1}" destId="{2CFF5AD0-80BE-4D7E-874A-A0610B9DFDA6}"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1E27242-B5F1-43F4-B8D0-30998773A2CB}"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99147C47-A96B-40E7-9104-3B54C353AD07}">
      <dgm:prSet/>
      <dgm:spPr/>
      <dgm:t>
        <a:bodyPr/>
        <a:lstStyle/>
        <a:p>
          <a:r>
            <a:rPr lang="en-GB"/>
            <a:t>We won’t necessarily hold you to this, but we expect something to allow us to assess whether the work is at the right level</a:t>
          </a:r>
          <a:endParaRPr lang="en-US"/>
        </a:p>
      </dgm:t>
    </dgm:pt>
    <dgm:pt modelId="{4DB1A89E-DEF0-4337-9B21-577BD02BB5D7}" type="parTrans" cxnId="{6D618CE6-935E-4E4C-8B4E-B009B69B897C}">
      <dgm:prSet/>
      <dgm:spPr/>
      <dgm:t>
        <a:bodyPr/>
        <a:lstStyle/>
        <a:p>
          <a:endParaRPr lang="en-US"/>
        </a:p>
      </dgm:t>
    </dgm:pt>
    <dgm:pt modelId="{87D23D73-498D-4DB9-8B02-39ABA15F01DC}" type="sibTrans" cxnId="{6D618CE6-935E-4E4C-8B4E-B009B69B897C}">
      <dgm:prSet/>
      <dgm:spPr/>
      <dgm:t>
        <a:bodyPr/>
        <a:lstStyle/>
        <a:p>
          <a:endParaRPr lang="en-US"/>
        </a:p>
      </dgm:t>
    </dgm:pt>
    <dgm:pt modelId="{56ADA795-B77F-4E7E-B26B-F9CAE69C0F02}">
      <dgm:prSet/>
      <dgm:spPr/>
      <dgm:t>
        <a:bodyPr/>
        <a:lstStyle/>
        <a:p>
          <a:r>
            <a:rPr lang="en-GB"/>
            <a:t>What do you hope to produce?</a:t>
          </a:r>
          <a:endParaRPr lang="en-US"/>
        </a:p>
      </dgm:t>
    </dgm:pt>
    <dgm:pt modelId="{F9D06E9A-C920-4728-90AD-E8E530954060}" type="parTrans" cxnId="{3662A5F8-EB7A-4516-8A2D-654D5ECF2B3C}">
      <dgm:prSet/>
      <dgm:spPr/>
      <dgm:t>
        <a:bodyPr/>
        <a:lstStyle/>
        <a:p>
          <a:endParaRPr lang="en-US"/>
        </a:p>
      </dgm:t>
    </dgm:pt>
    <dgm:pt modelId="{8C876C67-0748-4100-8C7D-9688CBEB0889}" type="sibTrans" cxnId="{3662A5F8-EB7A-4516-8A2D-654D5ECF2B3C}">
      <dgm:prSet/>
      <dgm:spPr/>
      <dgm:t>
        <a:bodyPr/>
        <a:lstStyle/>
        <a:p>
          <a:endParaRPr lang="en-US"/>
        </a:p>
      </dgm:t>
    </dgm:pt>
    <dgm:pt modelId="{B53C471F-4877-43DD-9AF0-949EA90B9C29}">
      <dgm:prSet/>
      <dgm:spPr/>
      <dgm:t>
        <a:bodyPr/>
        <a:lstStyle/>
        <a:p>
          <a:r>
            <a:rPr lang="en-GB"/>
            <a:t>What will the outcome be?</a:t>
          </a:r>
          <a:endParaRPr lang="en-US"/>
        </a:p>
      </dgm:t>
    </dgm:pt>
    <dgm:pt modelId="{C4C2AA40-A436-495A-B2F8-66E424E987A7}" type="parTrans" cxnId="{DF383409-B5BC-4488-A83C-8FE0C6BE33C6}">
      <dgm:prSet/>
      <dgm:spPr/>
      <dgm:t>
        <a:bodyPr/>
        <a:lstStyle/>
        <a:p>
          <a:endParaRPr lang="en-US"/>
        </a:p>
      </dgm:t>
    </dgm:pt>
    <dgm:pt modelId="{DF690EF5-79DB-44F9-A5BD-A96285CA1938}" type="sibTrans" cxnId="{DF383409-B5BC-4488-A83C-8FE0C6BE33C6}">
      <dgm:prSet/>
      <dgm:spPr/>
      <dgm:t>
        <a:bodyPr/>
        <a:lstStyle/>
        <a:p>
          <a:endParaRPr lang="en-US"/>
        </a:p>
      </dgm:t>
    </dgm:pt>
    <dgm:pt modelId="{EBD5009E-45E3-4D04-8478-8B8F411BA5BE}">
      <dgm:prSet/>
      <dgm:spPr/>
      <dgm:t>
        <a:bodyPr/>
        <a:lstStyle/>
        <a:p>
          <a:r>
            <a:rPr lang="en-GB"/>
            <a:t>What will you demonstrate?</a:t>
          </a:r>
          <a:endParaRPr lang="en-US"/>
        </a:p>
      </dgm:t>
    </dgm:pt>
    <dgm:pt modelId="{AF42E420-98F8-4BAB-8585-5844B570D002}" type="parTrans" cxnId="{AD374772-7EAF-4D5F-B28A-9CE297252C75}">
      <dgm:prSet/>
      <dgm:spPr/>
      <dgm:t>
        <a:bodyPr/>
        <a:lstStyle/>
        <a:p>
          <a:endParaRPr lang="en-US"/>
        </a:p>
      </dgm:t>
    </dgm:pt>
    <dgm:pt modelId="{55FD9AAF-9CAB-4A51-86C3-74B1944C5081}" type="sibTrans" cxnId="{AD374772-7EAF-4D5F-B28A-9CE297252C75}">
      <dgm:prSet/>
      <dgm:spPr/>
      <dgm:t>
        <a:bodyPr/>
        <a:lstStyle/>
        <a:p>
          <a:endParaRPr lang="en-US"/>
        </a:p>
      </dgm:t>
    </dgm:pt>
    <dgm:pt modelId="{A1D153C0-AE37-4139-8F41-9A70D6598323}">
      <dgm:prSet/>
      <dgm:spPr/>
      <dgm:t>
        <a:bodyPr/>
        <a:lstStyle/>
        <a:p>
          <a:r>
            <a:rPr lang="en-GB"/>
            <a:t>What will your simulation or survey attempt to show?</a:t>
          </a:r>
          <a:endParaRPr lang="en-US"/>
        </a:p>
      </dgm:t>
    </dgm:pt>
    <dgm:pt modelId="{3371F67C-ED61-434C-8990-8B8A7922A02A}" type="parTrans" cxnId="{4126C432-5FC5-4A48-9DFE-6EFD90E5497D}">
      <dgm:prSet/>
      <dgm:spPr/>
      <dgm:t>
        <a:bodyPr/>
        <a:lstStyle/>
        <a:p>
          <a:endParaRPr lang="en-US"/>
        </a:p>
      </dgm:t>
    </dgm:pt>
    <dgm:pt modelId="{ECD755A0-B172-4F8C-BDFF-4349551D881C}" type="sibTrans" cxnId="{4126C432-5FC5-4A48-9DFE-6EFD90E5497D}">
      <dgm:prSet/>
      <dgm:spPr/>
      <dgm:t>
        <a:bodyPr/>
        <a:lstStyle/>
        <a:p>
          <a:endParaRPr lang="en-US"/>
        </a:p>
      </dgm:t>
    </dgm:pt>
    <dgm:pt modelId="{BDD50E89-2774-4F8A-A374-9636E7D39A09}" type="pres">
      <dgm:prSet presAssocID="{C1E27242-B5F1-43F4-B8D0-30998773A2CB}" presName="linear" presStyleCnt="0">
        <dgm:presLayoutVars>
          <dgm:animLvl val="lvl"/>
          <dgm:resizeHandles val="exact"/>
        </dgm:presLayoutVars>
      </dgm:prSet>
      <dgm:spPr/>
    </dgm:pt>
    <dgm:pt modelId="{C0DAC052-FEFF-40AD-892A-E8E3E267E3E5}" type="pres">
      <dgm:prSet presAssocID="{99147C47-A96B-40E7-9104-3B54C353AD07}" presName="parentText" presStyleLbl="node1" presStyleIdx="0" presStyleCnt="5">
        <dgm:presLayoutVars>
          <dgm:chMax val="0"/>
          <dgm:bulletEnabled val="1"/>
        </dgm:presLayoutVars>
      </dgm:prSet>
      <dgm:spPr/>
    </dgm:pt>
    <dgm:pt modelId="{30D897EE-FA53-440C-8A25-2D6E37DB828F}" type="pres">
      <dgm:prSet presAssocID="{87D23D73-498D-4DB9-8B02-39ABA15F01DC}" presName="spacer" presStyleCnt="0"/>
      <dgm:spPr/>
    </dgm:pt>
    <dgm:pt modelId="{2288589D-9A6D-43E3-B7C7-5A9730F90326}" type="pres">
      <dgm:prSet presAssocID="{56ADA795-B77F-4E7E-B26B-F9CAE69C0F02}" presName="parentText" presStyleLbl="node1" presStyleIdx="1" presStyleCnt="5">
        <dgm:presLayoutVars>
          <dgm:chMax val="0"/>
          <dgm:bulletEnabled val="1"/>
        </dgm:presLayoutVars>
      </dgm:prSet>
      <dgm:spPr/>
    </dgm:pt>
    <dgm:pt modelId="{9863942B-FD52-4BD3-A1FB-BEBAF0F44413}" type="pres">
      <dgm:prSet presAssocID="{8C876C67-0748-4100-8C7D-9688CBEB0889}" presName="spacer" presStyleCnt="0"/>
      <dgm:spPr/>
    </dgm:pt>
    <dgm:pt modelId="{BCA8FC11-A1D8-4431-9412-E6E4B2A88565}" type="pres">
      <dgm:prSet presAssocID="{B53C471F-4877-43DD-9AF0-949EA90B9C29}" presName="parentText" presStyleLbl="node1" presStyleIdx="2" presStyleCnt="5">
        <dgm:presLayoutVars>
          <dgm:chMax val="0"/>
          <dgm:bulletEnabled val="1"/>
        </dgm:presLayoutVars>
      </dgm:prSet>
      <dgm:spPr/>
    </dgm:pt>
    <dgm:pt modelId="{03B9221F-2A4A-4732-8BBE-555539821F26}" type="pres">
      <dgm:prSet presAssocID="{DF690EF5-79DB-44F9-A5BD-A96285CA1938}" presName="spacer" presStyleCnt="0"/>
      <dgm:spPr/>
    </dgm:pt>
    <dgm:pt modelId="{2B19BB5D-CEB9-48DD-8CC7-2F184C539C4C}" type="pres">
      <dgm:prSet presAssocID="{EBD5009E-45E3-4D04-8478-8B8F411BA5BE}" presName="parentText" presStyleLbl="node1" presStyleIdx="3" presStyleCnt="5">
        <dgm:presLayoutVars>
          <dgm:chMax val="0"/>
          <dgm:bulletEnabled val="1"/>
        </dgm:presLayoutVars>
      </dgm:prSet>
      <dgm:spPr/>
    </dgm:pt>
    <dgm:pt modelId="{15361FE3-3F16-4525-B5C1-E7A283CFE16E}" type="pres">
      <dgm:prSet presAssocID="{55FD9AAF-9CAB-4A51-86C3-74B1944C5081}" presName="spacer" presStyleCnt="0"/>
      <dgm:spPr/>
    </dgm:pt>
    <dgm:pt modelId="{2F1A5A2C-A4C0-4FE9-8412-079518F3A9CC}" type="pres">
      <dgm:prSet presAssocID="{A1D153C0-AE37-4139-8F41-9A70D6598323}" presName="parentText" presStyleLbl="node1" presStyleIdx="4" presStyleCnt="5">
        <dgm:presLayoutVars>
          <dgm:chMax val="0"/>
          <dgm:bulletEnabled val="1"/>
        </dgm:presLayoutVars>
      </dgm:prSet>
      <dgm:spPr/>
    </dgm:pt>
  </dgm:ptLst>
  <dgm:cxnLst>
    <dgm:cxn modelId="{DF383409-B5BC-4488-A83C-8FE0C6BE33C6}" srcId="{C1E27242-B5F1-43F4-B8D0-30998773A2CB}" destId="{B53C471F-4877-43DD-9AF0-949EA90B9C29}" srcOrd="2" destOrd="0" parTransId="{C4C2AA40-A436-495A-B2F8-66E424E987A7}" sibTransId="{DF690EF5-79DB-44F9-A5BD-A96285CA1938}"/>
    <dgm:cxn modelId="{4126C432-5FC5-4A48-9DFE-6EFD90E5497D}" srcId="{C1E27242-B5F1-43F4-B8D0-30998773A2CB}" destId="{A1D153C0-AE37-4139-8F41-9A70D6598323}" srcOrd="4" destOrd="0" parTransId="{3371F67C-ED61-434C-8990-8B8A7922A02A}" sibTransId="{ECD755A0-B172-4F8C-BDFF-4349551D881C}"/>
    <dgm:cxn modelId="{63967747-99E7-4E75-B622-CB8B5B811E46}" type="presOf" srcId="{56ADA795-B77F-4E7E-B26B-F9CAE69C0F02}" destId="{2288589D-9A6D-43E3-B7C7-5A9730F90326}" srcOrd="0" destOrd="0" presId="urn:microsoft.com/office/officeart/2005/8/layout/vList2"/>
    <dgm:cxn modelId="{68A5074C-151D-42B5-B8A0-D1CD2D8CB7BE}" type="presOf" srcId="{B53C471F-4877-43DD-9AF0-949EA90B9C29}" destId="{BCA8FC11-A1D8-4431-9412-E6E4B2A88565}" srcOrd="0" destOrd="0" presId="urn:microsoft.com/office/officeart/2005/8/layout/vList2"/>
    <dgm:cxn modelId="{AD374772-7EAF-4D5F-B28A-9CE297252C75}" srcId="{C1E27242-B5F1-43F4-B8D0-30998773A2CB}" destId="{EBD5009E-45E3-4D04-8478-8B8F411BA5BE}" srcOrd="3" destOrd="0" parTransId="{AF42E420-98F8-4BAB-8585-5844B570D002}" sibTransId="{55FD9AAF-9CAB-4A51-86C3-74B1944C5081}"/>
    <dgm:cxn modelId="{794A4656-A726-4E84-BA77-C6FCA876092C}" type="presOf" srcId="{C1E27242-B5F1-43F4-B8D0-30998773A2CB}" destId="{BDD50E89-2774-4F8A-A374-9636E7D39A09}" srcOrd="0" destOrd="0" presId="urn:microsoft.com/office/officeart/2005/8/layout/vList2"/>
    <dgm:cxn modelId="{C7831887-19C8-4DBF-B3DC-4F3CA66DF846}" type="presOf" srcId="{EBD5009E-45E3-4D04-8478-8B8F411BA5BE}" destId="{2B19BB5D-CEB9-48DD-8CC7-2F184C539C4C}" srcOrd="0" destOrd="0" presId="urn:microsoft.com/office/officeart/2005/8/layout/vList2"/>
    <dgm:cxn modelId="{C8D4C48A-7433-4896-BAE8-BE5F7770C4E5}" type="presOf" srcId="{A1D153C0-AE37-4139-8F41-9A70D6598323}" destId="{2F1A5A2C-A4C0-4FE9-8412-079518F3A9CC}" srcOrd="0" destOrd="0" presId="urn:microsoft.com/office/officeart/2005/8/layout/vList2"/>
    <dgm:cxn modelId="{9569DBDE-B71D-4D9B-9A56-4F7FC670F033}" type="presOf" srcId="{99147C47-A96B-40E7-9104-3B54C353AD07}" destId="{C0DAC052-FEFF-40AD-892A-E8E3E267E3E5}" srcOrd="0" destOrd="0" presId="urn:microsoft.com/office/officeart/2005/8/layout/vList2"/>
    <dgm:cxn modelId="{6D618CE6-935E-4E4C-8B4E-B009B69B897C}" srcId="{C1E27242-B5F1-43F4-B8D0-30998773A2CB}" destId="{99147C47-A96B-40E7-9104-3B54C353AD07}" srcOrd="0" destOrd="0" parTransId="{4DB1A89E-DEF0-4337-9B21-577BD02BB5D7}" sibTransId="{87D23D73-498D-4DB9-8B02-39ABA15F01DC}"/>
    <dgm:cxn modelId="{3662A5F8-EB7A-4516-8A2D-654D5ECF2B3C}" srcId="{C1E27242-B5F1-43F4-B8D0-30998773A2CB}" destId="{56ADA795-B77F-4E7E-B26B-F9CAE69C0F02}" srcOrd="1" destOrd="0" parTransId="{F9D06E9A-C920-4728-90AD-E8E530954060}" sibTransId="{8C876C67-0748-4100-8C7D-9688CBEB0889}"/>
    <dgm:cxn modelId="{91D71A96-BBFB-42C8-BA14-7DE246A40526}" type="presParOf" srcId="{BDD50E89-2774-4F8A-A374-9636E7D39A09}" destId="{C0DAC052-FEFF-40AD-892A-E8E3E267E3E5}" srcOrd="0" destOrd="0" presId="urn:microsoft.com/office/officeart/2005/8/layout/vList2"/>
    <dgm:cxn modelId="{56A87955-B4BD-4F95-BBAB-72085D86ED7D}" type="presParOf" srcId="{BDD50E89-2774-4F8A-A374-9636E7D39A09}" destId="{30D897EE-FA53-440C-8A25-2D6E37DB828F}" srcOrd="1" destOrd="0" presId="urn:microsoft.com/office/officeart/2005/8/layout/vList2"/>
    <dgm:cxn modelId="{630E5A5E-1C3A-4C73-919A-48CDBEEBC80D}" type="presParOf" srcId="{BDD50E89-2774-4F8A-A374-9636E7D39A09}" destId="{2288589D-9A6D-43E3-B7C7-5A9730F90326}" srcOrd="2" destOrd="0" presId="urn:microsoft.com/office/officeart/2005/8/layout/vList2"/>
    <dgm:cxn modelId="{D7C87D21-8A1A-4B1F-8538-8561F5040DC5}" type="presParOf" srcId="{BDD50E89-2774-4F8A-A374-9636E7D39A09}" destId="{9863942B-FD52-4BD3-A1FB-BEBAF0F44413}" srcOrd="3" destOrd="0" presId="urn:microsoft.com/office/officeart/2005/8/layout/vList2"/>
    <dgm:cxn modelId="{B723FBAC-3FAE-4AC8-BFEC-01ED1D3720F7}" type="presParOf" srcId="{BDD50E89-2774-4F8A-A374-9636E7D39A09}" destId="{BCA8FC11-A1D8-4431-9412-E6E4B2A88565}" srcOrd="4" destOrd="0" presId="urn:microsoft.com/office/officeart/2005/8/layout/vList2"/>
    <dgm:cxn modelId="{2EF90AE1-2D0D-4B63-B8CE-BC933AEE0C08}" type="presParOf" srcId="{BDD50E89-2774-4F8A-A374-9636E7D39A09}" destId="{03B9221F-2A4A-4732-8BBE-555539821F26}" srcOrd="5" destOrd="0" presId="urn:microsoft.com/office/officeart/2005/8/layout/vList2"/>
    <dgm:cxn modelId="{3F657CA8-F22F-4AFF-9427-2B2FB26CCA7E}" type="presParOf" srcId="{BDD50E89-2774-4F8A-A374-9636E7D39A09}" destId="{2B19BB5D-CEB9-48DD-8CC7-2F184C539C4C}" srcOrd="6" destOrd="0" presId="urn:microsoft.com/office/officeart/2005/8/layout/vList2"/>
    <dgm:cxn modelId="{259E9A9C-AB56-4817-8C66-D0DE8EEA9E8D}" type="presParOf" srcId="{BDD50E89-2774-4F8A-A374-9636E7D39A09}" destId="{15361FE3-3F16-4525-B5C1-E7A283CFE16E}" srcOrd="7" destOrd="0" presId="urn:microsoft.com/office/officeart/2005/8/layout/vList2"/>
    <dgm:cxn modelId="{F0896DC8-FD90-46FF-A1E4-C31E5CD1FE1B}" type="presParOf" srcId="{BDD50E89-2774-4F8A-A374-9636E7D39A09}" destId="{2F1A5A2C-A4C0-4FE9-8412-079518F3A9C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8161F3-AC14-43F5-B4C0-DC8B7F9098F8}" type="doc">
      <dgm:prSet loTypeId="urn:microsoft.com/office/officeart/2005/8/layout/vList2" loCatId="list" qsTypeId="urn:microsoft.com/office/officeart/2005/8/quickstyle/simple2" qsCatId="simple" csTypeId="urn:microsoft.com/office/officeart/2005/8/colors/colorful2" csCatId="colorful" phldr="1"/>
      <dgm:spPr/>
      <dgm:t>
        <a:bodyPr/>
        <a:lstStyle/>
        <a:p>
          <a:endParaRPr lang="en-US"/>
        </a:p>
      </dgm:t>
    </dgm:pt>
    <dgm:pt modelId="{9776AA49-070E-4B9C-A7DD-013FD0FD3DB4}">
      <dgm:prSet/>
      <dgm:spPr/>
      <dgm:t>
        <a:bodyPr/>
        <a:lstStyle/>
        <a:p>
          <a:r>
            <a:rPr lang="en-GB"/>
            <a:t>You are already experts on this – planning is part of your lives</a:t>
          </a:r>
          <a:endParaRPr lang="en-US"/>
        </a:p>
      </dgm:t>
    </dgm:pt>
    <dgm:pt modelId="{7C0AB788-42F6-4855-9ED0-5EFA80A8CAE5}" type="parTrans" cxnId="{7A9B3059-01BD-4D30-9F35-9F37AAE0F81E}">
      <dgm:prSet/>
      <dgm:spPr/>
      <dgm:t>
        <a:bodyPr/>
        <a:lstStyle/>
        <a:p>
          <a:endParaRPr lang="en-US"/>
        </a:p>
      </dgm:t>
    </dgm:pt>
    <dgm:pt modelId="{46897622-7B7A-4743-A2C8-AAC7AD55D125}" type="sibTrans" cxnId="{7A9B3059-01BD-4D30-9F35-9F37AAE0F81E}">
      <dgm:prSet/>
      <dgm:spPr/>
      <dgm:t>
        <a:bodyPr/>
        <a:lstStyle/>
        <a:p>
          <a:endParaRPr lang="en-US"/>
        </a:p>
      </dgm:t>
    </dgm:pt>
    <dgm:pt modelId="{4B3502FF-7B22-476C-97F8-88DF1AD5B131}">
      <dgm:prSet/>
      <dgm:spPr/>
      <dgm:t>
        <a:bodyPr/>
        <a:lstStyle/>
        <a:p>
          <a:r>
            <a:rPr lang="en-GB" dirty="0"/>
            <a:t>Provide a decent Gantt Chart or Milestone Chart for how you expect your research (project next year) to proceed, in a staged manner and with time estimates</a:t>
          </a:r>
          <a:endParaRPr lang="en-US" dirty="0"/>
        </a:p>
      </dgm:t>
    </dgm:pt>
    <dgm:pt modelId="{9A986F5F-9D69-4E5A-A926-CA3908B9C121}" type="parTrans" cxnId="{4117D86D-5951-4705-9D77-049F297D6EB8}">
      <dgm:prSet/>
      <dgm:spPr/>
      <dgm:t>
        <a:bodyPr/>
        <a:lstStyle/>
        <a:p>
          <a:endParaRPr lang="en-US"/>
        </a:p>
      </dgm:t>
    </dgm:pt>
    <dgm:pt modelId="{56A938BB-0677-4C95-9008-46115E94A186}" type="sibTrans" cxnId="{4117D86D-5951-4705-9D77-049F297D6EB8}">
      <dgm:prSet/>
      <dgm:spPr/>
      <dgm:t>
        <a:bodyPr/>
        <a:lstStyle/>
        <a:p>
          <a:endParaRPr lang="en-US"/>
        </a:p>
      </dgm:t>
    </dgm:pt>
    <dgm:pt modelId="{70C2EF1F-CE1C-4706-8AE0-71439805819C}" type="pres">
      <dgm:prSet presAssocID="{1E8161F3-AC14-43F5-B4C0-DC8B7F9098F8}" presName="linear" presStyleCnt="0">
        <dgm:presLayoutVars>
          <dgm:animLvl val="lvl"/>
          <dgm:resizeHandles val="exact"/>
        </dgm:presLayoutVars>
      </dgm:prSet>
      <dgm:spPr/>
    </dgm:pt>
    <dgm:pt modelId="{7EC0236A-183A-44AF-8E56-0C08E3054187}" type="pres">
      <dgm:prSet presAssocID="{9776AA49-070E-4B9C-A7DD-013FD0FD3DB4}" presName="parentText" presStyleLbl="node1" presStyleIdx="0" presStyleCnt="2">
        <dgm:presLayoutVars>
          <dgm:chMax val="0"/>
          <dgm:bulletEnabled val="1"/>
        </dgm:presLayoutVars>
      </dgm:prSet>
      <dgm:spPr/>
    </dgm:pt>
    <dgm:pt modelId="{55E25E6E-1E95-48D3-8104-2FC399B5DE3C}" type="pres">
      <dgm:prSet presAssocID="{46897622-7B7A-4743-A2C8-AAC7AD55D125}" presName="spacer" presStyleCnt="0"/>
      <dgm:spPr/>
    </dgm:pt>
    <dgm:pt modelId="{C9003F13-1B1D-4704-BFC2-7601784E0636}" type="pres">
      <dgm:prSet presAssocID="{4B3502FF-7B22-476C-97F8-88DF1AD5B131}" presName="parentText" presStyleLbl="node1" presStyleIdx="1" presStyleCnt="2">
        <dgm:presLayoutVars>
          <dgm:chMax val="0"/>
          <dgm:bulletEnabled val="1"/>
        </dgm:presLayoutVars>
      </dgm:prSet>
      <dgm:spPr/>
    </dgm:pt>
  </dgm:ptLst>
  <dgm:cxnLst>
    <dgm:cxn modelId="{4117D86D-5951-4705-9D77-049F297D6EB8}" srcId="{1E8161F3-AC14-43F5-B4C0-DC8B7F9098F8}" destId="{4B3502FF-7B22-476C-97F8-88DF1AD5B131}" srcOrd="1" destOrd="0" parTransId="{9A986F5F-9D69-4E5A-A926-CA3908B9C121}" sibTransId="{56A938BB-0677-4C95-9008-46115E94A186}"/>
    <dgm:cxn modelId="{7A9B3059-01BD-4D30-9F35-9F37AAE0F81E}" srcId="{1E8161F3-AC14-43F5-B4C0-DC8B7F9098F8}" destId="{9776AA49-070E-4B9C-A7DD-013FD0FD3DB4}" srcOrd="0" destOrd="0" parTransId="{7C0AB788-42F6-4855-9ED0-5EFA80A8CAE5}" sibTransId="{46897622-7B7A-4743-A2C8-AAC7AD55D125}"/>
    <dgm:cxn modelId="{0323378E-42D8-4340-AF15-99F1B7F6B8A6}" type="presOf" srcId="{9776AA49-070E-4B9C-A7DD-013FD0FD3DB4}" destId="{7EC0236A-183A-44AF-8E56-0C08E3054187}" srcOrd="0" destOrd="0" presId="urn:microsoft.com/office/officeart/2005/8/layout/vList2"/>
    <dgm:cxn modelId="{BBF28491-EEF8-4DA1-AF14-25EF74A6E451}" type="presOf" srcId="{1E8161F3-AC14-43F5-B4C0-DC8B7F9098F8}" destId="{70C2EF1F-CE1C-4706-8AE0-71439805819C}" srcOrd="0" destOrd="0" presId="urn:microsoft.com/office/officeart/2005/8/layout/vList2"/>
    <dgm:cxn modelId="{D3AED0F3-CA3D-4F6F-A9ED-072DDF1F34B8}" type="presOf" srcId="{4B3502FF-7B22-476C-97F8-88DF1AD5B131}" destId="{C9003F13-1B1D-4704-BFC2-7601784E0636}" srcOrd="0" destOrd="0" presId="urn:microsoft.com/office/officeart/2005/8/layout/vList2"/>
    <dgm:cxn modelId="{525D129B-51A8-464D-8AA2-DAE7F349AA25}" type="presParOf" srcId="{70C2EF1F-CE1C-4706-8AE0-71439805819C}" destId="{7EC0236A-183A-44AF-8E56-0C08E3054187}" srcOrd="0" destOrd="0" presId="urn:microsoft.com/office/officeart/2005/8/layout/vList2"/>
    <dgm:cxn modelId="{012F2611-90CC-43A6-82D0-E3E78FEB699B}" type="presParOf" srcId="{70C2EF1F-CE1C-4706-8AE0-71439805819C}" destId="{55E25E6E-1E95-48D3-8104-2FC399B5DE3C}" srcOrd="1" destOrd="0" presId="urn:microsoft.com/office/officeart/2005/8/layout/vList2"/>
    <dgm:cxn modelId="{B7FFD611-B8A6-4F53-A1DD-0B61A4DB2231}" type="presParOf" srcId="{70C2EF1F-CE1C-4706-8AE0-71439805819C}" destId="{C9003F13-1B1D-4704-BFC2-7601784E063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8F761-05AD-4BB2-A3C7-E6A769116E62}">
      <dsp:nvSpPr>
        <dsp:cNvPr id="0" name=""/>
        <dsp:cNvSpPr/>
      </dsp:nvSpPr>
      <dsp:spPr>
        <a:xfrm>
          <a:off x="9439" y="40320"/>
          <a:ext cx="2821480" cy="3835449"/>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aim of a literature review is to provide the conceptual background to your research topic</a:t>
          </a:r>
          <a:endParaRPr lang="en-US" sz="1700" kern="1200"/>
        </a:p>
      </dsp:txBody>
      <dsp:txXfrm>
        <a:off x="92077" y="122958"/>
        <a:ext cx="2656204" cy="3670173"/>
      </dsp:txXfrm>
    </dsp:sp>
    <dsp:sp modelId="{B62264BB-2D33-4781-B6B7-738DD7976CE2}">
      <dsp:nvSpPr>
        <dsp:cNvPr id="0" name=""/>
        <dsp:cNvSpPr/>
      </dsp:nvSpPr>
      <dsp:spPr>
        <a:xfrm>
          <a:off x="3113067" y="1608181"/>
          <a:ext cx="598153" cy="699727"/>
        </a:xfrm>
        <a:prstGeom prst="rightArrow">
          <a:avLst>
            <a:gd name="adj1" fmla="val 60000"/>
            <a:gd name="adj2" fmla="val 50000"/>
          </a:avLst>
        </a:prstGeom>
        <a:blipFill rotWithShape="1">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13067" y="1748126"/>
        <a:ext cx="418707" cy="419837"/>
      </dsp:txXfrm>
    </dsp:sp>
    <dsp:sp modelId="{25ACF0B7-D09F-4C9F-9D5C-6175DE6E395F}">
      <dsp:nvSpPr>
        <dsp:cNvPr id="0" name=""/>
        <dsp:cNvSpPr/>
      </dsp:nvSpPr>
      <dsp:spPr>
        <a:xfrm>
          <a:off x="3959511" y="40320"/>
          <a:ext cx="2821480" cy="3835449"/>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literature review shows what other people asking similar questions have discovered: </a:t>
          </a:r>
          <a:endParaRPr lang="en-US" sz="1700" kern="1200"/>
        </a:p>
        <a:p>
          <a:pPr marL="114300" lvl="1" indent="-114300" algn="l" defTabSz="577850">
            <a:lnSpc>
              <a:spcPct val="90000"/>
            </a:lnSpc>
            <a:spcBef>
              <a:spcPct val="0"/>
            </a:spcBef>
            <a:spcAft>
              <a:spcPct val="15000"/>
            </a:spcAft>
            <a:buChar char="•"/>
          </a:pPr>
          <a:r>
            <a:rPr lang="en-GB" sz="1300" kern="1200" dirty="0"/>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 </a:t>
          </a:r>
          <a:r>
            <a:rPr lang="en-GB" sz="1300" kern="1200" dirty="0" err="1"/>
            <a:t>Jankowicz</a:t>
          </a:r>
          <a:r>
            <a:rPr lang="en-GB" sz="1300" kern="1200" dirty="0"/>
            <a:t> (2005, p. 161)</a:t>
          </a:r>
          <a:endParaRPr lang="en-US" sz="1300" kern="1200" dirty="0"/>
        </a:p>
      </dsp:txBody>
      <dsp:txXfrm>
        <a:off x="4042149" y="122958"/>
        <a:ext cx="2656204" cy="3670173"/>
      </dsp:txXfrm>
    </dsp:sp>
    <dsp:sp modelId="{6CF064CD-72EB-406D-AFA8-4AC609AC3EF5}">
      <dsp:nvSpPr>
        <dsp:cNvPr id="0" name=""/>
        <dsp:cNvSpPr/>
      </dsp:nvSpPr>
      <dsp:spPr>
        <a:xfrm>
          <a:off x="7063140" y="1608181"/>
          <a:ext cx="598153" cy="699727"/>
        </a:xfrm>
        <a:prstGeom prst="rightArrow">
          <a:avLst>
            <a:gd name="adj1" fmla="val 60000"/>
            <a:gd name="adj2" fmla="val 50000"/>
          </a:avLst>
        </a:prstGeom>
        <a:blipFill rotWithShape="1">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063140" y="1748126"/>
        <a:ext cx="418707" cy="419837"/>
      </dsp:txXfrm>
    </dsp:sp>
    <dsp:sp modelId="{DC09E325-F062-4801-BC41-645F0CF9AA5C}">
      <dsp:nvSpPr>
        <dsp:cNvPr id="0" name=""/>
        <dsp:cNvSpPr/>
      </dsp:nvSpPr>
      <dsp:spPr>
        <a:xfrm>
          <a:off x="7909584" y="40320"/>
          <a:ext cx="2821480" cy="3835449"/>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review helps you understand the topic under consideration, and provides you with a point of evaluation for your conclusions</a:t>
          </a:r>
          <a:endParaRPr lang="en-US" sz="1700" kern="1200"/>
        </a:p>
      </dsp:txBody>
      <dsp:txXfrm>
        <a:off x="7992222" y="122958"/>
        <a:ext cx="2656204" cy="3670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F36E9C-7BDC-4BE1-A69B-C5F54BED4067}">
      <dsp:nvSpPr>
        <dsp:cNvPr id="0" name=""/>
        <dsp:cNvSpPr/>
      </dsp:nvSpPr>
      <dsp:spPr>
        <a:xfrm>
          <a:off x="1288" y="8007"/>
          <a:ext cx="4521910" cy="2871412"/>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8CB43B58-E8AB-4F3E-A1DA-534AD634FAB5}">
      <dsp:nvSpPr>
        <dsp:cNvPr id="0" name=""/>
        <dsp:cNvSpPr/>
      </dsp:nvSpPr>
      <dsp:spPr>
        <a:xfrm>
          <a:off x="503722" y="485320"/>
          <a:ext cx="4521910" cy="2871412"/>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We expect evidence of background research and reading in the Proposal</a:t>
          </a:r>
          <a:endParaRPr lang="en-US" sz="3100" kern="1200"/>
        </a:p>
      </dsp:txBody>
      <dsp:txXfrm>
        <a:off x="587823" y="569421"/>
        <a:ext cx="4353708" cy="2703210"/>
      </dsp:txXfrm>
    </dsp:sp>
    <dsp:sp modelId="{3D85B917-24CB-4253-8D7D-A2D3D6AB428A}">
      <dsp:nvSpPr>
        <dsp:cNvPr id="0" name=""/>
        <dsp:cNvSpPr/>
      </dsp:nvSpPr>
      <dsp:spPr>
        <a:xfrm>
          <a:off x="5528067" y="8007"/>
          <a:ext cx="4521910" cy="2871412"/>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16D00575-19FC-4641-A54B-1442F4034DAE}">
      <dsp:nvSpPr>
        <dsp:cNvPr id="0" name=""/>
        <dsp:cNvSpPr/>
      </dsp:nvSpPr>
      <dsp:spPr>
        <a:xfrm>
          <a:off x="6030501" y="485320"/>
          <a:ext cx="4521910" cy="2871412"/>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We will expect more and better in your Final Year Project Report next year!</a:t>
          </a:r>
          <a:endParaRPr lang="en-US" sz="3100" kern="1200"/>
        </a:p>
      </dsp:txBody>
      <dsp:txXfrm>
        <a:off x="6114602" y="569421"/>
        <a:ext cx="4353708" cy="27032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AF56B-7884-464E-885C-DE3B53B85E5F}">
      <dsp:nvSpPr>
        <dsp:cNvPr id="0" name=""/>
        <dsp:cNvSpPr/>
      </dsp:nvSpPr>
      <dsp:spPr>
        <a:xfrm rot="5400000">
          <a:off x="6530518" y="-2569647"/>
          <a:ext cx="1291994" cy="6754368"/>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GB" sz="1800" kern="1200"/>
            <a:t>Knowledge is based on the observation or experience of real phenomena in an objective and real world</a:t>
          </a:r>
          <a:endParaRPr lang="en-US" sz="1800" kern="1200"/>
        </a:p>
        <a:p>
          <a:pPr marL="171450" lvl="1" indent="-171450" algn="l" defTabSz="800100">
            <a:lnSpc>
              <a:spcPct val="90000"/>
            </a:lnSpc>
            <a:spcBef>
              <a:spcPct val="0"/>
            </a:spcBef>
            <a:spcAft>
              <a:spcPct val="15000"/>
            </a:spcAft>
            <a:buChar char="•"/>
          </a:pPr>
          <a:r>
            <a:rPr lang="en-US" sz="1800" kern="1200"/>
            <a:t>Objective experiments are performed to observe these phenomena</a:t>
          </a:r>
        </a:p>
      </dsp:txBody>
      <dsp:txXfrm rot="-5400000">
        <a:off x="3799331" y="224610"/>
        <a:ext cx="6691298" cy="1165854"/>
      </dsp:txXfrm>
    </dsp:sp>
    <dsp:sp modelId="{4E519592-DC64-4814-843D-D751F3C62993}">
      <dsp:nvSpPr>
        <dsp:cNvPr id="0" name=""/>
        <dsp:cNvSpPr/>
      </dsp:nvSpPr>
      <dsp:spPr>
        <a:xfrm>
          <a:off x="0" y="40"/>
          <a:ext cx="3799332" cy="1614992"/>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a:t>Positivism</a:t>
          </a:r>
          <a:endParaRPr lang="en-US" sz="3100" kern="1200"/>
        </a:p>
      </dsp:txBody>
      <dsp:txXfrm>
        <a:off x="78837" y="78877"/>
        <a:ext cx="3641658" cy="1457318"/>
      </dsp:txXfrm>
    </dsp:sp>
    <dsp:sp modelId="{2CFF5AD0-80BE-4D7E-874A-A0610B9DFDA6}">
      <dsp:nvSpPr>
        <dsp:cNvPr id="0" name=""/>
        <dsp:cNvSpPr/>
      </dsp:nvSpPr>
      <dsp:spPr>
        <a:xfrm rot="5400000">
          <a:off x="6530518" y="-873904"/>
          <a:ext cx="1291994" cy="6754368"/>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a:lnSpc>
              <a:spcPct val="90000"/>
            </a:lnSpc>
            <a:spcBef>
              <a:spcPct val="0"/>
            </a:spcBef>
            <a:spcAft>
              <a:spcPct val="15000"/>
            </a:spcAft>
            <a:buChar char="•"/>
          </a:pPr>
          <a:r>
            <a:rPr lang="en-US" sz="1800" kern="1200"/>
            <a:t>Knowledge is a social phenomenon that can only be understood subjectively</a:t>
          </a:r>
        </a:p>
        <a:p>
          <a:pPr marL="171450" lvl="1" indent="-171450" algn="l" defTabSz="800100">
            <a:lnSpc>
              <a:spcPct val="90000"/>
            </a:lnSpc>
            <a:spcBef>
              <a:spcPct val="0"/>
            </a:spcBef>
            <a:spcAft>
              <a:spcPct val="15000"/>
            </a:spcAft>
            <a:buChar char="•"/>
          </a:pPr>
          <a:r>
            <a:rPr lang="en-US" sz="1800" kern="1200"/>
            <a:t>Subjective data is collected and examined in order to understand thoughts, feelings and ideas</a:t>
          </a:r>
        </a:p>
      </dsp:txBody>
      <dsp:txXfrm rot="-5400000">
        <a:off x="3799331" y="1920353"/>
        <a:ext cx="6691298" cy="1165854"/>
      </dsp:txXfrm>
    </dsp:sp>
    <dsp:sp modelId="{76508C99-208E-45B3-8D6E-7E5A4EA6EC2A}">
      <dsp:nvSpPr>
        <dsp:cNvPr id="0" name=""/>
        <dsp:cNvSpPr/>
      </dsp:nvSpPr>
      <dsp:spPr>
        <a:xfrm>
          <a:off x="0" y="1695782"/>
          <a:ext cx="3799332" cy="1614992"/>
        </a:xfrm>
        <a:prstGeom prst="round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US" sz="3100" kern="1200"/>
            <a:t>Phenomenology</a:t>
          </a:r>
        </a:p>
      </dsp:txBody>
      <dsp:txXfrm>
        <a:off x="78837" y="1774619"/>
        <a:ext cx="3641658" cy="14573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AC052-FEFF-40AD-892A-E8E3E267E3E5}">
      <dsp:nvSpPr>
        <dsp:cNvPr id="0" name=""/>
        <dsp:cNvSpPr/>
      </dsp:nvSpPr>
      <dsp:spPr>
        <a:xfrm>
          <a:off x="0" y="4762"/>
          <a:ext cx="5906327" cy="898560"/>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We won’t necessarily hold you to this, but we expect something to allow us to assess whether the work is at the right level</a:t>
          </a:r>
          <a:endParaRPr lang="en-US" sz="1600" kern="1200"/>
        </a:p>
      </dsp:txBody>
      <dsp:txXfrm>
        <a:off x="43864" y="48626"/>
        <a:ext cx="5818599" cy="810832"/>
      </dsp:txXfrm>
    </dsp:sp>
    <dsp:sp modelId="{2288589D-9A6D-43E3-B7C7-5A9730F90326}">
      <dsp:nvSpPr>
        <dsp:cNvPr id="0" name=""/>
        <dsp:cNvSpPr/>
      </dsp:nvSpPr>
      <dsp:spPr>
        <a:xfrm>
          <a:off x="0" y="949402"/>
          <a:ext cx="5906327" cy="898560"/>
        </a:xfrm>
        <a:prstGeom prst="roundRect">
          <a:avLst/>
        </a:prstGeom>
        <a:solidFill>
          <a:schemeClr val="accent2">
            <a:hueOff val="-969594"/>
            <a:satOff val="-2193"/>
            <a:lumOff val="-1422"/>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What do you hope to produce?</a:t>
          </a:r>
          <a:endParaRPr lang="en-US" sz="1600" kern="1200"/>
        </a:p>
      </dsp:txBody>
      <dsp:txXfrm>
        <a:off x="43864" y="993266"/>
        <a:ext cx="5818599" cy="810832"/>
      </dsp:txXfrm>
    </dsp:sp>
    <dsp:sp modelId="{BCA8FC11-A1D8-4431-9412-E6E4B2A88565}">
      <dsp:nvSpPr>
        <dsp:cNvPr id="0" name=""/>
        <dsp:cNvSpPr/>
      </dsp:nvSpPr>
      <dsp:spPr>
        <a:xfrm>
          <a:off x="0" y="1894042"/>
          <a:ext cx="5906327" cy="898560"/>
        </a:xfrm>
        <a:prstGeom prst="roundRect">
          <a:avLst/>
        </a:prstGeom>
        <a:solidFill>
          <a:schemeClr val="accent2">
            <a:hueOff val="-1939188"/>
            <a:satOff val="-4386"/>
            <a:lumOff val="-2843"/>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What will the outcome be?</a:t>
          </a:r>
          <a:endParaRPr lang="en-US" sz="1600" kern="1200"/>
        </a:p>
      </dsp:txBody>
      <dsp:txXfrm>
        <a:off x="43864" y="1937906"/>
        <a:ext cx="5818599" cy="810832"/>
      </dsp:txXfrm>
    </dsp:sp>
    <dsp:sp modelId="{2B19BB5D-CEB9-48DD-8CC7-2F184C539C4C}">
      <dsp:nvSpPr>
        <dsp:cNvPr id="0" name=""/>
        <dsp:cNvSpPr/>
      </dsp:nvSpPr>
      <dsp:spPr>
        <a:xfrm>
          <a:off x="0" y="2838682"/>
          <a:ext cx="5906327" cy="898560"/>
        </a:xfrm>
        <a:prstGeom prst="roundRect">
          <a:avLst/>
        </a:prstGeom>
        <a:solidFill>
          <a:schemeClr val="accent2">
            <a:hueOff val="-2908781"/>
            <a:satOff val="-6578"/>
            <a:lumOff val="-426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What will you demonstrate?</a:t>
          </a:r>
          <a:endParaRPr lang="en-US" sz="1600" kern="1200"/>
        </a:p>
      </dsp:txBody>
      <dsp:txXfrm>
        <a:off x="43864" y="2882546"/>
        <a:ext cx="5818599" cy="810832"/>
      </dsp:txXfrm>
    </dsp:sp>
    <dsp:sp modelId="{2F1A5A2C-A4C0-4FE9-8412-079518F3A9CC}">
      <dsp:nvSpPr>
        <dsp:cNvPr id="0" name=""/>
        <dsp:cNvSpPr/>
      </dsp:nvSpPr>
      <dsp:spPr>
        <a:xfrm>
          <a:off x="0" y="3783322"/>
          <a:ext cx="5906327" cy="898560"/>
        </a:xfrm>
        <a:prstGeom prst="roundRect">
          <a:avLst/>
        </a:prstGeom>
        <a:solidFill>
          <a:schemeClr val="accent2">
            <a:hueOff val="-3878375"/>
            <a:satOff val="-8771"/>
            <a:lumOff val="-568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What will your simulation or survey attempt to show?</a:t>
          </a:r>
          <a:endParaRPr lang="en-US" sz="1600" kern="1200"/>
        </a:p>
      </dsp:txBody>
      <dsp:txXfrm>
        <a:off x="43864" y="3827186"/>
        <a:ext cx="5818599" cy="8108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C0236A-183A-44AF-8E56-0C08E3054187}">
      <dsp:nvSpPr>
        <dsp:cNvPr id="0" name=""/>
        <dsp:cNvSpPr/>
      </dsp:nvSpPr>
      <dsp:spPr>
        <a:xfrm>
          <a:off x="0" y="131853"/>
          <a:ext cx="5906327" cy="2175468"/>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You are already experts on this – planning is part of your lives</a:t>
          </a:r>
          <a:endParaRPr lang="en-US" sz="2500" kern="1200"/>
        </a:p>
      </dsp:txBody>
      <dsp:txXfrm>
        <a:off x="106198" y="238051"/>
        <a:ext cx="5693931" cy="1963072"/>
      </dsp:txXfrm>
    </dsp:sp>
    <dsp:sp modelId="{C9003F13-1B1D-4704-BFC2-7601784E0636}">
      <dsp:nvSpPr>
        <dsp:cNvPr id="0" name=""/>
        <dsp:cNvSpPr/>
      </dsp:nvSpPr>
      <dsp:spPr>
        <a:xfrm>
          <a:off x="0" y="2379322"/>
          <a:ext cx="5906327" cy="2175468"/>
        </a:xfrm>
        <a:prstGeom prst="roundRect">
          <a:avLst/>
        </a:prstGeom>
        <a:solidFill>
          <a:schemeClr val="accent2">
            <a:hueOff val="-3878375"/>
            <a:satOff val="-8771"/>
            <a:lumOff val="-568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Provide a decent Gantt Chart or Milestone Chart for how you expect your research (project next year) to proceed, in a staged manner and with time estimates</a:t>
          </a:r>
          <a:endParaRPr lang="en-US" sz="2500" kern="1200" dirty="0"/>
        </a:p>
      </dsp:txBody>
      <dsp:txXfrm>
        <a:off x="106198" y="2485520"/>
        <a:ext cx="5693931" cy="19630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58738-BE19-4DE1-909B-A3DE0FCEB46F}" type="datetimeFigureOut">
              <a:rPr lang="en-GB" smtClean="0"/>
              <a:t>14/06/2022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510E85-F68F-4569-AABB-53BCB6E35368}" type="slidenum">
              <a:rPr lang="en-GB" smtClean="0"/>
              <a:t>‹#›</a:t>
            </a:fld>
            <a:endParaRPr lang="en-GB"/>
          </a:p>
        </p:txBody>
      </p:sp>
    </p:spTree>
    <p:extLst>
      <p:ext uri="{BB962C8B-B14F-4D97-AF65-F5344CB8AC3E}">
        <p14:creationId xmlns:p14="http://schemas.microsoft.com/office/powerpoint/2010/main" val="845126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FC480DEF-2B98-4002-B2C6-0712EAE52221}" type="slidenum">
              <a:rPr lang="zh-CN" altLang="en-GB" smtClean="0"/>
              <a:pPr/>
              <a:t>10</a:t>
            </a:fld>
            <a:endParaRPr lang="en-GB" altLang="zh-CN"/>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797985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7909B314-2DAA-4063-A3D2-35DB3C4A76CC}" type="slidenum">
              <a:rPr lang="zh-CN" altLang="en-US"/>
              <a:pPr/>
              <a:t>12</a:t>
            </a:fld>
            <a:endParaRPr lang="en-US" altLang="zh-CN"/>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3232871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2E300CC-018A-4A28-9059-076CF1459544}" type="slidenum">
              <a:rPr lang="zh-CN" altLang="en-US"/>
              <a:pPr/>
              <a:t>13</a:t>
            </a:fld>
            <a:endParaRPr lang="en-US" altLang="zh-CN"/>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221372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8245C100-B6D6-438D-9591-847C3480C1A9}" type="slidenum">
              <a:rPr lang="zh-CN" altLang="en-US"/>
              <a:pPr/>
              <a:t>16</a:t>
            </a:fld>
            <a:endParaRPr lang="en-US" altLang="zh-CN"/>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3438456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5" name="Footer Placeholder 4"/>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Slide Number Placeholder 5"/>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5081BF33-9844-4AC1-844F-4A29F5CAC784}"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00403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5" name="Footer Placeholder 4"/>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Slide Number Placeholder 5"/>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40848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5" name="Footer Placeholder 4"/>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Slide Number Placeholder 5"/>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BC042856-9974-46FE-B5C5-C6AEE1EDCC20}"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667132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6" name="Footer Placeholder 5"/>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7" name="Slide Number Placeholder 6"/>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432C87-43AB-4530-B8F3-3570D8E5845D}"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824570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8" name="Footer Placeholder 7"/>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9" name="Slide Number Placeholder 8"/>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E4C85A51-7439-4F9E-A21C-06BDA6460889}"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455591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4" name="Footer Placeholder 3"/>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BF2B420C-3C3B-4F7D-A77F-502E3456AEC0}"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284772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3" name="Footer Placeholder 2"/>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4" name="Slide Number Placeholder 3"/>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64C49878-E10A-461C-9F14-AB0D26130CA4}"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985586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6" name="Footer Placeholder 5"/>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7" name="Slide Number Placeholder 6"/>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06FAE705-8F74-4E3A-9470-48C0368602E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008495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6" name="Footer Placeholder 5"/>
          <p:cNvSpPr>
            <a:spLocks noGrp="1"/>
          </p:cNvSpPr>
          <p:nvPr>
            <p:ph type="ftr" sz="quarter" idx="11"/>
          </p:nvPr>
        </p:nvSpPr>
        <p:spPr>
          <a:xfrm>
            <a:off x="590396" y="6041362"/>
            <a:ext cx="3295413" cy="365125"/>
          </a:xfrm>
        </p:spPr>
        <p:txBody>
          <a:body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7" name="Slide Number Placeholder 6"/>
          <p:cNvSpPr>
            <a:spLocks noGrp="1"/>
          </p:cNvSpPr>
          <p:nvPr>
            <p:ph type="sldNum" sz="quarter" idx="12"/>
          </p:nvPr>
        </p:nvSpPr>
        <p:spPr>
          <a:xfrm>
            <a:off x="4862689" y="5915888"/>
            <a:ext cx="1062155" cy="490599"/>
          </a:xfrm>
        </p:spPr>
        <p:txBody>
          <a:bodyPr/>
          <a:lstStyle/>
          <a:p>
            <a:pPr marL="0" marR="0" lvl="0" indent="0" algn="r" defTabSz="685800" rtl="0" eaLnBrk="1" fontAlgn="base" latinLnBrk="0" hangingPunct="1">
              <a:lnSpc>
                <a:spcPct val="100000"/>
              </a:lnSpc>
              <a:spcBef>
                <a:spcPct val="0"/>
              </a:spcBef>
              <a:spcAft>
                <a:spcPct val="0"/>
              </a:spcAft>
              <a:buClrTx/>
              <a:buSzTx/>
              <a:buFontTx/>
              <a:buNone/>
              <a:tabLst/>
              <a:defRPr/>
            </a:pPr>
            <a:fld id="{B53B3F08-1B0E-4051-AEA3-6387EF1EEE22}"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base" latinLnBrk="0" hangingPunct="1">
                <a:lnSpc>
                  <a:spcPct val="100000"/>
                </a:lnSpc>
                <a:spcBef>
                  <a:spcPct val="0"/>
                </a:spcBef>
                <a:spcAft>
                  <a:spcPct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793582032"/>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6" name="Footer Placeholder 5"/>
          <p:cNvSpPr>
            <a:spLocks noGrp="1"/>
          </p:cNvSpPr>
          <p:nvPr>
            <p:ph type="ftr" sz="quarter" idx="11"/>
          </p:nvPr>
        </p:nvSpPr>
        <p:spPr/>
        <p:txBody>
          <a:body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7" name="Slide Number Placeholder 6"/>
          <p:cNvSpPr>
            <a:spLocks noGrp="1"/>
          </p:cNvSpPr>
          <p:nvPr>
            <p:ph type="sldNum" sz="quarter" idx="12"/>
          </p:nvPr>
        </p:nvSpPr>
        <p:spPr/>
        <p:txBody>
          <a:bodyPr/>
          <a:lstStyle/>
          <a:p>
            <a:pPr marL="0" marR="0" lvl="0" indent="0" algn="r" defTabSz="685800" rtl="0" eaLnBrk="1" fontAlgn="base" latinLnBrk="0" hangingPunct="1">
              <a:lnSpc>
                <a:spcPct val="100000"/>
              </a:lnSpc>
              <a:spcBef>
                <a:spcPct val="0"/>
              </a:spcBef>
              <a:spcAft>
                <a:spcPct val="0"/>
              </a:spcAft>
              <a:buClrTx/>
              <a:buSzTx/>
              <a:buFontTx/>
              <a:buNone/>
              <a:tabLst/>
              <a:defRPr/>
            </a:pPr>
            <a:fld id="{B53B3F08-1B0E-4051-AEA3-6387EF1EEE22}"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base" latinLnBrk="0" hangingPunct="1">
                <a:lnSpc>
                  <a:spcPct val="100000"/>
                </a:lnSpc>
                <a:spcBef>
                  <a:spcPct val="0"/>
                </a:spcBef>
                <a:spcAft>
                  <a:spcPct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357819121"/>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5" name="Footer Placeholder 4"/>
          <p:cNvSpPr>
            <a:spLocks noGrp="1"/>
          </p:cNvSpPr>
          <p:nvPr>
            <p:ph type="ftr" sz="quarter" idx="11"/>
          </p:nvPr>
        </p:nvSpPr>
        <p:spPr/>
        <p:txBody>
          <a:body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Slide Number Placeholder 5"/>
          <p:cNvSpPr>
            <a:spLocks noGrp="1"/>
          </p:cNvSpPr>
          <p:nvPr>
            <p:ph type="sldNum" sz="quarter" idx="12"/>
          </p:nvPr>
        </p:nvSpPr>
        <p:spPr/>
        <p:txBody>
          <a:bodyPr/>
          <a:lstStyle/>
          <a:p>
            <a:pPr marL="0" marR="0" lvl="0" indent="0" algn="r" defTabSz="685800" rtl="0" eaLnBrk="1" fontAlgn="base" latinLnBrk="0" hangingPunct="1">
              <a:lnSpc>
                <a:spcPct val="100000"/>
              </a:lnSpc>
              <a:spcBef>
                <a:spcPct val="0"/>
              </a:spcBef>
              <a:spcAft>
                <a:spcPct val="0"/>
              </a:spcAft>
              <a:buClrTx/>
              <a:buSzTx/>
              <a:buFontTx/>
              <a:buNone/>
              <a:tabLst/>
              <a:defRPr/>
            </a:pPr>
            <a:fld id="{B53B3F08-1B0E-4051-AEA3-6387EF1EEE22}"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base" latinLnBrk="0" hangingPunct="1">
                <a:lnSpc>
                  <a:spcPct val="100000"/>
                </a:lnSpc>
                <a:spcBef>
                  <a:spcPct val="0"/>
                </a:spcBef>
                <a:spcAft>
                  <a:spcPct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578620434"/>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3" name="Footer Placeholder 2"/>
          <p:cNvSpPr>
            <a:spLocks noGrp="1"/>
          </p:cNvSpPr>
          <p:nvPr>
            <p:ph type="ftr" sz="quarter" idx="11"/>
          </p:nvPr>
        </p:nvSpPr>
        <p:spPr/>
        <p:txBody>
          <a:body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4" name="Slide Number Placeholder 3"/>
          <p:cNvSpPr>
            <a:spLocks noGrp="1"/>
          </p:cNvSpPr>
          <p:nvPr>
            <p:ph type="sldNum" sz="quarter" idx="12"/>
          </p:nvPr>
        </p:nvSpPr>
        <p:spPr/>
        <p:txBody>
          <a:bodyPr/>
          <a:lstStyle/>
          <a:p>
            <a:pPr marL="0" marR="0" lvl="0" indent="0" algn="r" defTabSz="685800" rtl="0" eaLnBrk="1" fontAlgn="base" latinLnBrk="0" hangingPunct="1">
              <a:lnSpc>
                <a:spcPct val="100000"/>
              </a:lnSpc>
              <a:spcBef>
                <a:spcPct val="0"/>
              </a:spcBef>
              <a:spcAft>
                <a:spcPct val="0"/>
              </a:spcAft>
              <a:buClrTx/>
              <a:buSzTx/>
              <a:buFontTx/>
              <a:buNone/>
              <a:tabLst/>
              <a:defRPr/>
            </a:pPr>
            <a:fld id="{B53B3F08-1B0E-4051-AEA3-6387EF1EEE22}"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base" latinLnBrk="0" hangingPunct="1">
                <a:lnSpc>
                  <a:spcPct val="100000"/>
                </a:lnSpc>
                <a:spcBef>
                  <a:spcPct val="0"/>
                </a:spcBef>
                <a:spcAft>
                  <a:spcPct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670890290"/>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5" name="Footer Placeholder 4"/>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Slide Number Placeholder 5"/>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08569A0A-C161-46EB-8BEB-5E9A451C748E}"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9887104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5" name="Footer Placeholder 4"/>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Slide Number Placeholder 5"/>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4C491F9A-02AE-47CC-AC6C-53143EB8CB42}"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8426581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30725"/>
          </a:xfrm>
        </p:spPr>
        <p:txBody>
          <a:bodyPr/>
          <a:lstStyle/>
          <a:p>
            <a:pPr lvl="0"/>
            <a:endParaRPr lang="en-GB" noProof="0"/>
          </a:p>
        </p:txBody>
      </p:sp>
      <p:sp>
        <p:nvSpPr>
          <p:cNvPr id="4" name="Rectangle 9"/>
          <p:cNvSpPr>
            <a:spLocks noGrp="1" noChangeArrowheads="1"/>
          </p:cNvSpPr>
          <p:nvPr>
            <p:ph type="dt" sz="half" idx="10"/>
          </p:nvPr>
        </p:nvSpPr>
        <p:spPr>
          <a:xfrm>
            <a:off x="609600" y="6422065"/>
            <a:ext cx="2844800" cy="365125"/>
          </a:xfrm>
          <a:prstGeom prst="rect">
            <a:avLst/>
          </a:prstGeom>
          <a:ln/>
        </p:spPr>
        <p:txBody>
          <a:bodyPr/>
          <a:lstStyle>
            <a:lvl1pPr>
              <a:defRPr/>
            </a:lvl1pPr>
          </a:lstStyle>
          <a:p>
            <a:pPr>
              <a:defRPr/>
            </a:pPr>
            <a:endParaRPr lang="en-US" altLang="zh-CN"/>
          </a:p>
        </p:txBody>
      </p:sp>
      <p:sp>
        <p:nvSpPr>
          <p:cNvPr id="5" name="Rectangle 10"/>
          <p:cNvSpPr>
            <a:spLocks noGrp="1" noChangeArrowheads="1"/>
          </p:cNvSpPr>
          <p:nvPr>
            <p:ph type="ftr" sz="quarter" idx="11"/>
          </p:nvPr>
        </p:nvSpPr>
        <p:spPr>
          <a:xfrm>
            <a:off x="4165600" y="6422065"/>
            <a:ext cx="3860800" cy="365125"/>
          </a:xfrm>
          <a:prstGeom prst="rect">
            <a:avLst/>
          </a:prstGeom>
          <a:ln/>
        </p:spPr>
        <p:txBody>
          <a:bodyPr/>
          <a:lstStyle>
            <a:lvl1pPr>
              <a:defRPr/>
            </a:lvl1pPr>
          </a:lstStyle>
          <a:p>
            <a:pPr>
              <a:defRPr/>
            </a:pPr>
            <a:endParaRPr lang="zh-CN" altLang="en-US"/>
          </a:p>
        </p:txBody>
      </p:sp>
      <p:sp>
        <p:nvSpPr>
          <p:cNvPr id="6" name="Rectangle 11"/>
          <p:cNvSpPr>
            <a:spLocks noGrp="1" noChangeArrowheads="1"/>
          </p:cNvSpPr>
          <p:nvPr>
            <p:ph type="sldNum" sz="quarter" idx="12"/>
          </p:nvPr>
        </p:nvSpPr>
        <p:spPr>
          <a:ln/>
        </p:spPr>
        <p:txBody>
          <a:bodyPr/>
          <a:lstStyle>
            <a:lvl1pPr>
              <a:defRPr/>
            </a:lvl1pPr>
          </a:lstStyle>
          <a:p>
            <a:pPr>
              <a:defRPr/>
            </a:pPr>
            <a:fld id="{1AC405D2-BAC2-4553-96CA-DBBFC7D8260F}" type="slidenum">
              <a:rPr lang="zh-CN" altLang="en-US"/>
              <a:pPr>
                <a:defRPr/>
              </a:pPr>
              <a:t>‹#›</a:t>
            </a:fld>
            <a:endParaRPr lang="en-US" altLang="zh-CN"/>
          </a:p>
        </p:txBody>
      </p:sp>
    </p:spTree>
    <p:extLst>
      <p:ext uri="{BB962C8B-B14F-4D97-AF65-F5344CB8AC3E}">
        <p14:creationId xmlns:p14="http://schemas.microsoft.com/office/powerpoint/2010/main" val="4107489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pPr marL="0" marR="0" lvl="0" indent="0" algn="r" defTabSz="685800" rtl="0" eaLnBrk="1" fontAlgn="base" latinLnBrk="0" hangingPunct="1">
              <a:lnSpc>
                <a:spcPct val="100000"/>
              </a:lnSpc>
              <a:spcBef>
                <a:spcPct val="0"/>
              </a:spcBef>
              <a:spcAft>
                <a:spcPct val="0"/>
              </a:spcAft>
              <a:buClrTx/>
              <a:buSzTx/>
              <a:buFontTx/>
              <a:buNone/>
              <a:tabLst/>
              <a:defRPr/>
            </a:pPr>
            <a:fld id="{B53B3F08-1B0E-4051-AEA3-6387EF1EEE22}"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base" latinLnBrk="0" hangingPunct="1">
                <a:lnSpc>
                  <a:spcPct val="100000"/>
                </a:lnSpc>
                <a:spcBef>
                  <a:spcPct val="0"/>
                </a:spcBef>
                <a:spcAft>
                  <a:spcPct val="0"/>
                </a:spcAft>
                <a:buClrTx/>
                <a:buSzTx/>
                <a:buFontTx/>
                <a:buNone/>
                <a:tabLst/>
                <a:defRPr/>
              </a:pPr>
              <a:t>‹#›</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4223026706"/>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Lst>
  <p:hf hd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hyperlink" Target="https://danielmiessler.com/blog/the-difference-between-deductive-and-inductive-reasoning/" TargetMode="External"/><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nchor="ctr"/>
          <a:lstStyle/>
          <a:p>
            <a:r>
              <a:rPr lang="en-GB" altLang="en-US" sz="4400" dirty="0"/>
              <a:t>Starting the Research Proposal</a:t>
            </a:r>
          </a:p>
        </p:txBody>
      </p:sp>
      <p:sp>
        <p:nvSpPr>
          <p:cNvPr id="2" name="Subtitle 1"/>
          <p:cNvSpPr>
            <a:spLocks noGrp="1"/>
          </p:cNvSpPr>
          <p:nvPr>
            <p:ph type="subTitle" idx="1"/>
          </p:nvPr>
        </p:nvSpPr>
        <p:spPr/>
        <p:txBody>
          <a:bodyPr/>
          <a:lstStyle/>
          <a:p>
            <a:r>
              <a:rPr lang="en-GB" altLang="en-US" dirty="0"/>
              <a:t>UWTSD</a:t>
            </a:r>
          </a:p>
        </p:txBody>
      </p:sp>
    </p:spTree>
    <p:extLst>
      <p:ext uri="{BB962C8B-B14F-4D97-AF65-F5344CB8AC3E}">
        <p14:creationId xmlns:p14="http://schemas.microsoft.com/office/powerpoint/2010/main" val="1548685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zh-CN" dirty="0"/>
              <a:t>Formulate your Project/Research Topic</a:t>
            </a:r>
            <a:endParaRPr lang="en-US" dirty="0"/>
          </a:p>
        </p:txBody>
      </p:sp>
      <p:sp>
        <p:nvSpPr>
          <p:cNvPr id="6147" name="Rectangle 3"/>
          <p:cNvSpPr>
            <a:spLocks noGrp="1" noChangeArrowheads="1"/>
          </p:cNvSpPr>
          <p:nvPr>
            <p:ph idx="1"/>
          </p:nvPr>
        </p:nvSpPr>
        <p:spPr/>
        <p:txBody>
          <a:bodyPr>
            <a:normAutofit lnSpcReduction="10000"/>
          </a:bodyPr>
          <a:lstStyle/>
          <a:p>
            <a:r>
              <a:rPr lang="en-GB" altLang="zh-CN" dirty="0"/>
              <a:t>What topic to research?</a:t>
            </a:r>
          </a:p>
          <a:p>
            <a:r>
              <a:rPr lang="en-GB" altLang="zh-CN" dirty="0"/>
              <a:t>Where can I get ideas?</a:t>
            </a:r>
          </a:p>
          <a:p>
            <a:pPr lvl="1"/>
            <a:r>
              <a:rPr lang="en-GB" altLang="zh-CN" dirty="0"/>
              <a:t>Your strengths and interests</a:t>
            </a:r>
          </a:p>
          <a:p>
            <a:pPr lvl="1"/>
            <a:r>
              <a:rPr lang="en-GB" altLang="zh-CN" dirty="0"/>
              <a:t>Your work, your job</a:t>
            </a:r>
          </a:p>
          <a:p>
            <a:pPr lvl="1"/>
            <a:r>
              <a:rPr lang="en-GB" altLang="zh-CN" dirty="0"/>
              <a:t>Lecturers’ ideas</a:t>
            </a:r>
          </a:p>
          <a:p>
            <a:pPr lvl="1"/>
            <a:r>
              <a:rPr lang="en-GB" altLang="zh-CN" dirty="0"/>
              <a:t>The literature</a:t>
            </a:r>
          </a:p>
          <a:p>
            <a:pPr lvl="1"/>
            <a:r>
              <a:rPr lang="en-GB" altLang="zh-CN" dirty="0"/>
              <a:t>Fit with career ambitions</a:t>
            </a:r>
          </a:p>
          <a:p>
            <a:r>
              <a:rPr lang="en-GB" altLang="zh-CN" dirty="0"/>
              <a:t>Must be rooted in academic theory (you’ll compare your findings with previous studies &amp; the academic literature)</a:t>
            </a:r>
          </a:p>
          <a:p>
            <a:r>
              <a:rPr lang="en-GB" altLang="zh-CN" dirty="0"/>
              <a:t>Can you access the data you’ll need?</a:t>
            </a:r>
            <a:endParaRPr lang="en-US" dirty="0"/>
          </a:p>
        </p:txBody>
      </p:sp>
    </p:spTree>
    <p:extLst>
      <p:ext uri="{BB962C8B-B14F-4D97-AF65-F5344CB8AC3E}">
        <p14:creationId xmlns:p14="http://schemas.microsoft.com/office/powerpoint/2010/main" val="2258813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and Background</a:t>
            </a:r>
          </a:p>
        </p:txBody>
      </p:sp>
      <p:sp>
        <p:nvSpPr>
          <p:cNvPr id="3" name="Content Placeholder 2"/>
          <p:cNvSpPr>
            <a:spLocks noGrp="1"/>
          </p:cNvSpPr>
          <p:nvPr>
            <p:ph idx="1"/>
          </p:nvPr>
        </p:nvSpPr>
        <p:spPr/>
        <p:txBody>
          <a:bodyPr/>
          <a:lstStyle/>
          <a:p>
            <a:pPr lvl="0"/>
            <a:r>
              <a:rPr lang="en-GB" dirty="0"/>
              <a:t>Give your research a working title</a:t>
            </a:r>
          </a:p>
          <a:p>
            <a:pPr lvl="0"/>
            <a:r>
              <a:rPr lang="en-GB" dirty="0"/>
              <a:t>Describe clearly the background to the subject area of study</a:t>
            </a:r>
          </a:p>
          <a:p>
            <a:pPr lvl="0"/>
            <a:r>
              <a:rPr lang="en-GB" dirty="0"/>
              <a:t>Explain the field of work in which your study lies (project will lie) and where it fits</a:t>
            </a:r>
          </a:p>
          <a:p>
            <a:pPr lvl="1"/>
            <a:r>
              <a:rPr lang="en-GB" dirty="0"/>
              <a:t>Justify the study/project, based on the literature review </a:t>
            </a:r>
          </a:p>
          <a:p>
            <a:pPr lvl="1"/>
            <a:r>
              <a:rPr lang="en-GB" dirty="0"/>
              <a:t>Explain why the research is worth doing </a:t>
            </a:r>
          </a:p>
          <a:p>
            <a:pPr lvl="1"/>
            <a:r>
              <a:rPr lang="en-GB" dirty="0"/>
              <a:t>If appropriate, introduce the industry/organisation/context that is being investigated</a:t>
            </a:r>
          </a:p>
          <a:p>
            <a:endParaRPr lang="en-GB" dirty="0"/>
          </a:p>
          <a:p>
            <a:r>
              <a:rPr lang="en-GB" dirty="0"/>
              <a:t>Make this clear and easy to follow – this is the “shop window” to excite and attract your supervisor towards your work</a:t>
            </a:r>
          </a:p>
        </p:txBody>
      </p:sp>
      <p:sp>
        <p:nvSpPr>
          <p:cNvPr id="5" name="Slide Number Placeholder 4"/>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3</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418327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zh-CN" dirty="0"/>
              <a:t>Research Aims and Objectives</a:t>
            </a:r>
            <a:endParaRPr lang="en-US" dirty="0"/>
          </a:p>
        </p:txBody>
      </p:sp>
      <p:sp>
        <p:nvSpPr>
          <p:cNvPr id="8195" name="Rectangle 3"/>
          <p:cNvSpPr>
            <a:spLocks noGrp="1" noChangeArrowheads="1"/>
          </p:cNvSpPr>
          <p:nvPr>
            <p:ph idx="1"/>
          </p:nvPr>
        </p:nvSpPr>
        <p:spPr/>
        <p:txBody>
          <a:bodyPr/>
          <a:lstStyle/>
          <a:p>
            <a:r>
              <a:rPr lang="en-GB" altLang="zh-CN" dirty="0"/>
              <a:t>Most research projects have one overarching aim </a:t>
            </a:r>
          </a:p>
          <a:p>
            <a:pPr lvl="1"/>
            <a:r>
              <a:rPr lang="en-GB" altLang="zh-CN" dirty="0"/>
              <a:t>The broad thing you are trying to achieve</a:t>
            </a:r>
          </a:p>
          <a:p>
            <a:pPr lvl="1"/>
            <a:r>
              <a:rPr lang="en-GB" altLang="zh-CN" dirty="0"/>
              <a:t>Often mirrored in the title of the research</a:t>
            </a:r>
          </a:p>
          <a:p>
            <a:pPr lvl="1"/>
            <a:r>
              <a:rPr lang="en-GB" altLang="zh-CN" dirty="0"/>
              <a:t>Make it clear and concise!</a:t>
            </a:r>
          </a:p>
          <a:p>
            <a:endParaRPr lang="en-GB" altLang="zh-CN" dirty="0"/>
          </a:p>
          <a:p>
            <a:r>
              <a:rPr lang="en-GB" altLang="zh-CN" dirty="0"/>
              <a:t>This aim is then broken down into research objectives (typically 3 or 4)</a:t>
            </a:r>
          </a:p>
          <a:p>
            <a:pPr lvl="1"/>
            <a:r>
              <a:rPr lang="en-GB" altLang="zh-CN" dirty="0"/>
              <a:t>The </a:t>
            </a:r>
            <a:r>
              <a:rPr lang="en-GB" altLang="zh-CN" b="1" dirty="0"/>
              <a:t>things</a:t>
            </a:r>
            <a:r>
              <a:rPr lang="en-GB" altLang="zh-CN" dirty="0"/>
              <a:t> </a:t>
            </a:r>
            <a:r>
              <a:rPr lang="en-GB" altLang="zh-CN" b="1" dirty="0"/>
              <a:t>you will do </a:t>
            </a:r>
            <a:r>
              <a:rPr lang="en-GB" altLang="zh-CN" dirty="0"/>
              <a:t>to achieve the aim</a:t>
            </a:r>
            <a:endParaRPr lang="en-US" dirty="0"/>
          </a:p>
        </p:txBody>
      </p:sp>
    </p:spTree>
    <p:extLst>
      <p:ext uri="{BB962C8B-B14F-4D97-AF65-F5344CB8AC3E}">
        <p14:creationId xmlns:p14="http://schemas.microsoft.com/office/powerpoint/2010/main" val="1042034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zh-CN" dirty="0"/>
              <a:t>Research Hypothesis</a:t>
            </a:r>
            <a:endParaRPr lang="en-US" dirty="0"/>
          </a:p>
        </p:txBody>
      </p:sp>
      <p:sp>
        <p:nvSpPr>
          <p:cNvPr id="9219" name="Rectangle 3"/>
          <p:cNvSpPr>
            <a:spLocks noGrp="1" noChangeArrowheads="1"/>
          </p:cNvSpPr>
          <p:nvPr>
            <p:ph idx="1"/>
          </p:nvPr>
        </p:nvSpPr>
        <p:spPr/>
        <p:txBody>
          <a:bodyPr>
            <a:normAutofit/>
          </a:bodyPr>
          <a:lstStyle/>
          <a:p>
            <a:r>
              <a:rPr lang="en-GB" altLang="zh-CN" dirty="0"/>
              <a:t>Instead of an aim, you may prefer to use a research hypothesis, which is a statement which needs to be proved or disproved. For example…</a:t>
            </a:r>
          </a:p>
          <a:p>
            <a:endParaRPr lang="en-GB" altLang="zh-CN" dirty="0"/>
          </a:p>
          <a:p>
            <a:pPr lvl="1"/>
            <a:r>
              <a:rPr lang="en-GB" altLang="zh-CN" dirty="0"/>
              <a:t>Websites created using rich internet applications have better usability than websites developed using HTML</a:t>
            </a:r>
          </a:p>
          <a:p>
            <a:endParaRPr lang="en-GB" altLang="zh-CN" dirty="0"/>
          </a:p>
          <a:p>
            <a:r>
              <a:rPr lang="en-GB" altLang="zh-CN" dirty="0"/>
              <a:t>You would then specify the objectives necessary to test that hypothesis</a:t>
            </a:r>
          </a:p>
          <a:p>
            <a:endParaRPr lang="en-US" dirty="0"/>
          </a:p>
        </p:txBody>
      </p:sp>
    </p:spTree>
    <p:extLst>
      <p:ext uri="{BB962C8B-B14F-4D97-AF65-F5344CB8AC3E}">
        <p14:creationId xmlns:p14="http://schemas.microsoft.com/office/powerpoint/2010/main" val="3244684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zh-CN" dirty="0"/>
              <a:t>How to phrase research objectives</a:t>
            </a:r>
            <a:endParaRPr lang="en-US" dirty="0"/>
          </a:p>
        </p:txBody>
      </p:sp>
      <p:sp>
        <p:nvSpPr>
          <p:cNvPr id="10243" name="Rectangle 3"/>
          <p:cNvSpPr>
            <a:spLocks noGrp="1" noChangeArrowheads="1"/>
          </p:cNvSpPr>
          <p:nvPr>
            <p:ph idx="1"/>
          </p:nvPr>
        </p:nvSpPr>
        <p:spPr/>
        <p:txBody>
          <a:bodyPr>
            <a:normAutofit fontScale="85000" lnSpcReduction="10000"/>
          </a:bodyPr>
          <a:lstStyle/>
          <a:p>
            <a:r>
              <a:rPr lang="en-GB" altLang="zh-CN" dirty="0"/>
              <a:t>The phrasing of objectives must include higher order verbs.  For example, ‘to investigate rigorously…’, ‘to produce a systematic assessment of…’ ‘to evaluate critically…’, ‘to analyse the…’, ‘to design and develop…’, etc.  </a:t>
            </a:r>
          </a:p>
          <a:p>
            <a:endParaRPr lang="en-GB" altLang="zh-CN" dirty="0"/>
          </a:p>
          <a:p>
            <a:r>
              <a:rPr lang="en-GB" altLang="zh-CN" dirty="0"/>
              <a:t>Research question: Why have organisations introduced project teams for software development?</a:t>
            </a:r>
          </a:p>
          <a:p>
            <a:endParaRPr lang="en-GB" altLang="zh-CN" dirty="0"/>
          </a:p>
          <a:p>
            <a:r>
              <a:rPr lang="en-GB" altLang="zh-CN" dirty="0"/>
              <a:t>Research objective: To analyse organisations’ objectives for software development project teams</a:t>
            </a:r>
          </a:p>
          <a:p>
            <a:endParaRPr lang="en-GB" altLang="zh-CN" dirty="0"/>
          </a:p>
          <a:p>
            <a:r>
              <a:rPr lang="en-GB" altLang="zh-CN" dirty="0"/>
              <a:t>Research question: How can the effectiveness of software development project teams be measured?</a:t>
            </a:r>
            <a:endParaRPr lang="en-US" dirty="0"/>
          </a:p>
          <a:p>
            <a:endParaRPr lang="en-GB" altLang="zh-CN" dirty="0"/>
          </a:p>
          <a:p>
            <a:r>
              <a:rPr lang="en-GB" altLang="zh-CN" dirty="0"/>
              <a:t>Research objective: To establish suitable effectiveness criteria for software development project teams</a:t>
            </a:r>
            <a:endParaRPr lang="en-US" dirty="0"/>
          </a:p>
        </p:txBody>
      </p:sp>
    </p:spTree>
    <p:extLst>
      <p:ext uri="{BB962C8B-B14F-4D97-AF65-F5344CB8AC3E}">
        <p14:creationId xmlns:p14="http://schemas.microsoft.com/office/powerpoint/2010/main" val="694640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zh-CN"/>
              <a:t>Phrasing research objectives</a:t>
            </a:r>
            <a:endParaRPr lang="en-US" dirty="0"/>
          </a:p>
        </p:txBody>
      </p:sp>
      <p:sp>
        <p:nvSpPr>
          <p:cNvPr id="12291" name="Rectangle 3"/>
          <p:cNvSpPr>
            <a:spLocks noGrp="1" noChangeArrowheads="1"/>
          </p:cNvSpPr>
          <p:nvPr>
            <p:ph idx="1"/>
          </p:nvPr>
        </p:nvSpPr>
        <p:spPr/>
        <p:txBody>
          <a:bodyPr>
            <a:normAutofit fontScale="92500" lnSpcReduction="10000"/>
          </a:bodyPr>
          <a:lstStyle/>
          <a:p>
            <a:r>
              <a:rPr lang="en-GB" altLang="zh-CN" dirty="0"/>
              <a:t>Consider the SMART test.  Are your objectives:</a:t>
            </a:r>
          </a:p>
          <a:p>
            <a:pPr lvl="1"/>
            <a:r>
              <a:rPr lang="en-GB" altLang="zh-CN" dirty="0"/>
              <a:t>Specific</a:t>
            </a:r>
          </a:p>
          <a:p>
            <a:pPr lvl="2"/>
            <a:r>
              <a:rPr lang="en-GB" altLang="zh-CN" dirty="0"/>
              <a:t>What precisely do you hope to achieve?</a:t>
            </a:r>
          </a:p>
          <a:p>
            <a:pPr lvl="1"/>
            <a:r>
              <a:rPr lang="en-GB" altLang="zh-CN" dirty="0"/>
              <a:t>Measurable</a:t>
            </a:r>
          </a:p>
          <a:p>
            <a:pPr lvl="2"/>
            <a:r>
              <a:rPr lang="en-GB" altLang="zh-CN" dirty="0"/>
              <a:t>How will you determine if you’ve achieved your objectives?</a:t>
            </a:r>
          </a:p>
          <a:p>
            <a:pPr lvl="1"/>
            <a:r>
              <a:rPr lang="en-GB" altLang="zh-CN" dirty="0"/>
              <a:t>Achievable?</a:t>
            </a:r>
          </a:p>
          <a:p>
            <a:pPr lvl="2"/>
            <a:r>
              <a:rPr lang="en-GB" altLang="zh-CN" dirty="0"/>
              <a:t>Can it be done</a:t>
            </a:r>
          </a:p>
          <a:p>
            <a:pPr lvl="1"/>
            <a:r>
              <a:rPr lang="en-GB" altLang="zh-CN" dirty="0"/>
              <a:t>Realistic?</a:t>
            </a:r>
          </a:p>
          <a:p>
            <a:pPr lvl="2"/>
            <a:r>
              <a:rPr lang="en-GB" altLang="zh-CN" dirty="0"/>
              <a:t>Can </a:t>
            </a:r>
            <a:r>
              <a:rPr lang="en-GB" altLang="zh-CN" u="sng" dirty="0"/>
              <a:t>you</a:t>
            </a:r>
            <a:r>
              <a:rPr lang="en-GB" altLang="zh-CN" dirty="0"/>
              <a:t> do it?</a:t>
            </a:r>
          </a:p>
          <a:p>
            <a:pPr lvl="1"/>
            <a:r>
              <a:rPr lang="en-GB" altLang="zh-CN" dirty="0"/>
              <a:t>Time bound?</a:t>
            </a:r>
          </a:p>
          <a:p>
            <a:pPr lvl="2"/>
            <a:r>
              <a:rPr lang="en-GB" altLang="zh-CN" dirty="0"/>
              <a:t>Can you deliver the project during the study period?</a:t>
            </a:r>
          </a:p>
          <a:p>
            <a:pPr lvl="1"/>
            <a:endParaRPr lang="en-US" dirty="0"/>
          </a:p>
        </p:txBody>
      </p:sp>
    </p:spTree>
    <p:extLst>
      <p:ext uri="{BB962C8B-B14F-4D97-AF65-F5344CB8AC3E}">
        <p14:creationId xmlns:p14="http://schemas.microsoft.com/office/powerpoint/2010/main" val="1270951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3314" name="Rectangle 2"/>
          <p:cNvSpPr>
            <a:spLocks noGrp="1" noChangeArrowheads="1"/>
          </p:cNvSpPr>
          <p:nvPr>
            <p:ph type="title"/>
          </p:nvPr>
        </p:nvSpPr>
        <p:spPr>
          <a:xfrm>
            <a:off x="810000" y="447188"/>
            <a:ext cx="10571998" cy="970450"/>
          </a:xfrm>
        </p:spPr>
        <p:txBody>
          <a:bodyPr>
            <a:normAutofit/>
          </a:bodyPr>
          <a:lstStyle/>
          <a:p>
            <a:r>
              <a:rPr lang="en-GB" altLang="zh-CN"/>
              <a:t>Critical Review of Literature </a:t>
            </a:r>
            <a:endParaRPr lang="en-US" dirty="0"/>
          </a:p>
        </p:txBody>
      </p:sp>
      <p:graphicFrame>
        <p:nvGraphicFramePr>
          <p:cNvPr id="13317" name="Rectangle 3">
            <a:extLst>
              <a:ext uri="{FF2B5EF4-FFF2-40B4-BE49-F238E27FC236}">
                <a16:creationId xmlns:a16="http://schemas.microsoft.com/office/drawing/2014/main" id="{B83C79F2-7AB9-4B99-A7E6-7AA83660F093}"/>
              </a:ext>
            </a:extLst>
          </p:cNvPr>
          <p:cNvGraphicFramePr>
            <a:graphicFrameLocks noGrp="1"/>
          </p:cNvGraphicFramePr>
          <p:nvPr>
            <p:ph idx="1"/>
            <p:extLst>
              <p:ext uri="{D42A27DB-BD31-4B8C-83A1-F6EECF244321}">
                <p14:modId xmlns:p14="http://schemas.microsoft.com/office/powerpoint/2010/main" val="3019092691"/>
              </p:ext>
            </p:extLst>
          </p:nvPr>
        </p:nvGraphicFramePr>
        <p:xfrm>
          <a:off x="819150" y="2494722"/>
          <a:ext cx="10740504" cy="3916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2046069"/>
      </p:ext>
    </p:extLst>
  </p:cSld>
  <p:clrMapOvr>
    <a:overrideClrMapping bg1="lt1" tx1="dk1" bg2="lt2" tx2="dk2" accent1="accent1" accent2="accent2" accent3="accent3" accent4="accent4" accent5="accent5" accent6="accent6" hlink="hlink" folHlink="folHlink"/>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normAutofit/>
          </a:bodyPr>
          <a:lstStyle/>
          <a:p>
            <a:r>
              <a:rPr lang="en-GB" dirty="0"/>
              <a:t>Literature Review</a:t>
            </a:r>
          </a:p>
        </p:txBody>
      </p:sp>
      <p:sp>
        <p:nvSpPr>
          <p:cNvPr id="4" name="Footer Placeholder 3"/>
          <p:cNvSpPr>
            <a:spLocks noGrp="1"/>
          </p:cNvSpPr>
          <p:nvPr>
            <p:ph type="ftr" sz="quarter" idx="11"/>
          </p:nvPr>
        </p:nvSpPr>
        <p:spPr>
          <a:xfrm>
            <a:off x="451514" y="6041362"/>
            <a:ext cx="8644320" cy="365125"/>
          </a:xfrm>
        </p:spPr>
        <p:txBody>
          <a:bodyPr>
            <a:normAutofit/>
          </a:bodyPr>
          <a:lstStyle/>
          <a:p>
            <a:pPr marL="0" marR="0" lvl="0" indent="0" defTabSz="685800" rtl="0" eaLnBrk="1" fontAlgn="auto" latinLnBrk="0" hangingPunct="1">
              <a:spcBef>
                <a:spcPts val="0"/>
              </a:spcBef>
              <a:spcAft>
                <a:spcPts val="600"/>
              </a:spcAft>
              <a:buClrTx/>
              <a:buSzTx/>
              <a:buFontTx/>
              <a:buNone/>
              <a:tabLst/>
              <a:defRPr/>
            </a:pPr>
            <a:r>
              <a:rPr kumimoji="0" lang="en-GB" altLang="en-US" b="0" i="0" u="none" strike="noStrike" kern="1200" cap="none" spc="0" normalizeH="0" baseline="0" noProof="0">
                <a:ln>
                  <a:noFill/>
                </a:ln>
                <a:effectLst/>
                <a:uLnTx/>
                <a:uFillTx/>
                <a:latin typeface="Garamond"/>
                <a:ea typeface="+mn-ea"/>
                <a:cs typeface="+mn-cs"/>
              </a:rPr>
              <a:t>DSP &amp; Communications</a:t>
            </a:r>
          </a:p>
        </p:txBody>
      </p:sp>
      <p:sp>
        <p:nvSpPr>
          <p:cNvPr id="5" name="Slide Number Placeholder 4"/>
          <p:cNvSpPr>
            <a:spLocks noGrp="1"/>
          </p:cNvSpPr>
          <p:nvPr>
            <p:ph type="sldNum" sz="quarter" idx="12"/>
          </p:nvPr>
        </p:nvSpPr>
        <p:spPr>
          <a:xfrm>
            <a:off x="10678331" y="5915888"/>
            <a:ext cx="1062155" cy="490599"/>
          </a:xfrm>
        </p:spPr>
        <p:txBody>
          <a:bodyPr>
            <a:normAutofit/>
          </a:bodyPr>
          <a:lstStyle/>
          <a:p>
            <a:pPr marL="0" marR="0" lvl="0" indent="0" defTabSz="685800" rtl="0" eaLnBrk="1" fontAlgn="auto" latinLnBrk="0" hangingPunct="1">
              <a:spcBef>
                <a:spcPts val="0"/>
              </a:spcBef>
              <a:spcAft>
                <a:spcPts val="600"/>
              </a:spcAft>
              <a:buClrTx/>
              <a:buSzTx/>
              <a:buFontTx/>
              <a:buNone/>
              <a:tabLst/>
              <a:defRPr/>
            </a:pPr>
            <a:fld id="{9C06D56F-5B9F-4C34-B81D-C1EFBC428BFC}" type="slidenum">
              <a:rPr kumimoji="0" lang="en-GB" altLang="en-US" b="0" i="0" u="none" strike="noStrike" kern="1200" cap="none" spc="0" normalizeH="0" baseline="0" noProof="0" smtClean="0">
                <a:ln>
                  <a:noFill/>
                </a:ln>
                <a:effectLst/>
                <a:uLnTx/>
                <a:uFillTx/>
                <a:latin typeface="Garamond"/>
                <a:ea typeface="+mn-ea"/>
                <a:cs typeface="+mn-cs"/>
              </a:rPr>
              <a:pPr marL="0" marR="0" lvl="0" indent="0" defTabSz="685800" rtl="0" eaLnBrk="1" fontAlgn="auto" latinLnBrk="0" hangingPunct="1">
                <a:spcBef>
                  <a:spcPts val="0"/>
                </a:spcBef>
                <a:spcAft>
                  <a:spcPts val="600"/>
                </a:spcAft>
                <a:buClrTx/>
                <a:buSzTx/>
                <a:buFontTx/>
                <a:buNone/>
                <a:tabLst/>
                <a:defRPr/>
              </a:pPr>
              <a:t>9</a:t>
            </a:fld>
            <a:endParaRPr kumimoji="0" lang="en-GB" altLang="en-US" b="0" i="0" u="none" strike="noStrike" kern="1200" cap="none" spc="0" normalizeH="0" baseline="0" noProof="0">
              <a:ln>
                <a:noFill/>
              </a:ln>
              <a:effectLst/>
              <a:uLnTx/>
              <a:uFillTx/>
              <a:latin typeface="Garamond"/>
              <a:ea typeface="+mn-ea"/>
              <a:cs typeface="+mn-cs"/>
            </a:endParaRPr>
          </a:p>
        </p:txBody>
      </p:sp>
      <p:graphicFrame>
        <p:nvGraphicFramePr>
          <p:cNvPr id="7" name="Content Placeholder 2">
            <a:extLst>
              <a:ext uri="{FF2B5EF4-FFF2-40B4-BE49-F238E27FC236}">
                <a16:creationId xmlns:a16="http://schemas.microsoft.com/office/drawing/2014/main" id="{F9F2CA3F-6555-417C-B1DE-60499E5F503A}"/>
              </a:ext>
            </a:extLst>
          </p:cNvPr>
          <p:cNvGraphicFramePr>
            <a:graphicFrameLocks noGrp="1"/>
          </p:cNvGraphicFramePr>
          <p:nvPr>
            <p:ph idx="1"/>
            <p:extLst>
              <p:ext uri="{D42A27DB-BD31-4B8C-83A1-F6EECF244321}">
                <p14:modId xmlns:p14="http://schemas.microsoft.com/office/powerpoint/2010/main" val="168037267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898769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6">
            <a:extLst>
              <a:ext uri="{FF2B5EF4-FFF2-40B4-BE49-F238E27FC236}">
                <a16:creationId xmlns:a16="http://schemas.microsoft.com/office/drawing/2014/main" id="{53576798-7F98-4C7F-B6C7-6D41B5A7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14338" name="Text Box 8"/>
          <p:cNvSpPr txBox="1">
            <a:spLocks noChangeArrowheads="1"/>
          </p:cNvSpPr>
          <p:nvPr/>
        </p:nvSpPr>
        <p:spPr bwMode="auto">
          <a:xfrm>
            <a:off x="451514" y="2046514"/>
            <a:ext cx="3575737" cy="3994848"/>
          </a:xfrm>
          <a:prstGeom prst="rect">
            <a:avLst/>
          </a:prstGeom>
        </p:spPr>
        <p:txBody>
          <a:bodyPr vert="horz" lIns="91440" tIns="45720" rIns="91440" bIns="45720" rtlCol="0" anchor="ctr">
            <a:normAutofit/>
          </a:bodyPr>
          <a:lstStyle/>
          <a:p>
            <a:pPr>
              <a:spcBef>
                <a:spcPct val="20000"/>
              </a:spcBef>
              <a:spcAft>
                <a:spcPts val="600"/>
              </a:spcAft>
              <a:buClr>
                <a:schemeClr val="accent1"/>
              </a:buClr>
              <a:buFont typeface="Wingdings 2" charset="2"/>
              <a:buChar char=""/>
            </a:pPr>
            <a:r>
              <a:rPr lang="en-US" altLang="zh-CN" sz="1600">
                <a:solidFill>
                  <a:srgbClr val="FFFFFF"/>
                </a:solidFill>
              </a:rPr>
              <a:t>Figure 2  </a:t>
            </a:r>
            <a:r>
              <a:rPr lang="en-US" sz="1600">
                <a:solidFill>
                  <a:srgbClr val="FFFFFF"/>
                </a:solidFill>
              </a:rPr>
              <a:t>The literature review process</a:t>
            </a:r>
          </a:p>
          <a:p>
            <a:pPr>
              <a:spcBef>
                <a:spcPct val="20000"/>
              </a:spcBef>
              <a:spcAft>
                <a:spcPts val="600"/>
              </a:spcAft>
              <a:buClr>
                <a:schemeClr val="accent1"/>
              </a:buClr>
              <a:buFont typeface="Wingdings 2" charset="2"/>
              <a:buChar char=""/>
            </a:pPr>
            <a:r>
              <a:rPr lang="en-US" sz="1600" i="1">
                <a:solidFill>
                  <a:srgbClr val="FFFFFF"/>
                </a:solidFill>
              </a:rPr>
              <a:t>Source</a:t>
            </a:r>
            <a:r>
              <a:rPr lang="en-US" sz="1600">
                <a:solidFill>
                  <a:srgbClr val="FFFFFF"/>
                </a:solidFill>
              </a:rPr>
              <a:t>: © Mark Saunders, Philip Lewis, Adrian Thornhill and Martin Jenkins 2003</a:t>
            </a:r>
          </a:p>
        </p:txBody>
      </p:sp>
      <p:pic>
        <p:nvPicPr>
          <p:cNvPr id="14339" name="Picture 23" descr="C03NF001"/>
          <p:cNvPicPr>
            <a:picLocks noChangeAspect="1" noChangeArrowheads="1"/>
          </p:cNvPicPr>
          <p:nvPr/>
        </p:nvPicPr>
        <p:blipFill>
          <a:blip r:embed="rId3"/>
          <a:stretch>
            <a:fillRect/>
          </a:stretch>
        </p:blipFill>
        <p:spPr bwMode="auto">
          <a:xfrm>
            <a:off x="6629132" y="643467"/>
            <a:ext cx="3571058" cy="5272421"/>
          </a:xfrm>
          <a:prstGeom prst="roundRect">
            <a:avLst>
              <a:gd name="adj" fmla="val 3876"/>
            </a:avLst>
          </a:prstGeom>
          <a:noFill/>
          <a:ln>
            <a:solidFill>
              <a:schemeClr val="accent1"/>
            </a:solidFill>
          </a:ln>
          <a:effectLst/>
        </p:spPr>
      </p:pic>
    </p:spTree>
    <p:extLst>
      <p:ext uri="{BB962C8B-B14F-4D97-AF65-F5344CB8AC3E}">
        <p14:creationId xmlns:p14="http://schemas.microsoft.com/office/powerpoint/2010/main" val="832153235"/>
      </p:ext>
    </p:extLst>
  </p:cSld>
  <p:clrMapOvr>
    <a:overrideClrMapping bg1="lt1" tx1="dk1" bg2="lt2" tx2="dk2" accent1="accent1" accent2="accent2" accent3="accent3" accent4="accent4" accent5="accent5" accent6="accent6" hlink="hlink" folHlink="folHlink"/>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22AEB96-A3F8-4EC3-A246-8DAD9319A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14002556-A10E-479D-9B30-0C8B7938E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p:cNvSpPr>
            <a:spLocks noGrp="1"/>
          </p:cNvSpPr>
          <p:nvPr>
            <p:ph type="title"/>
          </p:nvPr>
        </p:nvSpPr>
        <p:spPr>
          <a:xfrm>
            <a:off x="451515" y="447188"/>
            <a:ext cx="3675318" cy="5468700"/>
          </a:xfrm>
        </p:spPr>
        <p:txBody>
          <a:bodyPr anchor="ctr">
            <a:normAutofit/>
          </a:bodyPr>
          <a:lstStyle/>
          <a:p>
            <a:r>
              <a:rPr lang="en-GB" sz="3200"/>
              <a:t>Selecting your methodology</a:t>
            </a:r>
          </a:p>
        </p:txBody>
      </p:sp>
      <p:sp>
        <p:nvSpPr>
          <p:cNvPr id="6" name="Content Placeholder 5"/>
          <p:cNvSpPr>
            <a:spLocks noGrp="1"/>
          </p:cNvSpPr>
          <p:nvPr>
            <p:ph idx="1"/>
          </p:nvPr>
        </p:nvSpPr>
        <p:spPr>
          <a:xfrm>
            <a:off x="5088520" y="2371522"/>
            <a:ext cx="6585235" cy="3395469"/>
          </a:xfrm>
          <a:effectLst/>
        </p:spPr>
        <p:txBody>
          <a:bodyPr>
            <a:normAutofit/>
          </a:bodyPr>
          <a:lstStyle/>
          <a:p>
            <a:r>
              <a:rPr lang="en-GB" sz="1600" dirty="0"/>
              <a:t>When deciding on a methodology you will need to select</a:t>
            </a:r>
          </a:p>
          <a:p>
            <a:pPr lvl="1"/>
            <a:r>
              <a:rPr lang="en-GB" dirty="0"/>
              <a:t>A philosophy</a:t>
            </a:r>
          </a:p>
          <a:p>
            <a:pPr lvl="1"/>
            <a:r>
              <a:rPr lang="en-GB" dirty="0"/>
              <a:t>An approach</a:t>
            </a:r>
          </a:p>
          <a:p>
            <a:pPr lvl="1"/>
            <a:r>
              <a:rPr lang="en-GB" dirty="0"/>
              <a:t>The appropriate strategies</a:t>
            </a:r>
          </a:p>
          <a:p>
            <a:r>
              <a:rPr lang="en-GB" sz="1600" dirty="0"/>
              <a:t>Sometime multiple strategies are required so that you can </a:t>
            </a:r>
            <a:r>
              <a:rPr lang="en-GB" sz="1600" i="1" dirty="0"/>
              <a:t>triangulate</a:t>
            </a:r>
            <a:r>
              <a:rPr lang="en-GB" sz="1600" dirty="0"/>
              <a:t> your results</a:t>
            </a:r>
          </a:p>
          <a:p>
            <a:pPr lvl="1"/>
            <a:r>
              <a:rPr lang="en-GB" dirty="0"/>
              <a:t>Compare the results from the chosen strategies</a:t>
            </a:r>
          </a:p>
        </p:txBody>
      </p:sp>
      <p:sp>
        <p:nvSpPr>
          <p:cNvPr id="3" name="Slide Number Placeholder 2"/>
          <p:cNvSpPr>
            <a:spLocks noGrp="1"/>
          </p:cNvSpPr>
          <p:nvPr>
            <p:ph type="sldNum" sz="quarter" idx="12"/>
          </p:nvPr>
        </p:nvSpPr>
        <p:spPr>
          <a:xfrm>
            <a:off x="10678331" y="5915888"/>
            <a:ext cx="1062155" cy="490599"/>
          </a:xfrm>
        </p:spPr>
        <p:txBody>
          <a:bodyPr>
            <a:normAutofit/>
          </a:bodyPr>
          <a:lstStyle/>
          <a:p>
            <a:pPr>
              <a:spcAft>
                <a:spcPts val="600"/>
              </a:spcAft>
            </a:pPr>
            <a:fld id="{F912FDC1-C426-46F0-A50A-E2690F78E5D8}" type="slidenum">
              <a:rPr lang="en-GB" smtClean="0"/>
              <a:pPr>
                <a:spcAft>
                  <a:spcPts val="600"/>
                </a:spcAft>
              </a:pPr>
              <a:t>11</a:t>
            </a:fld>
            <a:endParaRPr lang="en-GB"/>
          </a:p>
        </p:txBody>
      </p:sp>
      <p:pic>
        <p:nvPicPr>
          <p:cNvPr id="2" name="Picture 1">
            <a:extLst>
              <a:ext uri="{FF2B5EF4-FFF2-40B4-BE49-F238E27FC236}">
                <a16:creationId xmlns:a16="http://schemas.microsoft.com/office/drawing/2014/main" id="{6A4FC029-EA0C-4D4F-BDD3-A4418CEBBE97}"/>
              </a:ext>
            </a:extLst>
          </p:cNvPr>
          <p:cNvPicPr>
            <a:picLocks noChangeAspect="1"/>
          </p:cNvPicPr>
          <p:nvPr/>
        </p:nvPicPr>
        <p:blipFill>
          <a:blip r:embed="rId2"/>
          <a:stretch>
            <a:fillRect/>
          </a:stretch>
        </p:blipFill>
        <p:spPr>
          <a:xfrm>
            <a:off x="4989143" y="447188"/>
            <a:ext cx="6585235" cy="1086564"/>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77737810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810000" y="447188"/>
            <a:ext cx="10571998" cy="970450"/>
          </a:xfrm>
        </p:spPr>
        <p:txBody>
          <a:bodyPr>
            <a:normAutofit/>
          </a:bodyPr>
          <a:lstStyle/>
          <a:p>
            <a:r>
              <a:rPr lang="en-GB" dirty="0"/>
              <a:t>Philosophies</a:t>
            </a:r>
            <a:endParaRPr lang="en-US" altLang="zh-CN" dirty="0"/>
          </a:p>
        </p:txBody>
      </p:sp>
      <p:graphicFrame>
        <p:nvGraphicFramePr>
          <p:cNvPr id="6149" name="Rectangle 3">
            <a:extLst>
              <a:ext uri="{FF2B5EF4-FFF2-40B4-BE49-F238E27FC236}">
                <a16:creationId xmlns:a16="http://schemas.microsoft.com/office/drawing/2014/main" id="{078BC65A-7BA9-4E3A-9FE2-3B3A11F6241F}"/>
              </a:ext>
            </a:extLst>
          </p:cNvPr>
          <p:cNvGraphicFramePr>
            <a:graphicFrameLocks noGrp="1"/>
          </p:cNvGraphicFramePr>
          <p:nvPr>
            <p:ph idx="1"/>
            <p:extLst>
              <p:ext uri="{D42A27DB-BD31-4B8C-83A1-F6EECF244321}">
                <p14:modId xmlns:p14="http://schemas.microsoft.com/office/powerpoint/2010/main" val="3294361835"/>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2769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dirty="0"/>
              <a:t>Features of the main paradigms </a:t>
            </a:r>
            <a:endParaRPr lang="en-US" altLang="zh-CN" dirty="0"/>
          </a:p>
        </p:txBody>
      </p:sp>
      <p:graphicFrame>
        <p:nvGraphicFramePr>
          <p:cNvPr id="15390" name="Group 30"/>
          <p:cNvGraphicFramePr>
            <a:graphicFrameLocks noGrp="1"/>
          </p:cNvGraphicFramePr>
          <p:nvPr>
            <p:ph type="tbl" idx="1"/>
            <p:extLst>
              <p:ext uri="{D42A27DB-BD31-4B8C-83A1-F6EECF244321}">
                <p14:modId xmlns:p14="http://schemas.microsoft.com/office/powerpoint/2010/main" val="1866380385"/>
              </p:ext>
            </p:extLst>
          </p:nvPr>
        </p:nvGraphicFramePr>
        <p:xfrm>
          <a:off x="1834304" y="1704776"/>
          <a:ext cx="8229600" cy="4782312"/>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Positivistic</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Phenomenological</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Generalises from sample to population</a:t>
                      </a:r>
                      <a:endParaRPr kumimoji="0" lang="en-US" altLang="zh-CN" sz="2200" b="0" i="0" u="none" strike="noStrike" cap="none" normalizeH="0" baseline="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a:ln>
                            <a:noFill/>
                          </a:ln>
                          <a:solidFill>
                            <a:schemeClr val="tx1"/>
                          </a:solidFill>
                          <a:effectLst/>
                          <a:latin typeface="Arial" charset="0"/>
                        </a:rPr>
                        <a:t>Concerned with generating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a:ln>
                            <a:noFill/>
                          </a:ln>
                          <a:solidFill>
                            <a:schemeClr val="tx1"/>
                          </a:solidFill>
                          <a:effectLst/>
                          <a:latin typeface="Arial" charset="0"/>
                        </a:rPr>
                        <a:t>Generalises from one setting to another</a:t>
                      </a:r>
                      <a:endParaRPr kumimoji="0" lang="en-US" altLang="zh-CN" sz="22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225670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42AB9-01DC-4AD3-9753-6B4FEC2222BB}"/>
              </a:ext>
            </a:extLst>
          </p:cNvPr>
          <p:cNvSpPr>
            <a:spLocks noGrp="1"/>
          </p:cNvSpPr>
          <p:nvPr>
            <p:ph type="title"/>
          </p:nvPr>
        </p:nvSpPr>
        <p:spPr/>
        <p:txBody>
          <a:bodyPr/>
          <a:lstStyle/>
          <a:p>
            <a:r>
              <a:rPr lang="en-GB" dirty="0"/>
              <a:t>Reliability</a:t>
            </a:r>
          </a:p>
        </p:txBody>
      </p:sp>
      <p:sp>
        <p:nvSpPr>
          <p:cNvPr id="3" name="Content Placeholder 2">
            <a:extLst>
              <a:ext uri="{FF2B5EF4-FFF2-40B4-BE49-F238E27FC236}">
                <a16:creationId xmlns:a16="http://schemas.microsoft.com/office/drawing/2014/main" id="{8E97493D-EEA5-45B5-A08B-85A70F849188}"/>
              </a:ext>
            </a:extLst>
          </p:cNvPr>
          <p:cNvSpPr>
            <a:spLocks noGrp="1"/>
          </p:cNvSpPr>
          <p:nvPr>
            <p:ph idx="1"/>
          </p:nvPr>
        </p:nvSpPr>
        <p:spPr/>
        <p:txBody>
          <a:bodyPr/>
          <a:lstStyle/>
          <a:p>
            <a:r>
              <a:rPr lang="en-GB" dirty="0"/>
              <a:t>Reliability refers to consistency of the measurement. Reliability shows how trustworthy is the core of a test.</a:t>
            </a:r>
          </a:p>
          <a:p>
            <a:r>
              <a:rPr lang="en-GB" dirty="0"/>
              <a:t>If the collected data shows the same results after being tested using various methods and sample groups, the information is reliable. If your method has reliability, the results will be valid.</a:t>
            </a:r>
          </a:p>
          <a:p>
            <a:endParaRPr lang="en-GB" dirty="0"/>
          </a:p>
          <a:p>
            <a:r>
              <a:rPr lang="en-GB" dirty="0"/>
              <a:t>Example: If you weigh yourself on a weighing scale throughout the day, you’ll get the same results. These are considered reliable results obtained through repeated measures.</a:t>
            </a:r>
          </a:p>
          <a:p>
            <a:r>
              <a:rPr lang="en-GB" dirty="0"/>
              <a:t>Example: If a teacher conducts the same math test of students and repeats it next week with the same questions. If she gets the same score, then the reliability of the test is high.</a:t>
            </a:r>
          </a:p>
        </p:txBody>
      </p:sp>
    </p:spTree>
    <p:extLst>
      <p:ext uri="{BB962C8B-B14F-4D97-AF65-F5344CB8AC3E}">
        <p14:creationId xmlns:p14="http://schemas.microsoft.com/office/powerpoint/2010/main" val="27485133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04F9D-46FC-40B8-B142-511400475E31}"/>
              </a:ext>
            </a:extLst>
          </p:cNvPr>
          <p:cNvSpPr>
            <a:spLocks noGrp="1"/>
          </p:cNvSpPr>
          <p:nvPr>
            <p:ph type="title"/>
          </p:nvPr>
        </p:nvSpPr>
        <p:spPr/>
        <p:txBody>
          <a:bodyPr/>
          <a:lstStyle/>
          <a:p>
            <a:r>
              <a:rPr lang="en-GB" dirty="0"/>
              <a:t>Validity</a:t>
            </a:r>
          </a:p>
        </p:txBody>
      </p:sp>
      <p:sp>
        <p:nvSpPr>
          <p:cNvPr id="3" name="Content Placeholder 2">
            <a:extLst>
              <a:ext uri="{FF2B5EF4-FFF2-40B4-BE49-F238E27FC236}">
                <a16:creationId xmlns:a16="http://schemas.microsoft.com/office/drawing/2014/main" id="{E51B79CB-EBDF-4DC8-8ABA-D772EBF7F0AE}"/>
              </a:ext>
            </a:extLst>
          </p:cNvPr>
          <p:cNvSpPr>
            <a:spLocks noGrp="1"/>
          </p:cNvSpPr>
          <p:nvPr>
            <p:ph idx="1"/>
          </p:nvPr>
        </p:nvSpPr>
        <p:spPr/>
        <p:txBody>
          <a:bodyPr/>
          <a:lstStyle/>
          <a:p>
            <a:r>
              <a:rPr lang="en-GB" dirty="0"/>
              <a:t>Validity refers to the accuracy of the measurement. Validity shows how a specific test is suitable for a particular situation. If the results are accurate according to the researcher’s situation, explanation, and prediction, then the research is valid. </a:t>
            </a:r>
          </a:p>
          <a:p>
            <a:r>
              <a:rPr lang="en-GB" dirty="0"/>
              <a:t>If the method of measuring is accurate, then it’ll produce accurate results. If a method is reliable, then it’s valid. In contrast, if a method is not reliable, it’s not valid. </a:t>
            </a:r>
          </a:p>
          <a:p>
            <a:endParaRPr lang="en-GB" dirty="0"/>
          </a:p>
          <a:p>
            <a:r>
              <a:rPr lang="en-GB" dirty="0"/>
              <a:t>Example: Suppose a questionnaire is distributed among a group of people to check the quality of a skincare product and repeated the same questionnaire with many groups. If you get the same response from various participants, it means the validity of the questionnaire and product is high as it has high reliability.</a:t>
            </a:r>
          </a:p>
        </p:txBody>
      </p:sp>
      <p:sp>
        <p:nvSpPr>
          <p:cNvPr id="4" name="Footer Placeholder 3">
            <a:extLst>
              <a:ext uri="{FF2B5EF4-FFF2-40B4-BE49-F238E27FC236}">
                <a16:creationId xmlns:a16="http://schemas.microsoft.com/office/drawing/2014/main" id="{A3538109-8AB8-4265-BAF8-C8B021B37745}"/>
              </a:ext>
            </a:extLst>
          </p:cNvPr>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a:extLst>
              <a:ext uri="{FF2B5EF4-FFF2-40B4-BE49-F238E27FC236}">
                <a16:creationId xmlns:a16="http://schemas.microsoft.com/office/drawing/2014/main" id="{7536B163-60CF-4CED-A916-2672BAFE562B}"/>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15</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565069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r>
              <a:rPr lang="en-GB" dirty="0"/>
              <a:t>Methods of the main paradigms</a:t>
            </a:r>
            <a:endParaRPr lang="en-US" altLang="zh-CN" dirty="0"/>
          </a:p>
        </p:txBody>
      </p:sp>
      <p:graphicFrame>
        <p:nvGraphicFramePr>
          <p:cNvPr id="16407" name="Group 23"/>
          <p:cNvGraphicFramePr>
            <a:graphicFrameLocks noGrp="1"/>
          </p:cNvGraphicFramePr>
          <p:nvPr>
            <p:ph type="tbl" idx="1"/>
            <p:extLst>
              <p:ext uri="{D42A27DB-BD31-4B8C-83A1-F6EECF244321}">
                <p14:modId xmlns:p14="http://schemas.microsoft.com/office/powerpoint/2010/main" val="3002637838"/>
              </p:ext>
            </p:extLst>
          </p:nvPr>
        </p:nvGraphicFramePr>
        <p:xfrm>
          <a:off x="1981200" y="2151888"/>
          <a:ext cx="8229600" cy="2554224"/>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Positivistic</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Phenomenological</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18192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Structured questionnaire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Structured interview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Experiments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Software development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Action research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Case studies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Document analysis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Unstructured interviews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Focus groups</a:t>
                      </a:r>
                      <a:endParaRPr kumimoji="0" lang="en-US" altLang="zh-CN" sz="22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069575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F928DA-09F5-4F18-AF54-A46892808356}"/>
              </a:ext>
            </a:extLst>
          </p:cNvPr>
          <p:cNvSpPr>
            <a:spLocks noGrp="1"/>
          </p:cNvSpPr>
          <p:nvPr>
            <p:ph type="title"/>
          </p:nvPr>
        </p:nvSpPr>
        <p:spPr/>
        <p:txBody>
          <a:bodyPr/>
          <a:lstStyle/>
          <a:p>
            <a:r>
              <a:rPr lang="en-GB" dirty="0"/>
              <a:t>Approaches:  Inductive vs. Deductive Reasoning</a:t>
            </a:r>
          </a:p>
        </p:txBody>
      </p:sp>
      <p:pic>
        <p:nvPicPr>
          <p:cNvPr id="1026" name="Picture 2" descr=", The Difference Between Deductive and Inductive Reasoning">
            <a:extLst>
              <a:ext uri="{FF2B5EF4-FFF2-40B4-BE49-F238E27FC236}">
                <a16:creationId xmlns:a16="http://schemas.microsoft.com/office/drawing/2014/main" id="{7AFAECF5-3B22-49BC-B6C3-A738127D7A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0375" y="1882853"/>
            <a:ext cx="4113489" cy="378440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872A036-6122-4C52-A916-C2E468F8F849}"/>
              </a:ext>
            </a:extLst>
          </p:cNvPr>
          <p:cNvSpPr txBox="1"/>
          <p:nvPr/>
        </p:nvSpPr>
        <p:spPr>
          <a:xfrm>
            <a:off x="1572237" y="6040073"/>
            <a:ext cx="9781563" cy="369332"/>
          </a:xfrm>
          <a:prstGeom prst="rect">
            <a:avLst/>
          </a:prstGeom>
          <a:noFill/>
        </p:spPr>
        <p:txBody>
          <a:bodyPr wrap="square" rtlCol="0">
            <a:spAutoFit/>
          </a:bodyPr>
          <a:lstStyle/>
          <a:p>
            <a:r>
              <a:rPr lang="en-GB" dirty="0">
                <a:hlinkClick r:id="rId3"/>
              </a:rPr>
              <a:t>https://danielmiessler.com/blog/the-difference-between-deductive-and-inductive-reasoning/</a:t>
            </a:r>
            <a:endParaRPr lang="en-GB" dirty="0"/>
          </a:p>
        </p:txBody>
      </p:sp>
      <p:sp>
        <p:nvSpPr>
          <p:cNvPr id="6" name="TextBox 5">
            <a:extLst>
              <a:ext uri="{FF2B5EF4-FFF2-40B4-BE49-F238E27FC236}">
                <a16:creationId xmlns:a16="http://schemas.microsoft.com/office/drawing/2014/main" id="{ED7852CC-98C5-44FB-A5AE-BE1C6D13DC51}"/>
              </a:ext>
            </a:extLst>
          </p:cNvPr>
          <p:cNvSpPr txBox="1"/>
          <p:nvPr/>
        </p:nvSpPr>
        <p:spPr>
          <a:xfrm>
            <a:off x="1458434" y="2810312"/>
            <a:ext cx="1392754" cy="1477328"/>
          </a:xfrm>
          <a:prstGeom prst="rect">
            <a:avLst/>
          </a:prstGeom>
          <a:noFill/>
        </p:spPr>
        <p:txBody>
          <a:bodyPr wrap="none" rtlCol="0">
            <a:spAutoFit/>
          </a:bodyPr>
          <a:lstStyle/>
          <a:p>
            <a:r>
              <a:rPr lang="en-GB" dirty="0"/>
              <a:t>Newton:</a:t>
            </a:r>
          </a:p>
          <a:p>
            <a:r>
              <a:rPr lang="en-GB" dirty="0"/>
              <a:t>theory;</a:t>
            </a:r>
          </a:p>
          <a:p>
            <a:r>
              <a:rPr lang="en-GB" dirty="0"/>
              <a:t>hypothesis;</a:t>
            </a:r>
          </a:p>
          <a:p>
            <a:r>
              <a:rPr lang="en-GB" dirty="0"/>
              <a:t>observation;</a:t>
            </a:r>
          </a:p>
          <a:p>
            <a:r>
              <a:rPr lang="en-GB" dirty="0"/>
              <a:t>confirmation</a:t>
            </a:r>
          </a:p>
        </p:txBody>
      </p:sp>
      <p:sp>
        <p:nvSpPr>
          <p:cNvPr id="7" name="TextBox 6">
            <a:extLst>
              <a:ext uri="{FF2B5EF4-FFF2-40B4-BE49-F238E27FC236}">
                <a16:creationId xmlns:a16="http://schemas.microsoft.com/office/drawing/2014/main" id="{C681FC5F-85D3-42ED-93D3-24CF323804E0}"/>
              </a:ext>
            </a:extLst>
          </p:cNvPr>
          <p:cNvSpPr txBox="1"/>
          <p:nvPr/>
        </p:nvSpPr>
        <p:spPr>
          <a:xfrm>
            <a:off x="7412239" y="2810312"/>
            <a:ext cx="1359924" cy="1477328"/>
          </a:xfrm>
          <a:prstGeom prst="rect">
            <a:avLst/>
          </a:prstGeom>
          <a:noFill/>
        </p:spPr>
        <p:txBody>
          <a:bodyPr wrap="none" rtlCol="0">
            <a:spAutoFit/>
          </a:bodyPr>
          <a:lstStyle/>
          <a:p>
            <a:r>
              <a:rPr lang="en-GB" dirty="0"/>
              <a:t>Sherlock:</a:t>
            </a:r>
          </a:p>
          <a:p>
            <a:r>
              <a:rPr lang="en-GB" dirty="0"/>
              <a:t>observation;</a:t>
            </a:r>
          </a:p>
          <a:p>
            <a:r>
              <a:rPr lang="en-GB" dirty="0"/>
              <a:t>pattern;</a:t>
            </a:r>
          </a:p>
          <a:p>
            <a:r>
              <a:rPr lang="en-GB" dirty="0"/>
              <a:t>hypothesis;</a:t>
            </a:r>
          </a:p>
          <a:p>
            <a:r>
              <a:rPr lang="en-GB" dirty="0"/>
              <a:t>theory</a:t>
            </a:r>
          </a:p>
        </p:txBody>
      </p:sp>
    </p:spTree>
    <p:extLst>
      <p:ext uri="{BB962C8B-B14F-4D97-AF65-F5344CB8AC3E}">
        <p14:creationId xmlns:p14="http://schemas.microsoft.com/office/powerpoint/2010/main" val="3589208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22AEB96-A3F8-4EC3-A246-8DAD9319A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14002556-A10E-479D-9B30-0C8B7938E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p:cNvSpPr>
            <a:spLocks noGrp="1"/>
          </p:cNvSpPr>
          <p:nvPr>
            <p:ph type="title"/>
          </p:nvPr>
        </p:nvSpPr>
        <p:spPr>
          <a:xfrm>
            <a:off x="451515" y="447188"/>
            <a:ext cx="3675318" cy="5468700"/>
          </a:xfrm>
        </p:spPr>
        <p:txBody>
          <a:bodyPr anchor="ctr">
            <a:normAutofit/>
          </a:bodyPr>
          <a:lstStyle/>
          <a:p>
            <a:r>
              <a:rPr lang="en-GB" sz="3200"/>
              <a:t>Selecting Your Methodology</a:t>
            </a:r>
          </a:p>
        </p:txBody>
      </p:sp>
      <p:sp>
        <p:nvSpPr>
          <p:cNvPr id="6" name="Content Placeholder 5"/>
          <p:cNvSpPr>
            <a:spLocks noGrp="1"/>
          </p:cNvSpPr>
          <p:nvPr>
            <p:ph idx="1"/>
          </p:nvPr>
        </p:nvSpPr>
        <p:spPr>
          <a:xfrm>
            <a:off x="4989143" y="447188"/>
            <a:ext cx="6585235" cy="3395469"/>
          </a:xfrm>
          <a:effectLst/>
        </p:spPr>
        <p:txBody>
          <a:bodyPr>
            <a:normAutofit/>
          </a:bodyPr>
          <a:lstStyle/>
          <a:p>
            <a:r>
              <a:rPr lang="en-GB" sz="1600"/>
              <a:t>Listed here  are five of the six most commonly-used research strategies within applied computing</a:t>
            </a:r>
          </a:p>
          <a:p>
            <a:pPr lvl="1"/>
            <a:r>
              <a:rPr lang="en-GB" dirty="0"/>
              <a:t>Others exist, but they are difficult to apply to a short applied computing project</a:t>
            </a:r>
          </a:p>
          <a:p>
            <a:r>
              <a:rPr lang="en-GB" sz="1600"/>
              <a:t>Crucially, the list is missing </a:t>
            </a:r>
            <a:r>
              <a:rPr lang="en-GB" sz="1600" b="1"/>
              <a:t>simulation, </a:t>
            </a:r>
            <a:r>
              <a:rPr lang="en-GB" sz="1600"/>
              <a:t>another positivist, deductive approach</a:t>
            </a:r>
          </a:p>
        </p:txBody>
      </p:sp>
      <p:sp>
        <p:nvSpPr>
          <p:cNvPr id="3" name="Slide Number Placeholder 2"/>
          <p:cNvSpPr>
            <a:spLocks noGrp="1"/>
          </p:cNvSpPr>
          <p:nvPr>
            <p:ph type="sldNum" sz="quarter" idx="12"/>
          </p:nvPr>
        </p:nvSpPr>
        <p:spPr>
          <a:xfrm>
            <a:off x="10678331" y="5915888"/>
            <a:ext cx="1062155" cy="490599"/>
          </a:xfrm>
        </p:spPr>
        <p:txBody>
          <a:bodyPr>
            <a:normAutofit/>
          </a:bodyPr>
          <a:lstStyle/>
          <a:p>
            <a:pPr>
              <a:spcAft>
                <a:spcPts val="600"/>
              </a:spcAft>
            </a:pPr>
            <a:fld id="{F912FDC1-C426-46F0-A50A-E2690F78E5D8}" type="slidenum">
              <a:rPr lang="en-GB" smtClean="0"/>
              <a:pPr>
                <a:spcAft>
                  <a:spcPts val="600"/>
                </a:spcAft>
              </a:pPr>
              <a:t>18</a:t>
            </a:fld>
            <a:endParaRPr lang="en-GB"/>
          </a:p>
        </p:txBody>
      </p:sp>
      <p:pic>
        <p:nvPicPr>
          <p:cNvPr id="2" name="Picture 1">
            <a:extLst>
              <a:ext uri="{FF2B5EF4-FFF2-40B4-BE49-F238E27FC236}">
                <a16:creationId xmlns:a16="http://schemas.microsoft.com/office/drawing/2014/main" id="{A2457599-17A7-4696-98B8-22441363D725}"/>
              </a:ext>
            </a:extLst>
          </p:cNvPr>
          <p:cNvPicPr>
            <a:picLocks noChangeAspect="1"/>
          </p:cNvPicPr>
          <p:nvPr/>
        </p:nvPicPr>
        <p:blipFill>
          <a:blip r:embed="rId2"/>
          <a:stretch>
            <a:fillRect/>
          </a:stretch>
        </p:blipFill>
        <p:spPr>
          <a:xfrm>
            <a:off x="4989143" y="4485724"/>
            <a:ext cx="6585235" cy="1086564"/>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813072832"/>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3" name="Slide Number Placeholder 2"/>
          <p:cNvSpPr>
            <a:spLocks noGrp="1"/>
          </p:cNvSpPr>
          <p:nvPr>
            <p:ph type="sldNum" sz="quarter" idx="12"/>
          </p:nvPr>
        </p:nvSpPr>
        <p:spPr/>
        <p:txBody>
          <a:bodyPr/>
          <a:lstStyle/>
          <a:p>
            <a:fld id="{F912FDC1-C426-46F0-A50A-E2690F78E5D8}" type="slidenum">
              <a:rPr lang="en-GB" smtClean="0"/>
              <a:pPr/>
              <a:t>19</a:t>
            </a:fld>
            <a:endParaRPr lang="en-GB"/>
          </a:p>
        </p:txBody>
      </p:sp>
      <p:sp>
        <p:nvSpPr>
          <p:cNvPr id="39" name="Left Brace 38"/>
          <p:cNvSpPr/>
          <p:nvPr/>
        </p:nvSpPr>
        <p:spPr>
          <a:xfrm rot="16200000">
            <a:off x="5169779" y="1020576"/>
            <a:ext cx="432048" cy="4320800"/>
          </a:xfrm>
          <a:prstGeom prst="leftBrace">
            <a:avLst/>
          </a:prstGeom>
          <a:ln w="381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Left Brace 39"/>
          <p:cNvSpPr/>
          <p:nvPr/>
        </p:nvSpPr>
        <p:spPr>
          <a:xfrm rot="16200000">
            <a:off x="8233500" y="3360078"/>
            <a:ext cx="432048" cy="4320800"/>
          </a:xfrm>
          <a:prstGeom prst="leftBrac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1" name="TextBox 40"/>
          <p:cNvSpPr txBox="1"/>
          <p:nvPr/>
        </p:nvSpPr>
        <p:spPr>
          <a:xfrm>
            <a:off x="3225403" y="3343975"/>
            <a:ext cx="4320800" cy="664277"/>
          </a:xfrm>
          <a:prstGeom prst="rect">
            <a:avLst/>
          </a:prstGeom>
          <a:noFill/>
        </p:spPr>
        <p:txBody>
          <a:bodyPr wrap="square" rtlCol="0">
            <a:spAutoFit/>
          </a:bodyPr>
          <a:lstStyle/>
          <a:p>
            <a:pPr algn="ctr"/>
            <a:r>
              <a:rPr lang="en-GB" dirty="0"/>
              <a:t>Strategies normally used by </a:t>
            </a:r>
          </a:p>
          <a:p>
            <a:pPr algn="ctr"/>
            <a:r>
              <a:rPr lang="en-GB" dirty="0"/>
              <a:t>experimental projects</a:t>
            </a:r>
          </a:p>
        </p:txBody>
      </p:sp>
      <p:sp>
        <p:nvSpPr>
          <p:cNvPr id="42" name="TextBox 41"/>
          <p:cNvSpPr txBox="1"/>
          <p:nvPr/>
        </p:nvSpPr>
        <p:spPr>
          <a:xfrm>
            <a:off x="6357531" y="5742210"/>
            <a:ext cx="4320800" cy="664277"/>
          </a:xfrm>
          <a:prstGeom prst="rect">
            <a:avLst/>
          </a:prstGeom>
          <a:noFill/>
        </p:spPr>
        <p:txBody>
          <a:bodyPr wrap="square" rtlCol="0">
            <a:spAutoFit/>
          </a:bodyPr>
          <a:lstStyle/>
          <a:p>
            <a:pPr algn="ctr"/>
            <a:r>
              <a:rPr lang="en-GB" dirty="0"/>
              <a:t>Strategies normally used by </a:t>
            </a:r>
          </a:p>
          <a:p>
            <a:pPr algn="ctr"/>
            <a:r>
              <a:rPr lang="en-GB" dirty="0"/>
              <a:t>survey projects</a:t>
            </a:r>
          </a:p>
        </p:txBody>
      </p:sp>
      <p:grpSp>
        <p:nvGrpSpPr>
          <p:cNvPr id="22" name="Group 21"/>
          <p:cNvGrpSpPr/>
          <p:nvPr/>
        </p:nvGrpSpPr>
        <p:grpSpPr>
          <a:xfrm>
            <a:off x="2001207" y="1527864"/>
            <a:ext cx="8712648" cy="1368040"/>
            <a:chOff x="323528" y="1772816"/>
            <a:chExt cx="8712648" cy="1368040"/>
          </a:xfrm>
        </p:grpSpPr>
        <p:grpSp>
          <p:nvGrpSpPr>
            <p:cNvPr id="23" name="Group 22"/>
            <p:cNvGrpSpPr/>
            <p:nvPr/>
          </p:nvGrpSpPr>
          <p:grpSpPr>
            <a:xfrm>
              <a:off x="1835696" y="1772816"/>
              <a:ext cx="7200480" cy="1368040"/>
              <a:chOff x="179512" y="1340808"/>
              <a:chExt cx="7200480" cy="1368040"/>
            </a:xfrm>
          </p:grpSpPr>
          <p:sp>
            <p:nvSpPr>
              <p:cNvPr id="27" name="TextBox 26"/>
              <p:cNvSpPr txBox="1"/>
              <p:nvPr/>
            </p:nvSpPr>
            <p:spPr>
              <a:xfrm>
                <a:off x="3780072" y="1700808"/>
                <a:ext cx="3599840"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a:t>Inductive</a:t>
                </a:r>
              </a:p>
            </p:txBody>
          </p:sp>
          <p:sp>
            <p:nvSpPr>
              <p:cNvPr id="28" name="TextBox 27"/>
              <p:cNvSpPr txBox="1"/>
              <p:nvPr/>
            </p:nvSpPr>
            <p:spPr>
              <a:xfrm>
                <a:off x="179512" y="1340808"/>
                <a:ext cx="3600000" cy="360000"/>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a:solidFill>
                      <a:schemeClr val="bg1"/>
                    </a:solidFill>
                  </a:rPr>
                  <a:t>Positivism</a:t>
                </a:r>
              </a:p>
            </p:txBody>
          </p:sp>
          <p:sp>
            <p:nvSpPr>
              <p:cNvPr id="29" name="TextBox 28"/>
              <p:cNvSpPr txBox="1"/>
              <p:nvPr/>
            </p:nvSpPr>
            <p:spPr>
              <a:xfrm>
                <a:off x="179512" y="1700808"/>
                <a:ext cx="3600000"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a:t>Deductive</a:t>
                </a:r>
              </a:p>
            </p:txBody>
          </p:sp>
          <p:sp>
            <p:nvSpPr>
              <p:cNvPr id="30" name="TextBox 29"/>
              <p:cNvSpPr txBox="1"/>
              <p:nvPr/>
            </p:nvSpPr>
            <p:spPr>
              <a:xfrm>
                <a:off x="3779992" y="1354967"/>
                <a:ext cx="3600000" cy="360000"/>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a:solidFill>
                      <a:schemeClr val="bg1"/>
                    </a:solidFill>
                  </a:rPr>
                  <a:t>Phenomenology</a:t>
                </a:r>
              </a:p>
            </p:txBody>
          </p:sp>
          <p:sp>
            <p:nvSpPr>
              <p:cNvPr id="31" name="TextBox 30"/>
              <p:cNvSpPr txBox="1"/>
              <p:nvPr/>
            </p:nvSpPr>
            <p:spPr>
              <a:xfrm>
                <a:off x="179512" y="2060848"/>
                <a:ext cx="1440000" cy="646331"/>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a:t>Experiment</a:t>
                </a:r>
                <a:endParaRPr lang="en-GB" dirty="0"/>
              </a:p>
            </p:txBody>
          </p:sp>
          <p:sp>
            <p:nvSpPr>
              <p:cNvPr id="32" name="TextBox 31"/>
              <p:cNvSpPr txBox="1"/>
              <p:nvPr/>
            </p:nvSpPr>
            <p:spPr>
              <a:xfrm>
                <a:off x="1619752" y="2067735"/>
                <a:ext cx="1440000" cy="553998"/>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400" dirty="0"/>
                  <a:t>Software</a:t>
                </a:r>
                <a:r>
                  <a:rPr lang="en-GB" sz="1600" dirty="0"/>
                  <a:t> </a:t>
                </a:r>
                <a:r>
                  <a:rPr lang="en-GB" sz="1400" dirty="0"/>
                  <a:t>Development</a:t>
                </a:r>
                <a:endParaRPr lang="en-GB" sz="1600" dirty="0"/>
              </a:p>
            </p:txBody>
          </p:sp>
          <p:sp>
            <p:nvSpPr>
              <p:cNvPr id="33" name="TextBox 32"/>
              <p:cNvSpPr txBox="1"/>
              <p:nvPr/>
            </p:nvSpPr>
            <p:spPr>
              <a:xfrm>
                <a:off x="3059832" y="2060848"/>
                <a:ext cx="1440480" cy="648000"/>
              </a:xfrm>
              <a:prstGeom prst="rect">
                <a:avLst/>
              </a:prstGeom>
              <a:solidFill>
                <a:schemeClr val="accent4">
                  <a:lumMod val="40000"/>
                  <a:lumOff val="60000"/>
                </a:schemeClr>
              </a:solidFill>
              <a:ln>
                <a:solidFill>
                  <a:schemeClr val="accent4">
                    <a:lumMod val="50000"/>
                  </a:schemeClr>
                </a:solidFill>
              </a:ln>
            </p:spPr>
            <p:txBody>
              <a:bodyPr wrap="square" rtlCol="0" anchor="ctr">
                <a:noAutofit/>
              </a:bodyPr>
              <a:lstStyle/>
              <a:p>
                <a:pPr algn="ctr"/>
                <a:r>
                  <a:rPr lang="en-GB" sz="1600" dirty="0"/>
                  <a:t>Document Review</a:t>
                </a:r>
              </a:p>
            </p:txBody>
          </p:sp>
          <p:sp>
            <p:nvSpPr>
              <p:cNvPr id="50" name="TextBox 49"/>
              <p:cNvSpPr txBox="1"/>
              <p:nvPr/>
            </p:nvSpPr>
            <p:spPr>
              <a:xfrm>
                <a:off x="45003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t>Case Study</a:t>
                </a:r>
              </a:p>
            </p:txBody>
          </p:sp>
          <p:sp>
            <p:nvSpPr>
              <p:cNvPr id="51" name="TextBox 50"/>
              <p:cNvSpPr txBox="1"/>
              <p:nvPr/>
            </p:nvSpPr>
            <p:spPr>
              <a:xfrm>
                <a:off x="59399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t>Survey</a:t>
                </a:r>
              </a:p>
            </p:txBody>
          </p:sp>
        </p:grpSp>
        <p:sp>
          <p:nvSpPr>
            <p:cNvPr id="24" name="TextBox 23"/>
            <p:cNvSpPr txBox="1"/>
            <p:nvPr/>
          </p:nvSpPr>
          <p:spPr>
            <a:xfrm>
              <a:off x="323528" y="1780456"/>
              <a:ext cx="1313180" cy="369332"/>
            </a:xfrm>
            <a:prstGeom prst="rect">
              <a:avLst/>
            </a:prstGeom>
            <a:noFill/>
          </p:spPr>
          <p:txBody>
            <a:bodyPr wrap="none" rtlCol="0">
              <a:spAutoFit/>
            </a:bodyPr>
            <a:lstStyle/>
            <a:p>
              <a:r>
                <a:rPr lang="en-GB" dirty="0"/>
                <a:t>Philosophy</a:t>
              </a:r>
            </a:p>
          </p:txBody>
        </p:sp>
        <p:sp>
          <p:nvSpPr>
            <p:cNvPr id="25" name="TextBox 24"/>
            <p:cNvSpPr txBox="1"/>
            <p:nvPr/>
          </p:nvSpPr>
          <p:spPr>
            <a:xfrm>
              <a:off x="382550" y="2159420"/>
              <a:ext cx="1172116" cy="369332"/>
            </a:xfrm>
            <a:prstGeom prst="rect">
              <a:avLst/>
            </a:prstGeom>
            <a:noFill/>
          </p:spPr>
          <p:txBody>
            <a:bodyPr wrap="none" rtlCol="0">
              <a:spAutoFit/>
            </a:bodyPr>
            <a:lstStyle/>
            <a:p>
              <a:r>
                <a:rPr lang="en-GB" dirty="0"/>
                <a:t>Approach</a:t>
              </a:r>
            </a:p>
          </p:txBody>
        </p:sp>
        <p:sp>
          <p:nvSpPr>
            <p:cNvPr id="26" name="TextBox 25"/>
            <p:cNvSpPr txBox="1"/>
            <p:nvPr/>
          </p:nvSpPr>
          <p:spPr>
            <a:xfrm>
              <a:off x="373349" y="2632190"/>
              <a:ext cx="1223412" cy="369332"/>
            </a:xfrm>
            <a:prstGeom prst="rect">
              <a:avLst/>
            </a:prstGeom>
            <a:noFill/>
          </p:spPr>
          <p:txBody>
            <a:bodyPr wrap="none" rtlCol="0">
              <a:spAutoFit/>
            </a:bodyPr>
            <a:lstStyle/>
            <a:p>
              <a:r>
                <a:rPr lang="en-GB" dirty="0"/>
                <a:t>Strategies</a:t>
              </a:r>
            </a:p>
          </p:txBody>
        </p:sp>
      </p:grpSp>
      <p:sp>
        <p:nvSpPr>
          <p:cNvPr id="52" name="Left Brace 51"/>
          <p:cNvSpPr/>
          <p:nvPr/>
        </p:nvSpPr>
        <p:spPr>
          <a:xfrm rot="16200000">
            <a:off x="6630930" y="2177973"/>
            <a:ext cx="432048" cy="4320800"/>
          </a:xfrm>
          <a:prstGeom prst="leftBrace">
            <a:avLst/>
          </a:prstGeom>
          <a:ln w="38100">
            <a:solidFill>
              <a:schemeClr val="accent4">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3" name="TextBox 52"/>
          <p:cNvSpPr txBox="1"/>
          <p:nvPr/>
        </p:nvSpPr>
        <p:spPr>
          <a:xfrm>
            <a:off x="4686554" y="4489275"/>
            <a:ext cx="4320800" cy="664277"/>
          </a:xfrm>
          <a:prstGeom prst="rect">
            <a:avLst/>
          </a:prstGeom>
          <a:noFill/>
        </p:spPr>
        <p:txBody>
          <a:bodyPr wrap="square" rtlCol="0">
            <a:spAutoFit/>
          </a:bodyPr>
          <a:lstStyle/>
          <a:p>
            <a:pPr algn="ctr"/>
            <a:r>
              <a:rPr lang="en-GB" dirty="0"/>
              <a:t>Strategies normally used by </a:t>
            </a:r>
          </a:p>
          <a:p>
            <a:pPr algn="ctr"/>
            <a:r>
              <a:rPr lang="en-GB" dirty="0"/>
              <a:t>development projects</a:t>
            </a:r>
          </a:p>
        </p:txBody>
      </p:sp>
    </p:spTree>
    <p:extLst>
      <p:ext uri="{BB962C8B-B14F-4D97-AF65-F5344CB8AC3E}">
        <p14:creationId xmlns:p14="http://schemas.microsoft.com/office/powerpoint/2010/main" val="4003464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604A5-53AE-A03A-E286-BC2F23D5BDDE}"/>
              </a:ext>
            </a:extLst>
          </p:cNvPr>
          <p:cNvSpPr>
            <a:spLocks noGrp="1"/>
          </p:cNvSpPr>
          <p:nvPr>
            <p:ph type="title"/>
          </p:nvPr>
        </p:nvSpPr>
        <p:spPr/>
        <p:txBody>
          <a:bodyPr/>
          <a:lstStyle/>
          <a:p>
            <a:r>
              <a:rPr lang="en-GB" dirty="0"/>
              <a:t>Research Onion Model</a:t>
            </a:r>
          </a:p>
        </p:txBody>
      </p:sp>
      <p:sp>
        <p:nvSpPr>
          <p:cNvPr id="3" name="Content Placeholder 2">
            <a:extLst>
              <a:ext uri="{FF2B5EF4-FFF2-40B4-BE49-F238E27FC236}">
                <a16:creationId xmlns:a16="http://schemas.microsoft.com/office/drawing/2014/main" id="{FB0B53E7-AE7C-239B-0981-7B7039F66FB8}"/>
              </a:ext>
            </a:extLst>
          </p:cNvPr>
          <p:cNvSpPr>
            <a:spLocks noGrp="1"/>
          </p:cNvSpPr>
          <p:nvPr>
            <p:ph idx="1"/>
          </p:nvPr>
        </p:nvSpPr>
        <p:spPr/>
        <p:txBody>
          <a:bodyPr/>
          <a:lstStyle/>
          <a:p>
            <a:r>
              <a:rPr lang="en-GB" dirty="0">
                <a:ea typeface="+mn-lt"/>
                <a:cs typeface="+mn-lt"/>
              </a:rPr>
              <a:t>The research onion model was presented by Saunders, Lewis and Thornhill in their book titled Research Methods for Business Students.</a:t>
            </a:r>
            <a:endParaRPr lang="en-GB" dirty="0"/>
          </a:p>
          <a:p>
            <a:r>
              <a:rPr lang="en-GB" dirty="0">
                <a:ea typeface="+mn-lt"/>
                <a:cs typeface="+mn-lt"/>
              </a:rPr>
              <a:t>This model aims to explain the different stages of writing a dissertation to help students create a better organised methodology.</a:t>
            </a:r>
            <a:endParaRPr lang="en-GB" dirty="0"/>
          </a:p>
          <a:p>
            <a:r>
              <a:rPr lang="en-GB" dirty="0">
                <a:ea typeface="+mn-lt"/>
                <a:cs typeface="+mn-lt"/>
              </a:rPr>
              <a:t>The below Research Onion model symbolically illustrates the ways in which different elements involved in the research could be examined to develop the final research design.</a:t>
            </a:r>
            <a:endParaRPr lang="en-GB" dirty="0"/>
          </a:p>
          <a:p>
            <a:endParaRPr lang="en-GB" dirty="0"/>
          </a:p>
        </p:txBody>
      </p:sp>
      <p:sp>
        <p:nvSpPr>
          <p:cNvPr id="4" name="Footer Placeholder 3">
            <a:extLst>
              <a:ext uri="{FF2B5EF4-FFF2-40B4-BE49-F238E27FC236}">
                <a16:creationId xmlns:a16="http://schemas.microsoft.com/office/drawing/2014/main" id="{B8D44808-C7BA-A907-BD28-A0B2BAAEFE5B}"/>
              </a:ext>
            </a:extLst>
          </p:cNvPr>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a:extLst>
              <a:ext uri="{FF2B5EF4-FFF2-40B4-BE49-F238E27FC236}">
                <a16:creationId xmlns:a16="http://schemas.microsoft.com/office/drawing/2014/main" id="{728E4BAC-1EFF-41E6-0E43-7B21AF3D3BB3}"/>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20</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889669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E020B-2033-CB28-F645-FE72CD38A7F7}"/>
              </a:ext>
            </a:extLst>
          </p:cNvPr>
          <p:cNvSpPr>
            <a:spLocks noGrp="1"/>
          </p:cNvSpPr>
          <p:nvPr>
            <p:ph type="title"/>
          </p:nvPr>
        </p:nvSpPr>
        <p:spPr/>
        <p:txBody>
          <a:bodyPr/>
          <a:lstStyle/>
          <a:p>
            <a:r>
              <a:rPr lang="en-GB" dirty="0"/>
              <a:t>Research Onion </a:t>
            </a:r>
          </a:p>
        </p:txBody>
      </p:sp>
      <p:pic>
        <p:nvPicPr>
          <p:cNvPr id="6" name="Picture 6" descr="Chart, sunburst chart&#10;&#10;Description automatically generated">
            <a:extLst>
              <a:ext uri="{FF2B5EF4-FFF2-40B4-BE49-F238E27FC236}">
                <a16:creationId xmlns:a16="http://schemas.microsoft.com/office/drawing/2014/main" id="{F1FCEDD2-D12F-182F-FB99-6757DE65352B}"/>
              </a:ext>
            </a:extLst>
          </p:cNvPr>
          <p:cNvPicPr>
            <a:picLocks noGrp="1" noChangeAspect="1"/>
          </p:cNvPicPr>
          <p:nvPr>
            <p:ph idx="1"/>
          </p:nvPr>
        </p:nvPicPr>
        <p:blipFill>
          <a:blip r:embed="rId2"/>
          <a:stretch>
            <a:fillRect/>
          </a:stretch>
        </p:blipFill>
        <p:spPr>
          <a:xfrm>
            <a:off x="0" y="1518903"/>
            <a:ext cx="12191999" cy="5339097"/>
          </a:xfrm>
        </p:spPr>
      </p:pic>
      <p:sp>
        <p:nvSpPr>
          <p:cNvPr id="4" name="Footer Placeholder 3">
            <a:extLst>
              <a:ext uri="{FF2B5EF4-FFF2-40B4-BE49-F238E27FC236}">
                <a16:creationId xmlns:a16="http://schemas.microsoft.com/office/drawing/2014/main" id="{D904BCF8-BB2B-33BA-F8D6-7B037FE5328C}"/>
              </a:ext>
            </a:extLst>
          </p:cNvPr>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a:extLst>
              <a:ext uri="{FF2B5EF4-FFF2-40B4-BE49-F238E27FC236}">
                <a16:creationId xmlns:a16="http://schemas.microsoft.com/office/drawing/2014/main" id="{2038201E-F000-F004-8B2F-0CC2F8415607}"/>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21</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933379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66DF3-9463-B54C-7D08-72BD2D03FD9C}"/>
              </a:ext>
            </a:extLst>
          </p:cNvPr>
          <p:cNvSpPr>
            <a:spLocks noGrp="1"/>
          </p:cNvSpPr>
          <p:nvPr>
            <p:ph type="title"/>
          </p:nvPr>
        </p:nvSpPr>
        <p:spPr/>
        <p:txBody>
          <a:bodyPr/>
          <a:lstStyle/>
          <a:p>
            <a:r>
              <a:rPr lang="en-GB" dirty="0"/>
              <a:t>Layers</a:t>
            </a:r>
          </a:p>
        </p:txBody>
      </p:sp>
      <p:sp>
        <p:nvSpPr>
          <p:cNvPr id="3" name="Content Placeholder 2">
            <a:extLst>
              <a:ext uri="{FF2B5EF4-FFF2-40B4-BE49-F238E27FC236}">
                <a16:creationId xmlns:a16="http://schemas.microsoft.com/office/drawing/2014/main" id="{A38A4F69-BD02-F501-BF92-60DC8CD208B1}"/>
              </a:ext>
            </a:extLst>
          </p:cNvPr>
          <p:cNvSpPr>
            <a:spLocks noGrp="1"/>
          </p:cNvSpPr>
          <p:nvPr>
            <p:ph idx="1"/>
          </p:nvPr>
        </p:nvSpPr>
        <p:spPr/>
        <p:txBody>
          <a:bodyPr/>
          <a:lstStyle/>
          <a:p>
            <a:r>
              <a:rPr lang="en-GB" dirty="0">
                <a:ea typeface="+mn-lt"/>
                <a:cs typeface="+mn-lt"/>
              </a:rPr>
              <a:t>The Research Onion consists of six main layers:</a:t>
            </a:r>
            <a:endParaRPr lang="en-GB" dirty="0"/>
          </a:p>
          <a:p>
            <a:r>
              <a:rPr lang="en-GB" dirty="0">
                <a:ea typeface="+mn-lt"/>
                <a:cs typeface="+mn-lt"/>
              </a:rPr>
              <a:t>Philosophy;</a:t>
            </a:r>
            <a:endParaRPr lang="en-GB" dirty="0"/>
          </a:p>
          <a:p>
            <a:r>
              <a:rPr lang="en-GB" dirty="0">
                <a:ea typeface="+mn-lt"/>
                <a:cs typeface="+mn-lt"/>
              </a:rPr>
              <a:t>Approach;</a:t>
            </a:r>
            <a:endParaRPr lang="en-GB" dirty="0"/>
          </a:p>
          <a:p>
            <a:r>
              <a:rPr lang="en-GB" dirty="0">
                <a:ea typeface="+mn-lt"/>
                <a:cs typeface="+mn-lt"/>
              </a:rPr>
              <a:t>Strategy;</a:t>
            </a:r>
            <a:endParaRPr lang="en-GB" dirty="0"/>
          </a:p>
          <a:p>
            <a:r>
              <a:rPr lang="en-GB" dirty="0">
                <a:ea typeface="+mn-lt"/>
                <a:cs typeface="+mn-lt"/>
              </a:rPr>
              <a:t>Choice of Methods;</a:t>
            </a:r>
            <a:endParaRPr lang="en-GB" dirty="0"/>
          </a:p>
          <a:p>
            <a:r>
              <a:rPr lang="en-GB" dirty="0">
                <a:ea typeface="+mn-lt"/>
                <a:cs typeface="+mn-lt"/>
              </a:rPr>
              <a:t>Time Horizons;</a:t>
            </a:r>
            <a:endParaRPr lang="en-GB" dirty="0"/>
          </a:p>
          <a:p>
            <a:r>
              <a:rPr lang="en-GB" dirty="0">
                <a:ea typeface="+mn-lt"/>
                <a:cs typeface="+mn-lt"/>
              </a:rPr>
              <a:t>Data Collection and Analysis</a:t>
            </a:r>
            <a:endParaRPr lang="en-GB" dirty="0"/>
          </a:p>
        </p:txBody>
      </p:sp>
      <p:sp>
        <p:nvSpPr>
          <p:cNvPr id="4" name="Footer Placeholder 3">
            <a:extLst>
              <a:ext uri="{FF2B5EF4-FFF2-40B4-BE49-F238E27FC236}">
                <a16:creationId xmlns:a16="http://schemas.microsoft.com/office/drawing/2014/main" id="{A3EA9F1C-BC7D-83E3-B242-2BCBF141D6F2}"/>
              </a:ext>
            </a:extLst>
          </p:cNvPr>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a:extLst>
              <a:ext uri="{FF2B5EF4-FFF2-40B4-BE49-F238E27FC236}">
                <a16:creationId xmlns:a16="http://schemas.microsoft.com/office/drawing/2014/main" id="{5DBD7703-6D05-3F19-D431-C59E9A948C40}"/>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22</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866985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511EF-408F-B042-5044-E90B8302280E}"/>
              </a:ext>
            </a:extLst>
          </p:cNvPr>
          <p:cNvSpPr>
            <a:spLocks noGrp="1"/>
          </p:cNvSpPr>
          <p:nvPr>
            <p:ph type="title"/>
          </p:nvPr>
        </p:nvSpPr>
        <p:spPr/>
        <p:txBody>
          <a:bodyPr/>
          <a:lstStyle/>
          <a:p>
            <a:r>
              <a:rPr lang="en-GB" dirty="0"/>
              <a:t>Philosophy Layer</a:t>
            </a:r>
          </a:p>
        </p:txBody>
      </p:sp>
      <p:sp>
        <p:nvSpPr>
          <p:cNvPr id="3" name="Content Placeholder 2">
            <a:extLst>
              <a:ext uri="{FF2B5EF4-FFF2-40B4-BE49-F238E27FC236}">
                <a16:creationId xmlns:a16="http://schemas.microsoft.com/office/drawing/2014/main" id="{2477ABC4-D849-8CE6-566D-50CCA2776583}"/>
              </a:ext>
            </a:extLst>
          </p:cNvPr>
          <p:cNvSpPr>
            <a:spLocks noGrp="1"/>
          </p:cNvSpPr>
          <p:nvPr>
            <p:ph idx="1"/>
          </p:nvPr>
        </p:nvSpPr>
        <p:spPr>
          <a:xfrm>
            <a:off x="808943" y="2222287"/>
            <a:ext cx="10574112" cy="4212895"/>
          </a:xfrm>
        </p:spPr>
        <p:txBody>
          <a:bodyPr>
            <a:normAutofit/>
          </a:bodyPr>
          <a:lstStyle/>
          <a:p>
            <a:r>
              <a:rPr lang="en-GB" dirty="0">
                <a:ea typeface="+mn-lt"/>
                <a:cs typeface="+mn-lt"/>
              </a:rPr>
              <a:t>Philosophy refers to the set of principles concerning the worldview or stance from which the research is conducted. </a:t>
            </a:r>
            <a:endParaRPr lang="en-GB"/>
          </a:p>
          <a:p>
            <a:r>
              <a:rPr lang="en-GB" dirty="0">
                <a:ea typeface="+mn-lt"/>
                <a:cs typeface="+mn-lt"/>
              </a:rPr>
              <a:t>It is usually studied in terms of ontology and epistemology. </a:t>
            </a:r>
            <a:endParaRPr lang="en-GB" dirty="0"/>
          </a:p>
          <a:p>
            <a:r>
              <a:rPr lang="en-GB" dirty="0">
                <a:ea typeface="+mn-lt"/>
                <a:cs typeface="+mn-lt"/>
              </a:rPr>
              <a:t>Here, ontology refers to the authenticity of the information and how one understands its existence, whereas epistemology refers to the valid information required for the research and how one can obtain it.</a:t>
            </a:r>
            <a:endParaRPr lang="en-GB" dirty="0"/>
          </a:p>
          <a:p>
            <a:r>
              <a:rPr lang="en-GB" dirty="0">
                <a:ea typeface="+mn-lt"/>
                <a:cs typeface="+mn-lt"/>
              </a:rPr>
              <a:t>Philosophical positions used in academic studies are often divided into positivism and interpretivism, where positivism assumes that knowledge is independent of the subject being studied, and interpretivism claims that individual observers have their own perception and understanding of reality. </a:t>
            </a:r>
            <a:endParaRPr lang="en-GB"/>
          </a:p>
          <a:p>
            <a:r>
              <a:rPr lang="en-GB" dirty="0">
                <a:ea typeface="+mn-lt"/>
                <a:cs typeface="+mn-lt"/>
              </a:rPr>
              <a:t>Hence positivist studies are often more scientific and result in testing phenomena, whereas interpretivist studies are often qualitative in nature.</a:t>
            </a:r>
            <a:endParaRPr lang="en-GB" dirty="0"/>
          </a:p>
          <a:p>
            <a:endParaRPr lang="en-GB" dirty="0"/>
          </a:p>
        </p:txBody>
      </p:sp>
      <p:sp>
        <p:nvSpPr>
          <p:cNvPr id="4" name="Footer Placeholder 3">
            <a:extLst>
              <a:ext uri="{FF2B5EF4-FFF2-40B4-BE49-F238E27FC236}">
                <a16:creationId xmlns:a16="http://schemas.microsoft.com/office/drawing/2014/main" id="{9CDC0CF9-32F3-5AA8-EB10-94F3BE4F8D05}"/>
              </a:ext>
            </a:extLst>
          </p:cNvPr>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a:extLst>
              <a:ext uri="{FF2B5EF4-FFF2-40B4-BE49-F238E27FC236}">
                <a16:creationId xmlns:a16="http://schemas.microsoft.com/office/drawing/2014/main" id="{B0D2E5C0-C217-1676-7886-9EFAC4F4D472}"/>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23</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8066708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D3A55-0E7A-060B-1B64-A96BBD48A5F8}"/>
              </a:ext>
            </a:extLst>
          </p:cNvPr>
          <p:cNvSpPr>
            <a:spLocks noGrp="1"/>
          </p:cNvSpPr>
          <p:nvPr>
            <p:ph type="title"/>
          </p:nvPr>
        </p:nvSpPr>
        <p:spPr/>
        <p:txBody>
          <a:bodyPr/>
          <a:lstStyle/>
          <a:p>
            <a:r>
              <a:rPr lang="en-GB" dirty="0"/>
              <a:t>Approach Layer</a:t>
            </a:r>
          </a:p>
        </p:txBody>
      </p:sp>
      <p:sp>
        <p:nvSpPr>
          <p:cNvPr id="3" name="Content Placeholder 2">
            <a:extLst>
              <a:ext uri="{FF2B5EF4-FFF2-40B4-BE49-F238E27FC236}">
                <a16:creationId xmlns:a16="http://schemas.microsoft.com/office/drawing/2014/main" id="{C2F84E87-4152-911A-1638-FD92CFD78165}"/>
              </a:ext>
            </a:extLst>
          </p:cNvPr>
          <p:cNvSpPr>
            <a:spLocks noGrp="1"/>
          </p:cNvSpPr>
          <p:nvPr>
            <p:ph idx="1"/>
          </p:nvPr>
        </p:nvSpPr>
        <p:spPr/>
        <p:txBody>
          <a:bodyPr/>
          <a:lstStyle/>
          <a:p>
            <a:r>
              <a:rPr lang="en-GB" dirty="0">
                <a:ea typeface="+mn-lt"/>
                <a:cs typeface="+mn-lt"/>
              </a:rPr>
              <a:t>Once the student has chosen the appropriate methodology, the research onion suggests that an appropriate research must be picked. </a:t>
            </a:r>
            <a:endParaRPr lang="en-GB"/>
          </a:p>
          <a:p>
            <a:r>
              <a:rPr lang="en-GB" dirty="0">
                <a:ea typeface="+mn-lt"/>
                <a:cs typeface="+mn-lt"/>
              </a:rPr>
              <a:t>The deductive approach starts with a specific hypothesis development based on the literature review that has been observed by the researcher, and gradually tries to test this hypothesis and check if it holds in particular contexts. </a:t>
            </a:r>
            <a:endParaRPr lang="en-GB"/>
          </a:p>
          <a:p>
            <a:r>
              <a:rPr lang="en-GB" dirty="0">
                <a:ea typeface="+mn-lt"/>
                <a:cs typeface="+mn-lt"/>
              </a:rPr>
              <a:t>In contrast, the inductive approach starts with observations that the researcher uses to create a new theory.</a:t>
            </a:r>
            <a:endParaRPr lang="en-GB" dirty="0"/>
          </a:p>
          <a:p>
            <a:endParaRPr lang="en-GB" dirty="0"/>
          </a:p>
        </p:txBody>
      </p:sp>
      <p:sp>
        <p:nvSpPr>
          <p:cNvPr id="4" name="Footer Placeholder 3">
            <a:extLst>
              <a:ext uri="{FF2B5EF4-FFF2-40B4-BE49-F238E27FC236}">
                <a16:creationId xmlns:a16="http://schemas.microsoft.com/office/drawing/2014/main" id="{76B4A1DA-2C9B-9FD3-3DA9-FADDCDC95CB5}"/>
              </a:ext>
            </a:extLst>
          </p:cNvPr>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a:extLst>
              <a:ext uri="{FF2B5EF4-FFF2-40B4-BE49-F238E27FC236}">
                <a16:creationId xmlns:a16="http://schemas.microsoft.com/office/drawing/2014/main" id="{E380D85F-4F0F-ADF2-966A-1CD9AED900BD}"/>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24</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8382456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98D88-ADF4-31E3-C2C7-2C6CA5EAE6D0}"/>
              </a:ext>
            </a:extLst>
          </p:cNvPr>
          <p:cNvSpPr>
            <a:spLocks noGrp="1"/>
          </p:cNvSpPr>
          <p:nvPr>
            <p:ph type="title"/>
          </p:nvPr>
        </p:nvSpPr>
        <p:spPr/>
        <p:txBody>
          <a:bodyPr/>
          <a:lstStyle/>
          <a:p>
            <a:r>
              <a:rPr lang="en-GB" dirty="0"/>
              <a:t>Strategy Layer</a:t>
            </a:r>
          </a:p>
        </p:txBody>
      </p:sp>
      <p:sp>
        <p:nvSpPr>
          <p:cNvPr id="3" name="Content Placeholder 2">
            <a:extLst>
              <a:ext uri="{FF2B5EF4-FFF2-40B4-BE49-F238E27FC236}">
                <a16:creationId xmlns:a16="http://schemas.microsoft.com/office/drawing/2014/main" id="{B8774843-3588-94AD-90D8-CE71A29F629A}"/>
              </a:ext>
            </a:extLst>
          </p:cNvPr>
          <p:cNvSpPr>
            <a:spLocks noGrp="1"/>
          </p:cNvSpPr>
          <p:nvPr>
            <p:ph idx="1"/>
          </p:nvPr>
        </p:nvSpPr>
        <p:spPr/>
        <p:txBody>
          <a:bodyPr/>
          <a:lstStyle/>
          <a:p>
            <a:r>
              <a:rPr lang="en-GB" dirty="0">
                <a:ea typeface="+mn-lt"/>
                <a:cs typeface="+mn-lt"/>
              </a:rPr>
              <a:t>The student is expected to devise the strategy of the study. </a:t>
            </a:r>
            <a:endParaRPr lang="en-GB" dirty="0"/>
          </a:p>
          <a:p>
            <a:r>
              <a:rPr lang="en-GB" dirty="0">
                <a:ea typeface="+mn-lt"/>
                <a:cs typeface="+mn-lt"/>
              </a:rPr>
              <a:t>The research onion suggests that strategies can include action research, experimental research, interviews, surveys, case study research or a systematic literature review. </a:t>
            </a:r>
            <a:endParaRPr lang="en-GB"/>
          </a:p>
          <a:p>
            <a:r>
              <a:rPr lang="en-GB" dirty="0">
                <a:ea typeface="+mn-lt"/>
                <a:cs typeface="+mn-lt"/>
              </a:rPr>
              <a:t>The strategy is chosen based on the data required for the research and the purpose of the study.</a:t>
            </a:r>
            <a:endParaRPr lang="en-GB" dirty="0"/>
          </a:p>
          <a:p>
            <a:endParaRPr lang="en-GB" dirty="0"/>
          </a:p>
        </p:txBody>
      </p:sp>
      <p:sp>
        <p:nvSpPr>
          <p:cNvPr id="4" name="Footer Placeholder 3">
            <a:extLst>
              <a:ext uri="{FF2B5EF4-FFF2-40B4-BE49-F238E27FC236}">
                <a16:creationId xmlns:a16="http://schemas.microsoft.com/office/drawing/2014/main" id="{C2DB014E-2E8E-FC88-AE2F-198508CAF39D}"/>
              </a:ext>
            </a:extLst>
          </p:cNvPr>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a:extLst>
              <a:ext uri="{FF2B5EF4-FFF2-40B4-BE49-F238E27FC236}">
                <a16:creationId xmlns:a16="http://schemas.microsoft.com/office/drawing/2014/main" id="{5ACA3A74-F912-2C39-B53B-0158BCBF89C3}"/>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25</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4672730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ADDA0-1690-18BB-5B1D-695A3663C3B6}"/>
              </a:ext>
            </a:extLst>
          </p:cNvPr>
          <p:cNvSpPr>
            <a:spLocks noGrp="1"/>
          </p:cNvSpPr>
          <p:nvPr>
            <p:ph type="title"/>
          </p:nvPr>
        </p:nvSpPr>
        <p:spPr/>
        <p:txBody>
          <a:bodyPr/>
          <a:lstStyle/>
          <a:p>
            <a:r>
              <a:rPr lang="en-GB" dirty="0"/>
              <a:t>Choice of Methods Layer</a:t>
            </a:r>
          </a:p>
        </p:txBody>
      </p:sp>
      <p:sp>
        <p:nvSpPr>
          <p:cNvPr id="3" name="Content Placeholder 2">
            <a:extLst>
              <a:ext uri="{FF2B5EF4-FFF2-40B4-BE49-F238E27FC236}">
                <a16:creationId xmlns:a16="http://schemas.microsoft.com/office/drawing/2014/main" id="{CD764520-B9ED-D6DD-9686-32657AC4C94F}"/>
              </a:ext>
            </a:extLst>
          </p:cNvPr>
          <p:cNvSpPr>
            <a:spLocks noGrp="1"/>
          </p:cNvSpPr>
          <p:nvPr>
            <p:ph idx="1"/>
          </p:nvPr>
        </p:nvSpPr>
        <p:spPr/>
        <p:txBody>
          <a:bodyPr/>
          <a:lstStyle/>
          <a:p>
            <a:r>
              <a:rPr lang="en-GB" dirty="0">
                <a:ea typeface="+mn-lt"/>
                <a:cs typeface="+mn-lt"/>
              </a:rPr>
              <a:t>The research onion suggests mono-method, mixed method and multi-method as possible choices for conducting research. </a:t>
            </a:r>
            <a:endParaRPr lang="en-GB"/>
          </a:p>
          <a:p>
            <a:r>
              <a:rPr lang="en-GB" dirty="0">
                <a:ea typeface="+mn-lt"/>
                <a:cs typeface="+mn-lt"/>
              </a:rPr>
              <a:t>The mono-method comprises only one method for the study. </a:t>
            </a:r>
            <a:endParaRPr lang="en-GB" dirty="0"/>
          </a:p>
          <a:p>
            <a:r>
              <a:rPr lang="en-GB" dirty="0">
                <a:ea typeface="+mn-lt"/>
                <a:cs typeface="+mn-lt"/>
              </a:rPr>
              <a:t>The mixed method is based on the use of two or more methods of research and commonly refers to the use of qualitative and quantitative methodology. </a:t>
            </a:r>
            <a:endParaRPr lang="en-GB"/>
          </a:p>
          <a:p>
            <a:r>
              <a:rPr lang="en-GB" dirty="0">
                <a:ea typeface="+mn-lt"/>
                <a:cs typeface="+mn-lt"/>
              </a:rPr>
              <a:t>Finally, the multi-method uses a wider selection of methods.</a:t>
            </a:r>
            <a:endParaRPr lang="en-GB" dirty="0"/>
          </a:p>
          <a:p>
            <a:endParaRPr lang="en-GB" dirty="0"/>
          </a:p>
        </p:txBody>
      </p:sp>
      <p:sp>
        <p:nvSpPr>
          <p:cNvPr id="4" name="Footer Placeholder 3">
            <a:extLst>
              <a:ext uri="{FF2B5EF4-FFF2-40B4-BE49-F238E27FC236}">
                <a16:creationId xmlns:a16="http://schemas.microsoft.com/office/drawing/2014/main" id="{BF3AA82F-E321-FFE6-3A70-F42597712007}"/>
              </a:ext>
            </a:extLst>
          </p:cNvPr>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a:extLst>
              <a:ext uri="{FF2B5EF4-FFF2-40B4-BE49-F238E27FC236}">
                <a16:creationId xmlns:a16="http://schemas.microsoft.com/office/drawing/2014/main" id="{E8BE034A-CFB5-D4EF-399B-649EF471A905}"/>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26</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0901881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33F19-8D22-DE24-AF55-087E7C8C37A5}"/>
              </a:ext>
            </a:extLst>
          </p:cNvPr>
          <p:cNvSpPr>
            <a:spLocks noGrp="1"/>
          </p:cNvSpPr>
          <p:nvPr>
            <p:ph type="title"/>
          </p:nvPr>
        </p:nvSpPr>
        <p:spPr/>
        <p:txBody>
          <a:bodyPr/>
          <a:lstStyle/>
          <a:p>
            <a:r>
              <a:rPr lang="en-GB" dirty="0"/>
              <a:t>Time Horizons Layer</a:t>
            </a:r>
          </a:p>
        </p:txBody>
      </p:sp>
      <p:sp>
        <p:nvSpPr>
          <p:cNvPr id="3" name="Content Placeholder 2">
            <a:extLst>
              <a:ext uri="{FF2B5EF4-FFF2-40B4-BE49-F238E27FC236}">
                <a16:creationId xmlns:a16="http://schemas.microsoft.com/office/drawing/2014/main" id="{45C3D1B9-C982-F6FC-D774-EBBD7E43CD96}"/>
              </a:ext>
            </a:extLst>
          </p:cNvPr>
          <p:cNvSpPr>
            <a:spLocks noGrp="1"/>
          </p:cNvSpPr>
          <p:nvPr>
            <p:ph idx="1"/>
          </p:nvPr>
        </p:nvSpPr>
        <p:spPr/>
        <p:txBody>
          <a:bodyPr/>
          <a:lstStyle/>
          <a:p>
            <a:r>
              <a:rPr lang="en-GB" dirty="0">
                <a:ea typeface="+mn-lt"/>
                <a:cs typeface="+mn-lt"/>
              </a:rPr>
              <a:t>It refers to the time frame of the research. </a:t>
            </a:r>
            <a:endParaRPr lang="en-GB"/>
          </a:p>
          <a:p>
            <a:r>
              <a:rPr lang="en-GB" dirty="0">
                <a:ea typeface="+mn-lt"/>
                <a:cs typeface="+mn-lt"/>
              </a:rPr>
              <a:t>Generally, observations can be of two types based on time horizons, namely cross-sectional and longitudinal. </a:t>
            </a:r>
            <a:endParaRPr lang="en-GB" dirty="0"/>
          </a:p>
          <a:p>
            <a:r>
              <a:rPr lang="en-GB" dirty="0">
                <a:ea typeface="+mn-lt"/>
                <a:cs typeface="+mn-lt"/>
              </a:rPr>
              <a:t>The cross-sectional data is used when all observations are for a single point of time such as in most surveys. </a:t>
            </a:r>
            <a:endParaRPr lang="en-GB"/>
          </a:p>
          <a:p>
            <a:r>
              <a:rPr lang="en-GB" dirty="0">
                <a:ea typeface="+mn-lt"/>
                <a:cs typeface="+mn-lt"/>
              </a:rPr>
              <a:t>Longitudinal data, in contrast, implies the observations for a particular variable that are available for several years, quarters, months or days.</a:t>
            </a:r>
            <a:endParaRPr lang="en-GB" dirty="0"/>
          </a:p>
          <a:p>
            <a:endParaRPr lang="en-GB" dirty="0"/>
          </a:p>
        </p:txBody>
      </p:sp>
      <p:sp>
        <p:nvSpPr>
          <p:cNvPr id="4" name="Footer Placeholder 3">
            <a:extLst>
              <a:ext uri="{FF2B5EF4-FFF2-40B4-BE49-F238E27FC236}">
                <a16:creationId xmlns:a16="http://schemas.microsoft.com/office/drawing/2014/main" id="{6B26F061-E064-4BEC-618A-1D34127B9EEF}"/>
              </a:ext>
            </a:extLst>
          </p:cNvPr>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a:extLst>
              <a:ext uri="{FF2B5EF4-FFF2-40B4-BE49-F238E27FC236}">
                <a16:creationId xmlns:a16="http://schemas.microsoft.com/office/drawing/2014/main" id="{2AB02948-90A4-90E1-49DF-81383B5EB52D}"/>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27</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7551083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30A74-CA94-576E-E115-0BBCF55D44D9}"/>
              </a:ext>
            </a:extLst>
          </p:cNvPr>
          <p:cNvSpPr>
            <a:spLocks noGrp="1"/>
          </p:cNvSpPr>
          <p:nvPr>
            <p:ph type="title"/>
          </p:nvPr>
        </p:nvSpPr>
        <p:spPr/>
        <p:txBody>
          <a:bodyPr/>
          <a:lstStyle/>
          <a:p>
            <a:r>
              <a:rPr lang="en-GB" dirty="0"/>
              <a:t>Data Collection and Analysis Layer</a:t>
            </a:r>
          </a:p>
        </p:txBody>
      </p:sp>
      <p:sp>
        <p:nvSpPr>
          <p:cNvPr id="3" name="Content Placeholder 2">
            <a:extLst>
              <a:ext uri="{FF2B5EF4-FFF2-40B4-BE49-F238E27FC236}">
                <a16:creationId xmlns:a16="http://schemas.microsoft.com/office/drawing/2014/main" id="{BB01580B-3C37-8CCA-B903-11C4D2F3F250}"/>
              </a:ext>
            </a:extLst>
          </p:cNvPr>
          <p:cNvSpPr>
            <a:spLocks noGrp="1"/>
          </p:cNvSpPr>
          <p:nvPr>
            <p:ph idx="1"/>
          </p:nvPr>
        </p:nvSpPr>
        <p:spPr/>
        <p:txBody>
          <a:bodyPr/>
          <a:lstStyle/>
          <a:p>
            <a:r>
              <a:rPr lang="en-GB" dirty="0">
                <a:ea typeface="+mn-lt"/>
                <a:cs typeface="+mn-lt"/>
              </a:rPr>
              <a:t>This is the final layer of the research onion and consists of the techniques and procedures used. </a:t>
            </a:r>
            <a:endParaRPr lang="en-GB"/>
          </a:p>
          <a:p>
            <a:r>
              <a:rPr lang="en-GB" dirty="0">
                <a:ea typeface="+mn-lt"/>
                <a:cs typeface="+mn-lt"/>
              </a:rPr>
              <a:t>It is used to clearly explain the ways and purposes of the research conducted. </a:t>
            </a:r>
            <a:endParaRPr lang="en-GB"/>
          </a:p>
          <a:p>
            <a:r>
              <a:rPr lang="en-GB" dirty="0">
                <a:ea typeface="+mn-lt"/>
                <a:cs typeface="+mn-lt"/>
              </a:rPr>
              <a:t>At this stage, the student is expected to choose between the primary and secondary data and between qualitative and quantitative data collected from different sources. </a:t>
            </a:r>
            <a:endParaRPr lang="en-GB"/>
          </a:p>
          <a:p>
            <a:r>
              <a:rPr lang="en-GB" dirty="0">
                <a:ea typeface="+mn-lt"/>
                <a:cs typeface="+mn-lt"/>
              </a:rPr>
              <a:t>Data is considered the central piece in the research onion framework.</a:t>
            </a:r>
            <a:endParaRPr lang="en-GB" dirty="0"/>
          </a:p>
          <a:p>
            <a:endParaRPr lang="en-GB" dirty="0"/>
          </a:p>
        </p:txBody>
      </p:sp>
      <p:sp>
        <p:nvSpPr>
          <p:cNvPr id="4" name="Footer Placeholder 3">
            <a:extLst>
              <a:ext uri="{FF2B5EF4-FFF2-40B4-BE49-F238E27FC236}">
                <a16:creationId xmlns:a16="http://schemas.microsoft.com/office/drawing/2014/main" id="{42DF5712-4B4B-05CF-CE86-58446E822304}"/>
              </a:ext>
            </a:extLst>
          </p:cNvPr>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a:extLst>
              <a:ext uri="{FF2B5EF4-FFF2-40B4-BE49-F238E27FC236}">
                <a16:creationId xmlns:a16="http://schemas.microsoft.com/office/drawing/2014/main" id="{0B1A33D6-F29D-8CA6-EE33-650A2E983682}"/>
              </a:ext>
            </a:extLst>
          </p:cNvPr>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28</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887480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Selecting Your Methodology</a:t>
            </a:r>
          </a:p>
        </p:txBody>
      </p:sp>
      <p:sp>
        <p:nvSpPr>
          <p:cNvPr id="3" name="Content Placeholder 2"/>
          <p:cNvSpPr>
            <a:spLocks noGrp="1"/>
          </p:cNvSpPr>
          <p:nvPr>
            <p:ph idx="1"/>
          </p:nvPr>
        </p:nvSpPr>
        <p:spPr>
          <a:xfrm>
            <a:off x="436653" y="2320119"/>
            <a:ext cx="11465958" cy="3810809"/>
          </a:xfrm>
        </p:spPr>
        <p:txBody>
          <a:bodyPr>
            <a:normAutofit fontScale="85000" lnSpcReduction="20000"/>
          </a:bodyPr>
          <a:lstStyle/>
          <a:p>
            <a:r>
              <a:rPr lang="en-GB" sz="2000" dirty="0"/>
              <a:t>Your choice of methods depends upon research questions, your own skills, and the research resources available to you</a:t>
            </a:r>
          </a:p>
          <a:p>
            <a:endParaRPr lang="en-GB" sz="2000" dirty="0"/>
          </a:p>
          <a:p>
            <a:r>
              <a:rPr lang="en-GB" sz="2000" dirty="0"/>
              <a:t>You </a:t>
            </a:r>
            <a:r>
              <a:rPr lang="en-GB" sz="2000" b="1" dirty="0"/>
              <a:t>must</a:t>
            </a:r>
            <a:r>
              <a:rPr lang="en-GB" sz="2000" dirty="0"/>
              <a:t> be able to justify your choices</a:t>
            </a:r>
          </a:p>
          <a:p>
            <a:endParaRPr lang="en-GB" sz="2000" dirty="0"/>
          </a:p>
          <a:p>
            <a:r>
              <a:rPr lang="en-GB" sz="2000" dirty="0"/>
              <a:t>In reality, the abstract bits on which this “Methodology” section is based are unlikely to be more than a paragraph or two in your proposal or a small section in your Industrial research report</a:t>
            </a:r>
          </a:p>
          <a:p>
            <a:endParaRPr lang="en-GB" sz="2000" dirty="0"/>
          </a:p>
          <a:p>
            <a:r>
              <a:rPr lang="en-GB" sz="2000" dirty="0"/>
              <a:t>You will need to make sure you </a:t>
            </a:r>
            <a:r>
              <a:rPr lang="en-GB" sz="2000" b="1" dirty="0"/>
              <a:t>add</a:t>
            </a:r>
            <a:r>
              <a:rPr lang="en-GB" sz="2000" dirty="0"/>
              <a:t> to this what you </a:t>
            </a:r>
            <a:r>
              <a:rPr lang="en-GB" sz="2000" b="1" dirty="0"/>
              <a:t>expect to do </a:t>
            </a:r>
            <a:r>
              <a:rPr lang="en-GB" sz="2000" dirty="0"/>
              <a:t>– how you will </a:t>
            </a:r>
            <a:r>
              <a:rPr lang="en-GB" sz="2000" b="1" dirty="0"/>
              <a:t>meet each objective</a:t>
            </a:r>
          </a:p>
          <a:p>
            <a:endParaRPr lang="en-GB" sz="2000" dirty="0"/>
          </a:p>
          <a:p>
            <a:r>
              <a:rPr lang="en-GB" sz="2000" dirty="0"/>
              <a:t>One good way of confirming your choices is through your </a:t>
            </a:r>
            <a:r>
              <a:rPr lang="en-GB" sz="2000" b="1" dirty="0"/>
              <a:t>literature review</a:t>
            </a:r>
            <a:endParaRPr lang="en-GB" sz="2000" dirty="0"/>
          </a:p>
          <a:p>
            <a:r>
              <a:rPr lang="en-GB" sz="2000" b="1" dirty="0"/>
              <a:t>If other professionals have used the same approaches, you are probably on the right track!</a:t>
            </a:r>
          </a:p>
        </p:txBody>
      </p:sp>
      <p:sp>
        <p:nvSpPr>
          <p:cNvPr id="4" name="Footer Placeholder 3"/>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29</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128553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p:txBody>
          <a:bodyPr/>
          <a:lstStyle/>
          <a:p>
            <a:r>
              <a:rPr lang="en-GB" dirty="0"/>
              <a:t>What will you need?</a:t>
            </a:r>
          </a:p>
          <a:p>
            <a:r>
              <a:rPr lang="en-GB" dirty="0"/>
              <a:t>How can you be certain you can get it?</a:t>
            </a:r>
          </a:p>
          <a:p>
            <a:r>
              <a:rPr lang="en-GB" dirty="0"/>
              <a:t>If anything needs to be bought, make it clear what, and where you expect the money to come from (which can, within strict limits, be the University!)</a:t>
            </a:r>
          </a:p>
          <a:p>
            <a:r>
              <a:rPr lang="en-GB" dirty="0"/>
              <a:t>Be careful – if you need access to data on people or processes, or responses to surveys, you will need to be clear as to how this will be obtained</a:t>
            </a:r>
          </a:p>
          <a:p>
            <a:r>
              <a:rPr lang="en-GB" dirty="0"/>
              <a:t>If necessary, and particularly where you will need particular equipment, summarise where you will need to work (e.g. Networks Laboratory, Electronics Project Laboratory, Games Laboratory, etc.)</a:t>
            </a:r>
          </a:p>
        </p:txBody>
      </p:sp>
      <p:sp>
        <p:nvSpPr>
          <p:cNvPr id="4" name="Footer Placeholder 3"/>
          <p:cNvSpPr>
            <a:spLocks noGrp="1"/>
          </p:cNvSpPr>
          <p:nvPr>
            <p:ph type="ftr" sz="quarter" idx="11"/>
          </p:nvPr>
        </p:nvSpPr>
        <p:spPr/>
        <p: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Slide Number Placeholder 4"/>
          <p:cNvSpPr>
            <a:spLocks noGrp="1"/>
          </p:cNvSpPr>
          <p:nvPr>
            <p:ph type="sldNum" sz="quarter" idx="12"/>
          </p:nvPr>
        </p:nvSpPr>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9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30</a:t>
            </a:fld>
            <a:endParaRPr kumimoji="0" lang="en-GB" altLang="en-US" sz="9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6013914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56591" y="1741714"/>
            <a:ext cx="3518452" cy="4117749"/>
          </a:xfrm>
        </p:spPr>
        <p:txBody>
          <a:bodyPr anchor="t">
            <a:normAutofit/>
          </a:bodyPr>
          <a:lstStyle/>
          <a:p>
            <a:r>
              <a:rPr lang="en-GB" dirty="0"/>
              <a:t>Outcomes</a:t>
            </a:r>
          </a:p>
        </p:txBody>
      </p:sp>
      <p:sp>
        <p:nvSpPr>
          <p:cNvPr id="4" name="Footer Placeholder 3"/>
          <p:cNvSpPr>
            <a:spLocks noGrp="1"/>
          </p:cNvSpPr>
          <p:nvPr>
            <p:ph type="ftr" sz="quarter" idx="11"/>
          </p:nvPr>
        </p:nvSpPr>
        <p:spPr>
          <a:xfrm>
            <a:off x="5278944" y="6044184"/>
            <a:ext cx="5196899" cy="365125"/>
          </a:xfrm>
        </p:spPr>
        <p:txBody>
          <a:bodyPr>
            <a:normAutofit/>
          </a:bodyPr>
          <a:lstStyle/>
          <a:p>
            <a:pPr marL="0" marR="0" lvl="0" indent="0" defTabSz="685800" rtl="0" eaLnBrk="1" fontAlgn="auto" latinLnBrk="0" hangingPunct="1">
              <a:spcBef>
                <a:spcPts val="0"/>
              </a:spcBef>
              <a:spcAft>
                <a:spcPts val="600"/>
              </a:spcAft>
              <a:buClrTx/>
              <a:buSzTx/>
              <a:buFontTx/>
              <a:buNone/>
              <a:tabLst/>
              <a:defRPr/>
            </a:pPr>
            <a:r>
              <a:rPr kumimoji="0" lang="en-GB" altLang="en-US" b="0" i="0" u="none" strike="noStrike" kern="1200" cap="none" spc="0" normalizeH="0" baseline="0" noProof="0">
                <a:ln>
                  <a:noFill/>
                </a:ln>
                <a:effectLst/>
                <a:uLnTx/>
                <a:uFillTx/>
                <a:latin typeface="Garamond"/>
                <a:ea typeface="+mn-ea"/>
                <a:cs typeface="+mn-cs"/>
              </a:rPr>
              <a:t>DSP &amp; Communications</a:t>
            </a:r>
          </a:p>
        </p:txBody>
      </p:sp>
      <p:sp>
        <p:nvSpPr>
          <p:cNvPr id="5" name="Slide Number Placeholder 4"/>
          <p:cNvSpPr>
            <a:spLocks noGrp="1"/>
          </p:cNvSpPr>
          <p:nvPr>
            <p:ph type="sldNum" sz="quarter" idx="12"/>
          </p:nvPr>
        </p:nvSpPr>
        <p:spPr>
          <a:xfrm>
            <a:off x="10678331" y="5916168"/>
            <a:ext cx="1062155" cy="490599"/>
          </a:xfrm>
        </p:spPr>
        <p:txBody>
          <a:bodyPr>
            <a:normAutofit/>
          </a:bodyPr>
          <a:lstStyle/>
          <a:p>
            <a:pPr marL="0" marR="0" lvl="0" indent="0" defTabSz="685800" rtl="0" eaLnBrk="1" fontAlgn="auto" latinLnBrk="0" hangingPunct="1">
              <a:spcBef>
                <a:spcPts val="0"/>
              </a:spcBef>
              <a:spcAft>
                <a:spcPts val="600"/>
              </a:spcAft>
              <a:buClrTx/>
              <a:buSzTx/>
              <a:buFontTx/>
              <a:buNone/>
              <a:tabLst/>
              <a:defRPr/>
            </a:pPr>
            <a:fld id="{9C06D56F-5B9F-4C34-B81D-C1EFBC428BFC}" type="slidenum">
              <a:rPr kumimoji="0" lang="en-GB" altLang="en-US" b="0" i="0" u="none" strike="noStrike" kern="1200" cap="none" spc="0" normalizeH="0" baseline="0" noProof="0" smtClean="0">
                <a:ln>
                  <a:noFill/>
                </a:ln>
                <a:effectLst/>
                <a:uLnTx/>
                <a:uFillTx/>
                <a:latin typeface="Garamond"/>
                <a:ea typeface="+mn-ea"/>
                <a:cs typeface="+mn-cs"/>
              </a:rPr>
              <a:pPr marL="0" marR="0" lvl="0" indent="0" defTabSz="685800" rtl="0" eaLnBrk="1" fontAlgn="auto" latinLnBrk="0" hangingPunct="1">
                <a:spcBef>
                  <a:spcPts val="0"/>
                </a:spcBef>
                <a:spcAft>
                  <a:spcPts val="600"/>
                </a:spcAft>
                <a:buClrTx/>
                <a:buSzTx/>
                <a:buFontTx/>
                <a:buNone/>
                <a:tabLst/>
                <a:defRPr/>
              </a:pPr>
              <a:t>31</a:t>
            </a:fld>
            <a:endParaRPr kumimoji="0" lang="en-GB" altLang="en-US" b="0" i="0" u="none" strike="noStrike" kern="1200" cap="none" spc="0" normalizeH="0" baseline="0" noProof="0">
              <a:ln>
                <a:noFill/>
              </a:ln>
              <a:effectLst/>
              <a:uLnTx/>
              <a:uFillTx/>
              <a:latin typeface="Garamond"/>
              <a:ea typeface="+mn-ea"/>
              <a:cs typeface="+mn-cs"/>
            </a:endParaRPr>
          </a:p>
        </p:txBody>
      </p:sp>
      <p:graphicFrame>
        <p:nvGraphicFramePr>
          <p:cNvPr id="7" name="Content Placeholder 2">
            <a:extLst>
              <a:ext uri="{FF2B5EF4-FFF2-40B4-BE49-F238E27FC236}">
                <a16:creationId xmlns:a16="http://schemas.microsoft.com/office/drawing/2014/main" id="{293C2ACF-AB2E-40D2-88E2-92704819731C}"/>
              </a:ext>
            </a:extLst>
          </p:cNvPr>
          <p:cNvGraphicFramePr>
            <a:graphicFrameLocks noGrp="1"/>
          </p:cNvGraphicFramePr>
          <p:nvPr>
            <p:ph idx="1"/>
            <p:extLst>
              <p:ext uri="{D42A27DB-BD31-4B8C-83A1-F6EECF244321}">
                <p14:modId xmlns:p14="http://schemas.microsoft.com/office/powerpoint/2010/main" val="384386375"/>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453235"/>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56591" y="1741714"/>
            <a:ext cx="3518452" cy="4117749"/>
          </a:xfrm>
        </p:spPr>
        <p:txBody>
          <a:bodyPr anchor="t">
            <a:normAutofit/>
          </a:bodyPr>
          <a:lstStyle/>
          <a:p>
            <a:r>
              <a:rPr lang="en-GB" dirty="0"/>
              <a:t>Project Plan</a:t>
            </a:r>
          </a:p>
        </p:txBody>
      </p:sp>
      <p:sp>
        <p:nvSpPr>
          <p:cNvPr id="4" name="Footer Placeholder 3"/>
          <p:cNvSpPr>
            <a:spLocks noGrp="1"/>
          </p:cNvSpPr>
          <p:nvPr>
            <p:ph type="ftr" sz="quarter" idx="11"/>
          </p:nvPr>
        </p:nvSpPr>
        <p:spPr>
          <a:xfrm>
            <a:off x="5278944" y="6044184"/>
            <a:ext cx="5196899" cy="365125"/>
          </a:xfrm>
        </p:spPr>
        <p:txBody>
          <a:bodyPr>
            <a:normAutofit/>
          </a:bodyPr>
          <a:lstStyle/>
          <a:p>
            <a:pPr marL="0" marR="0" lvl="0" indent="0" defTabSz="685800" rtl="0" eaLnBrk="1" fontAlgn="auto" latinLnBrk="0" hangingPunct="1">
              <a:spcBef>
                <a:spcPts val="0"/>
              </a:spcBef>
              <a:spcAft>
                <a:spcPts val="600"/>
              </a:spcAft>
              <a:buClrTx/>
              <a:buSzTx/>
              <a:buFontTx/>
              <a:buNone/>
              <a:tabLst/>
              <a:defRPr/>
            </a:pPr>
            <a:r>
              <a:rPr kumimoji="0" lang="en-GB" altLang="en-US" b="0" i="0" u="none" strike="noStrike" kern="1200" cap="none" spc="0" normalizeH="0" baseline="0" noProof="0">
                <a:ln>
                  <a:noFill/>
                </a:ln>
                <a:effectLst/>
                <a:uLnTx/>
                <a:uFillTx/>
                <a:latin typeface="Garamond"/>
                <a:ea typeface="+mn-ea"/>
                <a:cs typeface="+mn-cs"/>
              </a:rPr>
              <a:t>DSP &amp; Communications</a:t>
            </a:r>
          </a:p>
        </p:txBody>
      </p:sp>
      <p:sp>
        <p:nvSpPr>
          <p:cNvPr id="5" name="Slide Number Placeholder 4"/>
          <p:cNvSpPr>
            <a:spLocks noGrp="1"/>
          </p:cNvSpPr>
          <p:nvPr>
            <p:ph type="sldNum" sz="quarter" idx="12"/>
          </p:nvPr>
        </p:nvSpPr>
        <p:spPr>
          <a:xfrm>
            <a:off x="10678331" y="5916168"/>
            <a:ext cx="1062155" cy="490599"/>
          </a:xfrm>
        </p:spPr>
        <p:txBody>
          <a:bodyPr>
            <a:normAutofit/>
          </a:bodyPr>
          <a:lstStyle/>
          <a:p>
            <a:pPr marL="0" marR="0" lvl="0" indent="0" defTabSz="685800" rtl="0" eaLnBrk="1" fontAlgn="auto" latinLnBrk="0" hangingPunct="1">
              <a:spcBef>
                <a:spcPts val="0"/>
              </a:spcBef>
              <a:spcAft>
                <a:spcPts val="600"/>
              </a:spcAft>
              <a:buClrTx/>
              <a:buSzTx/>
              <a:buFontTx/>
              <a:buNone/>
              <a:tabLst/>
              <a:defRPr/>
            </a:pPr>
            <a:fld id="{9C06D56F-5B9F-4C34-B81D-C1EFBC428BFC}" type="slidenum">
              <a:rPr kumimoji="0" lang="en-GB" altLang="en-US" b="0" i="0" u="none" strike="noStrike" kern="1200" cap="none" spc="0" normalizeH="0" baseline="0" noProof="0" smtClean="0">
                <a:ln>
                  <a:noFill/>
                </a:ln>
                <a:effectLst/>
                <a:uLnTx/>
                <a:uFillTx/>
                <a:latin typeface="Garamond"/>
                <a:ea typeface="+mn-ea"/>
                <a:cs typeface="+mn-cs"/>
              </a:rPr>
              <a:pPr marL="0" marR="0" lvl="0" indent="0" defTabSz="685800" rtl="0" eaLnBrk="1" fontAlgn="auto" latinLnBrk="0" hangingPunct="1">
                <a:spcBef>
                  <a:spcPts val="0"/>
                </a:spcBef>
                <a:spcAft>
                  <a:spcPts val="600"/>
                </a:spcAft>
                <a:buClrTx/>
                <a:buSzTx/>
                <a:buFontTx/>
                <a:buNone/>
                <a:tabLst/>
                <a:defRPr/>
              </a:pPr>
              <a:t>32</a:t>
            </a:fld>
            <a:endParaRPr kumimoji="0" lang="en-GB" altLang="en-US" b="0" i="0" u="none" strike="noStrike" kern="1200" cap="none" spc="0" normalizeH="0" baseline="0" noProof="0">
              <a:ln>
                <a:noFill/>
              </a:ln>
              <a:effectLst/>
              <a:uLnTx/>
              <a:uFillTx/>
              <a:latin typeface="Garamond"/>
              <a:ea typeface="+mn-ea"/>
              <a:cs typeface="+mn-cs"/>
            </a:endParaRPr>
          </a:p>
        </p:txBody>
      </p:sp>
      <p:graphicFrame>
        <p:nvGraphicFramePr>
          <p:cNvPr id="7" name="Content Placeholder 2">
            <a:extLst>
              <a:ext uri="{FF2B5EF4-FFF2-40B4-BE49-F238E27FC236}">
                <a16:creationId xmlns:a16="http://schemas.microsoft.com/office/drawing/2014/main" id="{55272071-5A1C-457F-BAE8-48F8E3B34789}"/>
              </a:ext>
            </a:extLst>
          </p:cNvPr>
          <p:cNvGraphicFramePr>
            <a:graphicFrameLocks noGrp="1"/>
          </p:cNvGraphicFramePr>
          <p:nvPr>
            <p:ph idx="1"/>
            <p:extLst>
              <p:ext uri="{D42A27DB-BD31-4B8C-83A1-F6EECF244321}">
                <p14:modId xmlns:p14="http://schemas.microsoft.com/office/powerpoint/2010/main" val="2543792671"/>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854244"/>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5BBF2E44F2C747B20BF4EF9C773A8D" ma:contentTypeVersion="4" ma:contentTypeDescription="Create a new document." ma:contentTypeScope="" ma:versionID="abee4ed8ab5c8c144d08d881d6784490">
  <xsd:schema xmlns:xsd="http://www.w3.org/2001/XMLSchema" xmlns:xs="http://www.w3.org/2001/XMLSchema" xmlns:p="http://schemas.microsoft.com/office/2006/metadata/properties" xmlns:ns2="69056fd8-aa6b-4112-a7fc-ae66013f08be" targetNamespace="http://schemas.microsoft.com/office/2006/metadata/properties" ma:root="true" ma:fieldsID="502b16ebb1ca6dd69d4d0568d7a07c41" ns2:_="">
    <xsd:import namespace="69056fd8-aa6b-4112-a7fc-ae66013f08b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056fd8-aa6b-4112-a7fc-ae66013f08b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745BBB5-3CEA-417A-A446-59BF6A870FBF}">
  <ds:schemaRefs>
    <ds:schemaRef ds:uri="http://purl.org/dc/terms/"/>
    <ds:schemaRef ds:uri="http://purl.org/dc/elements/1.1/"/>
    <ds:schemaRef ds:uri="http://schemas.openxmlformats.org/package/2006/metadata/core-properties"/>
    <ds:schemaRef ds:uri="http://schemas.microsoft.com/office/infopath/2007/PartnerControls"/>
    <ds:schemaRef ds:uri="http://schemas.microsoft.com/office/2006/documentManagement/types"/>
    <ds:schemaRef ds:uri="http://purl.org/dc/dcmitype/"/>
    <ds:schemaRef ds:uri="69056fd8-aa6b-4112-a7fc-ae66013f08be"/>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A2973C1A-8BE9-4EA9-BE67-DB8D00EBE7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056fd8-aa6b-4112-a7fc-ae66013f08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6C8A362-C7E6-4C49-A2A2-2F39B4CA68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TM03457503[[fn=Quotable]]</Template>
  <TotalTime>0</TotalTime>
  <Words>2184</Words>
  <Application>Microsoft Office PowerPoint</Application>
  <PresentationFormat>Widescreen</PresentationFormat>
  <Paragraphs>264</Paragraphs>
  <Slides>32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Calibri</vt:lpstr>
      <vt:lpstr>Century Gothic</vt:lpstr>
      <vt:lpstr>Garamond</vt:lpstr>
      <vt:lpstr>Wingdings</vt:lpstr>
      <vt:lpstr>Wingdings 2</vt:lpstr>
      <vt:lpstr>Quotable</vt:lpstr>
      <vt:lpstr>Starting the Research Proposal</vt:lpstr>
      <vt:lpstr>Formulate your Project/Research Topic</vt:lpstr>
      <vt:lpstr>Introduction and Background</vt:lpstr>
      <vt:lpstr>Research Aims and Objectives</vt:lpstr>
      <vt:lpstr>Research Hypothesis</vt:lpstr>
      <vt:lpstr>How to phrase research objectives</vt:lpstr>
      <vt:lpstr>Phrasing research objectives</vt:lpstr>
      <vt:lpstr>Critical Review of Literature </vt:lpstr>
      <vt:lpstr>Literature Review</vt:lpstr>
      <vt:lpstr>PowerPoint Presentation</vt:lpstr>
      <vt:lpstr>Selecting your methodology</vt:lpstr>
      <vt:lpstr>Philosophies</vt:lpstr>
      <vt:lpstr>Features of the main paradigms </vt:lpstr>
      <vt:lpstr>Reliability</vt:lpstr>
      <vt:lpstr>Validity</vt:lpstr>
      <vt:lpstr>Methods of the main paradigms</vt:lpstr>
      <vt:lpstr>Approaches:  Inductive vs. Deductive Reasoning</vt:lpstr>
      <vt:lpstr>Selecting Your Methodology</vt:lpstr>
      <vt:lpstr>Selecting Your Methodology</vt:lpstr>
      <vt:lpstr>Research Onion Model</vt:lpstr>
      <vt:lpstr>Research Onion </vt:lpstr>
      <vt:lpstr>Layers</vt:lpstr>
      <vt:lpstr>Philosophy Layer</vt:lpstr>
      <vt:lpstr>Approach Layer</vt:lpstr>
      <vt:lpstr>Strategy Layer</vt:lpstr>
      <vt:lpstr>Choice of Methods Layer</vt:lpstr>
      <vt:lpstr>Time Horizons Layer</vt:lpstr>
      <vt:lpstr>Data Collection and Analysis Layer</vt:lpstr>
      <vt:lpstr>Selecting Your Methodology</vt:lpstr>
      <vt:lpstr>Resources</vt:lpstr>
      <vt:lpstr>Outcomes</vt:lpstr>
      <vt:lpstr>Project Plan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Starting the Research Proposal</dc:title>
  <dc:creator>John Rees</dc:creator>
  <cp:lastModifiedBy>Stephen Hole</cp:lastModifiedBy>
  <cp:revision>82</cp:revision>
  <dcterms:created xsi:type="dcterms:W3CDTF">2019-11-22T10:53:38Z</dcterms:created>
  <dcterms:modified xsi:type="dcterms:W3CDTF">2022-06-14T10:46:36Z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0x010100385BBF2E44F2C747B20BF4EF9C773A8D</vt:lpwstr>
  </property>
</Properties>
</file>