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301" r:id="rId25"/>
    <p:sldId id="554" r:id="rId26"/>
    <p:sldId id="559" r:id="rId27"/>
    <p:sldId id="557" r:id="rId28"/>
    <p:sldId id="590" r:id="rId29"/>
    <p:sldId id="558" r:id="rId30"/>
    <p:sldId id="593" r:id="rId31"/>
    <p:sldId id="561" r:id="rId32"/>
    <p:sldId id="594" r:id="rId33"/>
    <p:sldId id="562" r:id="rId34"/>
    <p:sldId id="625" r:id="rId35"/>
    <p:sldId id="564" r:id="rId36"/>
    <p:sldId id="563" r:id="rId37"/>
    <p:sldId id="575" r:id="rId38"/>
    <p:sldId id="605" r:id="rId39"/>
    <p:sldId id="606" r:id="rId40"/>
    <p:sldId id="607" r:id="rId41"/>
    <p:sldId id="608" r:id="rId42"/>
    <p:sldId id="609" r:id="rId43"/>
    <p:sldId id="673" r:id="rId44"/>
    <p:sldId id="610" r:id="rId45"/>
    <p:sldId id="611" r:id="rId46"/>
    <p:sldId id="612" r:id="rId47"/>
    <p:sldId id="613" r:id="rId48"/>
    <p:sldId id="614" r:id="rId49"/>
    <p:sldId id="615" r:id="rId50"/>
    <p:sldId id="617" r:id="rId51"/>
    <p:sldId id="616" r:id="rId52"/>
    <p:sldId id="690" r:id="rId53"/>
    <p:sldId id="670" r:id="rId54"/>
    <p:sldId id="72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81999C7F-836B-44CF-B6FA-7906831F6200}"/>
    <pc:docChg chg="modSld">
      <pc:chgData name="Stalin Jacob Wilson Packia Dhas" userId="050d7d71-3621-4503-95e8-1c9a9d962492" providerId="ADAL" clId="{81999C7F-836B-44CF-B6FA-7906831F6200}" dt="2024-06-23T21:37:39.254" v="12" actId="20577"/>
      <pc:docMkLst>
        <pc:docMk/>
      </pc:docMkLst>
      <pc:sldChg chg="modSp mod">
        <pc:chgData name="Stalin Jacob Wilson Packia Dhas" userId="050d7d71-3621-4503-95e8-1c9a9d962492" providerId="ADAL" clId="{81999C7F-836B-44CF-B6FA-7906831F6200}" dt="2024-06-23T21:37:39.254" v="12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81999C7F-836B-44CF-B6FA-7906831F6200}" dt="2024-06-23T21:37:39.254" v="12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D4403A-2586-48B3-B169-C251CD7F673D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E6490-5A9F-48A7-A818-E30DDC8C3BA6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D0370A8-E3E2-4806-8226-D005122A59AC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E8FC8D4-0669-4436-A0F5-01075459EC25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BE6D-3642-4516-9DE3-BB4BA9E70799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287DF0-850D-4A74-B574-8E96940A1B4B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28146FB-4153-475F-BE9A-2A8363D483E8}" type="datetime1">
              <a:rPr lang="en-GB" noProof="0" smtClean="0"/>
              <a:t>23/06/2024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11C050-64E5-40D6-831E-113FA052423E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28FD4-2819-4A1F-8816-A31F718ED1A0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FD3EA53-62E9-4BA9-AA5D-8C652E95831A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1058B2A-2E06-49A4-AC17-2A49B4294A7B}" type="datetime1">
              <a:rPr lang="en-GB" noProof="0" smtClean="0"/>
              <a:t>23/06/2024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D2247E9-CC3E-4115-B25E-21C0B1E5E85C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13828-2ED0-484A-89DF-EFB6205E0FBC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F98AEF2-C4FF-447D-BD68-2C546BB8F508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62E0D-8BFC-47FD-8D53-B024E1EC8EF2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9B863AB-5666-4865-B8FF-EC28CFB07F76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6E845-7ED5-45D8-AF35-40FC6A6D7A94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2187E46-C8E1-401F-BA6C-A4E9CA9CCE14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4BAE592-DDE3-48FE-9C1B-F5929D8595E0}" type="datetime1">
              <a:rPr lang="en-GB" noProof="0" smtClean="0"/>
              <a:t>23/06/2024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66FE110-13FD-4441-8A53-77FFCF8BBC29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0E842-7939-4565-9782-BD2DFBE18EDE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5750D41-73F2-42FE-86BF-23CF4735CA09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8B778A4-86C7-403C-9731-B980FA03DD34}" type="datetime1">
              <a:rPr lang="en-GB" noProof="0" smtClean="0"/>
              <a:t>23/06/2024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74B65A-389A-475B-9173-7A1E495A220D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2089A-2543-4383-9589-066EACB33503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C1CC41C-C3AF-4B49-840B-43183CF0ECF7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B481DC-77E0-47BE-9D91-C988EDB1E49E}" type="datetime1">
              <a:rPr lang="en-GB" noProof="0" smtClean="0"/>
              <a:t>23/06/2024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3791D8F-EC0B-46E1-9178-66192DE6B458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4252E-F70D-4758-BB2E-B1F2AD027EA7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3DD8BFE-2295-418D-942E-324A1195DB50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64F3AD-BF32-40D5-8DA4-0DBC4BCE7438}" type="datetime1">
              <a:rPr lang="en-GB" noProof="0" smtClean="0"/>
              <a:t>23/06/2024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BBD756-12D6-4D57-A254-D38876587FCA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DF3F-F66E-4447-B525-7DEDF203E7FF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B38C411-2649-4091-BD5B-A210D2968EE8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DEE3948-84F0-44D6-BF61-F30DB7D2B403}" type="datetime1">
              <a:rPr lang="en-GB" noProof="0" smtClean="0"/>
              <a:t>23/06/2024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13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4132599-41B5-439B-B8B0-E2A5F8FEF0C7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2FACD-DFD7-4DB9-B788-C2E2C104322C}" type="datetime1">
              <a:rPr lang="en-GB" smtClean="0"/>
              <a:t>23/06/2024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C7AE724-0FD1-4495-9D01-BDB6C2FF7F16}" type="datetime1">
              <a:rPr lang="en-GB" smtClean="0"/>
              <a:t>23/06/2024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PN Junction Diode</a:t>
            </a:r>
          </a:p>
          <a:p>
            <a:pPr marL="536575" indent="-536575" algn="just"/>
            <a:r>
              <a:rPr lang="en-IN" sz="4300" b="1"/>
              <a:t>Transistor</a:t>
            </a:r>
            <a:endParaRPr lang="en-IN" sz="4300" b="1" dirty="0"/>
          </a:p>
          <a:p>
            <a:pPr marL="0" indent="0" algn="just">
              <a:buNone/>
            </a:pPr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A junction formed between a sample of P type semiconductor and N type semiconductor is known as </a:t>
            </a:r>
            <a:r>
              <a:rPr lang="en-IN" b="1" dirty="0"/>
              <a:t>PN junction (or) Junction diode</a:t>
            </a:r>
            <a:r>
              <a:rPr lang="en-IN" dirty="0"/>
              <a:t>.</a:t>
            </a:r>
          </a:p>
          <a:p>
            <a:pPr marL="0" indent="0">
              <a:buNone/>
            </a:pPr>
            <a:r>
              <a:rPr lang="en-IN" dirty="0"/>
              <a:t>It has two electrodes</a:t>
            </a:r>
          </a:p>
          <a:p>
            <a:r>
              <a:rPr lang="en-IN" b="1" dirty="0"/>
              <a:t>P</a:t>
            </a:r>
            <a:r>
              <a:rPr lang="en-IN" dirty="0"/>
              <a:t> region named as </a:t>
            </a:r>
            <a:r>
              <a:rPr lang="en-IN" b="1" dirty="0"/>
              <a:t>Anode</a:t>
            </a:r>
          </a:p>
          <a:p>
            <a:r>
              <a:rPr lang="en-IN" b="1" dirty="0"/>
              <a:t>N</a:t>
            </a:r>
            <a:r>
              <a:rPr lang="en-IN" dirty="0"/>
              <a:t> region Named as </a:t>
            </a:r>
            <a:r>
              <a:rPr lang="en-IN" b="1" dirty="0"/>
              <a:t>Cathode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249" y="5324555"/>
            <a:ext cx="2764169" cy="801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669" y="892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050" name="Picture 2" descr="Image result for pn junction dio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106" y="2254330"/>
            <a:ext cx="8299706" cy="278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2902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7711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When no supply is given to the  PN junction diode. </a:t>
            </a:r>
          </a:p>
          <a:p>
            <a:pPr marL="0" indent="0">
              <a:buNone/>
            </a:pPr>
            <a:endParaRPr lang="en-IN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095" y="2530723"/>
            <a:ext cx="6279228" cy="3417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732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432" y="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Open circuited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514" y="1600201"/>
            <a:ext cx="10899156" cy="4757490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At the </a:t>
            </a:r>
            <a:r>
              <a:rPr lang="en-IN" b="1" dirty="0"/>
              <a:t>junction</a:t>
            </a:r>
            <a:r>
              <a:rPr lang="en-IN" dirty="0"/>
              <a:t>, </a:t>
            </a:r>
            <a:r>
              <a:rPr lang="en-IN" b="1" dirty="0"/>
              <a:t>electrons in N-type semiconductor </a:t>
            </a:r>
            <a:r>
              <a:rPr lang="en-IN" dirty="0"/>
              <a:t>moves towards </a:t>
            </a:r>
            <a:r>
              <a:rPr lang="en-IN" b="1" dirty="0"/>
              <a:t>holes in P-type region </a:t>
            </a:r>
            <a:r>
              <a:rPr lang="en-IN" dirty="0"/>
              <a:t>and </a:t>
            </a:r>
            <a:r>
              <a:rPr lang="en-IN" b="1" dirty="0"/>
              <a:t>Holes in P-type region </a:t>
            </a:r>
            <a:r>
              <a:rPr lang="en-IN" dirty="0"/>
              <a:t>moves towards </a:t>
            </a:r>
            <a:r>
              <a:rPr lang="en-IN" b="1" dirty="0"/>
              <a:t>the electrons in the N- type region</a:t>
            </a:r>
            <a:r>
              <a:rPr lang="en-IN" dirty="0"/>
              <a:t>.</a:t>
            </a:r>
          </a:p>
          <a:p>
            <a:r>
              <a:rPr lang="en-IN" b="1" dirty="0"/>
              <a:t>Electrons</a:t>
            </a:r>
            <a:r>
              <a:rPr lang="en-IN" dirty="0"/>
              <a:t> from </a:t>
            </a:r>
            <a:r>
              <a:rPr lang="en-IN" b="1" dirty="0"/>
              <a:t>N region diffuse to P region</a:t>
            </a:r>
            <a:r>
              <a:rPr lang="en-IN" dirty="0"/>
              <a:t>, recombine with holes and form negative charge </a:t>
            </a:r>
            <a:r>
              <a:rPr lang="en-IN" b="1" dirty="0"/>
              <a:t>immobile ions</a:t>
            </a:r>
            <a:r>
              <a:rPr lang="en-IN" dirty="0"/>
              <a:t>, near the </a:t>
            </a:r>
            <a:r>
              <a:rPr lang="en-IN" b="1" dirty="0"/>
              <a:t>junction</a:t>
            </a:r>
            <a:r>
              <a:rPr lang="en-IN" dirty="0"/>
              <a:t> of P region.</a:t>
            </a:r>
          </a:p>
          <a:p>
            <a:r>
              <a:rPr lang="en-IN" dirty="0"/>
              <a:t>Similarly, </a:t>
            </a:r>
            <a:r>
              <a:rPr lang="en-IN" b="1" dirty="0"/>
              <a:t>Holes from P region </a:t>
            </a:r>
            <a:r>
              <a:rPr lang="en-IN" dirty="0"/>
              <a:t>diffuse to </a:t>
            </a:r>
            <a:r>
              <a:rPr lang="en-IN" b="1" dirty="0"/>
              <a:t>N region</a:t>
            </a:r>
            <a:r>
              <a:rPr lang="en-IN" dirty="0"/>
              <a:t>, recombine with </a:t>
            </a:r>
            <a:r>
              <a:rPr lang="en-IN" b="1" dirty="0"/>
              <a:t>electrons and from positive charge immobile ions</a:t>
            </a:r>
            <a:r>
              <a:rPr lang="en-IN" dirty="0"/>
              <a:t>, near the junction of </a:t>
            </a:r>
            <a:r>
              <a:rPr lang="en-IN" b="1" dirty="0"/>
              <a:t>N side</a:t>
            </a:r>
            <a:r>
              <a:rPr lang="en-IN" dirty="0"/>
              <a:t>.</a:t>
            </a:r>
          </a:p>
          <a:p>
            <a:r>
              <a:rPr lang="en-IN" dirty="0"/>
              <a:t>These </a:t>
            </a:r>
            <a:r>
              <a:rPr lang="en-IN" b="1" dirty="0"/>
              <a:t>immobile ions forms </a:t>
            </a:r>
            <a:r>
              <a:rPr lang="en-IN" dirty="0"/>
              <a:t>a </a:t>
            </a:r>
            <a:r>
              <a:rPr lang="en-IN" b="1" dirty="0"/>
              <a:t>barrier at the junction</a:t>
            </a:r>
            <a:r>
              <a:rPr lang="en-IN" dirty="0"/>
              <a:t>, which is known as </a:t>
            </a:r>
            <a:r>
              <a:rPr lang="en-IN" b="1" dirty="0"/>
              <a:t>Depletion region or Space charge region</a:t>
            </a:r>
            <a:r>
              <a:rPr lang="en-IN" dirty="0"/>
              <a:t>.</a:t>
            </a:r>
          </a:p>
          <a:p>
            <a:r>
              <a:rPr lang="en-IN" dirty="0"/>
              <a:t>After certain period of time, the </a:t>
            </a:r>
            <a:r>
              <a:rPr lang="en-IN" b="1" dirty="0"/>
              <a:t>negative charge ions</a:t>
            </a:r>
            <a:r>
              <a:rPr lang="en-IN" dirty="0"/>
              <a:t> in the P-region and the </a:t>
            </a:r>
            <a:r>
              <a:rPr lang="en-IN" b="1" dirty="0"/>
              <a:t>Positive charge ions </a:t>
            </a:r>
            <a:r>
              <a:rPr lang="en-IN" dirty="0"/>
              <a:t>in the N-region </a:t>
            </a:r>
            <a:r>
              <a:rPr lang="en-IN" b="1" dirty="0"/>
              <a:t>prevents further charges moving from one region to another.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523331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163" y="12603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Biasing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Voltage can be applied in PN junction diode in two ways to control the width of the depletion region. They are</a:t>
            </a:r>
          </a:p>
          <a:p>
            <a:r>
              <a:rPr lang="en-IN" b="1" dirty="0"/>
              <a:t>Forward biasing</a:t>
            </a:r>
          </a:p>
          <a:p>
            <a:r>
              <a:rPr lang="en-IN" b="1" dirty="0"/>
              <a:t>Reverse Biasing</a:t>
            </a:r>
          </a:p>
          <a:p>
            <a:pPr marL="0" indent="0">
              <a:buNone/>
            </a:pPr>
            <a:r>
              <a:rPr lang="en-IN" dirty="0"/>
              <a:t>When an external voltage is applied to the PN junction in such a way that its cancels the potential barrier and permits the current flow, it is called </a:t>
            </a:r>
            <a:r>
              <a:rPr lang="en-IN" b="1" dirty="0"/>
              <a:t>Biasing</a:t>
            </a:r>
          </a:p>
        </p:txBody>
      </p:sp>
    </p:spTree>
    <p:extLst>
      <p:ext uri="{BB962C8B-B14F-4D97-AF65-F5344CB8AC3E}">
        <p14:creationId xmlns:p14="http://schemas.microsoft.com/office/powerpoint/2010/main" val="309747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437" y="21740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IN" b="1" dirty="0"/>
          </a:p>
        </p:txBody>
      </p:sp>
      <p:pic>
        <p:nvPicPr>
          <p:cNvPr id="3076" name="Picture 4" descr="Image result for pn junction dio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891" y="1770642"/>
            <a:ext cx="6867136" cy="359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8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6" y="95353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1088" y="2047035"/>
            <a:ext cx="6357038" cy="3915935"/>
          </a:xfrm>
        </p:spPr>
      </p:pic>
    </p:spTree>
    <p:extLst>
      <p:ext uri="{BB962C8B-B14F-4D97-AF65-F5344CB8AC3E}">
        <p14:creationId xmlns:p14="http://schemas.microsoft.com/office/powerpoint/2010/main" val="2836551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28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Forward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600201"/>
            <a:ext cx="11021896" cy="4757490"/>
          </a:xfrm>
        </p:spPr>
        <p:txBody>
          <a:bodyPr>
            <a:normAutofit fontScale="92500" lnSpcReduction="20000"/>
          </a:bodyPr>
          <a:lstStyle/>
          <a:p>
            <a:r>
              <a:rPr lang="en-IN" dirty="0"/>
              <a:t>Connecting, </a:t>
            </a:r>
            <a:r>
              <a:rPr lang="en-IN" b="1" dirty="0"/>
              <a:t>Positive of battery to P region </a:t>
            </a:r>
            <a:r>
              <a:rPr lang="en-IN" dirty="0"/>
              <a:t>and </a:t>
            </a:r>
            <a:r>
              <a:rPr lang="en-IN" b="1" dirty="0"/>
              <a:t>Negative of battery to N region</a:t>
            </a:r>
            <a:r>
              <a:rPr lang="en-IN" dirty="0"/>
              <a:t> is called </a:t>
            </a:r>
            <a:r>
              <a:rPr lang="en-IN" b="1" dirty="0"/>
              <a:t>Forward biasing</a:t>
            </a:r>
            <a:r>
              <a:rPr lang="en-IN" dirty="0"/>
              <a:t>.</a:t>
            </a:r>
          </a:p>
          <a:p>
            <a:r>
              <a:rPr lang="en-IN" dirty="0"/>
              <a:t>This establishes an </a:t>
            </a:r>
            <a:r>
              <a:rPr lang="en-IN" b="1" dirty="0"/>
              <a:t>electric field opposite to potential barrier</a:t>
            </a:r>
            <a:r>
              <a:rPr lang="en-IN" dirty="0"/>
              <a:t>, So the </a:t>
            </a:r>
            <a:r>
              <a:rPr lang="en-IN" b="1" dirty="0"/>
              <a:t>potential barrier width decreases</a:t>
            </a:r>
            <a:r>
              <a:rPr lang="en-IN" dirty="0"/>
              <a:t>.</a:t>
            </a:r>
          </a:p>
          <a:p>
            <a:r>
              <a:rPr lang="en-IN" b="1" dirty="0"/>
              <a:t>0.3V for Germanium and 0.7V for Silicon</a:t>
            </a:r>
            <a:r>
              <a:rPr lang="en-IN" dirty="0"/>
              <a:t>, is sufficient to completely </a:t>
            </a:r>
            <a:r>
              <a:rPr lang="en-IN" b="1" dirty="0"/>
              <a:t>eliminate the barrier potential</a:t>
            </a:r>
            <a:r>
              <a:rPr lang="en-IN" dirty="0"/>
              <a:t>, thus junction resistance becomes zero.</a:t>
            </a:r>
          </a:p>
          <a:p>
            <a:r>
              <a:rPr lang="en-IN" dirty="0"/>
              <a:t>When the connection is made and the </a:t>
            </a:r>
            <a:r>
              <a:rPr lang="en-IN" b="1" dirty="0"/>
              <a:t>supply is given</a:t>
            </a:r>
            <a:r>
              <a:rPr lang="en-IN" dirty="0"/>
              <a:t>, the </a:t>
            </a:r>
            <a:r>
              <a:rPr lang="en-IN" b="1" dirty="0"/>
              <a:t>holes</a:t>
            </a:r>
            <a:r>
              <a:rPr lang="en-IN" dirty="0"/>
              <a:t> in the P region are repelled by the </a:t>
            </a:r>
            <a:r>
              <a:rPr lang="en-IN" b="1" dirty="0"/>
              <a:t>Positive charges from the positive terminal of the battery.</a:t>
            </a:r>
          </a:p>
          <a:p>
            <a:r>
              <a:rPr lang="en-IN" b="1" dirty="0"/>
              <a:t>Electrons</a:t>
            </a:r>
            <a:r>
              <a:rPr lang="en-IN" dirty="0"/>
              <a:t> in the N region are repelled by the </a:t>
            </a:r>
            <a:r>
              <a:rPr lang="en-IN" b="1" dirty="0"/>
              <a:t>Negative charges from the negative terminal of the battery.</a:t>
            </a:r>
          </a:p>
          <a:p>
            <a:r>
              <a:rPr lang="en-IN" dirty="0"/>
              <a:t>Which drives the electrons and holes towards the junction, which results in the </a:t>
            </a:r>
            <a:r>
              <a:rPr lang="en-IN" b="1" dirty="0"/>
              <a:t>elimination of the barrier potential </a:t>
            </a:r>
            <a:r>
              <a:rPr lang="en-IN" dirty="0"/>
              <a:t>and </a:t>
            </a:r>
            <a:r>
              <a:rPr lang="en-IN" b="1" dirty="0"/>
              <a:t>flow of current across the junction.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520456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027" y="5122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IN" b="1" dirty="0"/>
          </a:p>
        </p:txBody>
      </p:sp>
      <p:pic>
        <p:nvPicPr>
          <p:cNvPr id="6148" name="Picture 4" descr="Image result for pn junction dio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1088" y="2047035"/>
            <a:ext cx="6589678" cy="345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727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74665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7086" y="1742466"/>
            <a:ext cx="6944948" cy="4278087"/>
          </a:xfrm>
        </p:spPr>
      </p:pic>
    </p:spTree>
    <p:extLst>
      <p:ext uri="{BB962C8B-B14F-4D97-AF65-F5344CB8AC3E}">
        <p14:creationId xmlns:p14="http://schemas.microsoft.com/office/powerpoint/2010/main" val="2083534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62" y="13831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– reverse biased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600201"/>
            <a:ext cx="9518663" cy="4869122"/>
          </a:xfrm>
        </p:spPr>
        <p:txBody>
          <a:bodyPr>
            <a:normAutofit fontScale="92500" lnSpcReduction="10000"/>
          </a:bodyPr>
          <a:lstStyle/>
          <a:p>
            <a:r>
              <a:rPr lang="en-IN" b="1" dirty="0"/>
              <a:t>Connecting Positive of battery to N region and Negative of battery to P region is called reverse biasing.</a:t>
            </a:r>
          </a:p>
          <a:p>
            <a:r>
              <a:rPr lang="en-IN" dirty="0"/>
              <a:t>When the connection is made and the </a:t>
            </a:r>
            <a:r>
              <a:rPr lang="en-IN" b="1" dirty="0"/>
              <a:t>supply is given</a:t>
            </a:r>
            <a:r>
              <a:rPr lang="en-IN" dirty="0"/>
              <a:t>, the </a:t>
            </a:r>
            <a:r>
              <a:rPr lang="en-IN" b="1" dirty="0"/>
              <a:t>holes</a:t>
            </a:r>
            <a:r>
              <a:rPr lang="en-IN" dirty="0"/>
              <a:t> in the P region are attracted by the </a:t>
            </a:r>
            <a:r>
              <a:rPr lang="en-IN" b="1" dirty="0"/>
              <a:t>negative charges from the negative terminal of the battery.</a:t>
            </a:r>
          </a:p>
          <a:p>
            <a:r>
              <a:rPr lang="en-IN" b="1" dirty="0"/>
              <a:t>Electrons</a:t>
            </a:r>
            <a:r>
              <a:rPr lang="en-IN" dirty="0"/>
              <a:t> in the N region are attracted by the </a:t>
            </a:r>
            <a:r>
              <a:rPr lang="en-IN" b="1" dirty="0"/>
              <a:t>positive charges from the positive terminal of the battery.</a:t>
            </a:r>
          </a:p>
          <a:p>
            <a:r>
              <a:rPr lang="en-IN" dirty="0"/>
              <a:t>Which drives the electrons and holes away from the junction, which results in the </a:t>
            </a:r>
            <a:r>
              <a:rPr lang="en-IN" b="1" dirty="0"/>
              <a:t>increasing </a:t>
            </a:r>
            <a:r>
              <a:rPr lang="en-IN" dirty="0"/>
              <a:t>in the </a:t>
            </a:r>
            <a:r>
              <a:rPr lang="en-IN" b="1" dirty="0"/>
              <a:t>size </a:t>
            </a:r>
            <a:r>
              <a:rPr lang="en-IN" dirty="0"/>
              <a:t>of the </a:t>
            </a:r>
            <a:r>
              <a:rPr lang="en-IN" b="1" dirty="0"/>
              <a:t>depletion region. </a:t>
            </a:r>
            <a:r>
              <a:rPr lang="en-IN" dirty="0"/>
              <a:t>Hence the </a:t>
            </a:r>
            <a:r>
              <a:rPr lang="en-IN" b="1" dirty="0"/>
              <a:t>resistance increases </a:t>
            </a:r>
            <a:r>
              <a:rPr lang="en-IN" dirty="0"/>
              <a:t>at the</a:t>
            </a:r>
            <a:r>
              <a:rPr lang="en-IN" b="1" dirty="0"/>
              <a:t> depletion region.</a:t>
            </a:r>
          </a:p>
          <a:p>
            <a:r>
              <a:rPr lang="en-IN" dirty="0"/>
              <a:t>After certain time, </a:t>
            </a:r>
            <a:r>
              <a:rPr lang="en-IN" b="1" dirty="0"/>
              <a:t>the junction breaks. </a:t>
            </a:r>
            <a:r>
              <a:rPr lang="en-IN" dirty="0"/>
              <a:t>As a result a s</a:t>
            </a:r>
            <a:r>
              <a:rPr lang="en-IN" b="1" dirty="0"/>
              <a:t>mall current flows </a:t>
            </a:r>
            <a:r>
              <a:rPr lang="en-IN" dirty="0"/>
              <a:t>through it due to </a:t>
            </a:r>
            <a:r>
              <a:rPr lang="en-IN" b="1" dirty="0"/>
              <a:t>minority carriers. This current is called as reverse saturation current.</a:t>
            </a:r>
          </a:p>
        </p:txBody>
      </p:sp>
    </p:spTree>
    <p:extLst>
      <p:ext uri="{BB962C8B-B14F-4D97-AF65-F5344CB8AC3E}">
        <p14:creationId xmlns:p14="http://schemas.microsoft.com/office/powerpoint/2010/main" val="1681933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847" y="138617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VI  characteristics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170" name="Picture 2" descr="Image result for pn junction dio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839740"/>
            <a:ext cx="5817680" cy="424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578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5" y="210016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PN junction diode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Applications:</a:t>
            </a:r>
          </a:p>
          <a:p>
            <a:r>
              <a:rPr lang="en-IN" dirty="0"/>
              <a:t>Used as switch</a:t>
            </a:r>
          </a:p>
          <a:p>
            <a:r>
              <a:rPr lang="en-IN" dirty="0"/>
              <a:t>Used as rectifier</a:t>
            </a:r>
          </a:p>
          <a:p>
            <a:r>
              <a:rPr lang="en-IN" dirty="0"/>
              <a:t>Detector in RF circuits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14338" name="AutoShape 2" descr="Related image"/>
          <p:cNvSpPr>
            <a:spLocks noChangeAspect="1" noChangeArrowheads="1"/>
          </p:cNvSpPr>
          <p:nvPr/>
        </p:nvSpPr>
        <p:spPr bwMode="auto">
          <a:xfrm>
            <a:off x="1390842" y="-130999"/>
            <a:ext cx="276393" cy="276394"/>
          </a:xfrm>
          <a:prstGeom prst="rect">
            <a:avLst/>
          </a:prstGeom>
          <a:noFill/>
        </p:spPr>
        <p:txBody>
          <a:bodyPr vert="horz" wrap="square" lIns="82918" tIns="41459" rIns="82918" bIns="41459" numCol="1" anchor="t" anchorCtr="0" compatLnSpc="1">
            <a:prstTxWarp prst="textNoShape">
              <a:avLst/>
            </a:prstTxWarp>
          </a:bodyPr>
          <a:lstStyle/>
          <a:p>
            <a:endParaRPr lang="en-US" sz="1632"/>
          </a:p>
        </p:txBody>
      </p:sp>
      <p:pic>
        <p:nvPicPr>
          <p:cNvPr id="7" name="Picture 6" descr="Application of diod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1901" y="1600201"/>
            <a:ext cx="4225709" cy="422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65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16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604615" y="1600201"/>
            <a:ext cx="9190065" cy="4525963"/>
          </a:xfrm>
        </p:spPr>
        <p:txBody>
          <a:bodyPr>
            <a:normAutofit/>
          </a:bodyPr>
          <a:lstStyle/>
          <a:p>
            <a:r>
              <a:rPr lang="en-IN" dirty="0"/>
              <a:t>The transistor was invented by </a:t>
            </a:r>
            <a:r>
              <a:rPr lang="en-IN" b="1" dirty="0"/>
              <a:t>three scientists  </a:t>
            </a:r>
            <a:r>
              <a:rPr lang="en-IN" dirty="0"/>
              <a:t>(John Bardeen, Walter Brattain and William Shockley) </a:t>
            </a:r>
            <a:r>
              <a:rPr lang="en-IN" b="1" dirty="0"/>
              <a:t>at the Bell Laboratories in 1947</a:t>
            </a:r>
            <a:r>
              <a:rPr lang="en-IN" dirty="0"/>
              <a:t>.</a:t>
            </a:r>
          </a:p>
          <a:p>
            <a:r>
              <a:rPr lang="en-IN" dirty="0"/>
              <a:t>It rapidly replaced the </a:t>
            </a:r>
            <a:r>
              <a:rPr lang="en-IN" b="1" dirty="0"/>
              <a:t>vacuum tube</a:t>
            </a:r>
            <a:r>
              <a:rPr lang="en-IN" dirty="0"/>
              <a:t> as an electronic signal regulator. </a:t>
            </a:r>
          </a:p>
          <a:p>
            <a:r>
              <a:rPr lang="en-IN" dirty="0"/>
              <a:t>A transistor regulates </a:t>
            </a:r>
            <a:r>
              <a:rPr lang="en-IN" b="1" dirty="0"/>
              <a:t>current </a:t>
            </a:r>
            <a:r>
              <a:rPr lang="en-IN" b="1" i="1" dirty="0"/>
              <a:t>or</a:t>
            </a:r>
            <a:r>
              <a:rPr lang="en-IN" b="1" dirty="0"/>
              <a:t> voltage flow </a:t>
            </a:r>
            <a:r>
              <a:rPr lang="en-IN" dirty="0"/>
              <a:t>and acts as a </a:t>
            </a:r>
            <a:r>
              <a:rPr lang="en-IN" b="1" dirty="0"/>
              <a:t>switch or gate </a:t>
            </a:r>
            <a:r>
              <a:rPr lang="en-IN" dirty="0"/>
              <a:t>for electronic signals.</a:t>
            </a: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765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3" y="3109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387573" y="1600201"/>
            <a:ext cx="10407107" cy="4525963"/>
          </a:xfrm>
        </p:spPr>
        <p:txBody>
          <a:bodyPr>
            <a:normAutofit/>
          </a:bodyPr>
          <a:lstStyle/>
          <a:p>
            <a:r>
              <a:rPr lang="en-IN" dirty="0"/>
              <a:t>A </a:t>
            </a:r>
            <a:r>
              <a:rPr lang="en-IN" b="1" dirty="0"/>
              <a:t>transistor</a:t>
            </a:r>
            <a:r>
              <a:rPr lang="en-IN" dirty="0"/>
              <a:t> is a semiconductor device used to</a:t>
            </a:r>
            <a:r>
              <a:rPr lang="en-IN" b="1" dirty="0"/>
              <a:t> amplify or switch</a:t>
            </a:r>
            <a:r>
              <a:rPr lang="en-IN" dirty="0"/>
              <a:t> </a:t>
            </a:r>
            <a:r>
              <a:rPr lang="en-IN" b="1" dirty="0"/>
              <a:t>electronic signals and electrical power</a:t>
            </a:r>
            <a:r>
              <a:rPr lang="en-IN" dirty="0"/>
              <a:t>. </a:t>
            </a:r>
          </a:p>
          <a:p>
            <a:r>
              <a:rPr lang="en-IN" dirty="0"/>
              <a:t>It is composed of semiconductor material usually with at least </a:t>
            </a:r>
            <a:r>
              <a:rPr lang="en-IN" b="1" dirty="0"/>
              <a:t>three terminals for connection to an external circuit</a:t>
            </a:r>
            <a:r>
              <a:rPr lang="en-IN" dirty="0"/>
              <a:t>. </a:t>
            </a:r>
          </a:p>
          <a:p>
            <a:r>
              <a:rPr lang="en-IN" dirty="0"/>
              <a:t>A voltage or current applied to </a:t>
            </a:r>
            <a:r>
              <a:rPr lang="en-IN" b="1" dirty="0"/>
              <a:t>one pair </a:t>
            </a:r>
            <a:r>
              <a:rPr lang="en-IN" dirty="0"/>
              <a:t>of the transistor's terminals </a:t>
            </a:r>
            <a:r>
              <a:rPr lang="en-IN" b="1" dirty="0"/>
              <a:t>controls</a:t>
            </a:r>
            <a:r>
              <a:rPr lang="en-IN" dirty="0"/>
              <a:t> the </a:t>
            </a:r>
            <a:r>
              <a:rPr lang="en-IN" b="1" dirty="0"/>
              <a:t>current through another pair of terminals.</a:t>
            </a: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061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6905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-Introduction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Amplification in transistor is achieved by passing input current signal from a region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low resistance to high resistance.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This concept of transfer of resistance has given the name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(Transistor).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 -Transfer of resistance (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TRANS</a:t>
            </a:r>
            <a:r>
              <a:rPr lang="en-IN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fer-res</a:t>
            </a:r>
            <a:r>
              <a:rPr lang="en-IN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720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610" y="19354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3074" name="Picture 2" descr="Image result for classification of transisto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4695" y="1579953"/>
            <a:ext cx="7140144" cy="454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4724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 fontScale="92500" lnSpcReduction="20000"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BJT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(Bipolar Junction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NPN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PNP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FET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(Field Effect Transistor)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JFET (Junction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JFET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JFET</a:t>
            </a:r>
          </a:p>
          <a:p>
            <a:pPr lvl="2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MOSFET (Metal Oxide Semiconductor Field Effect Transistor)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(Channel exist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3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Enhancement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N-Channel MOSFET</a:t>
            </a:r>
          </a:p>
          <a:p>
            <a:pPr lvl="4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P-Channel MOSFET</a:t>
            </a:r>
          </a:p>
          <a:p>
            <a:pPr lvl="4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37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Bipolar junction transistor (BJT)</a:t>
            </a:r>
          </a:p>
          <a:p>
            <a:pPr lvl="1"/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conduction is due to both type of charge carriers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(minority and majority carriers)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Output current is controlled by input current. So it is called 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Current controlled device.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0579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627" y="22422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-Types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397321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Types of BJT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N-P-N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P-region between two N- region  in called as NPN transistor.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P-N-P type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a transistor is formed by sandwiching a single N-region between two P- region  in called as PNP transistor.</a:t>
            </a: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194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630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5857" y="1600201"/>
            <a:ext cx="6218841" cy="4658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830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009" y="106829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-Structure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Base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middle region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 the each transistor is called the base of the transistor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very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thin and lightly doped.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heavily doped.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But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doping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level in emitter is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slightly greater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collector. The size of the region is slightly less than collector.</a:t>
            </a:r>
          </a:p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region is 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that of emitter.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doping level 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lesser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that of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</a:p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9283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/>
              <a:t>Transistors -symbol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74" y="1839741"/>
            <a:ext cx="6110769" cy="3961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8060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2180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-Junction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Content Placeholder 23"/>
              <p:cNvSpPr>
                <a:spLocks noGrp="1"/>
              </p:cNvSpPr>
              <p:nvPr>
                <p:ph idx="1"/>
              </p:nvPr>
            </p:nvSpPr>
            <p:spPr>
              <a:xfrm>
                <a:off x="1547436" y="1600201"/>
                <a:ext cx="9397359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The transistor has two PN junction.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emitter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Emitter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𝑬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One junction is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between Collector and the base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and is called the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base junction </a:t>
                </a:r>
                <a:r>
                  <a:rPr lang="en-IN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or simply </a:t>
                </a:r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collector junction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1" i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𝑱</m:t>
                        </m:r>
                      </m:e>
                      <m:sub>
                        <m:r>
                          <a:rPr lang="en-IN" b="1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IN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lvl="1"/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endParaRPr lang="en-IN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en-IN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Content Placeholder 2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547436" y="1600201"/>
                <a:ext cx="9397359" cy="4525963"/>
              </a:xfrm>
              <a:blipFill>
                <a:blip r:embed="rId2"/>
                <a:stretch>
                  <a:fillRect l="-1363" t="-2291" r="-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33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6576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799" y="2044550"/>
            <a:ext cx="9467146" cy="299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473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967" y="371514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 fontScale="92500" lnSpcReduction="10000"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Unbiased transistor means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with no external voltage, applied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So, No current will be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flowing from any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of the transistor terminals.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is like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two PN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connected back to back, there are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regions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 both the junctions (emitter Junction and collector junction)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During diffusion process,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penetrates more deeply into the lightly doped side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emitter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extends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region at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penetrates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less in the heavily doped collector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extends more in the base region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3943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98" y="334692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 operation – Unbiased 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collector is slightly less doped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than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emitter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the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depletion layer width at the collector junction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is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slightly more than the depletion layer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width at the emitter junction.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Like diode, a </a:t>
            </a: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barrier voltage exists within the transistor.</a:t>
            </a: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/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2765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075" y="36281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endParaRPr lang="en-IN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IN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196" name="Picture 4" descr="Image result for BJT transistor im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499" y="2942472"/>
            <a:ext cx="2763929" cy="207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BJT transistor imag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902" y="1688376"/>
            <a:ext cx="4226911" cy="422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7574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02" y="274638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Transistor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1547436" y="1600201"/>
            <a:ext cx="9397359" cy="47574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Application:</a:t>
            </a:r>
          </a:p>
          <a:p>
            <a:r>
              <a:rPr lang="en-IN" b="1" dirty="0"/>
              <a:t>A transistor as an amplifier </a:t>
            </a:r>
            <a:r>
              <a:rPr lang="en-IN" dirty="0"/>
              <a:t>can be used to amplify current. (This is because a small change in base current causes a large change in collector current. Example is a microphone.)</a:t>
            </a:r>
          </a:p>
          <a:p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Transistor as switch 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(</a:t>
            </a:r>
            <a:r>
              <a:rPr lang="en-IN" dirty="0"/>
              <a:t>In a transistor, no current can flow in the collector circuit unless a current flows in the base circuit. This property allows a transistor to be used as switch.</a:t>
            </a:r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3131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13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1631</Words>
  <Application>Microsoft Office PowerPoint</Application>
  <PresentationFormat>Widescreen</PresentationFormat>
  <Paragraphs>204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6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PN junction</vt:lpstr>
      <vt:lpstr>PN junction</vt:lpstr>
      <vt:lpstr>PN junction – Open circuited</vt:lpstr>
      <vt:lpstr>PN junction – Open circuited</vt:lpstr>
      <vt:lpstr>PN junction – Biasing</vt:lpstr>
      <vt:lpstr>PN junction – Forward biased</vt:lpstr>
      <vt:lpstr>PN junction – Forward biased</vt:lpstr>
      <vt:lpstr>PN junction – Forward biased</vt:lpstr>
      <vt:lpstr>PN junction – reverse biased</vt:lpstr>
      <vt:lpstr>PN junction – reverse biased</vt:lpstr>
      <vt:lpstr>PN junction – reverse biased</vt:lpstr>
      <vt:lpstr>VI  characteristics</vt:lpstr>
      <vt:lpstr>PN junction diode</vt:lpstr>
      <vt:lpstr>Transistors -Introduction</vt:lpstr>
      <vt:lpstr>Transistors -Introduction</vt:lpstr>
      <vt:lpstr>Transistors -Introduction</vt:lpstr>
      <vt:lpstr>Transistors -Types</vt:lpstr>
      <vt:lpstr>Transistors -Types</vt:lpstr>
      <vt:lpstr>Transistors -Types</vt:lpstr>
      <vt:lpstr>Transistors -Types</vt:lpstr>
      <vt:lpstr>Transistors -Structure</vt:lpstr>
      <vt:lpstr>Transistors -Structure</vt:lpstr>
      <vt:lpstr>Transistors -symbol</vt:lpstr>
      <vt:lpstr>Transistors -Junction</vt:lpstr>
      <vt:lpstr>Transistors operation – Unbiased transistor</vt:lpstr>
      <vt:lpstr>Transistors operation – Unbiased transistor</vt:lpstr>
      <vt:lpstr>Transistors operation – Unbiased transistor</vt:lpstr>
      <vt:lpstr>Transistors</vt:lpstr>
      <vt:lpstr>Transistor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2024-06-23T21:37:42Z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