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320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510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543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55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832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8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14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81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139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388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302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472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51701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135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187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872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224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54B13-6B5D-4D06-94C9-5CCB60576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591" y="0"/>
            <a:ext cx="7766936" cy="3428999"/>
          </a:xfrm>
        </p:spPr>
        <p:txBody>
          <a:bodyPr/>
          <a:lstStyle/>
          <a:p>
            <a:r>
              <a:rPr lang="en-US" sz="4300" b="1" dirty="0"/>
              <a:t>ENHANCING TEAM WORK IN AN ORGANISATION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C4CC1-278B-40C5-BE57-D1316F8F78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3846" y="3682036"/>
            <a:ext cx="8439697" cy="2045167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sz="3600"/>
              <a:t>Bilyana Ivanova 2108363</a:t>
            </a:r>
          </a:p>
          <a:p>
            <a:pPr algn="ctr"/>
            <a:r>
              <a:rPr lang="en-GB" sz="3600"/>
              <a:t>Certhe for higher education skills on workplace </a:t>
            </a:r>
            <a:r>
              <a:rPr lang="en-US" sz="3600"/>
              <a:t> </a:t>
            </a:r>
            <a:endParaRPr lang="en-US" sz="3600" dirty="0"/>
          </a:p>
          <a:p>
            <a:pPr algn="ctr"/>
            <a:r>
              <a:rPr lang="en-US" sz="3600"/>
              <a:t>Date </a:t>
            </a:r>
            <a:r>
              <a:rPr lang="en-GB" sz="3600"/>
              <a:t>:03.03.2022</a:t>
            </a:r>
            <a:endParaRPr lang="en-US" sz="3600" dirty="0"/>
          </a:p>
          <a:p>
            <a:pPr algn="ctr"/>
            <a:r>
              <a:rPr lang="en-US" sz="3600"/>
              <a:t>University </a:t>
            </a:r>
            <a:r>
              <a:rPr lang="en-GB" sz="3600"/>
              <a:t>of Wales Trinity Saint David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2A1BA6-E79F-5544-B293-8A07F584E2BF}"/>
              </a:ext>
            </a:extLst>
          </p:cNvPr>
          <p:cNvSpPr txBox="1"/>
          <p:nvPr/>
        </p:nvSpPr>
        <p:spPr>
          <a:xfrm>
            <a:off x="5193695" y="2517624"/>
            <a:ext cx="5491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26CEF4-3EA5-1146-B36E-5BF20A173E6C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147A7F-8CBF-E342-8E74-ACFEF2999C48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8D2343-FAB6-0043-9BC9-389EE5BE5236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484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40A19-B9CA-4277-967F-DFAC58568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FBDD6-FF2E-4345-A99D-3CB45CD15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544902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Absenteeism affects the performance of an organization because, they have to outsource for the services. </a:t>
            </a:r>
          </a:p>
          <a:p>
            <a:pPr marL="0" indent="0">
              <a:buNone/>
            </a:pPr>
            <a:r>
              <a:rPr lang="en-US" dirty="0"/>
              <a:t>Some of the causes include low morale and a poor workplace culture. </a:t>
            </a:r>
          </a:p>
          <a:p>
            <a:pPr marL="0" indent="0">
              <a:buNone/>
            </a:pPr>
            <a:r>
              <a:rPr lang="en-US" dirty="0"/>
              <a:t>The following content aims at exploring absenteeism while focusing on the issue at NHS, the impact, the causes as well as the solutions to the same. </a:t>
            </a:r>
          </a:p>
        </p:txBody>
      </p:sp>
    </p:spTree>
    <p:extLst>
      <p:ext uri="{BB962C8B-B14F-4D97-AF65-F5344CB8AC3E}">
        <p14:creationId xmlns:p14="http://schemas.microsoft.com/office/powerpoint/2010/main" val="220927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74EB-059D-4438-9F1A-27FB574F3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of the complex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30387-E71C-43B1-BA0E-FFBECE498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Mid Chesire Hospitals NHS foundation Trust also known as (MHCT), was experiencing a absenteeism. </a:t>
            </a:r>
          </a:p>
          <a:p>
            <a:r>
              <a:rPr lang="en-US" dirty="0"/>
              <a:t>Absenteeism is defined as the act of regularly staying and being away from work without a valid reason (</a:t>
            </a:r>
            <a:r>
              <a:rPr lang="en-US" dirty="0" err="1"/>
              <a:t>Cucchiella</a:t>
            </a:r>
            <a:r>
              <a:rPr lang="en-US" dirty="0"/>
              <a:t>, et al.,2014). </a:t>
            </a:r>
          </a:p>
          <a:p>
            <a:r>
              <a:rPr lang="en-US" dirty="0"/>
              <a:t>Absenteeism is caused by various reasons such as family issues or a bad organizational culture.</a:t>
            </a:r>
          </a:p>
          <a:p>
            <a:r>
              <a:rPr lang="en-US" dirty="0"/>
              <a:t>It is noted to harm the organizations majorly due to the acts of having more losses. </a:t>
            </a:r>
          </a:p>
          <a:p>
            <a:r>
              <a:rPr lang="en-US" dirty="0"/>
              <a:t>Absenteeism affects the general productivity of the worker because there is less commitment to work (</a:t>
            </a:r>
            <a:r>
              <a:rPr lang="en-US" dirty="0" err="1"/>
              <a:t>Cucchiella</a:t>
            </a:r>
            <a:r>
              <a:rPr lang="en-US" dirty="0"/>
              <a:t>, et al.,2014). </a:t>
            </a:r>
          </a:p>
          <a:p>
            <a:r>
              <a:rPr lang="en-US" dirty="0"/>
              <a:t>For instance, the Mid Chesire Hospitals NHS foundation Trust is experiencing Absenteeism which has increased by up to 4.51%. </a:t>
            </a:r>
          </a:p>
          <a:p>
            <a:r>
              <a:rPr lang="en-US" dirty="0"/>
              <a:t>The high level of absenteeism led to poor quality of services in the organization.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769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99A13-47C1-467A-9C03-F6BCA0FF1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Complexity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AC2D4-7959-4254-B20F-CF5A000F0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Apart from the rate of poor individual performance, the organization also experienced a loss which caused poor performance. </a:t>
            </a:r>
          </a:p>
          <a:p>
            <a:r>
              <a:rPr lang="en-US" dirty="0"/>
              <a:t>It was also costly for the organization to high for external services which were noted to cause a challenge in the operation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Badubi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2017)</a:t>
            </a:r>
            <a:r>
              <a:rPr lang="en-US" dirty="0"/>
              <a:t>. </a:t>
            </a:r>
          </a:p>
          <a:p>
            <a:r>
              <a:rPr lang="en-US" dirty="0"/>
              <a:t>The company was noted to lose more than one million each year due to the high level of absenteeism. </a:t>
            </a:r>
          </a:p>
          <a:p>
            <a:r>
              <a:rPr lang="en-US" dirty="0"/>
              <a:t>The organization had to create measures that would help in lowering the high rate of absenteeism. </a:t>
            </a:r>
          </a:p>
          <a:p>
            <a:r>
              <a:rPr lang="en-US" dirty="0"/>
              <a:t>Every organization should create measures to ensure that the employees are committed and motivated to work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Badubi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2017)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6295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6F09E-3A47-4D08-8E3E-7E6BE7265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PESTLE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1E48C-1FE9-46C1-AAD3-5B70E12B1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0500"/>
            <a:ext cx="10515600" cy="503237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4000" b="1" dirty="0"/>
              <a:t>Political factors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Equality and diversity are crucial in keeping the employees at work.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When employees experience inequality they are highly likely to leave the organization for a place they consider a better job.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Organizations should make diversity and equality a priority.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 NHS has to maintain a high level of diversity which is essential to welfare of the workers and the organization in general (</a:t>
            </a:r>
            <a:r>
              <a:rPr lang="en-US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Lee, et al., 2014)</a:t>
            </a:r>
            <a:r>
              <a:rPr lang="en-US" sz="3400" dirty="0"/>
              <a:t>. </a:t>
            </a:r>
          </a:p>
          <a:p>
            <a:pPr marL="0" indent="0">
              <a:buNone/>
            </a:pPr>
            <a:r>
              <a:rPr lang="en-US" sz="4000" b="1" dirty="0"/>
              <a:t>Economic factors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The organization should be aware of the cost of living.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There should be commitment to better performance to improve the living standards.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Without a good pay, employees lack the motivation to perform well or appear for work </a:t>
            </a:r>
            <a:r>
              <a:rPr lang="en-US" sz="3200" dirty="0"/>
              <a:t>(</a:t>
            </a:r>
            <a:r>
              <a:rPr lang="en-US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Lee, et al., 2014)</a:t>
            </a:r>
            <a:r>
              <a:rPr lang="en-US" sz="3200" dirty="0"/>
              <a:t>.</a:t>
            </a:r>
            <a:r>
              <a:rPr lang="en-US" sz="3400" dirty="0"/>
              <a:t>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018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FF69D-0E62-4480-B209-E08B99CD3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617220"/>
            <a:ext cx="10782300" cy="55597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Social Factors </a:t>
            </a:r>
          </a:p>
          <a:p>
            <a:pPr marL="0" indent="0">
              <a:buNone/>
            </a:pPr>
            <a:r>
              <a:rPr lang="en-US" dirty="0"/>
              <a:t>If the amount of salary an organization pays matter because it affects the social life of the employee. </a:t>
            </a:r>
          </a:p>
          <a:p>
            <a:pPr marL="0" indent="0">
              <a:buNone/>
            </a:pPr>
            <a:r>
              <a:rPr lang="en-US" dirty="0"/>
              <a:t>Organizations should look into it to ensure that the employees do not experience bullying which could harm their performance. </a:t>
            </a:r>
          </a:p>
          <a:p>
            <a:pPr marL="0" indent="0">
              <a:buNone/>
            </a:pPr>
            <a:r>
              <a:rPr lang="en-US" dirty="0"/>
              <a:t>A negative corporate environment causes an employee to perform poorly. </a:t>
            </a:r>
          </a:p>
          <a:p>
            <a:pPr marL="0" indent="0">
              <a:buNone/>
            </a:pPr>
            <a:r>
              <a:rPr lang="en-US" dirty="0"/>
              <a:t>Also the work schedule at the organization matters because it improves the performance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Sultana, 2021)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b="1" dirty="0"/>
              <a:t>Technological factors </a:t>
            </a:r>
          </a:p>
          <a:p>
            <a:pPr marL="0" indent="0">
              <a:buNone/>
            </a:pPr>
            <a:r>
              <a:rPr lang="en-US" dirty="0"/>
              <a:t>When an organization lacks the right technological aspects such as the computers, it is likely that the employees will be absent. </a:t>
            </a:r>
          </a:p>
          <a:p>
            <a:pPr marL="0" indent="0">
              <a:buNone/>
            </a:pPr>
            <a:r>
              <a:rPr lang="en-US" dirty="0"/>
              <a:t>However, it can also cause absenteeism because employees will choose to remain back at their homes where it is well equipped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Sultana, 2021).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Some of the advantages of having an effective technological aspect is through: </a:t>
            </a:r>
          </a:p>
          <a:p>
            <a:r>
              <a:rPr lang="en-US" dirty="0"/>
              <a:t>Increasing team work and co-operation within the organization. </a:t>
            </a:r>
          </a:p>
          <a:p>
            <a:r>
              <a:rPr lang="en-US" dirty="0"/>
              <a:t>It builds more collaborations as well as equips the communication process.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031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D302-F6F0-4937-9AD3-20D8B8E50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640080"/>
            <a:ext cx="10553700" cy="55368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Environmental Factors </a:t>
            </a:r>
          </a:p>
          <a:p>
            <a:pPr marL="0" indent="0">
              <a:buNone/>
            </a:pPr>
            <a:r>
              <a:rPr lang="en-US" dirty="0"/>
              <a:t>Weather and climatic change can cause absenteeism; however, this is not a major issue. </a:t>
            </a:r>
          </a:p>
          <a:p>
            <a:pPr marL="0" indent="0">
              <a:buNone/>
            </a:pPr>
            <a:r>
              <a:rPr lang="en-US" dirty="0"/>
              <a:t>This occurs when there are extreme weather conditions which can be unbearable. </a:t>
            </a:r>
          </a:p>
          <a:p>
            <a:pPr marL="0" indent="0">
              <a:buNone/>
            </a:pPr>
            <a:r>
              <a:rPr lang="en-US" b="1" dirty="0"/>
              <a:t>Legal Factors </a:t>
            </a:r>
          </a:p>
          <a:p>
            <a:pPr marL="0" indent="0">
              <a:buNone/>
            </a:pPr>
            <a:r>
              <a:rPr lang="en-US" dirty="0"/>
              <a:t>Improved working standards are crucial in the performance of the employee. </a:t>
            </a:r>
          </a:p>
          <a:p>
            <a:pPr marL="0" indent="0">
              <a:buNone/>
            </a:pPr>
            <a:r>
              <a:rPr lang="en-US" dirty="0"/>
              <a:t>When there are poor working conditions, most of the employees tend to be withdrawn and less attentive at work. </a:t>
            </a:r>
          </a:p>
          <a:p>
            <a:pPr marL="0" indent="0">
              <a:buNone/>
            </a:pPr>
            <a:r>
              <a:rPr lang="en-US" dirty="0"/>
              <a:t>According to the Equality Act there should be concern and dedication to better performance within the organization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Raja, and Gupta, 2019)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dirty="0"/>
              <a:t>Legal treatment should be maintained to ensure that the employees deliver high quality work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Raja, and Gupta, 2019).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838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331E6-F3D8-446C-98A5-4F75AA007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Causes of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7A11E-DEAA-42B5-B14B-3C294C979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Negative work environment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Low job commitment (</a:t>
            </a:r>
            <a:r>
              <a:rPr lang="en-US" sz="40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Gangai16, 2014).</a:t>
            </a:r>
            <a:r>
              <a:rPr lang="en-US" sz="4000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Domestic issues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Low motivation and loyalty in the organization (</a:t>
            </a:r>
            <a:r>
              <a:rPr lang="en-US" sz="28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Kocakulah</a:t>
            </a:r>
            <a:r>
              <a:rPr lang="en-US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al.,2016). </a:t>
            </a:r>
            <a:endParaRPr lang="en-US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Work related stress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Sickness. </a:t>
            </a:r>
          </a:p>
        </p:txBody>
      </p:sp>
    </p:spTree>
    <p:extLst>
      <p:ext uri="{BB962C8B-B14F-4D97-AF65-F5344CB8AC3E}">
        <p14:creationId xmlns:p14="http://schemas.microsoft.com/office/powerpoint/2010/main" val="1559137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563D6-9528-4E3D-A86F-EEF6EBECC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Effects of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E21AB-9375-4D02-B267-049C5035A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043160" cy="4351338"/>
          </a:xfrm>
        </p:spPr>
        <p:txBody>
          <a:bodyPr/>
          <a:lstStyle/>
          <a:p>
            <a:r>
              <a:rPr lang="en-US" dirty="0"/>
              <a:t>Extra payments to external employees. </a:t>
            </a:r>
          </a:p>
          <a:p>
            <a:r>
              <a:rPr lang="en-US" dirty="0"/>
              <a:t>Managerial costs linked with absenteeism. </a:t>
            </a:r>
          </a:p>
          <a:p>
            <a:r>
              <a:rPr lang="en-US" dirty="0"/>
              <a:t>Poor performance from the absentee employee and the organization. </a:t>
            </a:r>
          </a:p>
          <a:p>
            <a:r>
              <a:rPr lang="en-US" dirty="0"/>
              <a:t>Organizations are exposed to losses because of the undone or uncompleted work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Cucchiella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al.,2014)</a:t>
            </a:r>
            <a:r>
              <a:rPr lang="en-US" dirty="0"/>
              <a:t>.</a:t>
            </a:r>
          </a:p>
          <a:p>
            <a:r>
              <a:rPr lang="en-US" dirty="0"/>
              <a:t>It creates an overall poor organizational culture which makes the rest of the employees uncommitted to the organization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Cucchiella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al.,2014)</a:t>
            </a:r>
            <a:r>
              <a:rPr lang="en-US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118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17745-919F-4927-9DE5-B30DB6730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Solutions to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B1C7F-4D36-4157-863B-D09BD7443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It is important to evaluate and understand the causes of the poor work culture. </a:t>
            </a:r>
          </a:p>
          <a:p>
            <a:r>
              <a:rPr lang="en-US" dirty="0"/>
              <a:t>Every organization should have an attendance policy which guides on the reporting times, the leaves, off management and other related factors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Christianson,  2018)</a:t>
            </a:r>
            <a:r>
              <a:rPr lang="en-US" dirty="0"/>
              <a:t>. </a:t>
            </a:r>
          </a:p>
          <a:p>
            <a:r>
              <a:rPr lang="en-US" dirty="0"/>
              <a:t>Creating an effective work place culture which allows the employees to remain committed and motivated to work. </a:t>
            </a:r>
          </a:p>
          <a:p>
            <a:r>
              <a:rPr lang="en-US" dirty="0"/>
              <a:t>There should be disciplinary guidelines for the acts of absenteeism which show how people should be handled if they are absent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Cucchiella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al.,2014)</a:t>
            </a:r>
            <a:r>
              <a:rPr lang="en-US" dirty="0"/>
              <a:t>. </a:t>
            </a:r>
          </a:p>
          <a:p>
            <a:r>
              <a:rPr lang="en-US" dirty="0"/>
              <a:t>Ensure that the employees feel empowered and able to work and deliver at work which works through engaging the employees. </a:t>
            </a:r>
          </a:p>
        </p:txBody>
      </p:sp>
    </p:spTree>
    <p:extLst>
      <p:ext uri="{BB962C8B-B14F-4D97-AF65-F5344CB8AC3E}">
        <p14:creationId xmlns:p14="http://schemas.microsoft.com/office/powerpoint/2010/main" val="3794570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F824-2F00-4C0D-A12E-C05728634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08977-CBAC-48F8-9799-14134F487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Absenteeism leads to employees missing out on work.</a:t>
            </a:r>
          </a:p>
          <a:p>
            <a:r>
              <a:rPr lang="en-US" dirty="0"/>
              <a:t>It can be costly to the organization because of the possible losses. </a:t>
            </a:r>
          </a:p>
          <a:p>
            <a:r>
              <a:rPr lang="en-US" dirty="0"/>
              <a:t>According to the PESTLE analysis, this is caused more by the social and economic factors. </a:t>
            </a:r>
          </a:p>
          <a:p>
            <a:r>
              <a:rPr lang="en-US" dirty="0"/>
              <a:t>The main causes of absenteeism include; low motivation, bad work place culture,  and work related stress. </a:t>
            </a:r>
          </a:p>
          <a:p>
            <a:r>
              <a:rPr lang="en-US" dirty="0"/>
              <a:t>To deal with absenteeism, organizations should create policies which ensure that there are guidelines, disciplinary acts and a good work place culture. </a:t>
            </a:r>
          </a:p>
        </p:txBody>
      </p:sp>
    </p:spTree>
    <p:extLst>
      <p:ext uri="{BB962C8B-B14F-4D97-AF65-F5344CB8AC3E}">
        <p14:creationId xmlns:p14="http://schemas.microsoft.com/office/powerpoint/2010/main" val="1463407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BA5DA-543D-46BE-B657-B778AD6DD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2C0DA-A4DB-4335-975C-B28724796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04" y="1488613"/>
            <a:ext cx="8596668" cy="4421857"/>
          </a:xfrm>
        </p:spPr>
        <p:txBody>
          <a:bodyPr>
            <a:normAutofit fontScale="85000" lnSpcReduction="10000"/>
          </a:bodyPr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Badubi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R.M., 2017. A critical risk analysis of absenteeism in the work place.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(6), pp.32-36.   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Christianson, L.K., 2018.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Defining a Model to Reduce and Prevent Absenteeism in the 	Workplace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The College of St. Scholastica).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Cucchiella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F., Gastaldi, M. and Ranieri, L., 2014. Managing absenteeism in the workplace: the case of an 	Italian multiutility company. Procedia-Social and Behavioral Sciences, 150, pp.1157-1166.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Gangai16, K.N., 2014. Absenteeism at workplace: What are the factors influencing to it?.       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Kocakulah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M.C., Kelley, A.G., Mitchell, K.M. and Ruggieri, M.P., 2016. Absenteeism problems and costs: 	causes, effects and cures.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Business &amp; Economics Research Journal (IBER)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pp.89-96. 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Lee, A., Mills, S. and Sidhu, D., 2014. The external and internal context. CIPD-Kogan Page.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Raja, H. and Gupta, R., 2019. The impact of employee absenteeism on organizational productivity with 	special reference to service sector.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 J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Humanit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Arts Lit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(7), pp.581-94.   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Sultana, T., 2021. POLICY OPTIONS FOR INCREASING UTILIZATION OF COMMUNITY CLINIC SERVICES: A 	STUDY IN RURAL BANGLADESH.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New Economics and Social Sciences 	IJONESS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pp.73-89.    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7790697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</TotalTime>
  <Words>1303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ENHANCING TEAM WORK IN AN ORGANISATION </vt:lpstr>
      <vt:lpstr>Introduction </vt:lpstr>
      <vt:lpstr>Nature of the complex problem </vt:lpstr>
      <vt:lpstr>Complexity of the problem</vt:lpstr>
      <vt:lpstr>PESTLE Analysis </vt:lpstr>
      <vt:lpstr>PowerPoint Presentation</vt:lpstr>
      <vt:lpstr>PowerPoint Presentation</vt:lpstr>
      <vt:lpstr>Causes of Absenteeism </vt:lpstr>
      <vt:lpstr>Effects of Absenteeism </vt:lpstr>
      <vt:lpstr>Solutions to Absenteeism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ENHANCING TEAM WORK IN AN ORGANISATION </dc:title>
  <dc:creator>USER</dc:creator>
  <cp:lastModifiedBy>Bilyana Ivanova</cp:lastModifiedBy>
  <cp:revision>96</cp:revision>
  <dcterms:created xsi:type="dcterms:W3CDTF">2022-03-03T03:56:22Z</dcterms:created>
  <dcterms:modified xsi:type="dcterms:W3CDTF">2022-03-03T14:45:28Z</dcterms:modified>
</cp:coreProperties>
</file>