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8" r:id="rId4"/>
    <p:sldId id="257" r:id="rId5"/>
    <p:sldId id="259" r:id="rId6"/>
    <p:sldId id="260" r:id="rId7"/>
    <p:sldId id="261" r:id="rId8"/>
    <p:sldId id="262" r:id="rId9"/>
    <p:sldId id="263" r:id="rId10"/>
    <p:sldId id="264" r:id="rId11"/>
    <p:sldId id="265" r:id="rId12"/>
    <p:sldId id="266"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F0D760E8-2E8F-4C22-8FAE-ABDECA75D8DB}" type="datetimeFigureOut">
              <a:rPr lang="en-GB" smtClean="0"/>
              <a:t>06/10/2021</a:t>
            </a:fld>
            <a:endParaRPr lang="en-GB"/>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GB"/>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290F3CF8-3306-4E0D-AE78-59F856C2EEFC}"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0D760E8-2E8F-4C22-8FAE-ABDECA75D8DB}" type="datetimeFigureOut">
              <a:rPr lang="en-GB" smtClean="0"/>
              <a:t>06/10/2021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0F3CF8-3306-4E0D-AE78-59F856C2EEFC}"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F0D760E8-2E8F-4C22-8FAE-ABDECA75D8DB}" type="datetimeFigureOut">
              <a:rPr lang="en-GB" smtClean="0"/>
              <a:t>06/10/2021</a:t>
            </a:fld>
            <a:endParaRPr lang="en-GB"/>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GB"/>
          </a:p>
        </p:txBody>
      </p:sp>
      <p:sp>
        <p:nvSpPr>
          <p:cNvPr id="6" name="Slide Number Placeholder 5"/>
          <p:cNvSpPr>
            <a:spLocks noGrp="1"/>
          </p:cNvSpPr>
          <p:nvPr>
            <p:ph type="sldNum" sz="quarter" idx="12"/>
          </p:nvPr>
        </p:nvSpPr>
        <p:spPr>
          <a:xfrm>
            <a:off x="6733952" y="6555112"/>
            <a:ext cx="588336" cy="228600"/>
          </a:xfrm>
        </p:spPr>
        <p:txBody>
          <a:bodyPr/>
          <a:lstStyle/>
          <a:p>
            <a:fld id="{290F3CF8-3306-4E0D-AE78-59F856C2EEFC}"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0D760E8-2E8F-4C22-8FAE-ABDECA75D8DB}" type="datetimeFigureOut">
              <a:rPr lang="en-GB" smtClean="0"/>
              <a:t>06/10/2021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0F3CF8-3306-4E0D-AE78-59F856C2EEFC}"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0D760E8-2E8F-4C22-8FAE-ABDECA75D8DB}" type="datetimeFigureOut">
              <a:rPr lang="en-GB" smtClean="0"/>
              <a:t>06/10/2021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0F3CF8-3306-4E0D-AE78-59F856C2EEF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F0D760E8-2E8F-4C22-8FAE-ABDECA75D8DB}" type="datetimeFigureOut">
              <a:rPr lang="en-GB" smtClean="0"/>
              <a:t>06/10/2021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0F3CF8-3306-4E0D-AE78-59F856C2EEF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F0D760E8-2E8F-4C22-8FAE-ABDECA75D8DB}" type="datetimeFigureOut">
              <a:rPr lang="en-GB" smtClean="0"/>
              <a:t>06/10/2021</a:t>
            </a:fld>
            <a:endParaRPr lang="en-GB"/>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GB"/>
          </a:p>
        </p:txBody>
      </p:sp>
      <p:sp>
        <p:nvSpPr>
          <p:cNvPr id="4" name="Slide Number Placeholder 3"/>
          <p:cNvSpPr>
            <a:spLocks noGrp="1"/>
          </p:cNvSpPr>
          <p:nvPr>
            <p:ph type="sldNum" sz="quarter" idx="12"/>
          </p:nvPr>
        </p:nvSpPr>
        <p:spPr/>
        <p:txBody>
          <a:bodyPr/>
          <a:lstStyle/>
          <a:p>
            <a:fld id="{290F3CF8-3306-4E0D-AE78-59F856C2EEF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0D760E8-2E8F-4C22-8FAE-ABDECA75D8DB}" type="datetimeFigureOut">
              <a:rPr lang="en-GB" smtClean="0"/>
              <a:t>06/10/2021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0F3CF8-3306-4E0D-AE78-59F856C2EEFC}"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F0D760E8-2E8F-4C22-8FAE-ABDECA75D8DB}" type="datetimeFigureOut">
              <a:rPr lang="en-GB" smtClean="0"/>
              <a:t>06/10/2021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0F3CF8-3306-4E0D-AE78-59F856C2EEFC}" type="slidenum">
              <a:rPr lang="en-GB" smtClean="0"/>
              <a:t>‹#›</a:t>
            </a:fld>
            <a:endParaRPr lang="en-GB"/>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0D760E8-2E8F-4C22-8FAE-ABDECA75D8DB}" type="datetimeFigureOut">
              <a:rPr lang="en-GB" smtClean="0"/>
              <a:t>06/10/2021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0F3CF8-3306-4E0D-AE78-59F856C2EEF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F0D760E8-2E8F-4C22-8FAE-ABDECA75D8DB}" type="datetimeFigureOut">
              <a:rPr lang="en-GB" smtClean="0"/>
              <a:t>06/10/2021</a:t>
            </a:fld>
            <a:endParaRPr lang="en-GB"/>
          </a:p>
        </p:txBody>
      </p:sp>
      <p:sp>
        <p:nvSpPr>
          <p:cNvPr id="5" name="Footer Placeholder 4"/>
          <p:cNvSpPr>
            <a:spLocks noGrp="1"/>
          </p:cNvSpPr>
          <p:nvPr>
            <p:ph type="ftr" sz="quarter" idx="11"/>
          </p:nvPr>
        </p:nvSpPr>
        <p:spPr>
          <a:xfrm>
            <a:off x="457200" y="6556248"/>
            <a:ext cx="3657600" cy="228600"/>
          </a:xfrm>
        </p:spPr>
        <p:txBody>
          <a:bodyPr/>
          <a:lstStyle/>
          <a:p>
            <a:endParaRPr lang="en-GB"/>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290F3CF8-3306-4E0D-AE78-59F856C2EEF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F0D760E8-2E8F-4C22-8FAE-ABDECA75D8DB}" type="datetimeFigureOut">
              <a:rPr lang="en-GB" smtClean="0"/>
              <a:t>06/10/2021</a:t>
            </a:fld>
            <a:endParaRPr lang="en-GB"/>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GB"/>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290F3CF8-3306-4E0D-AE78-59F856C2EEFC}"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england.nhs.uk/wp-content/uploads/2018/03/wres-engagement-absence-agency-spend.pdf" TargetMode="External"/><Relationship Id="rId2" Type="http://schemas.openxmlformats.org/officeDocument/2006/relationships/hyperlink" Target="https://www.edp24.co.uk/news/health/queen-eilzabeth-hospital-kings-lynn-staff-absence-1-6406220"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sz="6000" dirty="0"/>
              <a:t>Coaching </a:t>
            </a:r>
            <a:br>
              <a:rPr lang="en-GB" sz="6000" dirty="0"/>
            </a:br>
            <a:r>
              <a:rPr lang="en-GB" sz="6000" dirty="0"/>
              <a:t>and Mentoring</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207813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Why coaching and mentoring </a:t>
            </a:r>
            <a:br>
              <a:rPr lang="en-GB" dirty="0"/>
            </a:br>
            <a:r>
              <a:rPr lang="en-GB" dirty="0"/>
              <a:t>in the </a:t>
            </a:r>
            <a:r>
              <a:rPr lang="en-GB" dirty="0" err="1"/>
              <a:t>nhs</a:t>
            </a:r>
            <a:r>
              <a:rPr lang="en-GB" dirty="0"/>
              <a:t>? </a:t>
            </a:r>
          </a:p>
        </p:txBody>
      </p:sp>
      <p:sp>
        <p:nvSpPr>
          <p:cNvPr id="3" name="Content Placeholder 2"/>
          <p:cNvSpPr>
            <a:spLocks noGrp="1"/>
          </p:cNvSpPr>
          <p:nvPr>
            <p:ph idx="1"/>
          </p:nvPr>
        </p:nvSpPr>
        <p:spPr/>
        <p:txBody>
          <a:bodyPr>
            <a:normAutofit fontScale="85000" lnSpcReduction="20000"/>
          </a:bodyPr>
          <a:lstStyle/>
          <a:p>
            <a:r>
              <a:rPr lang="en-GB" dirty="0"/>
              <a:t>Thoughts?!</a:t>
            </a:r>
          </a:p>
          <a:p>
            <a:r>
              <a:rPr lang="en-GB" dirty="0">
                <a:solidFill>
                  <a:srgbClr val="0070C0"/>
                </a:solidFill>
                <a:hlinkClick r:id="rId2">
                  <a:extLst>
                    <a:ext uri="{A12FA001-AC4F-418D-AE19-62706E023703}">
                      <ahyp:hlinkClr xmlns:ahyp="http://schemas.microsoft.com/office/drawing/2018/hyperlinkcolor" val="tx"/>
                    </a:ext>
                  </a:extLst>
                </a:hlinkClick>
              </a:rPr>
              <a:t>https://www.edp24.co.uk/news/health/queen-eilzabeth-hospital-kings-lynn-staff-absence-1-6406220</a:t>
            </a:r>
            <a:endParaRPr lang="en-GB" dirty="0">
              <a:solidFill>
                <a:srgbClr val="0070C0"/>
              </a:solidFill>
            </a:endParaRPr>
          </a:p>
          <a:p>
            <a:endParaRPr lang="en-GB" dirty="0"/>
          </a:p>
          <a:p>
            <a:r>
              <a:rPr lang="en-GB" dirty="0"/>
              <a:t>‘It does suggest that increasing engagement might result in substantial financial savings for trusts. There was also a clear association between employee engagement and the level of sickness absence. A one standard deviation increase in overall engagement in an average-sized trust was associated with a saving of approximately 2,000 sick days per year, which works out at around £365,000 less in salary costs lost to sickness absence. </a:t>
            </a:r>
            <a:r>
              <a:rPr lang="en-GB" dirty="0">
                <a:solidFill>
                  <a:srgbClr val="0070C0"/>
                </a:solidFill>
              </a:rPr>
              <a:t>(</a:t>
            </a:r>
            <a:r>
              <a:rPr lang="en-GB" dirty="0">
                <a:solidFill>
                  <a:srgbClr val="0070C0"/>
                </a:solidFill>
                <a:hlinkClick r:id="rId3">
                  <a:extLst>
                    <a:ext uri="{A12FA001-AC4F-418D-AE19-62706E023703}">
                      <ahyp:hlinkClr xmlns:ahyp="http://schemas.microsoft.com/office/drawing/2018/hyperlinkcolor" val="tx"/>
                    </a:ext>
                  </a:extLst>
                </a:hlinkClick>
              </a:rPr>
              <a:t>https://www.england.nhs.uk/wp-content/uploads/2018/03/wres-engagement-absence-agency-spend.pdf</a:t>
            </a:r>
            <a:r>
              <a:rPr lang="en-GB" dirty="0">
                <a:solidFill>
                  <a:srgbClr val="0070C0"/>
                </a:solidFill>
              </a:rPr>
              <a:t>)</a:t>
            </a:r>
          </a:p>
          <a:p>
            <a:endParaRPr lang="en-GB" dirty="0">
              <a:solidFill>
                <a:srgbClr val="0070C0"/>
              </a:solidFill>
            </a:endParaRPr>
          </a:p>
        </p:txBody>
      </p:sp>
    </p:spTree>
    <p:extLst>
      <p:ext uri="{BB962C8B-B14F-4D97-AF65-F5344CB8AC3E}">
        <p14:creationId xmlns:p14="http://schemas.microsoft.com/office/powerpoint/2010/main" val="2915775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FA12B8-9DEE-4ECF-A8B8-255B78B00A55}"/>
              </a:ext>
            </a:extLst>
          </p:cNvPr>
          <p:cNvSpPr>
            <a:spLocks noGrp="1"/>
          </p:cNvSpPr>
          <p:nvPr>
            <p:ph idx="1"/>
          </p:nvPr>
        </p:nvSpPr>
        <p:spPr>
          <a:xfrm>
            <a:off x="395536" y="836712"/>
            <a:ext cx="7239000" cy="4846320"/>
          </a:xfrm>
        </p:spPr>
        <p:txBody>
          <a:bodyPr>
            <a:noAutofit/>
          </a:bodyPr>
          <a:lstStyle/>
          <a:p>
            <a:r>
              <a:rPr lang="en-GB" sz="3200" dirty="0"/>
              <a:t>Whether as a one-to-one focused and bespoke relationship or within a group context, coaching is often perceived as the single most effective development intervention that a staff member in the NHS can access.(NHS Leadership academy - https://eoe.leadershipacademy.nhs.uk/development-support/coaching-and-mentoring/)</a:t>
            </a:r>
          </a:p>
          <a:p>
            <a:endParaRPr lang="en-GB" sz="3200" dirty="0"/>
          </a:p>
        </p:txBody>
      </p:sp>
    </p:spTree>
    <p:extLst>
      <p:ext uri="{BB962C8B-B14F-4D97-AF65-F5344CB8AC3E}">
        <p14:creationId xmlns:p14="http://schemas.microsoft.com/office/powerpoint/2010/main" val="2784318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4967" y="2132856"/>
            <a:ext cx="7301233" cy="37682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19617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“The quality of everything we do depends on the quality of the thinking we do first. The</a:t>
            </a:r>
          </a:p>
          <a:p>
            <a:pPr marL="0" indent="0">
              <a:buNone/>
            </a:pPr>
            <a:r>
              <a:rPr lang="en-GB" dirty="0"/>
              <a:t>quality of our thinking depends on the way we treat each other while we are thinking.”</a:t>
            </a:r>
          </a:p>
          <a:p>
            <a:pPr marL="0" indent="0">
              <a:buNone/>
            </a:pPr>
            <a:r>
              <a:rPr lang="en-GB" dirty="0"/>
              <a:t>Nancy Kline</a:t>
            </a:r>
          </a:p>
        </p:txBody>
      </p:sp>
    </p:spTree>
    <p:extLst>
      <p:ext uri="{BB962C8B-B14F-4D97-AF65-F5344CB8AC3E}">
        <p14:creationId xmlns:p14="http://schemas.microsoft.com/office/powerpoint/2010/main" val="2080067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What is coaching?</a:t>
            </a:r>
          </a:p>
        </p:txBody>
      </p:sp>
      <p:sp>
        <p:nvSpPr>
          <p:cNvPr id="3" name="Content Placeholder 2"/>
          <p:cNvSpPr>
            <a:spLocks noGrp="1"/>
          </p:cNvSpPr>
          <p:nvPr>
            <p:ph idx="1"/>
          </p:nvPr>
        </p:nvSpPr>
        <p:spPr/>
        <p:txBody>
          <a:bodyPr/>
          <a:lstStyle/>
          <a:p>
            <a:pPr marL="0" indent="0">
              <a:buNone/>
            </a:pPr>
            <a:r>
              <a:rPr lang="en-GB" dirty="0"/>
              <a:t>Coaching is a way of having conversations with someone else that are safe, supportive</a:t>
            </a:r>
          </a:p>
          <a:p>
            <a:pPr marL="0" indent="0">
              <a:buNone/>
            </a:pPr>
            <a:r>
              <a:rPr lang="en-GB" dirty="0"/>
              <a:t>and challenging. It can be a thought-provoking and creative process and will help you to</a:t>
            </a:r>
          </a:p>
          <a:p>
            <a:pPr marL="0" indent="0">
              <a:buNone/>
            </a:pPr>
            <a:r>
              <a:rPr lang="en-GB" dirty="0"/>
              <a:t>maximise your personal and professional potential. </a:t>
            </a:r>
          </a:p>
        </p:txBody>
      </p:sp>
    </p:spTree>
    <p:extLst>
      <p:ext uri="{BB962C8B-B14F-4D97-AF65-F5344CB8AC3E}">
        <p14:creationId xmlns:p14="http://schemas.microsoft.com/office/powerpoint/2010/main" val="1851292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Benefits of coaching:</a:t>
            </a:r>
          </a:p>
        </p:txBody>
      </p:sp>
      <p:sp>
        <p:nvSpPr>
          <p:cNvPr id="3" name="Content Placeholder 2"/>
          <p:cNvSpPr>
            <a:spLocks noGrp="1"/>
          </p:cNvSpPr>
          <p:nvPr>
            <p:ph idx="1"/>
          </p:nvPr>
        </p:nvSpPr>
        <p:spPr/>
        <p:txBody>
          <a:bodyPr>
            <a:normAutofit lnSpcReduction="10000"/>
          </a:bodyPr>
          <a:lstStyle/>
          <a:p>
            <a:r>
              <a:rPr lang="en-GB" dirty="0"/>
              <a:t>Better engagement and performance</a:t>
            </a:r>
          </a:p>
          <a:p>
            <a:r>
              <a:rPr lang="en-GB" dirty="0"/>
              <a:t>Organizational effectiveness</a:t>
            </a:r>
          </a:p>
          <a:p>
            <a:r>
              <a:rPr lang="en-GB" dirty="0"/>
              <a:t>Improved sense of direction and focus</a:t>
            </a:r>
          </a:p>
          <a:p>
            <a:r>
              <a:rPr lang="en-GB" dirty="0"/>
              <a:t>Increased knowledge of self and self-awareness</a:t>
            </a:r>
          </a:p>
          <a:p>
            <a:r>
              <a:rPr lang="en-GB" dirty="0"/>
              <a:t>Enhanced ability to relate to and influence others</a:t>
            </a:r>
          </a:p>
          <a:p>
            <a:r>
              <a:rPr lang="en-GB" dirty="0"/>
              <a:t>Stronger motivation</a:t>
            </a:r>
          </a:p>
          <a:p>
            <a:r>
              <a:rPr lang="en-GB" dirty="0"/>
              <a:t>Improved performance effectiveness</a:t>
            </a:r>
          </a:p>
          <a:p>
            <a:r>
              <a:rPr lang="en-GB" dirty="0"/>
              <a:t>Increased resourcefulness</a:t>
            </a:r>
          </a:p>
          <a:p>
            <a:r>
              <a:rPr lang="en-GB" dirty="0"/>
              <a:t>More confidence</a:t>
            </a:r>
          </a:p>
        </p:txBody>
      </p:sp>
    </p:spTree>
    <p:extLst>
      <p:ext uri="{BB962C8B-B14F-4D97-AF65-F5344CB8AC3E}">
        <p14:creationId xmlns:p14="http://schemas.microsoft.com/office/powerpoint/2010/main" val="765081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Central to the philosophy of coaching is a belief in the potential of the person being coached to improve their performance and develop their own solutions. While the coach need not be a technical expert in aspects of your work, they must have credibility in order to build an effective partnership with you.</a:t>
            </a:r>
          </a:p>
        </p:txBody>
      </p:sp>
    </p:spTree>
    <p:extLst>
      <p:ext uri="{BB962C8B-B14F-4D97-AF65-F5344CB8AC3E}">
        <p14:creationId xmlns:p14="http://schemas.microsoft.com/office/powerpoint/2010/main" val="1793743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What is the structure</a:t>
            </a:r>
            <a:br>
              <a:rPr lang="en-GB" dirty="0"/>
            </a:br>
            <a:r>
              <a:rPr lang="en-GB" dirty="0"/>
              <a:t>of a coaching session?</a:t>
            </a:r>
          </a:p>
        </p:txBody>
      </p:sp>
      <p:sp>
        <p:nvSpPr>
          <p:cNvPr id="3" name="Content Placeholder 2"/>
          <p:cNvSpPr>
            <a:spLocks noGrp="1"/>
          </p:cNvSpPr>
          <p:nvPr>
            <p:ph idx="1"/>
          </p:nvPr>
        </p:nvSpPr>
        <p:spPr/>
        <p:txBody>
          <a:bodyPr>
            <a:normAutofit fontScale="92500" lnSpcReduction="10000"/>
          </a:bodyPr>
          <a:lstStyle/>
          <a:p>
            <a:r>
              <a:rPr lang="en-GB" dirty="0"/>
              <a:t>A skilled coach will use a combination of questioning, listening, observation and feedback to create a conversation with you that is rich in insight and learning.</a:t>
            </a:r>
          </a:p>
          <a:p>
            <a:r>
              <a:rPr lang="en-GB" dirty="0"/>
              <a:t>They will encourage you as you do what you need to do to move things forward.</a:t>
            </a:r>
          </a:p>
          <a:p>
            <a:r>
              <a:rPr lang="en-GB" dirty="0"/>
              <a:t>Coaching usually lasts for a defined period and focuses on specific work related skills and goals. </a:t>
            </a:r>
          </a:p>
          <a:p>
            <a:r>
              <a:rPr lang="en-GB" dirty="0"/>
              <a:t>Goals will be set at the start of the coaching relationship, in a way that works for you to give focus. </a:t>
            </a:r>
          </a:p>
          <a:p>
            <a:r>
              <a:rPr lang="en-GB" dirty="0"/>
              <a:t>At the end of the relationship, you will evaluate these goals together.</a:t>
            </a:r>
          </a:p>
        </p:txBody>
      </p:sp>
    </p:spTree>
    <p:extLst>
      <p:ext uri="{BB962C8B-B14F-4D97-AF65-F5344CB8AC3E}">
        <p14:creationId xmlns:p14="http://schemas.microsoft.com/office/powerpoint/2010/main" val="2075390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What is mentoring?</a:t>
            </a:r>
          </a:p>
        </p:txBody>
      </p:sp>
      <p:sp>
        <p:nvSpPr>
          <p:cNvPr id="3" name="Content Placeholder 2"/>
          <p:cNvSpPr>
            <a:spLocks noGrp="1"/>
          </p:cNvSpPr>
          <p:nvPr>
            <p:ph idx="1"/>
          </p:nvPr>
        </p:nvSpPr>
        <p:spPr/>
        <p:txBody>
          <a:bodyPr/>
          <a:lstStyle/>
          <a:p>
            <a:pPr marL="0" indent="0">
              <a:buNone/>
            </a:pPr>
            <a:r>
              <a:rPr lang="en-GB" dirty="0"/>
              <a:t>Mentoring allows more senior staff to share their knowledge and experiences, whilst</a:t>
            </a:r>
          </a:p>
          <a:p>
            <a:pPr marL="0" indent="0">
              <a:buNone/>
            </a:pPr>
            <a:r>
              <a:rPr lang="en-GB" dirty="0"/>
              <a:t>supporting other staff in their development journey.  </a:t>
            </a:r>
          </a:p>
          <a:p>
            <a:pPr marL="0" indent="0">
              <a:buNone/>
            </a:pPr>
            <a:endParaRPr lang="en-GB" dirty="0"/>
          </a:p>
          <a:p>
            <a:pPr marL="0" indent="0">
              <a:buNone/>
            </a:pPr>
            <a:r>
              <a:rPr lang="en-GB" dirty="0"/>
              <a:t>It facilitates the building of new networks for both mentor and mentee. </a:t>
            </a:r>
          </a:p>
          <a:p>
            <a:pPr marL="0" indent="0">
              <a:buNone/>
            </a:pPr>
            <a:endParaRPr lang="en-GB" dirty="0"/>
          </a:p>
          <a:p>
            <a:pPr marL="0" indent="0">
              <a:buNone/>
            </a:pPr>
            <a:r>
              <a:rPr lang="en-GB" dirty="0"/>
              <a:t>Thus developing a sustainable mentoring resource across the organisation. </a:t>
            </a:r>
          </a:p>
        </p:txBody>
      </p:sp>
    </p:spTree>
    <p:extLst>
      <p:ext uri="{BB962C8B-B14F-4D97-AF65-F5344CB8AC3E}">
        <p14:creationId xmlns:p14="http://schemas.microsoft.com/office/powerpoint/2010/main" val="1562374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mentor might…..</a:t>
            </a:r>
          </a:p>
        </p:txBody>
      </p:sp>
      <p:sp>
        <p:nvSpPr>
          <p:cNvPr id="3" name="Content Placeholder 2"/>
          <p:cNvSpPr>
            <a:spLocks noGrp="1"/>
          </p:cNvSpPr>
          <p:nvPr>
            <p:ph idx="1"/>
          </p:nvPr>
        </p:nvSpPr>
        <p:spPr/>
        <p:txBody>
          <a:bodyPr>
            <a:normAutofit fontScale="92500" lnSpcReduction="10000"/>
          </a:bodyPr>
          <a:lstStyle/>
          <a:p>
            <a:r>
              <a:rPr lang="en-GB" dirty="0"/>
              <a:t>teach you about specific areas where you need more knowledge</a:t>
            </a:r>
          </a:p>
          <a:p>
            <a:r>
              <a:rPr lang="en-GB" dirty="0"/>
              <a:t>coach you</a:t>
            </a:r>
          </a:p>
          <a:p>
            <a:r>
              <a:rPr lang="en-GB" dirty="0"/>
              <a:t>help your career and professional development by sharing networks or giving you new opportunities to shadow them</a:t>
            </a:r>
          </a:p>
          <a:p>
            <a:r>
              <a:rPr lang="en-GB" dirty="0"/>
              <a:t>challenge you beyond your comfort zone</a:t>
            </a:r>
          </a:p>
          <a:p>
            <a:r>
              <a:rPr lang="en-GB" dirty="0"/>
              <a:t>focus in your development as an individual and as a professional</a:t>
            </a:r>
          </a:p>
          <a:p>
            <a:r>
              <a:rPr lang="en-GB" dirty="0"/>
              <a:t>support you to strengthen and develop leadership skills in a time of rapid change</a:t>
            </a:r>
          </a:p>
          <a:p>
            <a:r>
              <a:rPr lang="en-GB" dirty="0"/>
              <a:t>give you space to reflect on your own and others’ learning and leadership approaches</a:t>
            </a:r>
          </a:p>
        </p:txBody>
      </p:sp>
    </p:spTree>
    <p:extLst>
      <p:ext uri="{BB962C8B-B14F-4D97-AF65-F5344CB8AC3E}">
        <p14:creationId xmlns:p14="http://schemas.microsoft.com/office/powerpoint/2010/main" val="2235791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a:t>A skilled mentor will use a combination of questioning, listening, observation and feedback</a:t>
            </a:r>
          </a:p>
          <a:p>
            <a:pPr marL="0" indent="0">
              <a:buNone/>
            </a:pPr>
            <a:r>
              <a:rPr lang="en-GB" dirty="0"/>
              <a:t>   to create a conversation with you that is rich in     </a:t>
            </a:r>
          </a:p>
          <a:p>
            <a:pPr marL="0" indent="0">
              <a:buNone/>
            </a:pPr>
            <a:r>
              <a:rPr lang="en-GB" dirty="0"/>
              <a:t>   insight and learning. </a:t>
            </a:r>
          </a:p>
          <a:p>
            <a:endParaRPr lang="en-GB" dirty="0"/>
          </a:p>
          <a:p>
            <a:r>
              <a:rPr lang="en-GB" dirty="0"/>
              <a:t>They will encourage you as you do what you need to do to move things forward and share with you their own and others experience.</a:t>
            </a:r>
          </a:p>
          <a:p>
            <a:endParaRPr lang="en-GB" dirty="0"/>
          </a:p>
          <a:p>
            <a:r>
              <a:rPr lang="en-GB" dirty="0"/>
              <a:t>Mentoring can be an informal conversation or a formal programme. </a:t>
            </a:r>
          </a:p>
          <a:p>
            <a:endParaRPr lang="en-GB" dirty="0"/>
          </a:p>
          <a:p>
            <a:r>
              <a:rPr lang="en-GB" dirty="0"/>
              <a:t>Mentees observe, question, and explore. Mentors demonstrate, explain and model.</a:t>
            </a:r>
          </a:p>
        </p:txBody>
      </p:sp>
    </p:spTree>
    <p:extLst>
      <p:ext uri="{BB962C8B-B14F-4D97-AF65-F5344CB8AC3E}">
        <p14:creationId xmlns:p14="http://schemas.microsoft.com/office/powerpoint/2010/main" val="1120464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marL="0" indent="0">
              <a:buNone/>
            </a:pPr>
            <a:r>
              <a:rPr lang="en-GB" dirty="0"/>
              <a:t>At the start of the mentoring relationship, you will need to think about what the gap is that</a:t>
            </a:r>
          </a:p>
          <a:p>
            <a:pPr marL="0" indent="0">
              <a:buNone/>
            </a:pPr>
            <a:r>
              <a:rPr lang="en-GB" dirty="0"/>
              <a:t>you would like mentoring to fill. It might be</a:t>
            </a:r>
          </a:p>
          <a:p>
            <a:pPr marL="0" indent="0">
              <a:buNone/>
            </a:pPr>
            <a:endParaRPr lang="en-GB" dirty="0"/>
          </a:p>
          <a:p>
            <a:pPr marL="0" indent="0">
              <a:buNone/>
            </a:pPr>
            <a:r>
              <a:rPr lang="en-GB" dirty="0"/>
              <a:t>• Contacts</a:t>
            </a:r>
          </a:p>
          <a:p>
            <a:pPr marL="0" indent="0">
              <a:buNone/>
            </a:pPr>
            <a:r>
              <a:rPr lang="en-GB" dirty="0"/>
              <a:t>• Understanding</a:t>
            </a:r>
          </a:p>
          <a:p>
            <a:pPr marL="0" indent="0">
              <a:buNone/>
            </a:pPr>
            <a:r>
              <a:rPr lang="en-GB" dirty="0"/>
              <a:t>• How to do something</a:t>
            </a:r>
          </a:p>
          <a:p>
            <a:pPr marL="0" indent="0">
              <a:buNone/>
            </a:pPr>
            <a:r>
              <a:rPr lang="en-GB" dirty="0"/>
              <a:t>• Leadership</a:t>
            </a:r>
          </a:p>
          <a:p>
            <a:pPr marL="0" indent="0">
              <a:buNone/>
            </a:pPr>
            <a:endParaRPr lang="en-GB" dirty="0"/>
          </a:p>
          <a:p>
            <a:pPr marL="0" indent="0">
              <a:buNone/>
            </a:pPr>
            <a:r>
              <a:rPr lang="en-GB" dirty="0"/>
              <a:t>It’s useful to set some goals as you begin to work together. This will give focus and ensure that the mentoring serves you and the organisation. These goals will be reviewed regularly to ensure a continued focus to the meetings.</a:t>
            </a:r>
          </a:p>
        </p:txBody>
      </p:sp>
    </p:spTree>
    <p:extLst>
      <p:ext uri="{BB962C8B-B14F-4D97-AF65-F5344CB8AC3E}">
        <p14:creationId xmlns:p14="http://schemas.microsoft.com/office/powerpoint/2010/main" val="3744975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54</TotalTime>
  <Words>755</Words>
  <Application>Microsoft Office PowerPoint</Application>
  <PresentationFormat>On-screen Show (4:3)</PresentationFormat>
  <Paragraphs>64</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Trebuchet MS</vt:lpstr>
      <vt:lpstr>Wingdings</vt:lpstr>
      <vt:lpstr>Wingdings 2</vt:lpstr>
      <vt:lpstr>Opulent</vt:lpstr>
      <vt:lpstr>Coaching  and Mentoring</vt:lpstr>
      <vt:lpstr>Why coaching and mentoring  in the nhs? </vt:lpstr>
      <vt:lpstr>PowerPoint Presentation</vt:lpstr>
      <vt:lpstr>PowerPoint Presentation</vt:lpstr>
      <vt:lpstr>PowerPoint Presentation</vt:lpstr>
      <vt:lpstr>What is coaching?</vt:lpstr>
      <vt:lpstr>Benefits of coaching:</vt:lpstr>
      <vt:lpstr>PowerPoint Presentation</vt:lpstr>
      <vt:lpstr>What is the structure of a coaching session?</vt:lpstr>
      <vt:lpstr>What is mentoring?</vt:lpstr>
      <vt:lpstr>A mentor might…..</vt:lpstr>
      <vt:lpstr>PowerPoint Presentation</vt:lpstr>
      <vt:lpstr>PowerPoint Presentation</vt:lpstr>
    </vt:vector>
  </TitlesOfParts>
  <Company>NPTCBC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and Mentoring</dc:title>
  <dc:creator>Authorised User</dc:creator>
  <cp:lastModifiedBy>Neil Hapgood</cp:lastModifiedBy>
  <cp:revision>5</cp:revision>
  <dcterms:created xsi:type="dcterms:W3CDTF">2020-01-28T11:31:20Z</dcterms:created>
  <dcterms:modified xsi:type="dcterms:W3CDTF">2021-10-06T13:05:28Z</dcterms:modified>
</cp:coreProperties>
</file>