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1"/>
  </p:notesMasterIdLst>
  <p:sldIdLst>
    <p:sldId id="256" r:id="rId2"/>
    <p:sldId id="594" r:id="rId3"/>
    <p:sldId id="257" r:id="rId4"/>
    <p:sldId id="324" r:id="rId5"/>
    <p:sldId id="309" r:id="rId6"/>
    <p:sldId id="325" r:id="rId7"/>
    <p:sldId id="310" r:id="rId8"/>
    <p:sldId id="326" r:id="rId9"/>
    <p:sldId id="312" r:id="rId10"/>
    <p:sldId id="327" r:id="rId11"/>
    <p:sldId id="313" r:id="rId12"/>
    <p:sldId id="317" r:id="rId13"/>
    <p:sldId id="318" r:id="rId14"/>
    <p:sldId id="319" r:id="rId15"/>
    <p:sldId id="320" r:id="rId16"/>
    <p:sldId id="321" r:id="rId17"/>
    <p:sldId id="322" r:id="rId18"/>
    <p:sldId id="323" r:id="rId19"/>
    <p:sldId id="314" r:id="rId20"/>
    <p:sldId id="330" r:id="rId21"/>
    <p:sldId id="592" r:id="rId22"/>
    <p:sldId id="593" r:id="rId23"/>
    <p:sldId id="329" r:id="rId24"/>
    <p:sldId id="315" r:id="rId25"/>
    <p:sldId id="331" r:id="rId26"/>
    <p:sldId id="356" r:id="rId27"/>
    <p:sldId id="332" r:id="rId28"/>
    <p:sldId id="333" r:id="rId29"/>
    <p:sldId id="357" r:id="rId30"/>
    <p:sldId id="334" r:id="rId31"/>
    <p:sldId id="335" r:id="rId32"/>
    <p:sldId id="328" r:id="rId33"/>
    <p:sldId id="336" r:id="rId34"/>
    <p:sldId id="338" r:id="rId35"/>
    <p:sldId id="358" r:id="rId36"/>
    <p:sldId id="339" r:id="rId37"/>
    <p:sldId id="349" r:id="rId38"/>
    <p:sldId id="350" r:id="rId39"/>
    <p:sldId id="351" r:id="rId40"/>
    <p:sldId id="352" r:id="rId41"/>
    <p:sldId id="344" r:id="rId42"/>
    <p:sldId id="353" r:id="rId43"/>
    <p:sldId id="354" r:id="rId44"/>
    <p:sldId id="355" r:id="rId45"/>
    <p:sldId id="341" r:id="rId46"/>
    <p:sldId id="340" r:id="rId47"/>
    <p:sldId id="342" r:id="rId48"/>
    <p:sldId id="343" r:id="rId49"/>
    <p:sldId id="33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lCs4ouQVS5bcm3wyANeuw==" hashData="3dt5OjjP4BuxkSg4dFRbV8XS9szs+pqI3MAn7DJ/DKUs7iN957imGqcNl9KTjEqZJLcjy1qwYQ4A7OAmCByZi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39"/>
    <p:restoredTop sz="52721"/>
  </p:normalViewPr>
  <p:slideViewPr>
    <p:cSldViewPr snapToGrid="0">
      <p:cViewPr varScale="1">
        <p:scale>
          <a:sx n="64" d="100"/>
          <a:sy n="64" d="100"/>
        </p:scale>
        <p:origin x="29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s>
</file>

<file path=ppt/diagrams/_rels/data1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sv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11" Type="http://schemas.openxmlformats.org/officeDocument/2006/relationships/image" Target="../media/image57.pn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61A99464-33B9-CD41-90A3-4F26CBBF5F31}" type="presOf" srcId="{BE3A1291-5230-4B01-9B1C-E7A18A8A7234}" destId="{88485A22-B571-4046-AEED-5031F154DC66}" srcOrd="0" destOrd="0" presId="urn:microsoft.com/office/officeart/2005/8/layout/default"/>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E0E4405A-4D3D-6F43-8161-00DDBCF67EBE}" type="presOf" srcId="{8C7FADA9-C871-4854-B5DE-7411775BB2DF}" destId="{A3817B2D-11DA-B746-B3C5-FB3D5CED7D1A}" srcOrd="0" destOrd="0" presId="urn:microsoft.com/office/officeart/2005/8/layout/process4"/>
    <dgm:cxn modelId="{C0C2A469-C8B0-4C74-BF5F-66EA907AA1E5}" srcId="{7CBB15C8-9C06-46B3-965C-F6352311012F}" destId="{576D5EAA-F4CA-47F9-A1CA-CD357142769F}" srcOrd="1" destOrd="0" parTransId="{1DC8DF76-CDBD-4356-9C9B-5BBF39917BC6}" sibTransId="{1E50498B-F274-46DE-BB8D-5C02D2D42E36}"/>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colorful2" csCatId="colorful" phldr="1"/>
      <dgm:spPr/>
    </dgm:pt>
    <dgm:pt modelId="{780C85A7-1480-42DC-9B61-338F5953F07E}">
      <dgm:prSet phldrT="[Text]" custT="1"/>
      <dgm:spPr/>
      <dgm:t>
        <a:bodyPr/>
        <a:lstStyle/>
        <a:p>
          <a:r>
            <a:rPr lang="en-US" sz="2400" dirty="0"/>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dirty="0"/>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dirty="0"/>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690CC263-6D0D-4303-AF11-EF3D59527954}" type="presOf" srcId="{4CE795A5-3B02-42EB-B19D-960C8D780879}" destId="{453AFB15-FA4D-419B-B231-3F5FA70C4E06}" srcOrd="0" destOrd="0" presId="urn:microsoft.com/office/officeart/2005/8/layout/vProcess5"/>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8388" y="1714686"/>
          <a:ext cx="2507226" cy="1504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Data Recording</a:t>
          </a:r>
        </a:p>
      </dsp:txBody>
      <dsp:txXfrm>
        <a:off x="52448" y="1758746"/>
        <a:ext cx="2419106" cy="1416215"/>
      </dsp:txXfrm>
    </dsp:sp>
    <dsp:sp modelId="{BA74FF88-AA67-4D42-A72C-C0B0589C3B88}">
      <dsp:nvSpPr>
        <dsp:cNvPr id="0" name=""/>
        <dsp:cNvSpPr/>
      </dsp:nvSpPr>
      <dsp:spPr>
        <a:xfrm>
          <a:off x="2766337" y="2155957"/>
          <a:ext cx="531531" cy="621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766337" y="2280315"/>
        <a:ext cx="372072" cy="373076"/>
      </dsp:txXfrm>
    </dsp:sp>
    <dsp:sp modelId="{C87D8FA2-62D8-44EA-85E6-8DAF3C6958BC}">
      <dsp:nvSpPr>
        <dsp:cNvPr id="0" name=""/>
        <dsp:cNvSpPr/>
      </dsp:nvSpPr>
      <dsp:spPr>
        <a:xfrm>
          <a:off x="3518505" y="1714686"/>
          <a:ext cx="2507226" cy="150433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Lay Observation Policies</a:t>
          </a:r>
        </a:p>
      </dsp:txBody>
      <dsp:txXfrm>
        <a:off x="3562565" y="1758746"/>
        <a:ext cx="2419106" cy="1416215"/>
      </dsp:txXfrm>
    </dsp:sp>
    <dsp:sp modelId="{D3816CF0-A7E5-4961-8765-52581A3D5391}">
      <dsp:nvSpPr>
        <dsp:cNvPr id="0" name=""/>
        <dsp:cNvSpPr/>
      </dsp:nvSpPr>
      <dsp:spPr>
        <a:xfrm>
          <a:off x="6276454" y="2155957"/>
          <a:ext cx="531531" cy="62179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454" y="2280315"/>
        <a:ext cx="372072" cy="373076"/>
      </dsp:txXfrm>
    </dsp:sp>
    <dsp:sp modelId="{978FE933-73CB-4889-AFF2-7E26C04B013B}">
      <dsp:nvSpPr>
        <dsp:cNvPr id="0" name=""/>
        <dsp:cNvSpPr/>
      </dsp:nvSpPr>
      <dsp:spPr>
        <a:xfrm>
          <a:off x="7028622" y="1714686"/>
          <a:ext cx="2507226" cy="1504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 &amp; S complaints ‘ community trigger’</a:t>
          </a:r>
        </a:p>
      </dsp:txBody>
      <dsp:txXfrm>
        <a:off x="7072682" y="1758746"/>
        <a:ext cx="2419106" cy="141621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B190BF8-7131-FE41-AA0A-292FDA446772}" type="slidenum">
              <a:rPr lang="en-US" smtClean="0"/>
              <a:t>1</a:t>
            </a:fld>
            <a:endParaRPr lang="en-US"/>
          </a:p>
        </p:txBody>
      </p:sp>
    </p:spTree>
    <p:extLst>
      <p:ext uri="{BB962C8B-B14F-4D97-AF65-F5344CB8AC3E}">
        <p14:creationId xmlns:p14="http://schemas.microsoft.com/office/powerpoint/2010/main" val="3080635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6</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8</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10</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19</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20</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21</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22</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23</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25</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28</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36</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37</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41</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49</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11/6/22</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11/6/22</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3.jpeg"/><Relationship Id="rId4" Type="http://schemas.openxmlformats.org/officeDocument/2006/relationships/diagramLayout" Target="../diagrams/layout1.xml"/><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6.jpeg"/><Relationship Id="rId4" Type="http://schemas.openxmlformats.org/officeDocument/2006/relationships/diagramData" Target="../diagrams/data2.xml"/><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7.jpe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8.jpe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9.jpeg"/></Relationships>
</file>

<file path=ppt/slides/_rels/slide15.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2.jpeg"/><Relationship Id="rId4" Type="http://schemas.openxmlformats.org/officeDocument/2006/relationships/diagramLayout" Target="../diagrams/layout6.xml"/><Relationship Id="rId9" Type="http://schemas.openxmlformats.org/officeDocument/2006/relationships/image" Target="../media/image31.jpeg"/></Relationships>
</file>

<file path=ppt/slides/_rels/slide1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3.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6.png"/><Relationship Id="rId7" Type="http://schemas.openxmlformats.org/officeDocument/2006/relationships/diagramData" Target="../diagrams/data8.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9.png"/><Relationship Id="rId11" Type="http://schemas.microsoft.com/office/2007/relationships/diagramDrawing" Target="../diagrams/drawing8.xml"/><Relationship Id="rId5" Type="http://schemas.openxmlformats.org/officeDocument/2006/relationships/image" Target="../media/image38.jpeg"/><Relationship Id="rId10" Type="http://schemas.openxmlformats.org/officeDocument/2006/relationships/diagramColors" Target="../diagrams/colors8.xml"/><Relationship Id="rId4" Type="http://schemas.openxmlformats.org/officeDocument/2006/relationships/image" Target="../media/image37.jpeg"/><Relationship Id="rId9"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3.png"/><Relationship Id="rId5" Type="http://schemas.openxmlformats.org/officeDocument/2006/relationships/diagramQuickStyle" Target="../diagrams/quickStyle9.xml"/><Relationship Id="rId10" Type="http://schemas.openxmlformats.org/officeDocument/2006/relationships/image" Target="../media/image42.png"/><Relationship Id="rId4" Type="http://schemas.openxmlformats.org/officeDocument/2006/relationships/diagramLayout" Target="../diagrams/layout9.xml"/><Relationship Id="rId9" Type="http://schemas.openxmlformats.org/officeDocument/2006/relationships/image" Target="../media/image41.png"/></Relationships>
</file>

<file path=ppt/slides/_rels/slide1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4.png"/><Relationship Id="rId7" Type="http://schemas.openxmlformats.org/officeDocument/2006/relationships/diagramColors" Target="../diagrams/colors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5.png"/></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6.jpeg"/><Relationship Id="rId7" Type="http://schemas.openxmlformats.org/officeDocument/2006/relationships/diagramColors" Target="../diagrams/colors11.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hyperlink" Target="https://youtu.be/rbe5D3Yh43o" TargetMode="External"/><Relationship Id="rId4" Type="http://schemas.openxmlformats.org/officeDocument/2006/relationships/image" Target="../media/image62.png"/></Relationships>
</file>

<file path=ppt/slides/_rels/slide2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png"/><Relationship Id="rId4" Type="http://schemas.openxmlformats.org/officeDocument/2006/relationships/image" Target="../media/image63.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17.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5.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75.jpeg"/><Relationship Id="rId4" Type="http://schemas.openxmlformats.org/officeDocument/2006/relationships/image" Target="../media/image74.png"/></Relationships>
</file>

<file path=ppt/slides/_rels/slide38.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6.jpg"/><Relationship Id="rId7" Type="http://schemas.openxmlformats.org/officeDocument/2006/relationships/diagramColors" Target="../diagrams/colors1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9.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4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86.png"/><Relationship Id="rId7" Type="http://schemas.openxmlformats.org/officeDocument/2006/relationships/diagramColors" Target="../diagrams/colors21.xml"/><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AD19BC-1905-64BC-C8DB-A048F332547D}"/>
              </a:ext>
            </a:extLst>
          </p:cNvPr>
          <p:cNvSpPr>
            <a:spLocks noGrp="1"/>
          </p:cNvSpPr>
          <p:nvPr>
            <p:ph type="title"/>
          </p:nvPr>
        </p:nvSpPr>
        <p:spPr>
          <a:xfrm>
            <a:off x="640080" y="325369"/>
            <a:ext cx="4368602" cy="1956841"/>
          </a:xfrm>
        </p:spPr>
        <p:txBody>
          <a:bodyPr anchor="b">
            <a:normAutofit/>
          </a:bodyPr>
          <a:lstStyle/>
          <a:p>
            <a:r>
              <a:rPr lang="en-US" sz="5400" dirty="0"/>
              <a:t>IMPORTANT INFORMATION </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7942AA-E3BA-603A-3C74-22C9269C23D4}"/>
              </a:ext>
            </a:extLst>
          </p:cNvPr>
          <p:cNvSpPr>
            <a:spLocks noGrp="1"/>
          </p:cNvSpPr>
          <p:nvPr>
            <p:ph idx="1"/>
          </p:nvPr>
        </p:nvSpPr>
        <p:spPr>
          <a:xfrm>
            <a:off x="640080" y="2872899"/>
            <a:ext cx="4243589" cy="3320668"/>
          </a:xfrm>
        </p:spPr>
        <p:txBody>
          <a:bodyPr>
            <a:normAutofit/>
          </a:bodyPr>
          <a:lstStyle/>
          <a:p>
            <a:r>
              <a:rPr lang="en-US" sz="2200" dirty="0"/>
              <a:t>EXAM – DATE CHANGE TBC!</a:t>
            </a:r>
          </a:p>
          <a:p>
            <a:endParaRPr lang="en-US" sz="2200" dirty="0"/>
          </a:p>
          <a:p>
            <a:r>
              <a:rPr lang="en-US" sz="2200" dirty="0"/>
              <a:t>Revision session to be half last week of term </a:t>
            </a:r>
          </a:p>
          <a:p>
            <a:endParaRPr lang="en-US" sz="2200" dirty="0"/>
          </a:p>
          <a:p>
            <a:pPr marL="0" indent="0">
              <a:buNone/>
            </a:pPr>
            <a:endParaRPr lang="en-US" sz="2200" dirty="0"/>
          </a:p>
        </p:txBody>
      </p:sp>
      <p:pic>
        <p:nvPicPr>
          <p:cNvPr id="5" name="Picture 4" descr="Red marker and calendar">
            <a:extLst>
              <a:ext uri="{FF2B5EF4-FFF2-40B4-BE49-F238E27FC236}">
                <a16:creationId xmlns:a16="http://schemas.microsoft.com/office/drawing/2014/main" id="{6D66C0D2-E5E4-7F4A-E794-3F11FBB3A9EC}"/>
              </a:ext>
            </a:extLst>
          </p:cNvPr>
          <p:cNvPicPr>
            <a:picLocks noChangeAspect="1"/>
          </p:cNvPicPr>
          <p:nvPr/>
        </p:nvPicPr>
        <p:blipFill rotWithShape="1">
          <a:blip r:embed="rId2"/>
          <a:srcRect l="9767" r="232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1429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BCEFC-E215-9F35-CF1B-7301915C3B75}"/>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a:solidFill>
                  <a:srgbClr val="FFFFFF"/>
                </a:solidFill>
                <a:latin typeface="+mj-lt"/>
                <a:ea typeface="+mj-ea"/>
                <a:cs typeface="+mj-cs"/>
              </a:rPr>
              <a:t>What is a fair and effective stop and search? </a:t>
            </a:r>
          </a:p>
        </p:txBody>
      </p:sp>
      <p:cxnSp>
        <p:nvCxnSpPr>
          <p:cNvPr id="6157" name="Straight Connector 61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a:srcRect t="16388" r="1" b="21163"/>
          <a:stretch/>
        </p:blipFill>
        <p:spPr>
          <a:xfrm>
            <a:off x="331567" y="3548283"/>
            <a:ext cx="5455917" cy="1754707"/>
          </a:xfrm>
          <a:prstGeom prst="rect">
            <a:avLst/>
          </a:prstGeom>
        </p:spPr>
      </p:pic>
      <p:cxnSp>
        <p:nvCxnSpPr>
          <p:cNvPr id="6155" name="Straight Connector 615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146" name="Picture 2" descr="20160518 3 of 3 04 Search Powers Procedures and Stop and Search v2 01.pdf">
            <a:extLst>
              <a:ext uri="{FF2B5EF4-FFF2-40B4-BE49-F238E27FC236}">
                <a16:creationId xmlns:a16="http://schemas.microsoft.com/office/drawing/2014/main" id="{DE71903F-64AE-A69E-4337-B4F9842C4F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470851"/>
            <a:ext cx="5455917" cy="19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4665"/>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pic>
        <p:nvPicPr>
          <p:cNvPr id="7170" name="Picture 2" descr="Best use of stop and search scheme - GOV.UK">
            <a:extLst>
              <a:ext uri="{FF2B5EF4-FFF2-40B4-BE49-F238E27FC236}">
                <a16:creationId xmlns:a16="http://schemas.microsoft.com/office/drawing/2014/main" id="{23AA5701-4987-0AAA-3F86-C0EF6D397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441" y="1890883"/>
            <a:ext cx="2999133" cy="39988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C0446DC-20F4-E299-3BBE-5359DA0C93E6}"/>
              </a:ext>
            </a:extLst>
          </p:cNvPr>
          <p:cNvSpPr txBox="1"/>
          <p:nvPr/>
        </p:nvSpPr>
        <p:spPr>
          <a:xfrm>
            <a:off x="466600" y="1300009"/>
            <a:ext cx="6500190" cy="1384995"/>
          </a:xfrm>
          <a:prstGeom prst="rect">
            <a:avLst/>
          </a:prstGeom>
          <a:noFill/>
        </p:spPr>
        <p:txBody>
          <a:bodyPr wrap="square">
            <a:spAutoFit/>
          </a:bodyPr>
          <a:lstStyle/>
          <a:p>
            <a:pPr algn="ctr"/>
            <a:r>
              <a:rPr lang="en-US" sz="2800" dirty="0"/>
              <a:t>The ‘</a:t>
            </a:r>
            <a:r>
              <a:rPr lang="en-US" sz="2800" b="1" i="1" dirty="0"/>
              <a:t>Best Use of S &amp; S Scheme’ </a:t>
            </a:r>
            <a:r>
              <a:rPr lang="en-US" sz="2800" dirty="0"/>
              <a:t>was announced by the Home Secretary in her statement to Parliament on 30</a:t>
            </a:r>
            <a:r>
              <a:rPr lang="en-US" sz="2800" baseline="30000" dirty="0"/>
              <a:t>th</a:t>
            </a:r>
            <a:r>
              <a:rPr lang="en-US" sz="2800" dirty="0"/>
              <a:t> April 2014</a:t>
            </a:r>
          </a:p>
        </p:txBody>
      </p:sp>
      <p:sp>
        <p:nvSpPr>
          <p:cNvPr id="8" name="TextBox 7">
            <a:extLst>
              <a:ext uri="{FF2B5EF4-FFF2-40B4-BE49-F238E27FC236}">
                <a16:creationId xmlns:a16="http://schemas.microsoft.com/office/drawing/2014/main" id="{916C35B3-5B4C-A87C-5F72-2536966E1F28}"/>
              </a:ext>
            </a:extLst>
          </p:cNvPr>
          <p:cNvSpPr txBox="1"/>
          <p:nvPr/>
        </p:nvSpPr>
        <p:spPr>
          <a:xfrm>
            <a:off x="466600" y="3344792"/>
            <a:ext cx="6500190" cy="3108543"/>
          </a:xfrm>
          <a:prstGeom prst="rect">
            <a:avLst/>
          </a:prstGeom>
          <a:noFill/>
        </p:spPr>
        <p:txBody>
          <a:bodyPr wrap="square">
            <a:spAutoFit/>
          </a:bodyPr>
          <a:lstStyle/>
          <a:p>
            <a:pPr algn="ctr"/>
            <a:r>
              <a:rPr lang="en-US" sz="2800" dirty="0"/>
              <a:t>The principal aims of the scheme are to achieve greater </a:t>
            </a:r>
            <a:r>
              <a:rPr lang="en-US" sz="2800" b="1" i="1" dirty="0"/>
              <a:t>transparency, community involvement </a:t>
            </a:r>
            <a:r>
              <a:rPr lang="en-US" sz="2800" dirty="0"/>
              <a:t>in the use of S &amp; S powers &amp; to </a:t>
            </a:r>
            <a:r>
              <a:rPr lang="en-US" sz="2800" b="1" i="1" dirty="0"/>
              <a:t>support</a:t>
            </a:r>
            <a:r>
              <a:rPr lang="en-US" sz="2800" dirty="0"/>
              <a:t> a more </a:t>
            </a:r>
            <a:r>
              <a:rPr lang="en-US" sz="2800" b="1" i="1" dirty="0"/>
              <a:t>intelligence- led approach</a:t>
            </a:r>
            <a:r>
              <a:rPr lang="en-US" sz="2800" dirty="0"/>
              <a:t>, leading to </a:t>
            </a:r>
            <a:r>
              <a:rPr lang="en-US" sz="2800" b="1" i="1" dirty="0"/>
              <a:t>better outcomes</a:t>
            </a:r>
            <a:r>
              <a:rPr lang="en-US" sz="2800" dirty="0"/>
              <a:t>, </a:t>
            </a:r>
            <a:r>
              <a:rPr lang="en-US" sz="2800" dirty="0" err="1"/>
              <a:t>e.g</a:t>
            </a:r>
            <a:r>
              <a:rPr lang="en-US" sz="2800" dirty="0"/>
              <a:t> an increase in the S &amp; S to </a:t>
            </a:r>
            <a:r>
              <a:rPr lang="en-US" sz="2800" b="1" i="1" dirty="0"/>
              <a:t>positive outcome ratio</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5"/>
            <a:ext cx="6624736" cy="738664"/>
          </a:xfrm>
          <a:prstGeom prst="rect">
            <a:avLst/>
          </a:prstGeom>
          <a:solidFill>
            <a:schemeClr val="accent2">
              <a:lumMod val="60000"/>
              <a:lumOff val="40000"/>
            </a:schemeClr>
          </a:solidFill>
          <a:ln>
            <a:solidFill>
              <a:schemeClr val="tx1"/>
            </a:solidFill>
          </a:ln>
        </p:spPr>
        <p:txBody>
          <a:bodyPr wrap="square">
            <a:spAutoFit/>
          </a:bodyPr>
          <a:lstStyle/>
          <a:p>
            <a:pPr algn="ctr"/>
            <a:r>
              <a:rPr lang="en-GB" sz="1400" dirty="0">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p>
          <a:p>
            <a:pPr algn="ctr"/>
            <a:endParaRPr lang="en-GB" sz="1400" dirty="0"/>
          </a:p>
        </p:txBody>
      </p:sp>
      <p:sp>
        <p:nvSpPr>
          <p:cNvPr id="5" name="TextBox 4"/>
          <p:cNvSpPr txBox="1"/>
          <p:nvPr/>
        </p:nvSpPr>
        <p:spPr>
          <a:xfrm>
            <a:off x="0" y="380629"/>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graphicFrame>
        <p:nvGraphicFramePr>
          <p:cNvPr id="6" name="Diagram 5"/>
          <p:cNvGraphicFramePr/>
          <p:nvPr>
            <p:extLst>
              <p:ext uri="{D42A27DB-BD31-4B8C-83A1-F6EECF244321}">
                <p14:modId xmlns:p14="http://schemas.microsoft.com/office/powerpoint/2010/main" val="2297462056"/>
              </p:ext>
            </p:extLst>
          </p:nvPr>
        </p:nvGraphicFramePr>
        <p:xfrm>
          <a:off x="1706858" y="1795389"/>
          <a:ext cx="9544237" cy="49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83632" y="1446146"/>
            <a:ext cx="6624736" cy="1614813"/>
          </a:xfrm>
          <a:prstGeom prst="downArrowCallou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179676" y="1564557"/>
            <a:ext cx="5760640" cy="584775"/>
          </a:xfrm>
          <a:prstGeom prst="rect">
            <a:avLst/>
          </a:prstGeom>
          <a:solidFill>
            <a:schemeClr val="tx2"/>
          </a:solidFill>
        </p:spPr>
        <p:txBody>
          <a:bodyPr wrap="square" rtlCol="0">
            <a:spAutoFit/>
          </a:bodyPr>
          <a:lstStyle/>
          <a:p>
            <a:pPr algn="ctr"/>
            <a:r>
              <a:rPr lang="en-GB" sz="3200" dirty="0">
                <a:solidFill>
                  <a:schemeClr val="bg1"/>
                </a:solidFill>
              </a:rPr>
              <a:t>The features of the Scheme are:</a:t>
            </a:r>
          </a:p>
        </p:txBody>
      </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09F0-BC28-81CC-1A3E-5CA14590405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As yourself…</a:t>
            </a:r>
            <a:br>
              <a:rPr lang="en-US" sz="5400" dirty="0">
                <a:latin typeface="+mj-lt"/>
                <a:ea typeface="+mj-ea"/>
                <a:cs typeface="+mj-cs"/>
              </a:rPr>
            </a:br>
            <a:r>
              <a:rPr lang="en-US" sz="5400" dirty="0">
                <a:latin typeface="+mj-lt"/>
                <a:ea typeface="+mj-ea"/>
                <a:cs typeface="+mj-cs"/>
              </a:rPr>
              <a:t>(As a PC) </a:t>
            </a:r>
          </a:p>
        </p:txBody>
      </p:sp>
      <p:sp>
        <p:nvSpPr>
          <p:cNvPr id="41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4EEBFE-82A7-B28E-232E-F10D9F45BD98}"/>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endParaRPr lang="en-US" sz="2200"/>
          </a:p>
        </p:txBody>
      </p:sp>
      <p:pic>
        <p:nvPicPr>
          <p:cNvPr id="4098" name="Picture 2" descr="Jobs / volunteer | West Yorkshire Police">
            <a:extLst>
              <a:ext uri="{FF2B5EF4-FFF2-40B4-BE49-F238E27FC236}">
                <a16:creationId xmlns:a16="http://schemas.microsoft.com/office/drawing/2014/main" id="{94859305-CF93-E7D0-D09D-5CAB4F4A05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83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17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4673</Words>
  <Application>Microsoft Macintosh PowerPoint</Application>
  <PresentationFormat>Widescreen</PresentationFormat>
  <Paragraphs>381</Paragraphs>
  <Slides>49</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Avenir Next LT Pro</vt:lpstr>
      <vt:lpstr>Calibri</vt:lpstr>
      <vt:lpstr>Calibri Light</vt:lpstr>
      <vt:lpstr>Office Theme</vt:lpstr>
      <vt:lpstr>Response Policing </vt:lpstr>
      <vt:lpstr>IMPORTANT INFORMATION </vt:lpstr>
      <vt:lpstr>Learning Outcomes Lecture &amp; Workshop </vt:lpstr>
      <vt:lpstr>Learning Outcomes Lecture &amp; Workshop </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dc:title>
  <dc:creator>Rhiannon Lloyd</dc:creator>
  <cp:lastModifiedBy>Rhiannon Lloyd</cp:lastModifiedBy>
  <cp:revision>7</cp:revision>
  <dcterms:created xsi:type="dcterms:W3CDTF">2022-10-17T10:34:29Z</dcterms:created>
  <dcterms:modified xsi:type="dcterms:W3CDTF">2022-11-06T10:56:47Z</dcterms:modified>
</cp:coreProperties>
</file>