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70" r:id="rId5"/>
    <p:sldId id="258" r:id="rId6"/>
    <p:sldId id="260" r:id="rId7"/>
    <p:sldId id="261" r:id="rId8"/>
    <p:sldId id="262" r:id="rId9"/>
    <p:sldId id="265" r:id="rId10"/>
    <p:sldId id="266" r:id="rId11"/>
    <p:sldId id="263" r:id="rId12"/>
    <p:sldId id="264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5213"/>
  </p:normalViewPr>
  <p:slideViewPr>
    <p:cSldViewPr snapToGrid="0">
      <p:cViewPr varScale="1">
        <p:scale>
          <a:sx n="97" d="100"/>
          <a:sy n="97" d="100"/>
        </p:scale>
        <p:origin x="6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CCBE10-F763-4C01-AC11-A748C69D042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AE0E20-F314-4DB6-ABE4-655D441CCFD9}">
      <dgm:prSet/>
      <dgm:spPr/>
      <dgm:t>
        <a:bodyPr/>
        <a:lstStyle/>
        <a:p>
          <a:r>
            <a:rPr lang="en-US" dirty="0"/>
            <a:t>Learning styles -</a:t>
          </a:r>
        </a:p>
      </dgm:t>
    </dgm:pt>
    <dgm:pt modelId="{27C5A566-A11E-4274-81BC-78CC8C810252}" type="parTrans" cxnId="{30EE95F8-9D01-45FC-A003-37B4281E0A60}">
      <dgm:prSet/>
      <dgm:spPr/>
      <dgm:t>
        <a:bodyPr/>
        <a:lstStyle/>
        <a:p>
          <a:endParaRPr lang="en-US"/>
        </a:p>
      </dgm:t>
    </dgm:pt>
    <dgm:pt modelId="{76867F3E-FD2F-4B42-B5C7-18BBECBD2924}" type="sibTrans" cxnId="{30EE95F8-9D01-45FC-A003-37B4281E0A60}">
      <dgm:prSet/>
      <dgm:spPr/>
      <dgm:t>
        <a:bodyPr/>
        <a:lstStyle/>
        <a:p>
          <a:endParaRPr lang="en-US"/>
        </a:p>
      </dgm:t>
    </dgm:pt>
    <dgm:pt modelId="{CD2148B1-636D-4717-9AF2-78FA91FDEBEE}">
      <dgm:prSet/>
      <dgm:spPr/>
      <dgm:t>
        <a:bodyPr/>
        <a:lstStyle/>
        <a:p>
          <a:r>
            <a:rPr lang="en-US" dirty="0"/>
            <a:t>Outdoor adventure learning –(Hahn 1940)</a:t>
          </a:r>
        </a:p>
      </dgm:t>
    </dgm:pt>
    <dgm:pt modelId="{45C22EB0-89A1-4D74-AE7C-2ECC2A233F66}" type="parTrans" cxnId="{EFD1EDCD-796C-42EE-886C-CEED058B7101}">
      <dgm:prSet/>
      <dgm:spPr/>
      <dgm:t>
        <a:bodyPr/>
        <a:lstStyle/>
        <a:p>
          <a:endParaRPr lang="en-US"/>
        </a:p>
      </dgm:t>
    </dgm:pt>
    <dgm:pt modelId="{8CDC79D7-3D07-4FB1-BE87-2AD7A086D320}" type="sibTrans" cxnId="{EFD1EDCD-796C-42EE-886C-CEED058B7101}">
      <dgm:prSet/>
      <dgm:spPr/>
      <dgm:t>
        <a:bodyPr/>
        <a:lstStyle/>
        <a:p>
          <a:endParaRPr lang="en-US"/>
        </a:p>
      </dgm:t>
    </dgm:pt>
    <dgm:pt modelId="{A735F297-6C83-49DF-9B64-09FEB4C279B9}">
      <dgm:prSet/>
      <dgm:spPr/>
      <dgm:t>
        <a:bodyPr/>
        <a:lstStyle/>
        <a:p>
          <a:r>
            <a:rPr lang="en-US" dirty="0"/>
            <a:t>Cooperative, visual, audial, kinesthetic (Sutherland 2016)</a:t>
          </a:r>
        </a:p>
      </dgm:t>
    </dgm:pt>
    <dgm:pt modelId="{2E837CEF-BA60-4A0C-B90E-D895F5A57017}" type="parTrans" cxnId="{4773DAEF-863E-4B1F-A6F8-7D904DF144B6}">
      <dgm:prSet/>
      <dgm:spPr/>
      <dgm:t>
        <a:bodyPr/>
        <a:lstStyle/>
        <a:p>
          <a:endParaRPr lang="en-US"/>
        </a:p>
      </dgm:t>
    </dgm:pt>
    <dgm:pt modelId="{0641A3CB-CB3E-446A-B5E8-EA1EB57A6326}" type="sibTrans" cxnId="{4773DAEF-863E-4B1F-A6F8-7D904DF144B6}">
      <dgm:prSet/>
      <dgm:spPr/>
      <dgm:t>
        <a:bodyPr/>
        <a:lstStyle/>
        <a:p>
          <a:endParaRPr lang="en-US"/>
        </a:p>
      </dgm:t>
    </dgm:pt>
    <dgm:pt modelId="{992FAF09-DF05-42A5-9861-9DDD8C4E1F66}">
      <dgm:prSet/>
      <dgm:spPr/>
      <dgm:t>
        <a:bodyPr/>
        <a:lstStyle/>
        <a:p>
          <a:r>
            <a:rPr lang="en-US" dirty="0"/>
            <a:t>Personal and social responsibility (Sutherland, 2016)</a:t>
          </a:r>
        </a:p>
      </dgm:t>
    </dgm:pt>
    <dgm:pt modelId="{F095CE55-301F-4787-A321-05590EADFA66}" type="parTrans" cxnId="{82FCE999-7CCF-4F64-846B-81781E9CC683}">
      <dgm:prSet/>
      <dgm:spPr/>
      <dgm:t>
        <a:bodyPr/>
        <a:lstStyle/>
        <a:p>
          <a:endParaRPr lang="en-US"/>
        </a:p>
      </dgm:t>
    </dgm:pt>
    <dgm:pt modelId="{AAE2AE15-86C2-4899-871D-9715045F03BB}" type="sibTrans" cxnId="{82FCE999-7CCF-4F64-846B-81781E9CC683}">
      <dgm:prSet/>
      <dgm:spPr/>
      <dgm:t>
        <a:bodyPr/>
        <a:lstStyle/>
        <a:p>
          <a:endParaRPr lang="en-US"/>
        </a:p>
      </dgm:t>
    </dgm:pt>
    <dgm:pt modelId="{004EB068-BC32-4B2E-983E-EA424452CBFF}">
      <dgm:prSet/>
      <dgm:spPr/>
      <dgm:t>
        <a:bodyPr/>
        <a:lstStyle/>
        <a:p>
          <a:r>
            <a:rPr lang="en-US" dirty="0"/>
            <a:t>Health and Play (</a:t>
          </a:r>
          <a:r>
            <a:rPr lang="en-US" dirty="0" err="1"/>
            <a:t>Giraldezet</a:t>
          </a:r>
          <a:r>
            <a:rPr lang="en-US" dirty="0"/>
            <a:t>, 2023), wellbeing and Future Generations Act (2015)</a:t>
          </a:r>
        </a:p>
      </dgm:t>
    </dgm:pt>
    <dgm:pt modelId="{4DA2A77E-34B8-47C6-8B0A-988F8262F3E5}" type="parTrans" cxnId="{AA632EC3-F29D-46D0-A681-F36E523943B2}">
      <dgm:prSet/>
      <dgm:spPr/>
      <dgm:t>
        <a:bodyPr/>
        <a:lstStyle/>
        <a:p>
          <a:endParaRPr lang="en-US"/>
        </a:p>
      </dgm:t>
    </dgm:pt>
    <dgm:pt modelId="{EF3220C9-F9AF-4C53-9189-9CE5D5E60D0A}" type="sibTrans" cxnId="{AA632EC3-F29D-46D0-A681-F36E523943B2}">
      <dgm:prSet/>
      <dgm:spPr/>
      <dgm:t>
        <a:bodyPr/>
        <a:lstStyle/>
        <a:p>
          <a:endParaRPr lang="en-US"/>
        </a:p>
      </dgm:t>
    </dgm:pt>
    <dgm:pt modelId="{7AAD70F6-C7DE-41C0-9CB4-507D618B2821}">
      <dgm:prSet/>
      <dgm:spPr/>
      <dgm:t>
        <a:bodyPr/>
        <a:lstStyle/>
        <a:p>
          <a:r>
            <a:rPr lang="en-US" dirty="0"/>
            <a:t>Experiential learning (Kolb, 1984)</a:t>
          </a:r>
        </a:p>
        <a:p>
          <a:r>
            <a:rPr lang="en-US" dirty="0"/>
            <a:t>Welsh curriculum (2022)</a:t>
          </a:r>
        </a:p>
      </dgm:t>
    </dgm:pt>
    <dgm:pt modelId="{9E1B540D-E104-4BC7-8465-1B7A25160056}" type="parTrans" cxnId="{1ECCA772-AA89-4DF7-A10B-189E8EC773A7}">
      <dgm:prSet/>
      <dgm:spPr/>
      <dgm:t>
        <a:bodyPr/>
        <a:lstStyle/>
        <a:p>
          <a:endParaRPr lang="en-US"/>
        </a:p>
      </dgm:t>
    </dgm:pt>
    <dgm:pt modelId="{747E88E1-91F6-4154-A7C0-6FE165E973DC}" type="sibTrans" cxnId="{1ECCA772-AA89-4DF7-A10B-189E8EC773A7}">
      <dgm:prSet/>
      <dgm:spPr/>
      <dgm:t>
        <a:bodyPr/>
        <a:lstStyle/>
        <a:p>
          <a:endParaRPr lang="en-US"/>
        </a:p>
      </dgm:t>
    </dgm:pt>
    <dgm:pt modelId="{85575493-9D48-B045-911E-C38D94BD9506}" type="pres">
      <dgm:prSet presAssocID="{06CCBE10-F763-4C01-AC11-A748C69D0428}" presName="vert0" presStyleCnt="0">
        <dgm:presLayoutVars>
          <dgm:dir/>
          <dgm:animOne val="branch"/>
          <dgm:animLvl val="lvl"/>
        </dgm:presLayoutVars>
      </dgm:prSet>
      <dgm:spPr/>
    </dgm:pt>
    <dgm:pt modelId="{E3FA49F0-B4CC-C44E-A190-508A60C43958}" type="pres">
      <dgm:prSet presAssocID="{76AE0E20-F314-4DB6-ABE4-655D441CCFD9}" presName="thickLine" presStyleLbl="alignNode1" presStyleIdx="0" presStyleCnt="1"/>
      <dgm:spPr/>
    </dgm:pt>
    <dgm:pt modelId="{90BE3585-EB42-DA41-8F66-D2FDD9034A78}" type="pres">
      <dgm:prSet presAssocID="{76AE0E20-F314-4DB6-ABE4-655D441CCFD9}" presName="horz1" presStyleCnt="0"/>
      <dgm:spPr/>
    </dgm:pt>
    <dgm:pt modelId="{713DB124-3CCE-664A-86D3-173CE23B67B6}" type="pres">
      <dgm:prSet presAssocID="{76AE0E20-F314-4DB6-ABE4-655D441CCFD9}" presName="tx1" presStyleLbl="revTx" presStyleIdx="0" presStyleCnt="6"/>
      <dgm:spPr/>
    </dgm:pt>
    <dgm:pt modelId="{5E4ED48A-52DD-BC45-B222-AB76A33BDD5A}" type="pres">
      <dgm:prSet presAssocID="{76AE0E20-F314-4DB6-ABE4-655D441CCFD9}" presName="vert1" presStyleCnt="0"/>
      <dgm:spPr/>
    </dgm:pt>
    <dgm:pt modelId="{90C9A72B-C283-5D40-B94E-5C93D02A65A8}" type="pres">
      <dgm:prSet presAssocID="{CD2148B1-636D-4717-9AF2-78FA91FDEBEE}" presName="vertSpace2a" presStyleCnt="0"/>
      <dgm:spPr/>
    </dgm:pt>
    <dgm:pt modelId="{30415B27-BC84-984F-972D-FE585E5BD5DF}" type="pres">
      <dgm:prSet presAssocID="{CD2148B1-636D-4717-9AF2-78FA91FDEBEE}" presName="horz2" presStyleCnt="0"/>
      <dgm:spPr/>
    </dgm:pt>
    <dgm:pt modelId="{102D2FB1-312E-0E4B-B667-65BA6EBF6660}" type="pres">
      <dgm:prSet presAssocID="{CD2148B1-636D-4717-9AF2-78FA91FDEBEE}" presName="horzSpace2" presStyleCnt="0"/>
      <dgm:spPr/>
    </dgm:pt>
    <dgm:pt modelId="{989EBB60-6F38-D24B-963C-54550200A4F6}" type="pres">
      <dgm:prSet presAssocID="{CD2148B1-636D-4717-9AF2-78FA91FDEBEE}" presName="tx2" presStyleLbl="revTx" presStyleIdx="1" presStyleCnt="6"/>
      <dgm:spPr/>
    </dgm:pt>
    <dgm:pt modelId="{DD53FFC1-42FC-9540-9F0C-84C14F0588F2}" type="pres">
      <dgm:prSet presAssocID="{CD2148B1-636D-4717-9AF2-78FA91FDEBEE}" presName="vert2" presStyleCnt="0"/>
      <dgm:spPr/>
    </dgm:pt>
    <dgm:pt modelId="{C6754EFF-23C1-B34D-9A99-A945BFB7D721}" type="pres">
      <dgm:prSet presAssocID="{CD2148B1-636D-4717-9AF2-78FA91FDEBEE}" presName="thinLine2b" presStyleLbl="callout" presStyleIdx="0" presStyleCnt="5"/>
      <dgm:spPr/>
    </dgm:pt>
    <dgm:pt modelId="{808E3AD4-DF97-6E4B-A2B2-9E20D4698890}" type="pres">
      <dgm:prSet presAssocID="{CD2148B1-636D-4717-9AF2-78FA91FDEBEE}" presName="vertSpace2b" presStyleCnt="0"/>
      <dgm:spPr/>
    </dgm:pt>
    <dgm:pt modelId="{129DBBAC-2B54-EA46-AA0B-82E480E6DF90}" type="pres">
      <dgm:prSet presAssocID="{A735F297-6C83-49DF-9B64-09FEB4C279B9}" presName="horz2" presStyleCnt="0"/>
      <dgm:spPr/>
    </dgm:pt>
    <dgm:pt modelId="{9A08CE1F-0F95-B845-9B74-5ECE1BC40E4E}" type="pres">
      <dgm:prSet presAssocID="{A735F297-6C83-49DF-9B64-09FEB4C279B9}" presName="horzSpace2" presStyleCnt="0"/>
      <dgm:spPr/>
    </dgm:pt>
    <dgm:pt modelId="{3DF2CB20-1647-5546-9481-46C4511B7D49}" type="pres">
      <dgm:prSet presAssocID="{A735F297-6C83-49DF-9B64-09FEB4C279B9}" presName="tx2" presStyleLbl="revTx" presStyleIdx="2" presStyleCnt="6"/>
      <dgm:spPr/>
    </dgm:pt>
    <dgm:pt modelId="{4E64B99B-4178-514D-B02F-229542DC44D4}" type="pres">
      <dgm:prSet presAssocID="{A735F297-6C83-49DF-9B64-09FEB4C279B9}" presName="vert2" presStyleCnt="0"/>
      <dgm:spPr/>
    </dgm:pt>
    <dgm:pt modelId="{590A450D-23B9-4441-9937-C612FEAA7033}" type="pres">
      <dgm:prSet presAssocID="{A735F297-6C83-49DF-9B64-09FEB4C279B9}" presName="thinLine2b" presStyleLbl="callout" presStyleIdx="1" presStyleCnt="5"/>
      <dgm:spPr/>
    </dgm:pt>
    <dgm:pt modelId="{25FB1456-B26A-0F49-BB1A-1EE73B39E93E}" type="pres">
      <dgm:prSet presAssocID="{A735F297-6C83-49DF-9B64-09FEB4C279B9}" presName="vertSpace2b" presStyleCnt="0"/>
      <dgm:spPr/>
    </dgm:pt>
    <dgm:pt modelId="{B0B46433-F7E5-AF4A-9BFB-A1A4DEB2DD47}" type="pres">
      <dgm:prSet presAssocID="{992FAF09-DF05-42A5-9861-9DDD8C4E1F66}" presName="horz2" presStyleCnt="0"/>
      <dgm:spPr/>
    </dgm:pt>
    <dgm:pt modelId="{E68FBEEF-D021-C24B-8FD4-0BA33E7F4E54}" type="pres">
      <dgm:prSet presAssocID="{992FAF09-DF05-42A5-9861-9DDD8C4E1F66}" presName="horzSpace2" presStyleCnt="0"/>
      <dgm:spPr/>
    </dgm:pt>
    <dgm:pt modelId="{8376CF11-2F5A-8A46-9102-35F65CCB7E33}" type="pres">
      <dgm:prSet presAssocID="{992FAF09-DF05-42A5-9861-9DDD8C4E1F66}" presName="tx2" presStyleLbl="revTx" presStyleIdx="3" presStyleCnt="6"/>
      <dgm:spPr/>
    </dgm:pt>
    <dgm:pt modelId="{F863E0F4-3931-4148-ACF5-4A0F9E0B1F3B}" type="pres">
      <dgm:prSet presAssocID="{992FAF09-DF05-42A5-9861-9DDD8C4E1F66}" presName="vert2" presStyleCnt="0"/>
      <dgm:spPr/>
    </dgm:pt>
    <dgm:pt modelId="{17452B47-41DB-4444-B7E6-9B3C8459CA4B}" type="pres">
      <dgm:prSet presAssocID="{992FAF09-DF05-42A5-9861-9DDD8C4E1F66}" presName="thinLine2b" presStyleLbl="callout" presStyleIdx="2" presStyleCnt="5"/>
      <dgm:spPr/>
    </dgm:pt>
    <dgm:pt modelId="{BF1381F7-BB01-F24F-83E3-A3ABFFC8D283}" type="pres">
      <dgm:prSet presAssocID="{992FAF09-DF05-42A5-9861-9DDD8C4E1F66}" presName="vertSpace2b" presStyleCnt="0"/>
      <dgm:spPr/>
    </dgm:pt>
    <dgm:pt modelId="{B2ACD30E-1B9A-384D-B4B3-6252CB727EAC}" type="pres">
      <dgm:prSet presAssocID="{004EB068-BC32-4B2E-983E-EA424452CBFF}" presName="horz2" presStyleCnt="0"/>
      <dgm:spPr/>
    </dgm:pt>
    <dgm:pt modelId="{1CE1F689-8918-E048-AAFD-C902AFCF3372}" type="pres">
      <dgm:prSet presAssocID="{004EB068-BC32-4B2E-983E-EA424452CBFF}" presName="horzSpace2" presStyleCnt="0"/>
      <dgm:spPr/>
    </dgm:pt>
    <dgm:pt modelId="{814F5605-88D1-D24F-BEE6-F7147C987CD0}" type="pres">
      <dgm:prSet presAssocID="{004EB068-BC32-4B2E-983E-EA424452CBFF}" presName="tx2" presStyleLbl="revTx" presStyleIdx="4" presStyleCnt="6"/>
      <dgm:spPr/>
    </dgm:pt>
    <dgm:pt modelId="{8E7ABCC8-79CA-B84E-9100-8D662D03B8E8}" type="pres">
      <dgm:prSet presAssocID="{004EB068-BC32-4B2E-983E-EA424452CBFF}" presName="vert2" presStyleCnt="0"/>
      <dgm:spPr/>
    </dgm:pt>
    <dgm:pt modelId="{69A23FD2-F5D1-A647-9C5D-555114897B79}" type="pres">
      <dgm:prSet presAssocID="{004EB068-BC32-4B2E-983E-EA424452CBFF}" presName="thinLine2b" presStyleLbl="callout" presStyleIdx="3" presStyleCnt="5"/>
      <dgm:spPr/>
    </dgm:pt>
    <dgm:pt modelId="{810FA1EC-BE38-4C44-943F-16E3E063F484}" type="pres">
      <dgm:prSet presAssocID="{004EB068-BC32-4B2E-983E-EA424452CBFF}" presName="vertSpace2b" presStyleCnt="0"/>
      <dgm:spPr/>
    </dgm:pt>
    <dgm:pt modelId="{139377CC-3F47-DC47-9215-64FD444920B0}" type="pres">
      <dgm:prSet presAssocID="{7AAD70F6-C7DE-41C0-9CB4-507D618B2821}" presName="horz2" presStyleCnt="0"/>
      <dgm:spPr/>
    </dgm:pt>
    <dgm:pt modelId="{B09D472B-8178-D948-A86E-4B54F5B350A9}" type="pres">
      <dgm:prSet presAssocID="{7AAD70F6-C7DE-41C0-9CB4-507D618B2821}" presName="horzSpace2" presStyleCnt="0"/>
      <dgm:spPr/>
    </dgm:pt>
    <dgm:pt modelId="{7DD6DA43-9D3A-4749-A306-EE3657B2B3EF}" type="pres">
      <dgm:prSet presAssocID="{7AAD70F6-C7DE-41C0-9CB4-507D618B2821}" presName="tx2" presStyleLbl="revTx" presStyleIdx="5" presStyleCnt="6"/>
      <dgm:spPr/>
    </dgm:pt>
    <dgm:pt modelId="{BFE97AA4-545B-6D49-8230-5ED0441D7DAF}" type="pres">
      <dgm:prSet presAssocID="{7AAD70F6-C7DE-41C0-9CB4-507D618B2821}" presName="vert2" presStyleCnt="0"/>
      <dgm:spPr/>
    </dgm:pt>
    <dgm:pt modelId="{8C39A06B-5210-2947-94DC-FB5BD766D246}" type="pres">
      <dgm:prSet presAssocID="{7AAD70F6-C7DE-41C0-9CB4-507D618B2821}" presName="thinLine2b" presStyleLbl="callout" presStyleIdx="4" presStyleCnt="5"/>
      <dgm:spPr/>
    </dgm:pt>
    <dgm:pt modelId="{B148C1B9-BEB5-7344-95D1-CFB2A6410D29}" type="pres">
      <dgm:prSet presAssocID="{7AAD70F6-C7DE-41C0-9CB4-507D618B2821}" presName="vertSpace2b" presStyleCnt="0"/>
      <dgm:spPr/>
    </dgm:pt>
  </dgm:ptLst>
  <dgm:cxnLst>
    <dgm:cxn modelId="{D2096D02-C9C7-8C40-9BDE-7E5DE1AB2390}" type="presOf" srcId="{06CCBE10-F763-4C01-AC11-A748C69D0428}" destId="{85575493-9D48-B045-911E-C38D94BD9506}" srcOrd="0" destOrd="0" presId="urn:microsoft.com/office/officeart/2008/layout/LinedList"/>
    <dgm:cxn modelId="{8DDCFB33-35BF-0146-886B-353BA5AC6ECE}" type="presOf" srcId="{A735F297-6C83-49DF-9B64-09FEB4C279B9}" destId="{3DF2CB20-1647-5546-9481-46C4511B7D49}" srcOrd="0" destOrd="0" presId="urn:microsoft.com/office/officeart/2008/layout/LinedList"/>
    <dgm:cxn modelId="{9BE30E40-0AC3-6540-94DF-935159807DC9}" type="presOf" srcId="{7AAD70F6-C7DE-41C0-9CB4-507D618B2821}" destId="{7DD6DA43-9D3A-4749-A306-EE3657B2B3EF}" srcOrd="0" destOrd="0" presId="urn:microsoft.com/office/officeart/2008/layout/LinedList"/>
    <dgm:cxn modelId="{A8F9A059-BB4B-1F43-86BF-93E2FDA94EE0}" type="presOf" srcId="{76AE0E20-F314-4DB6-ABE4-655D441CCFD9}" destId="{713DB124-3CCE-664A-86D3-173CE23B67B6}" srcOrd="0" destOrd="0" presId="urn:microsoft.com/office/officeart/2008/layout/LinedList"/>
    <dgm:cxn modelId="{1ECCA772-AA89-4DF7-A10B-189E8EC773A7}" srcId="{76AE0E20-F314-4DB6-ABE4-655D441CCFD9}" destId="{7AAD70F6-C7DE-41C0-9CB4-507D618B2821}" srcOrd="4" destOrd="0" parTransId="{9E1B540D-E104-4BC7-8465-1B7A25160056}" sibTransId="{747E88E1-91F6-4154-A7C0-6FE165E973DC}"/>
    <dgm:cxn modelId="{E9DC5C7C-C4E8-BB42-83DA-66D6C168AC9F}" type="presOf" srcId="{CD2148B1-636D-4717-9AF2-78FA91FDEBEE}" destId="{989EBB60-6F38-D24B-963C-54550200A4F6}" srcOrd="0" destOrd="0" presId="urn:microsoft.com/office/officeart/2008/layout/LinedList"/>
    <dgm:cxn modelId="{1056C98F-4875-4B42-B4A2-B723279E8938}" type="presOf" srcId="{004EB068-BC32-4B2E-983E-EA424452CBFF}" destId="{814F5605-88D1-D24F-BEE6-F7147C987CD0}" srcOrd="0" destOrd="0" presId="urn:microsoft.com/office/officeart/2008/layout/LinedList"/>
    <dgm:cxn modelId="{82FCE999-7CCF-4F64-846B-81781E9CC683}" srcId="{76AE0E20-F314-4DB6-ABE4-655D441CCFD9}" destId="{992FAF09-DF05-42A5-9861-9DDD8C4E1F66}" srcOrd="2" destOrd="0" parTransId="{F095CE55-301F-4787-A321-05590EADFA66}" sibTransId="{AAE2AE15-86C2-4899-871D-9715045F03BB}"/>
    <dgm:cxn modelId="{AA632EC3-F29D-46D0-A681-F36E523943B2}" srcId="{76AE0E20-F314-4DB6-ABE4-655D441CCFD9}" destId="{004EB068-BC32-4B2E-983E-EA424452CBFF}" srcOrd="3" destOrd="0" parTransId="{4DA2A77E-34B8-47C6-8B0A-988F8262F3E5}" sibTransId="{EF3220C9-F9AF-4C53-9189-9CE5D5E60D0A}"/>
    <dgm:cxn modelId="{EFD1EDCD-796C-42EE-886C-CEED058B7101}" srcId="{76AE0E20-F314-4DB6-ABE4-655D441CCFD9}" destId="{CD2148B1-636D-4717-9AF2-78FA91FDEBEE}" srcOrd="0" destOrd="0" parTransId="{45C22EB0-89A1-4D74-AE7C-2ECC2A233F66}" sibTransId="{8CDC79D7-3D07-4FB1-BE87-2AD7A086D320}"/>
    <dgm:cxn modelId="{674B53D3-746E-7046-8290-FEFF3D4323A5}" type="presOf" srcId="{992FAF09-DF05-42A5-9861-9DDD8C4E1F66}" destId="{8376CF11-2F5A-8A46-9102-35F65CCB7E33}" srcOrd="0" destOrd="0" presId="urn:microsoft.com/office/officeart/2008/layout/LinedList"/>
    <dgm:cxn modelId="{4773DAEF-863E-4B1F-A6F8-7D904DF144B6}" srcId="{76AE0E20-F314-4DB6-ABE4-655D441CCFD9}" destId="{A735F297-6C83-49DF-9B64-09FEB4C279B9}" srcOrd="1" destOrd="0" parTransId="{2E837CEF-BA60-4A0C-B90E-D895F5A57017}" sibTransId="{0641A3CB-CB3E-446A-B5E8-EA1EB57A6326}"/>
    <dgm:cxn modelId="{30EE95F8-9D01-45FC-A003-37B4281E0A60}" srcId="{06CCBE10-F763-4C01-AC11-A748C69D0428}" destId="{76AE0E20-F314-4DB6-ABE4-655D441CCFD9}" srcOrd="0" destOrd="0" parTransId="{27C5A566-A11E-4274-81BC-78CC8C810252}" sibTransId="{76867F3E-FD2F-4B42-B5C7-18BBECBD2924}"/>
    <dgm:cxn modelId="{CC43141D-12DA-D642-B47A-54067DABCB5F}" type="presParOf" srcId="{85575493-9D48-B045-911E-C38D94BD9506}" destId="{E3FA49F0-B4CC-C44E-A190-508A60C43958}" srcOrd="0" destOrd="0" presId="urn:microsoft.com/office/officeart/2008/layout/LinedList"/>
    <dgm:cxn modelId="{F1587486-95B7-6B4F-8ADE-39B0737C891E}" type="presParOf" srcId="{85575493-9D48-B045-911E-C38D94BD9506}" destId="{90BE3585-EB42-DA41-8F66-D2FDD9034A78}" srcOrd="1" destOrd="0" presId="urn:microsoft.com/office/officeart/2008/layout/LinedList"/>
    <dgm:cxn modelId="{15C0CA45-ACDF-854C-84E1-502034EDE684}" type="presParOf" srcId="{90BE3585-EB42-DA41-8F66-D2FDD9034A78}" destId="{713DB124-3CCE-664A-86D3-173CE23B67B6}" srcOrd="0" destOrd="0" presId="urn:microsoft.com/office/officeart/2008/layout/LinedList"/>
    <dgm:cxn modelId="{54E446D7-E02E-6747-95B0-10936B437E58}" type="presParOf" srcId="{90BE3585-EB42-DA41-8F66-D2FDD9034A78}" destId="{5E4ED48A-52DD-BC45-B222-AB76A33BDD5A}" srcOrd="1" destOrd="0" presId="urn:microsoft.com/office/officeart/2008/layout/LinedList"/>
    <dgm:cxn modelId="{F9417763-8122-3E4A-800E-841A44B9FD97}" type="presParOf" srcId="{5E4ED48A-52DD-BC45-B222-AB76A33BDD5A}" destId="{90C9A72B-C283-5D40-B94E-5C93D02A65A8}" srcOrd="0" destOrd="0" presId="urn:microsoft.com/office/officeart/2008/layout/LinedList"/>
    <dgm:cxn modelId="{4404F931-DF8C-024F-B498-6B5E5B213110}" type="presParOf" srcId="{5E4ED48A-52DD-BC45-B222-AB76A33BDD5A}" destId="{30415B27-BC84-984F-972D-FE585E5BD5DF}" srcOrd="1" destOrd="0" presId="urn:microsoft.com/office/officeart/2008/layout/LinedList"/>
    <dgm:cxn modelId="{B2893E3B-E5B0-524D-AEA8-2D90BBD7712E}" type="presParOf" srcId="{30415B27-BC84-984F-972D-FE585E5BD5DF}" destId="{102D2FB1-312E-0E4B-B667-65BA6EBF6660}" srcOrd="0" destOrd="0" presId="urn:microsoft.com/office/officeart/2008/layout/LinedList"/>
    <dgm:cxn modelId="{C0C293AC-7517-7547-A3C9-AC92AD63EB71}" type="presParOf" srcId="{30415B27-BC84-984F-972D-FE585E5BD5DF}" destId="{989EBB60-6F38-D24B-963C-54550200A4F6}" srcOrd="1" destOrd="0" presId="urn:microsoft.com/office/officeart/2008/layout/LinedList"/>
    <dgm:cxn modelId="{92E08602-4EF3-7044-B8E1-D343117D9907}" type="presParOf" srcId="{30415B27-BC84-984F-972D-FE585E5BD5DF}" destId="{DD53FFC1-42FC-9540-9F0C-84C14F0588F2}" srcOrd="2" destOrd="0" presId="urn:microsoft.com/office/officeart/2008/layout/LinedList"/>
    <dgm:cxn modelId="{287E44B2-5887-9543-B7E4-4C3195764742}" type="presParOf" srcId="{5E4ED48A-52DD-BC45-B222-AB76A33BDD5A}" destId="{C6754EFF-23C1-B34D-9A99-A945BFB7D721}" srcOrd="2" destOrd="0" presId="urn:microsoft.com/office/officeart/2008/layout/LinedList"/>
    <dgm:cxn modelId="{2937C4C2-23C6-8E4D-89BA-0FBF16C7375A}" type="presParOf" srcId="{5E4ED48A-52DD-BC45-B222-AB76A33BDD5A}" destId="{808E3AD4-DF97-6E4B-A2B2-9E20D4698890}" srcOrd="3" destOrd="0" presId="urn:microsoft.com/office/officeart/2008/layout/LinedList"/>
    <dgm:cxn modelId="{569AD911-B698-B84A-AA07-F2E48A59B4DD}" type="presParOf" srcId="{5E4ED48A-52DD-BC45-B222-AB76A33BDD5A}" destId="{129DBBAC-2B54-EA46-AA0B-82E480E6DF90}" srcOrd="4" destOrd="0" presId="urn:microsoft.com/office/officeart/2008/layout/LinedList"/>
    <dgm:cxn modelId="{CC6374D6-FD19-134C-BB93-A22A658E17BD}" type="presParOf" srcId="{129DBBAC-2B54-EA46-AA0B-82E480E6DF90}" destId="{9A08CE1F-0F95-B845-9B74-5ECE1BC40E4E}" srcOrd="0" destOrd="0" presId="urn:microsoft.com/office/officeart/2008/layout/LinedList"/>
    <dgm:cxn modelId="{3000C594-4E1F-524B-95F2-C23185AC27B1}" type="presParOf" srcId="{129DBBAC-2B54-EA46-AA0B-82E480E6DF90}" destId="{3DF2CB20-1647-5546-9481-46C4511B7D49}" srcOrd="1" destOrd="0" presId="urn:microsoft.com/office/officeart/2008/layout/LinedList"/>
    <dgm:cxn modelId="{1D2EFCF2-5580-5B4B-94E8-EEC6B414998D}" type="presParOf" srcId="{129DBBAC-2B54-EA46-AA0B-82E480E6DF90}" destId="{4E64B99B-4178-514D-B02F-229542DC44D4}" srcOrd="2" destOrd="0" presId="urn:microsoft.com/office/officeart/2008/layout/LinedList"/>
    <dgm:cxn modelId="{482EFBE2-BE1D-8B4E-98FD-3CE5D121D8F3}" type="presParOf" srcId="{5E4ED48A-52DD-BC45-B222-AB76A33BDD5A}" destId="{590A450D-23B9-4441-9937-C612FEAA7033}" srcOrd="5" destOrd="0" presId="urn:microsoft.com/office/officeart/2008/layout/LinedList"/>
    <dgm:cxn modelId="{9CE1C324-9C9A-9840-BDD9-6A7B17041D50}" type="presParOf" srcId="{5E4ED48A-52DD-BC45-B222-AB76A33BDD5A}" destId="{25FB1456-B26A-0F49-BB1A-1EE73B39E93E}" srcOrd="6" destOrd="0" presId="urn:microsoft.com/office/officeart/2008/layout/LinedList"/>
    <dgm:cxn modelId="{3B7B7D72-101E-1543-AE40-F56735795757}" type="presParOf" srcId="{5E4ED48A-52DD-BC45-B222-AB76A33BDD5A}" destId="{B0B46433-F7E5-AF4A-9BFB-A1A4DEB2DD47}" srcOrd="7" destOrd="0" presId="urn:microsoft.com/office/officeart/2008/layout/LinedList"/>
    <dgm:cxn modelId="{ABD455E1-7805-0248-B12B-30A720A3BCB7}" type="presParOf" srcId="{B0B46433-F7E5-AF4A-9BFB-A1A4DEB2DD47}" destId="{E68FBEEF-D021-C24B-8FD4-0BA33E7F4E54}" srcOrd="0" destOrd="0" presId="urn:microsoft.com/office/officeart/2008/layout/LinedList"/>
    <dgm:cxn modelId="{C7FC01C4-E0EC-5D4B-A837-F6F8068C3996}" type="presParOf" srcId="{B0B46433-F7E5-AF4A-9BFB-A1A4DEB2DD47}" destId="{8376CF11-2F5A-8A46-9102-35F65CCB7E33}" srcOrd="1" destOrd="0" presId="urn:microsoft.com/office/officeart/2008/layout/LinedList"/>
    <dgm:cxn modelId="{129E025E-1EB1-2745-BDF6-BE13D057E222}" type="presParOf" srcId="{B0B46433-F7E5-AF4A-9BFB-A1A4DEB2DD47}" destId="{F863E0F4-3931-4148-ACF5-4A0F9E0B1F3B}" srcOrd="2" destOrd="0" presId="urn:microsoft.com/office/officeart/2008/layout/LinedList"/>
    <dgm:cxn modelId="{5384CFFB-ACE6-B342-B7DE-AB407A82547D}" type="presParOf" srcId="{5E4ED48A-52DD-BC45-B222-AB76A33BDD5A}" destId="{17452B47-41DB-4444-B7E6-9B3C8459CA4B}" srcOrd="8" destOrd="0" presId="urn:microsoft.com/office/officeart/2008/layout/LinedList"/>
    <dgm:cxn modelId="{D1EF3FE4-6613-C84A-A290-46B3875B80C6}" type="presParOf" srcId="{5E4ED48A-52DD-BC45-B222-AB76A33BDD5A}" destId="{BF1381F7-BB01-F24F-83E3-A3ABFFC8D283}" srcOrd="9" destOrd="0" presId="urn:microsoft.com/office/officeart/2008/layout/LinedList"/>
    <dgm:cxn modelId="{1216382A-B4C0-4E4E-BB15-102F790242C8}" type="presParOf" srcId="{5E4ED48A-52DD-BC45-B222-AB76A33BDD5A}" destId="{B2ACD30E-1B9A-384D-B4B3-6252CB727EAC}" srcOrd="10" destOrd="0" presId="urn:microsoft.com/office/officeart/2008/layout/LinedList"/>
    <dgm:cxn modelId="{D5400C45-0614-BB47-B66E-9945C0B58174}" type="presParOf" srcId="{B2ACD30E-1B9A-384D-B4B3-6252CB727EAC}" destId="{1CE1F689-8918-E048-AAFD-C902AFCF3372}" srcOrd="0" destOrd="0" presId="urn:microsoft.com/office/officeart/2008/layout/LinedList"/>
    <dgm:cxn modelId="{AD2BF125-A9BB-BC43-9397-CF07736C0166}" type="presParOf" srcId="{B2ACD30E-1B9A-384D-B4B3-6252CB727EAC}" destId="{814F5605-88D1-D24F-BEE6-F7147C987CD0}" srcOrd="1" destOrd="0" presId="urn:microsoft.com/office/officeart/2008/layout/LinedList"/>
    <dgm:cxn modelId="{52B218FC-E437-B94F-BAE4-38DB79E3E180}" type="presParOf" srcId="{B2ACD30E-1B9A-384D-B4B3-6252CB727EAC}" destId="{8E7ABCC8-79CA-B84E-9100-8D662D03B8E8}" srcOrd="2" destOrd="0" presId="urn:microsoft.com/office/officeart/2008/layout/LinedList"/>
    <dgm:cxn modelId="{E65E07EE-457F-7E4E-8F9F-CF3DAFBFBD54}" type="presParOf" srcId="{5E4ED48A-52DD-BC45-B222-AB76A33BDD5A}" destId="{69A23FD2-F5D1-A647-9C5D-555114897B79}" srcOrd="11" destOrd="0" presId="urn:microsoft.com/office/officeart/2008/layout/LinedList"/>
    <dgm:cxn modelId="{451A709A-DB20-3546-A7F2-A4207F94B78B}" type="presParOf" srcId="{5E4ED48A-52DD-BC45-B222-AB76A33BDD5A}" destId="{810FA1EC-BE38-4C44-943F-16E3E063F484}" srcOrd="12" destOrd="0" presId="urn:microsoft.com/office/officeart/2008/layout/LinedList"/>
    <dgm:cxn modelId="{E52BAC02-E805-7948-8841-E2DA67CA76A7}" type="presParOf" srcId="{5E4ED48A-52DD-BC45-B222-AB76A33BDD5A}" destId="{139377CC-3F47-DC47-9215-64FD444920B0}" srcOrd="13" destOrd="0" presId="urn:microsoft.com/office/officeart/2008/layout/LinedList"/>
    <dgm:cxn modelId="{666E754D-71A4-974B-9DFB-9B53D29D729E}" type="presParOf" srcId="{139377CC-3F47-DC47-9215-64FD444920B0}" destId="{B09D472B-8178-D948-A86E-4B54F5B350A9}" srcOrd="0" destOrd="0" presId="urn:microsoft.com/office/officeart/2008/layout/LinedList"/>
    <dgm:cxn modelId="{DE96C07D-5B01-C34E-A95F-9D5714DBBABA}" type="presParOf" srcId="{139377CC-3F47-DC47-9215-64FD444920B0}" destId="{7DD6DA43-9D3A-4749-A306-EE3657B2B3EF}" srcOrd="1" destOrd="0" presId="urn:microsoft.com/office/officeart/2008/layout/LinedList"/>
    <dgm:cxn modelId="{40883235-E385-0844-B601-0E3CD70462E8}" type="presParOf" srcId="{139377CC-3F47-DC47-9215-64FD444920B0}" destId="{BFE97AA4-545B-6D49-8230-5ED0441D7DAF}" srcOrd="2" destOrd="0" presId="urn:microsoft.com/office/officeart/2008/layout/LinedList"/>
    <dgm:cxn modelId="{EC576436-61D0-B143-B55A-0D10C1AA0A4B}" type="presParOf" srcId="{5E4ED48A-52DD-BC45-B222-AB76A33BDD5A}" destId="{8C39A06B-5210-2947-94DC-FB5BD766D246}" srcOrd="14" destOrd="0" presId="urn:microsoft.com/office/officeart/2008/layout/LinedList"/>
    <dgm:cxn modelId="{7FDE88EC-4555-6541-B2D3-48F1373F681E}" type="presParOf" srcId="{5E4ED48A-52DD-BC45-B222-AB76A33BDD5A}" destId="{B148C1B9-BEB5-7344-95D1-CFB2A6410D29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B92FD4-818D-4822-B908-795A8EB0F130}" type="doc">
      <dgm:prSet loTypeId="urn:microsoft.com/office/officeart/2005/8/layout/defaul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FACC14-ABCD-4705-A173-D212245B09B3}">
      <dgm:prSet/>
      <dgm:spPr/>
      <dgm:t>
        <a:bodyPr/>
        <a:lstStyle/>
        <a:p>
          <a:r>
            <a:rPr lang="en-US" dirty="0"/>
            <a:t>Team development, orienteering and caving – builds problem solving, confidence, competence, communication, trust, group dynamics and motivation, creativity, resilience quick reactions, focus and reduces anxiety.  </a:t>
          </a:r>
        </a:p>
      </dgm:t>
    </dgm:pt>
    <dgm:pt modelId="{712A6C1E-E743-4AD8-B12A-A27304535EBA}" type="parTrans" cxnId="{A40DAB30-7853-4CDA-8646-BDEE310EDE19}">
      <dgm:prSet/>
      <dgm:spPr/>
      <dgm:t>
        <a:bodyPr/>
        <a:lstStyle/>
        <a:p>
          <a:endParaRPr lang="en-US"/>
        </a:p>
      </dgm:t>
    </dgm:pt>
    <dgm:pt modelId="{68DB8969-7BFE-4FE4-BFEE-41BF1B75FC15}" type="sibTrans" cxnId="{A40DAB30-7853-4CDA-8646-BDEE310EDE19}">
      <dgm:prSet/>
      <dgm:spPr/>
      <dgm:t>
        <a:bodyPr/>
        <a:lstStyle/>
        <a:p>
          <a:endParaRPr lang="en-US"/>
        </a:p>
      </dgm:t>
    </dgm:pt>
    <dgm:pt modelId="{37FD3D01-7B20-4E5D-B991-690E8B486E2B}">
      <dgm:prSet/>
      <dgm:spPr/>
      <dgm:t>
        <a:bodyPr/>
        <a:lstStyle/>
        <a:p>
          <a:r>
            <a:rPr lang="en-US" dirty="0"/>
            <a:t>Yoga and meditation- reduce stress, anxiety and builds concentration, attention PL skills of gains flexibility, balance and control </a:t>
          </a:r>
        </a:p>
      </dgm:t>
    </dgm:pt>
    <dgm:pt modelId="{C90D22FF-7780-42BD-9064-D87A341EEEEB}" type="parTrans" cxnId="{DD8E5C03-3EEC-48AC-9779-8F42011ED09C}">
      <dgm:prSet/>
      <dgm:spPr/>
      <dgm:t>
        <a:bodyPr/>
        <a:lstStyle/>
        <a:p>
          <a:endParaRPr lang="en-US"/>
        </a:p>
      </dgm:t>
    </dgm:pt>
    <dgm:pt modelId="{5449E71A-F930-4B6F-B2DF-1B542F692D80}" type="sibTrans" cxnId="{DD8E5C03-3EEC-48AC-9779-8F42011ED09C}">
      <dgm:prSet/>
      <dgm:spPr/>
      <dgm:t>
        <a:bodyPr/>
        <a:lstStyle/>
        <a:p>
          <a:endParaRPr lang="en-US"/>
        </a:p>
      </dgm:t>
    </dgm:pt>
    <dgm:pt modelId="{708703AE-BA4F-4CAD-9EE4-64EECD7CECE6}">
      <dgm:prSet custT="1"/>
      <dgm:spPr/>
      <dgm:t>
        <a:bodyPr/>
        <a:lstStyle/>
        <a:p>
          <a:r>
            <a:rPr lang="en-US" sz="1800" dirty="0"/>
            <a:t>Camp craft – knowledge and understanding around fire safety, communication, confidence practical skills good alternative to traditional learning, FMS- crouching and balancing and fine motor skills through placing sticks and lighting matches </a:t>
          </a:r>
        </a:p>
      </dgm:t>
    </dgm:pt>
    <dgm:pt modelId="{E4DFB32C-3794-4654-805B-03855AEDEA8D}" type="parTrans" cxnId="{27E60BB6-B53A-4E2D-A18D-8235F857B3BC}">
      <dgm:prSet/>
      <dgm:spPr/>
      <dgm:t>
        <a:bodyPr/>
        <a:lstStyle/>
        <a:p>
          <a:endParaRPr lang="en-US"/>
        </a:p>
      </dgm:t>
    </dgm:pt>
    <dgm:pt modelId="{17420EBE-21CE-456C-9E7B-B567ABD2BCEB}" type="sibTrans" cxnId="{27E60BB6-B53A-4E2D-A18D-8235F857B3BC}">
      <dgm:prSet/>
      <dgm:spPr/>
      <dgm:t>
        <a:bodyPr/>
        <a:lstStyle/>
        <a:p>
          <a:endParaRPr lang="en-US"/>
        </a:p>
      </dgm:t>
    </dgm:pt>
    <dgm:pt modelId="{DC7E289B-02E2-7143-8340-E388396A50F1}" type="pres">
      <dgm:prSet presAssocID="{9EB92FD4-818D-4822-B908-795A8EB0F130}" presName="diagram" presStyleCnt="0">
        <dgm:presLayoutVars>
          <dgm:dir/>
          <dgm:resizeHandles val="exact"/>
        </dgm:presLayoutVars>
      </dgm:prSet>
      <dgm:spPr/>
    </dgm:pt>
    <dgm:pt modelId="{27B9E8EB-9727-6645-8332-423A4973E91B}" type="pres">
      <dgm:prSet presAssocID="{CCFACC14-ABCD-4705-A173-D212245B09B3}" presName="node" presStyleLbl="node1" presStyleIdx="0" presStyleCnt="3" custLinFactNeighborX="-26" custLinFactNeighborY="8546">
        <dgm:presLayoutVars>
          <dgm:bulletEnabled val="1"/>
        </dgm:presLayoutVars>
      </dgm:prSet>
      <dgm:spPr/>
    </dgm:pt>
    <dgm:pt modelId="{9661A957-C924-C744-AD97-4AA8E59289CA}" type="pres">
      <dgm:prSet presAssocID="{68DB8969-7BFE-4FE4-BFEE-41BF1B75FC15}" presName="sibTrans" presStyleCnt="0"/>
      <dgm:spPr/>
    </dgm:pt>
    <dgm:pt modelId="{FAAEAAD0-B36C-CB42-B4DA-C1B649866209}" type="pres">
      <dgm:prSet presAssocID="{37FD3D01-7B20-4E5D-B991-690E8B486E2B}" presName="node" presStyleLbl="node1" presStyleIdx="1" presStyleCnt="3" custLinFactNeighborX="-6867" custLinFactNeighborY="8333">
        <dgm:presLayoutVars>
          <dgm:bulletEnabled val="1"/>
        </dgm:presLayoutVars>
      </dgm:prSet>
      <dgm:spPr/>
    </dgm:pt>
    <dgm:pt modelId="{A7C8EA4C-43FC-504E-B42C-32D95A86E260}" type="pres">
      <dgm:prSet presAssocID="{5449E71A-F930-4B6F-B2DF-1B542F692D80}" presName="sibTrans" presStyleCnt="0"/>
      <dgm:spPr/>
    </dgm:pt>
    <dgm:pt modelId="{BBA6147D-55DF-434B-854D-F5049671606D}" type="pres">
      <dgm:prSet presAssocID="{708703AE-BA4F-4CAD-9EE4-64EECD7CECE6}" presName="node" presStyleLbl="node1" presStyleIdx="2" presStyleCnt="3" custLinFactNeighborX="-2462" custLinFactNeighborY="-4506">
        <dgm:presLayoutVars>
          <dgm:bulletEnabled val="1"/>
        </dgm:presLayoutVars>
      </dgm:prSet>
      <dgm:spPr/>
    </dgm:pt>
  </dgm:ptLst>
  <dgm:cxnLst>
    <dgm:cxn modelId="{DD8E5C03-3EEC-48AC-9779-8F42011ED09C}" srcId="{9EB92FD4-818D-4822-B908-795A8EB0F130}" destId="{37FD3D01-7B20-4E5D-B991-690E8B486E2B}" srcOrd="1" destOrd="0" parTransId="{C90D22FF-7780-42BD-9064-D87A341EEEEB}" sibTransId="{5449E71A-F930-4B6F-B2DF-1B542F692D80}"/>
    <dgm:cxn modelId="{3A789013-3D7A-F44A-B973-E150B43A7484}" type="presOf" srcId="{708703AE-BA4F-4CAD-9EE4-64EECD7CECE6}" destId="{BBA6147D-55DF-434B-854D-F5049671606D}" srcOrd="0" destOrd="0" presId="urn:microsoft.com/office/officeart/2005/8/layout/default"/>
    <dgm:cxn modelId="{BADB5816-DCDF-9647-B1CD-541FA916306A}" type="presOf" srcId="{CCFACC14-ABCD-4705-A173-D212245B09B3}" destId="{27B9E8EB-9727-6645-8332-423A4973E91B}" srcOrd="0" destOrd="0" presId="urn:microsoft.com/office/officeart/2005/8/layout/default"/>
    <dgm:cxn modelId="{A40DAB30-7853-4CDA-8646-BDEE310EDE19}" srcId="{9EB92FD4-818D-4822-B908-795A8EB0F130}" destId="{CCFACC14-ABCD-4705-A173-D212245B09B3}" srcOrd="0" destOrd="0" parTransId="{712A6C1E-E743-4AD8-B12A-A27304535EBA}" sibTransId="{68DB8969-7BFE-4FE4-BFEE-41BF1B75FC15}"/>
    <dgm:cxn modelId="{49E30A8C-6931-8648-BA49-D4726AF20AD8}" type="presOf" srcId="{37FD3D01-7B20-4E5D-B991-690E8B486E2B}" destId="{FAAEAAD0-B36C-CB42-B4DA-C1B649866209}" srcOrd="0" destOrd="0" presId="urn:microsoft.com/office/officeart/2005/8/layout/default"/>
    <dgm:cxn modelId="{1E5AC5AA-3CC9-A94D-9A26-05D3AC7EC2EE}" type="presOf" srcId="{9EB92FD4-818D-4822-B908-795A8EB0F130}" destId="{DC7E289B-02E2-7143-8340-E388396A50F1}" srcOrd="0" destOrd="0" presId="urn:microsoft.com/office/officeart/2005/8/layout/default"/>
    <dgm:cxn modelId="{27E60BB6-B53A-4E2D-A18D-8235F857B3BC}" srcId="{9EB92FD4-818D-4822-B908-795A8EB0F130}" destId="{708703AE-BA4F-4CAD-9EE4-64EECD7CECE6}" srcOrd="2" destOrd="0" parTransId="{E4DFB32C-3794-4654-805B-03855AEDEA8D}" sibTransId="{17420EBE-21CE-456C-9E7B-B567ABD2BCEB}"/>
    <dgm:cxn modelId="{62888DA7-8EDF-0E45-A36D-F5BB4E3951B6}" type="presParOf" srcId="{DC7E289B-02E2-7143-8340-E388396A50F1}" destId="{27B9E8EB-9727-6645-8332-423A4973E91B}" srcOrd="0" destOrd="0" presId="urn:microsoft.com/office/officeart/2005/8/layout/default"/>
    <dgm:cxn modelId="{A9B15383-A55C-8B46-9E20-2A4DECAC7520}" type="presParOf" srcId="{DC7E289B-02E2-7143-8340-E388396A50F1}" destId="{9661A957-C924-C744-AD97-4AA8E59289CA}" srcOrd="1" destOrd="0" presId="urn:microsoft.com/office/officeart/2005/8/layout/default"/>
    <dgm:cxn modelId="{5128293E-4264-2645-A31C-F82687DAC4BE}" type="presParOf" srcId="{DC7E289B-02E2-7143-8340-E388396A50F1}" destId="{FAAEAAD0-B36C-CB42-B4DA-C1B649866209}" srcOrd="2" destOrd="0" presId="urn:microsoft.com/office/officeart/2005/8/layout/default"/>
    <dgm:cxn modelId="{AEC5124B-8DFE-0F4A-BF84-257D8F667440}" type="presParOf" srcId="{DC7E289B-02E2-7143-8340-E388396A50F1}" destId="{A7C8EA4C-43FC-504E-B42C-32D95A86E260}" srcOrd="3" destOrd="0" presId="urn:microsoft.com/office/officeart/2005/8/layout/default"/>
    <dgm:cxn modelId="{9299006A-775A-BB43-82D0-02F1EA4EA54D}" type="presParOf" srcId="{DC7E289B-02E2-7143-8340-E388396A50F1}" destId="{BBA6147D-55DF-434B-854D-F5049671606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A49F0-B4CC-C44E-A190-508A60C43958}">
      <dsp:nvSpPr>
        <dsp:cNvPr id="0" name=""/>
        <dsp:cNvSpPr/>
      </dsp:nvSpPr>
      <dsp:spPr>
        <a:xfrm>
          <a:off x="0" y="0"/>
          <a:ext cx="4817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DB124-3CCE-664A-86D3-173CE23B67B6}">
      <dsp:nvSpPr>
        <dsp:cNvPr id="0" name=""/>
        <dsp:cNvSpPr/>
      </dsp:nvSpPr>
      <dsp:spPr>
        <a:xfrm>
          <a:off x="0" y="0"/>
          <a:ext cx="963513" cy="4801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Learning styles -</a:t>
          </a:r>
        </a:p>
      </dsp:txBody>
      <dsp:txXfrm>
        <a:off x="0" y="0"/>
        <a:ext cx="963513" cy="4801314"/>
      </dsp:txXfrm>
    </dsp:sp>
    <dsp:sp modelId="{989EBB60-6F38-D24B-963C-54550200A4F6}">
      <dsp:nvSpPr>
        <dsp:cNvPr id="0" name=""/>
        <dsp:cNvSpPr/>
      </dsp:nvSpPr>
      <dsp:spPr>
        <a:xfrm>
          <a:off x="1035777" y="45246"/>
          <a:ext cx="3781790" cy="904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Outdoor adventure learning –(Hahn 1940)</a:t>
          </a:r>
        </a:p>
      </dsp:txBody>
      <dsp:txXfrm>
        <a:off x="1035777" y="45246"/>
        <a:ext cx="3781790" cy="904935"/>
      </dsp:txXfrm>
    </dsp:sp>
    <dsp:sp modelId="{C6754EFF-23C1-B34D-9A99-A945BFB7D721}">
      <dsp:nvSpPr>
        <dsp:cNvPr id="0" name=""/>
        <dsp:cNvSpPr/>
      </dsp:nvSpPr>
      <dsp:spPr>
        <a:xfrm>
          <a:off x="963513" y="950181"/>
          <a:ext cx="38540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F2CB20-1647-5546-9481-46C4511B7D49}">
      <dsp:nvSpPr>
        <dsp:cNvPr id="0" name=""/>
        <dsp:cNvSpPr/>
      </dsp:nvSpPr>
      <dsp:spPr>
        <a:xfrm>
          <a:off x="1035777" y="995428"/>
          <a:ext cx="3781790" cy="904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Cooperative, visual, audial, kinesthetic (Sutherland 2016)</a:t>
          </a:r>
        </a:p>
      </dsp:txBody>
      <dsp:txXfrm>
        <a:off x="1035777" y="995428"/>
        <a:ext cx="3781790" cy="904935"/>
      </dsp:txXfrm>
    </dsp:sp>
    <dsp:sp modelId="{590A450D-23B9-4441-9937-C612FEAA7033}">
      <dsp:nvSpPr>
        <dsp:cNvPr id="0" name=""/>
        <dsp:cNvSpPr/>
      </dsp:nvSpPr>
      <dsp:spPr>
        <a:xfrm>
          <a:off x="963513" y="1900363"/>
          <a:ext cx="38540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6CF11-2F5A-8A46-9102-35F65CCB7E33}">
      <dsp:nvSpPr>
        <dsp:cNvPr id="0" name=""/>
        <dsp:cNvSpPr/>
      </dsp:nvSpPr>
      <dsp:spPr>
        <a:xfrm>
          <a:off x="1035777" y="1945610"/>
          <a:ext cx="3781790" cy="904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Personal and social responsibility (Sutherland, 2016)</a:t>
          </a:r>
        </a:p>
      </dsp:txBody>
      <dsp:txXfrm>
        <a:off x="1035777" y="1945610"/>
        <a:ext cx="3781790" cy="904935"/>
      </dsp:txXfrm>
    </dsp:sp>
    <dsp:sp modelId="{17452B47-41DB-4444-B7E6-9B3C8459CA4B}">
      <dsp:nvSpPr>
        <dsp:cNvPr id="0" name=""/>
        <dsp:cNvSpPr/>
      </dsp:nvSpPr>
      <dsp:spPr>
        <a:xfrm>
          <a:off x="963513" y="2850545"/>
          <a:ext cx="38540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4F5605-88D1-D24F-BEE6-F7147C987CD0}">
      <dsp:nvSpPr>
        <dsp:cNvPr id="0" name=""/>
        <dsp:cNvSpPr/>
      </dsp:nvSpPr>
      <dsp:spPr>
        <a:xfrm>
          <a:off x="1035777" y="2895792"/>
          <a:ext cx="3781790" cy="904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Health and Play (</a:t>
          </a:r>
          <a:r>
            <a:rPr lang="en-US" sz="1800" kern="1200" dirty="0" err="1"/>
            <a:t>Giraldezet</a:t>
          </a:r>
          <a:r>
            <a:rPr lang="en-US" sz="1800" kern="1200" dirty="0"/>
            <a:t>, 2023), wellbeing and Future Generations Act (2015)</a:t>
          </a:r>
        </a:p>
      </dsp:txBody>
      <dsp:txXfrm>
        <a:off x="1035777" y="2895792"/>
        <a:ext cx="3781790" cy="904935"/>
      </dsp:txXfrm>
    </dsp:sp>
    <dsp:sp modelId="{69A23FD2-F5D1-A647-9C5D-555114897B79}">
      <dsp:nvSpPr>
        <dsp:cNvPr id="0" name=""/>
        <dsp:cNvSpPr/>
      </dsp:nvSpPr>
      <dsp:spPr>
        <a:xfrm>
          <a:off x="963513" y="3800727"/>
          <a:ext cx="38540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D6DA43-9D3A-4749-A306-EE3657B2B3EF}">
      <dsp:nvSpPr>
        <dsp:cNvPr id="0" name=""/>
        <dsp:cNvSpPr/>
      </dsp:nvSpPr>
      <dsp:spPr>
        <a:xfrm>
          <a:off x="1035777" y="3845974"/>
          <a:ext cx="3781790" cy="904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Experiential learning (Kolb, 1984)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Welsh curriculum (2022)</a:t>
          </a:r>
        </a:p>
      </dsp:txBody>
      <dsp:txXfrm>
        <a:off x="1035777" y="3845974"/>
        <a:ext cx="3781790" cy="904935"/>
      </dsp:txXfrm>
    </dsp:sp>
    <dsp:sp modelId="{8C39A06B-5210-2947-94DC-FB5BD766D246}">
      <dsp:nvSpPr>
        <dsp:cNvPr id="0" name=""/>
        <dsp:cNvSpPr/>
      </dsp:nvSpPr>
      <dsp:spPr>
        <a:xfrm>
          <a:off x="963513" y="4750909"/>
          <a:ext cx="38540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B9E8EB-9727-6645-8332-423A4973E91B}">
      <dsp:nvSpPr>
        <dsp:cNvPr id="0" name=""/>
        <dsp:cNvSpPr/>
      </dsp:nvSpPr>
      <dsp:spPr>
        <a:xfrm>
          <a:off x="0" y="914405"/>
          <a:ext cx="3436299" cy="20617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Team development, orienteering and caving – builds problem solving, confidence, competence, communication, trust, group dynamics and motivation, creativity, resilience quick reactions, focus and reduces anxiety.  </a:t>
          </a:r>
        </a:p>
      </dsp:txBody>
      <dsp:txXfrm>
        <a:off x="0" y="914405"/>
        <a:ext cx="3436299" cy="2061779"/>
      </dsp:txXfrm>
    </dsp:sp>
    <dsp:sp modelId="{FAAEAAD0-B36C-CB42-B4DA-C1B649866209}">
      <dsp:nvSpPr>
        <dsp:cNvPr id="0" name=""/>
        <dsp:cNvSpPr/>
      </dsp:nvSpPr>
      <dsp:spPr>
        <a:xfrm>
          <a:off x="3544839" y="910013"/>
          <a:ext cx="3436299" cy="20617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Yoga and meditation- reduce stress, anxiety and builds concentration, attention PL skills of gains flexibility, balance and control </a:t>
          </a:r>
        </a:p>
      </dsp:txBody>
      <dsp:txXfrm>
        <a:off x="3544839" y="910013"/>
        <a:ext cx="3436299" cy="2061779"/>
      </dsp:txXfrm>
    </dsp:sp>
    <dsp:sp modelId="{BBA6147D-55DF-434B-854D-F5049671606D}">
      <dsp:nvSpPr>
        <dsp:cNvPr id="0" name=""/>
        <dsp:cNvSpPr/>
      </dsp:nvSpPr>
      <dsp:spPr>
        <a:xfrm>
          <a:off x="1806244" y="3050711"/>
          <a:ext cx="3436299" cy="20617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Camp craft – knowledge and understanding around fire safety, communication, confidence practical skills good alternative to traditional learning, FMS- crouching and balancing and fine motor skills through placing sticks and lighting matches </a:t>
          </a:r>
        </a:p>
      </dsp:txBody>
      <dsp:txXfrm>
        <a:off x="1806244" y="3050711"/>
        <a:ext cx="3436299" cy="20617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46DF9-EFD7-0C25-9F9A-245CE2C1A9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914852-27EC-91FE-B8CF-2CF2002E5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85A7C-CDE7-ED89-7F6A-A7A8CE6F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BFAD4-76EC-CBBD-98F2-C1724E396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8811C-8EB7-DE57-7970-875F945E5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562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37124-18F6-A393-AF32-24C2DA6CF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CBCAC-8061-C450-FBCE-0AD56084C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A6A0C-6CD9-58CB-1D70-93E292E2E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42584-5018-3FBD-4153-2C9F48C65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320DD-3B54-EBFF-064F-0C4F86193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205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24B9B-7E35-5991-97F3-3D61C3721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FC46B-B2C9-8C33-E97C-F4B33315B1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4D813-6A8C-BE5B-C4AC-565ACD3C6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563D7-E7AF-F5F6-3ED0-90A789FED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2D8AC-5389-A3F8-5127-E113FDF02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65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6B04E-378F-C338-61BA-B4566DA95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5CD4C-FF71-BD77-E5AB-18BCBAB3D1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F2DBDB-F6C5-0BC3-4183-5781A8D713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99611-C97B-B885-8DA0-6D85BD4AD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C655FE-C00D-871C-63A4-9921FBDD2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F6921-254D-CB84-EC0F-0C0BB648E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798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6774F-B600-B822-4D77-102A072AA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F73118-79C9-69C3-7641-D58568C4A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5DAF5F-59DC-664C-C2EA-E0C9CC8057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1AC5B1-0386-B877-6A5E-EFCBF76968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CE6FF-B7A4-5C06-0C45-4402655EB9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EDD5F-2BED-62CA-ECD7-9832A0CD0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AF8D25-106C-9551-0020-3B7528149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602DCF-BA68-90F5-3710-32E37CD3D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315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B29B5-5EFD-1224-8DA0-5DE15F0B8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BBC22A-3902-7AE2-2034-853B3DAAC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6D68DF-3F02-587B-AD00-024052FF3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5487C5-6EE6-E7C2-A786-CE78E280D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738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E955E7-12D6-3368-B2BB-96C02FB22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C23EC8-191C-AE5C-0CA2-00BF924A2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07DFFD-60AE-5F84-2094-5EA6DF10A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361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B4B88-B197-B62F-B690-FDD043637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62BAB-5C53-1A60-838B-39D15EFC1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0084FC-81E1-A06A-6ACC-34B89DB98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C307EF-FDF9-5FE3-0AD7-0A1424E3C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EF3E87-DC9A-CC76-5C63-0DADE77D2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6794FD-8BF9-C3D8-CF69-7115015E7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210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2187A-27B2-459C-E335-FA1870272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DAE42C-4A60-55AA-905B-1CC91201E4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B9077-1978-044E-F807-D964501980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B05BAC-6E81-F4AF-3CBC-AADAD10AF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B7B80C-D577-D514-7329-2FBBCE9F0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E406-E6E7-C528-234A-4E65F11D6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241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C1E3C-B3AE-2CDC-49DF-39F02D22E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921405-76F7-384E-86F1-A035747979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725BFE-5050-8824-8A61-78282B5A3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031FA-098D-99F5-A30B-D82EF14DE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B66B9-06A2-C632-1274-0912DB67E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216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8906B0-A2EC-6956-B8F2-0EAE353672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1DA429-CE48-3C4E-C26C-7F16E43E44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DAC27-569A-4147-FD86-A1002F8CC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A1BE8-2142-300F-1696-060B85A7B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9B3B5-773A-D7B0-4B43-CB7493515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55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9E03B1-B237-F86B-61C3-04E86E418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96CA77-A050-61DB-0811-AC0180FB0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0F5493-C3F6-FAE2-177E-02838CC824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A27CC3-656B-6A4B-A0D2-12D0E48788EF}" type="datetimeFigureOut">
              <a:rPr lang="en-US" smtClean="0"/>
              <a:t>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80EE5-29FE-C15F-3EE8-8EFC26A460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EFF77-48E2-F95A-1819-C3B3C46EEC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34AA75-94B0-B04D-9670-8516B1853A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769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12" Type="http://schemas.openxmlformats.org/officeDocument/2006/relationships/image" Target="../media/image7.sv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6.png"/><Relationship Id="rId5" Type="http://schemas.openxmlformats.org/officeDocument/2006/relationships/diagramColors" Target="../diagrams/colors2.xml"/><Relationship Id="rId10" Type="http://schemas.openxmlformats.org/officeDocument/2006/relationships/image" Target="../media/image5.sv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97DD3-D4A1-6D4E-D69B-05779FAA7D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5000"/>
              <a:t>Teambuilding and wellbeing lesson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4438F9-439E-699D-3B64-7EF9F46811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US"/>
              <a:t>By Elenya Moore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holding a tree branch&#10;&#10;Description automatically generated">
            <a:extLst>
              <a:ext uri="{FF2B5EF4-FFF2-40B4-BE49-F238E27FC236}">
                <a16:creationId xmlns:a16="http://schemas.microsoft.com/office/drawing/2014/main" id="{915A2BFB-17C4-CB54-F5BF-94892D51C7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77" r="1099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1539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DB829-73B9-AB86-921C-98351EB49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69" y="323557"/>
            <a:ext cx="11282289" cy="58534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/>
              <a:t>Links to curriculum and pedagogical models </a:t>
            </a:r>
            <a:endParaRPr lang="en-US" dirty="0"/>
          </a:p>
          <a:p>
            <a:r>
              <a:rPr lang="en-US" dirty="0"/>
              <a:t>Teaching and Learning styles /strategies for adventurous learning </a:t>
            </a:r>
          </a:p>
          <a:p>
            <a:r>
              <a:rPr lang="en-US" dirty="0"/>
              <a:t>Teaching styles :</a:t>
            </a:r>
          </a:p>
          <a:p>
            <a:r>
              <a:rPr lang="en-US" dirty="0"/>
              <a:t>A-Command</a:t>
            </a:r>
          </a:p>
          <a:p>
            <a:r>
              <a:rPr lang="en-US" dirty="0"/>
              <a:t>J-Learner initiated</a:t>
            </a:r>
          </a:p>
          <a:p>
            <a:r>
              <a:rPr lang="en-US" dirty="0"/>
              <a:t>I –Learner designed </a:t>
            </a:r>
          </a:p>
          <a:p>
            <a:r>
              <a:rPr lang="en-US" dirty="0"/>
              <a:t>F-Guided discovery </a:t>
            </a:r>
          </a:p>
          <a:p>
            <a:r>
              <a:rPr lang="en-US" dirty="0"/>
              <a:t>E-Inclusion</a:t>
            </a:r>
          </a:p>
          <a:p>
            <a:r>
              <a:rPr lang="en-US" dirty="0"/>
              <a:t>K-Self teach</a:t>
            </a:r>
          </a:p>
          <a:p>
            <a:r>
              <a:rPr lang="en-US" dirty="0"/>
              <a:t>G-Convergent discovery </a:t>
            </a:r>
          </a:p>
          <a:p>
            <a:r>
              <a:rPr lang="en-US" dirty="0"/>
              <a:t>H-Divergent discovery</a:t>
            </a:r>
          </a:p>
          <a:p>
            <a:pPr marL="0" indent="0">
              <a:buNone/>
            </a:pP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GB" sz="2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Mosston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Ashworth (2008)</a:t>
            </a:r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AB0A3753-A209-7BB4-531C-72D96BCC1F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8731750"/>
              </p:ext>
            </p:extLst>
          </p:nvPr>
        </p:nvGraphicFramePr>
        <p:xfrm>
          <a:off x="6882063" y="1375649"/>
          <a:ext cx="4817568" cy="48013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4750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6EEF425A-D2E4-4458-091A-906D43ACFD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8225933"/>
              </p:ext>
            </p:extLst>
          </p:nvPr>
        </p:nvGraphicFramePr>
        <p:xfrm>
          <a:off x="334261" y="914400"/>
          <a:ext cx="7217991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diagram of a team&#10;&#10;Description automatically generated">
            <a:extLst>
              <a:ext uri="{FF2B5EF4-FFF2-40B4-BE49-F238E27FC236}">
                <a16:creationId xmlns:a16="http://schemas.microsoft.com/office/drawing/2014/main" id="{FC5054B7-2B6D-F596-1476-5B10445BB11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341" y="282521"/>
            <a:ext cx="4877659" cy="365337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750784-8824-8464-492A-3A972AEBC9D4}"/>
              </a:ext>
            </a:extLst>
          </p:cNvPr>
          <p:cNvSpPr txBox="1"/>
          <p:nvPr/>
        </p:nvSpPr>
        <p:spPr>
          <a:xfrm>
            <a:off x="9273686" y="3701534"/>
            <a:ext cx="2676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(Adair, 1968,</a:t>
            </a:r>
            <a:r>
              <a:rPr lang="en-GB" dirty="0">
                <a:effectLst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Tuyet, 2012)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14AFE40-9A23-A37E-81CE-0C4D03682E13}"/>
              </a:ext>
            </a:extLst>
          </p:cNvPr>
          <p:cNvSpPr txBox="1"/>
          <p:nvPr/>
        </p:nvSpPr>
        <p:spPr>
          <a:xfrm>
            <a:off x="270093" y="282521"/>
            <a:ext cx="7217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u="sng" dirty="0"/>
              <a:t>Benefits of the Activities </a:t>
            </a:r>
          </a:p>
        </p:txBody>
      </p:sp>
      <p:pic>
        <p:nvPicPr>
          <p:cNvPr id="3" name="Picture 2" descr="Woman meditating on yoga mat">
            <a:extLst>
              <a:ext uri="{FF2B5EF4-FFF2-40B4-BE49-F238E27FC236}">
                <a16:creationId xmlns:a16="http://schemas.microsoft.com/office/drawing/2014/main" id="{9B62EE82-81DA-D834-E180-AC93C3CE65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58064" y="4117970"/>
            <a:ext cx="2676041" cy="1786057"/>
          </a:xfrm>
          <a:prstGeom prst="rect">
            <a:avLst/>
          </a:prstGeom>
        </p:spPr>
      </p:pic>
      <p:pic>
        <p:nvPicPr>
          <p:cNvPr id="7" name="Graphic 6" descr="Bonfire with solid fill">
            <a:extLst>
              <a:ext uri="{FF2B5EF4-FFF2-40B4-BE49-F238E27FC236}">
                <a16:creationId xmlns:a16="http://schemas.microsoft.com/office/drawing/2014/main" id="{7807B84E-B940-3B89-8834-FC43150F3D3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25416" y="4572000"/>
            <a:ext cx="914400" cy="914400"/>
          </a:xfrm>
          <a:prstGeom prst="rect">
            <a:avLst/>
          </a:prstGeom>
        </p:spPr>
      </p:pic>
      <p:pic>
        <p:nvPicPr>
          <p:cNvPr id="10" name="Graphic 9" descr="Compass with solid fill">
            <a:extLst>
              <a:ext uri="{FF2B5EF4-FFF2-40B4-BE49-F238E27FC236}">
                <a16:creationId xmlns:a16="http://schemas.microsoft.com/office/drawing/2014/main" id="{349C33E9-9732-E8B6-11BB-1A5B0869642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88261" y="94826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096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4609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E597B-F9D2-9C3D-B812-CAA5F5786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zones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8351808-8E47-1B1C-902C-5CE9D307A306}"/>
              </a:ext>
            </a:extLst>
          </p:cNvPr>
          <p:cNvSpPr/>
          <p:nvPr/>
        </p:nvSpPr>
        <p:spPr>
          <a:xfrm>
            <a:off x="3916017" y="796858"/>
            <a:ext cx="3935896" cy="375036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B0F74F4-0E5B-B08E-CA19-A16FAFC85360}"/>
              </a:ext>
            </a:extLst>
          </p:cNvPr>
          <p:cNvSpPr/>
          <p:nvPr/>
        </p:nvSpPr>
        <p:spPr>
          <a:xfrm>
            <a:off x="2160104" y="2837347"/>
            <a:ext cx="3935896" cy="3750365"/>
          </a:xfrm>
          <a:prstGeom prst="ellipse">
            <a:avLst/>
          </a:prstGeom>
          <a:solidFill>
            <a:schemeClr val="accent1">
              <a:lumMod val="60000"/>
              <a:lumOff val="40000"/>
              <a:alpha val="72181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7952810-D378-4611-B5C5-A4E0D555C06F}"/>
              </a:ext>
            </a:extLst>
          </p:cNvPr>
          <p:cNvSpPr/>
          <p:nvPr/>
        </p:nvSpPr>
        <p:spPr>
          <a:xfrm>
            <a:off x="5495971" y="3103773"/>
            <a:ext cx="3935896" cy="3750365"/>
          </a:xfrm>
          <a:prstGeom prst="ellipse">
            <a:avLst/>
          </a:prstGeom>
          <a:solidFill>
            <a:schemeClr val="accent1">
              <a:lumMod val="60000"/>
              <a:lumOff val="40000"/>
              <a:alpha val="79416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4B32E5-6557-4821-68DB-6BB8B7A9E69F}"/>
              </a:ext>
            </a:extLst>
          </p:cNvPr>
          <p:cNvSpPr txBox="1"/>
          <p:nvPr/>
        </p:nvSpPr>
        <p:spPr>
          <a:xfrm>
            <a:off x="2845904" y="4148667"/>
            <a:ext cx="23544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Zone one –</a:t>
            </a:r>
          </a:p>
          <a:p>
            <a:r>
              <a:rPr lang="en-US" sz="2000" dirty="0"/>
              <a:t>Teamwork Communication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F0AA85-701F-BA18-2CF1-026C3E6BD52A}"/>
              </a:ext>
            </a:extLst>
          </p:cNvPr>
          <p:cNvSpPr txBox="1"/>
          <p:nvPr/>
        </p:nvSpPr>
        <p:spPr>
          <a:xfrm>
            <a:off x="7071506" y="4445623"/>
            <a:ext cx="196426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Zone two –</a:t>
            </a:r>
          </a:p>
          <a:p>
            <a:r>
              <a:rPr lang="en-US" sz="2000" dirty="0"/>
              <a:t>Creativity,</a:t>
            </a:r>
          </a:p>
          <a:p>
            <a:r>
              <a:rPr lang="en-US" sz="2000" dirty="0"/>
              <a:t>Problem solving</a:t>
            </a:r>
          </a:p>
          <a:p>
            <a:r>
              <a:rPr lang="en-US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F20A3-524E-0512-1402-1BEAF4C6715B}"/>
              </a:ext>
            </a:extLst>
          </p:cNvPr>
          <p:cNvSpPr txBox="1"/>
          <p:nvPr/>
        </p:nvSpPr>
        <p:spPr>
          <a:xfrm>
            <a:off x="5009691" y="1524438"/>
            <a:ext cx="196426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Zone three – Wellness, Mental health, Culture and Independence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FEA4E7-C8E3-8A80-FF7D-E9AC5A166259}"/>
              </a:ext>
            </a:extLst>
          </p:cNvPr>
          <p:cNvSpPr txBox="1"/>
          <p:nvPr/>
        </p:nvSpPr>
        <p:spPr>
          <a:xfrm>
            <a:off x="9035772" y="1511821"/>
            <a:ext cx="280430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They all interlink with different sessions focusing on one or more zones whist the activity is being completed </a:t>
            </a:r>
          </a:p>
        </p:txBody>
      </p:sp>
    </p:spTree>
    <p:extLst>
      <p:ext uri="{BB962C8B-B14F-4D97-AF65-F5344CB8AC3E}">
        <p14:creationId xmlns:p14="http://schemas.microsoft.com/office/powerpoint/2010/main" val="1181553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C2323-8CB1-CA79-1B36-110C30F0F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0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Unit of work – Group one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010A3D6-757D-D929-CC52-67A1987F64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0478421"/>
              </p:ext>
            </p:extLst>
          </p:nvPr>
        </p:nvGraphicFramePr>
        <p:xfrm>
          <a:off x="0" y="1433217"/>
          <a:ext cx="12191998" cy="54454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5979">
                  <a:extLst>
                    <a:ext uri="{9D8B030D-6E8A-4147-A177-3AD203B41FA5}">
                      <a16:colId xmlns:a16="http://schemas.microsoft.com/office/drawing/2014/main" val="3422382982"/>
                    </a:ext>
                  </a:extLst>
                </a:gridCol>
                <a:gridCol w="1330960">
                  <a:extLst>
                    <a:ext uri="{9D8B030D-6E8A-4147-A177-3AD203B41FA5}">
                      <a16:colId xmlns:a16="http://schemas.microsoft.com/office/drawing/2014/main" val="4175482536"/>
                    </a:ext>
                  </a:extLst>
                </a:gridCol>
                <a:gridCol w="2775968">
                  <a:extLst>
                    <a:ext uri="{9D8B030D-6E8A-4147-A177-3AD203B41FA5}">
                      <a16:colId xmlns:a16="http://schemas.microsoft.com/office/drawing/2014/main" val="3906960496"/>
                    </a:ext>
                  </a:extLst>
                </a:gridCol>
                <a:gridCol w="3242268">
                  <a:extLst>
                    <a:ext uri="{9D8B030D-6E8A-4147-A177-3AD203B41FA5}">
                      <a16:colId xmlns:a16="http://schemas.microsoft.com/office/drawing/2014/main" val="234016580"/>
                    </a:ext>
                  </a:extLst>
                </a:gridCol>
                <a:gridCol w="2706356">
                  <a:extLst>
                    <a:ext uri="{9D8B030D-6E8A-4147-A177-3AD203B41FA5}">
                      <a16:colId xmlns:a16="http://schemas.microsoft.com/office/drawing/2014/main" val="99926937"/>
                    </a:ext>
                  </a:extLst>
                </a:gridCol>
                <a:gridCol w="790467">
                  <a:extLst>
                    <a:ext uri="{9D8B030D-6E8A-4147-A177-3AD203B41FA5}">
                      <a16:colId xmlns:a16="http://schemas.microsoft.com/office/drawing/2014/main" val="3220513487"/>
                    </a:ext>
                  </a:extLst>
                </a:gridCol>
              </a:tblGrid>
              <a:tr h="884309">
                <a:tc>
                  <a:txBody>
                    <a:bodyPr/>
                    <a:lstStyle/>
                    <a:p>
                      <a:r>
                        <a:rPr lang="en-US" sz="1800" dirty="0"/>
                        <a:t>Week/</a:t>
                      </a:r>
                    </a:p>
                    <a:p>
                      <a:r>
                        <a:rPr lang="en-US" sz="1800" dirty="0"/>
                        <a:t>lesson 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Stages 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Teaching and learning 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Progression 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Assessment and materials 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Time</a:t>
                      </a:r>
                    </a:p>
                    <a:p>
                      <a:r>
                        <a:rPr lang="en-US" sz="1800" dirty="0"/>
                        <a:t>division </a:t>
                      </a:r>
                    </a:p>
                  </a:txBody>
                  <a:tcPr marL="65272" marR="65272" marT="32636" marB="32636"/>
                </a:tc>
                <a:extLst>
                  <a:ext uri="{0D108BD9-81ED-4DB2-BD59-A6C34878D82A}">
                    <a16:rowId xmlns:a16="http://schemas.microsoft.com/office/drawing/2014/main" val="664015974"/>
                  </a:ext>
                </a:extLst>
              </a:tr>
              <a:tr h="769061">
                <a:tc>
                  <a:txBody>
                    <a:bodyPr/>
                    <a:lstStyle/>
                    <a:p>
                      <a:r>
                        <a:rPr lang="en-US" sz="1800"/>
                        <a:t>Week 1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Introduction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6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Greet students</a:t>
                      </a:r>
                    </a:p>
                    <a:p>
                      <a:pPr marL="342900" lvl="0" indent="-342900">
                        <a:buFont typeface="Symbol" pitchFamily="2" charset="2"/>
                        <a:buChar char=""/>
                      </a:pPr>
                      <a:r>
                        <a:rPr lang="en-GB" sz="16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Explain John Adair’s model and goals for the activity  </a:t>
                      </a:r>
                    </a:p>
                  </a:txBody>
                  <a:tcPr marL="48954" marR="48954" marT="0" marB="0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Working through the model debriefing at the end of each lesson. 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5</a:t>
                      </a:r>
                    </a:p>
                  </a:txBody>
                  <a:tcPr marL="65272" marR="65272" marT="32636" marB="32636"/>
                </a:tc>
                <a:extLst>
                  <a:ext uri="{0D108BD9-81ED-4DB2-BD59-A6C34878D82A}">
                    <a16:rowId xmlns:a16="http://schemas.microsoft.com/office/drawing/2014/main" val="1902859381"/>
                  </a:ext>
                </a:extLst>
              </a:tr>
              <a:tr h="1764325">
                <a:tc>
                  <a:txBody>
                    <a:bodyPr/>
                    <a:lstStyle/>
                    <a:p>
                      <a:r>
                        <a:rPr lang="en-US" sz="1800" dirty="0"/>
                        <a:t>Week 1</a:t>
                      </a:r>
                    </a:p>
                    <a:p>
                      <a:r>
                        <a:rPr lang="en-US" sz="1800" dirty="0"/>
                        <a:t> lesson 1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Marble run 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Delivery mode – A and J which allows the students to problem solve after knowing the rules.</a:t>
                      </a: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Building communication, problem solving and teamwork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US" sz="1600" dirty="0"/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Working on group communication, getting used to listening to your peers and the activity</a:t>
                      </a: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Aiming to make the course harder per session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US" sz="1600" dirty="0"/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600" u="sng" dirty="0"/>
                        <a:t>Assessment </a:t>
                      </a:r>
                    </a:p>
                    <a:p>
                      <a:r>
                        <a:rPr lang="en-US" sz="1600" dirty="0"/>
                        <a:t>Timed, three tries each try new leader or strategies. </a:t>
                      </a:r>
                    </a:p>
                    <a:p>
                      <a:r>
                        <a:rPr lang="en-US" sz="1600" u="sng" dirty="0"/>
                        <a:t>Materials</a:t>
                      </a:r>
                      <a:r>
                        <a:rPr lang="en-US" sz="1600" dirty="0"/>
                        <a:t> </a:t>
                      </a:r>
                    </a:p>
                    <a:p>
                      <a:r>
                        <a:rPr lang="en-US" sz="1600" dirty="0"/>
                        <a:t>Plastic drainpipes </a:t>
                      </a:r>
                    </a:p>
                    <a:p>
                      <a:r>
                        <a:rPr lang="en-US" sz="1600" dirty="0"/>
                        <a:t>Balls and cones </a:t>
                      </a:r>
                    </a:p>
                    <a:p>
                      <a:endParaRPr lang="en-US" sz="1600" dirty="0"/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45</a:t>
                      </a:r>
                    </a:p>
                  </a:txBody>
                  <a:tcPr marL="65272" marR="65272" marT="32636" marB="32636"/>
                </a:tc>
                <a:extLst>
                  <a:ext uri="{0D108BD9-81ED-4DB2-BD59-A6C34878D82A}">
                    <a16:rowId xmlns:a16="http://schemas.microsoft.com/office/drawing/2014/main" val="3083090325"/>
                  </a:ext>
                </a:extLst>
              </a:tr>
              <a:tr h="2007088">
                <a:tc>
                  <a:txBody>
                    <a:bodyPr/>
                    <a:lstStyle/>
                    <a:p>
                      <a:r>
                        <a:rPr lang="en-US" sz="1800" dirty="0"/>
                        <a:t>Week 2 Lesson 2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Den building </a:t>
                      </a:r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Delivery mode- A,I and J Providing a safe parameter for the students whilst also allows creativity and personal discussion about design </a:t>
                      </a:r>
                      <a:endParaRPr lang="en-US" sz="1600" dirty="0"/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pPr marL="0" lvl="0" indent="0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-Creativity, teamwork, communication</a:t>
                      </a:r>
                    </a:p>
                    <a:p>
                      <a:pPr marL="0" lvl="0" indent="0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-Developing sturdier dens, after 2 sessions final session would be sleeping overnight in them to test durability. </a:t>
                      </a:r>
                    </a:p>
                  </a:txBody>
                  <a:tcPr marL="48954" marR="48954" marT="0" marB="0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Assessment – creativity, how it holds up, group choses favorites. </a:t>
                      </a:r>
                    </a:p>
                    <a:p>
                      <a:r>
                        <a:rPr lang="en-GB" sz="1600" u="sng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Materials 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Different sizes of wood/ sticks</a:t>
                      </a: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Rope </a:t>
                      </a: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Tarp </a:t>
                      </a: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Sleeping bag/blanket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US" sz="1600" dirty="0"/>
                    </a:p>
                  </a:txBody>
                  <a:tcPr marL="65272" marR="65272" marT="32636" marB="32636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50</a:t>
                      </a:r>
                    </a:p>
                  </a:txBody>
                  <a:tcPr marL="65272" marR="65272" marT="32636" marB="32636"/>
                </a:tc>
                <a:extLst>
                  <a:ext uri="{0D108BD9-81ED-4DB2-BD59-A6C34878D82A}">
                    <a16:rowId xmlns:a16="http://schemas.microsoft.com/office/drawing/2014/main" val="12807298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7934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72247A-BFE4-75CC-1598-316E4054CC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6087893"/>
              </p:ext>
            </p:extLst>
          </p:nvPr>
        </p:nvGraphicFramePr>
        <p:xfrm>
          <a:off x="0" y="1574682"/>
          <a:ext cx="12192000" cy="5298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829522811"/>
                    </a:ext>
                  </a:extLst>
                </a:gridCol>
                <a:gridCol w="1401860">
                  <a:extLst>
                    <a:ext uri="{9D8B030D-6E8A-4147-A177-3AD203B41FA5}">
                      <a16:colId xmlns:a16="http://schemas.microsoft.com/office/drawing/2014/main" val="3985594134"/>
                    </a:ext>
                  </a:extLst>
                </a:gridCol>
                <a:gridCol w="2745614">
                  <a:extLst>
                    <a:ext uri="{9D8B030D-6E8A-4147-A177-3AD203B41FA5}">
                      <a16:colId xmlns:a16="http://schemas.microsoft.com/office/drawing/2014/main" val="3765205347"/>
                    </a:ext>
                  </a:extLst>
                </a:gridCol>
                <a:gridCol w="3701003">
                  <a:extLst>
                    <a:ext uri="{9D8B030D-6E8A-4147-A177-3AD203B41FA5}">
                      <a16:colId xmlns:a16="http://schemas.microsoft.com/office/drawing/2014/main" val="731626303"/>
                    </a:ext>
                  </a:extLst>
                </a:gridCol>
                <a:gridCol w="2139206">
                  <a:extLst>
                    <a:ext uri="{9D8B030D-6E8A-4147-A177-3AD203B41FA5}">
                      <a16:colId xmlns:a16="http://schemas.microsoft.com/office/drawing/2014/main" val="3584058392"/>
                    </a:ext>
                  </a:extLst>
                </a:gridCol>
                <a:gridCol w="1289917">
                  <a:extLst>
                    <a:ext uri="{9D8B030D-6E8A-4147-A177-3AD203B41FA5}">
                      <a16:colId xmlns:a16="http://schemas.microsoft.com/office/drawing/2014/main" val="1649865244"/>
                    </a:ext>
                  </a:extLst>
                </a:gridCol>
              </a:tblGrid>
              <a:tr h="1612624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Week 4</a:t>
                      </a: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Lesson 4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+mn-lt"/>
                        </a:rPr>
                        <a:t>Lava flow 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buFont typeface="Symbol" pitchFamily="2" charset="2"/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Delivery mode -F, E,I</a:t>
                      </a:r>
                    </a:p>
                    <a:p>
                      <a:pPr marL="0" lvl="0" indent="0">
                        <a:buFont typeface="Symbol" pitchFamily="2" charset="2"/>
                        <a:buNone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Allowing the group to appoint a leader or discuss as a team what the plan is building effective teamwork, leadership skills and communication. 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Making the course more challenging as the weeks/ session goes on.  </a:t>
                      </a:r>
                    </a:p>
                    <a:p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Getting more comfortable discussing different ideas, working on teamwork, problem-solving and creativity 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u="sng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 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600" b="0" u="none" strike="noStrike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timed, communication organisation, leadership skills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600" b="0" u="sng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Materials 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Mats, string 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</a:rPr>
                        <a:t>35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7738632"/>
                  </a:ext>
                </a:extLst>
              </a:tr>
              <a:tr h="1842999">
                <a:tc>
                  <a:txBody>
                    <a:bodyPr/>
                    <a:lstStyle/>
                    <a:p>
                      <a:r>
                        <a:rPr lang="en-US" sz="1600" dirty="0"/>
                        <a:t>Week 5</a:t>
                      </a:r>
                    </a:p>
                    <a:p>
                      <a:r>
                        <a:rPr lang="en-US" sz="1600" dirty="0"/>
                        <a:t>Lesson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Caving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Delivery mode -A,I,H. </a:t>
                      </a: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Good communication, creativity and exploration allowing students to explore on their own curiosities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There will be different progressions of challenges, easy, medium, hard and difficult routes that provide good progression and challenge for students to explore and challenge themselves.  </a:t>
                      </a:r>
                    </a:p>
                    <a:p>
                      <a:pPr marL="0" lvl="0" indent="0">
                        <a:buFont typeface="Symbol" pitchFamily="2" charset="2"/>
                        <a:buNone/>
                      </a:pP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Good communication creativity and problem- solving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u="sng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communication, timed, organisation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u="sng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Materials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Whistle, head torch, first aid kit, rope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10 mins for intro and safety brief</a:t>
                      </a:r>
                    </a:p>
                    <a:p>
                      <a:r>
                        <a:rPr lang="en-US" sz="1600" dirty="0"/>
                        <a:t>50 activity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6044269"/>
                  </a:ext>
                </a:extLst>
              </a:tr>
              <a:tr h="1735095">
                <a:tc>
                  <a:txBody>
                    <a:bodyPr/>
                    <a:lstStyle/>
                    <a:p>
                      <a:r>
                        <a:rPr lang="en-US" sz="1600" dirty="0"/>
                        <a:t>Week 6 </a:t>
                      </a:r>
                    </a:p>
                    <a:p>
                      <a:r>
                        <a:rPr lang="en-US" sz="1600" dirty="0"/>
                        <a:t>Lesson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Orienteering </a:t>
                      </a:r>
                    </a:p>
                    <a:p>
                      <a:r>
                        <a:rPr lang="en-US" dirty="0"/>
                        <a:t>And reflections and debrief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Teaching style- A, G,H</a:t>
                      </a: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Building skills in  direction, compass and distance with the goal of navigation in the terrain using problem solving, communication and creativity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Adding more challenging routes and skills to master in each session start with simple navigation then progress to more complicated as the sessions go on.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u="sng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 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60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map reading skills, communication, timed compass tasks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600" u="sng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Materials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Compass, map, flags or cones, rope, whistle.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131140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0F191DC-E841-D999-DE72-9CB6D5FA24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678675"/>
              </p:ext>
            </p:extLst>
          </p:nvPr>
        </p:nvGraphicFramePr>
        <p:xfrm>
          <a:off x="0" y="20202"/>
          <a:ext cx="12192001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0442">
                  <a:extLst>
                    <a:ext uri="{9D8B030D-6E8A-4147-A177-3AD203B41FA5}">
                      <a16:colId xmlns:a16="http://schemas.microsoft.com/office/drawing/2014/main" val="4117224015"/>
                    </a:ext>
                  </a:extLst>
                </a:gridCol>
                <a:gridCol w="1379621">
                  <a:extLst>
                    <a:ext uri="{9D8B030D-6E8A-4147-A177-3AD203B41FA5}">
                      <a16:colId xmlns:a16="http://schemas.microsoft.com/office/drawing/2014/main" val="785807685"/>
                    </a:ext>
                  </a:extLst>
                </a:gridCol>
                <a:gridCol w="2759242">
                  <a:extLst>
                    <a:ext uri="{9D8B030D-6E8A-4147-A177-3AD203B41FA5}">
                      <a16:colId xmlns:a16="http://schemas.microsoft.com/office/drawing/2014/main" val="30081517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3724429212"/>
                    </a:ext>
                  </a:extLst>
                </a:gridCol>
                <a:gridCol w="2133600">
                  <a:extLst>
                    <a:ext uri="{9D8B030D-6E8A-4147-A177-3AD203B41FA5}">
                      <a16:colId xmlns:a16="http://schemas.microsoft.com/office/drawing/2014/main" val="4027893237"/>
                    </a:ext>
                  </a:extLst>
                </a:gridCol>
                <a:gridCol w="1331496">
                  <a:extLst>
                    <a:ext uri="{9D8B030D-6E8A-4147-A177-3AD203B41FA5}">
                      <a16:colId xmlns:a16="http://schemas.microsoft.com/office/drawing/2014/main" val="355179462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Week 3</a:t>
                      </a: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Lesson 3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Night line 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Delivery mode- A, F,J/K </a:t>
                      </a:r>
                    </a:p>
                    <a:p>
                      <a:pPr lvl="0"/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Allowing student to appoint a leader, builds communication teamwork, trust and organisation </a:t>
                      </a:r>
                      <a:endParaRPr lang="en-GB" sz="1600" b="0" kern="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Effective communication able to discuss ideas, alternating the leader to build trust amongst all in the team. </a:t>
                      </a:r>
                    </a:p>
                    <a:p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Becoming quicker, making the course more difficult and adding obstacles/ more challenge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US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</a:t>
                      </a:r>
                      <a:endParaRPr lang="en-GB" sz="16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b="0" u="non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Timed, organisation, communication</a:t>
                      </a:r>
                    </a:p>
                    <a:p>
                      <a:r>
                        <a:rPr lang="en-GB" sz="1600" b="0" u="sng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Materials </a:t>
                      </a:r>
                      <a:endParaRPr lang="en-GB" sz="16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Rope , blindfold,</a:t>
                      </a:r>
                    </a:p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Trees and fences 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u="none" dirty="0">
                          <a:solidFill>
                            <a:schemeClr val="tx1"/>
                          </a:solidFill>
                        </a:rPr>
                        <a:t>40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38783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3752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2CF76-2C15-5FC2-980A-80B3A0594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510" y="596723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Group 2- Meditation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0FD8243-7DE6-4B39-7A4C-0419E93267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7880979"/>
              </p:ext>
            </p:extLst>
          </p:nvPr>
        </p:nvGraphicFramePr>
        <p:xfrm>
          <a:off x="0" y="1396588"/>
          <a:ext cx="12192000" cy="40405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4643">
                  <a:extLst>
                    <a:ext uri="{9D8B030D-6E8A-4147-A177-3AD203B41FA5}">
                      <a16:colId xmlns:a16="http://schemas.microsoft.com/office/drawing/2014/main" val="3422382982"/>
                    </a:ext>
                  </a:extLst>
                </a:gridCol>
                <a:gridCol w="1351722">
                  <a:extLst>
                    <a:ext uri="{9D8B030D-6E8A-4147-A177-3AD203B41FA5}">
                      <a16:colId xmlns:a16="http://schemas.microsoft.com/office/drawing/2014/main" val="4175482536"/>
                    </a:ext>
                  </a:extLst>
                </a:gridCol>
                <a:gridCol w="2827013">
                  <a:extLst>
                    <a:ext uri="{9D8B030D-6E8A-4147-A177-3AD203B41FA5}">
                      <a16:colId xmlns:a16="http://schemas.microsoft.com/office/drawing/2014/main" val="3906960496"/>
                    </a:ext>
                  </a:extLst>
                </a:gridCol>
                <a:gridCol w="3056952">
                  <a:extLst>
                    <a:ext uri="{9D8B030D-6E8A-4147-A177-3AD203B41FA5}">
                      <a16:colId xmlns:a16="http://schemas.microsoft.com/office/drawing/2014/main" val="234016580"/>
                    </a:ext>
                  </a:extLst>
                </a:gridCol>
                <a:gridCol w="3525079">
                  <a:extLst>
                    <a:ext uri="{9D8B030D-6E8A-4147-A177-3AD203B41FA5}">
                      <a16:colId xmlns:a16="http://schemas.microsoft.com/office/drawing/2014/main" val="99926937"/>
                    </a:ext>
                  </a:extLst>
                </a:gridCol>
                <a:gridCol w="556591">
                  <a:extLst>
                    <a:ext uri="{9D8B030D-6E8A-4147-A177-3AD203B41FA5}">
                      <a16:colId xmlns:a16="http://schemas.microsoft.com/office/drawing/2014/main" val="3220513487"/>
                    </a:ext>
                  </a:extLst>
                </a:gridCol>
              </a:tblGrid>
              <a:tr h="835757">
                <a:tc>
                  <a:txBody>
                    <a:bodyPr/>
                    <a:lstStyle/>
                    <a:p>
                      <a:r>
                        <a:rPr lang="en-US" sz="1800" dirty="0"/>
                        <a:t>Week/</a:t>
                      </a:r>
                    </a:p>
                    <a:p>
                      <a:r>
                        <a:rPr lang="en-US" sz="1800" dirty="0"/>
                        <a:t>lesson 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Stages 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Teaching and learning 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Progression 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Assessment and materials 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Time division </a:t>
                      </a:r>
                    </a:p>
                  </a:txBody>
                  <a:tcPr marL="74680" marR="74680" marT="37340" marB="37340"/>
                </a:tc>
                <a:extLst>
                  <a:ext uri="{0D108BD9-81ED-4DB2-BD59-A6C34878D82A}">
                    <a16:rowId xmlns:a16="http://schemas.microsoft.com/office/drawing/2014/main" val="664015974"/>
                  </a:ext>
                </a:extLst>
              </a:tr>
              <a:tr h="156636">
                <a:tc>
                  <a:txBody>
                    <a:bodyPr/>
                    <a:lstStyle/>
                    <a:p>
                      <a:r>
                        <a:rPr lang="en-US" sz="1800" dirty="0"/>
                        <a:t>Week 1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Introduction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pPr marL="0" lvl="0" indent="0">
                        <a:buFont typeface="Symbol" pitchFamily="2" charset="2"/>
                        <a:buNone/>
                      </a:pPr>
                      <a:r>
                        <a:rPr lang="en-GB" sz="1400" kern="1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Greet students</a:t>
                      </a:r>
                    </a:p>
                    <a:p>
                      <a:pPr marL="0" lvl="0" indent="0">
                        <a:buFont typeface="Symbol" pitchFamily="2" charset="2"/>
                        <a:buNone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Explain what activities we will do and set up equipment </a:t>
                      </a:r>
                      <a:endParaRPr lang="en-GB" sz="1400" kern="1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6010" marR="5601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Becoming more familiar with the instructor and the area feeling more comfortable in the space </a:t>
                      </a:r>
                    </a:p>
                  </a:txBody>
                  <a:tcPr marL="56010" marR="56010" marT="0" marB="0"/>
                </a:tc>
                <a:tc>
                  <a:txBody>
                    <a:bodyPr/>
                    <a:lstStyle/>
                    <a:p>
                      <a:endParaRPr lang="en-US" sz="1500" dirty="0"/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5</a:t>
                      </a:r>
                    </a:p>
                  </a:txBody>
                  <a:tcPr marL="74680" marR="74680" marT="37340" marB="37340"/>
                </a:tc>
                <a:extLst>
                  <a:ext uri="{0D108BD9-81ED-4DB2-BD59-A6C34878D82A}">
                    <a16:rowId xmlns:a16="http://schemas.microsoft.com/office/drawing/2014/main" val="1902859381"/>
                  </a:ext>
                </a:extLst>
              </a:tr>
              <a:tr h="1302243">
                <a:tc>
                  <a:txBody>
                    <a:bodyPr/>
                    <a:lstStyle/>
                    <a:p>
                      <a:r>
                        <a:rPr lang="en-US" sz="1800" dirty="0"/>
                        <a:t>Week 1 lesson 1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Wellness</a:t>
                      </a:r>
                    </a:p>
                    <a:p>
                      <a:r>
                        <a:rPr lang="en-US" sz="1800" dirty="0"/>
                        <a:t>Yoga 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Discuss importance of open communication, trust and no judgement </a:t>
                      </a:r>
                    </a:p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40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Start with stretching and slow movements </a:t>
                      </a:r>
                    </a:p>
                  </a:txBody>
                  <a:tcPr marL="93350" marR="9335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Developing movements as sessions progress feeling more in tune with their body and mind.</a:t>
                      </a:r>
                    </a:p>
                    <a:p>
                      <a:pPr algn="l"/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Having techniques to combat anxieties and stress they may face after sessions.  </a:t>
                      </a:r>
                    </a:p>
                  </a:txBody>
                  <a:tcPr marL="56010" marR="56010" marT="0" marB="0"/>
                </a:tc>
                <a:tc>
                  <a:txBody>
                    <a:bodyPr/>
                    <a:lstStyle/>
                    <a:p>
                      <a:r>
                        <a:rPr lang="en-US" sz="1400" u="sng" dirty="0"/>
                        <a:t>Assessment</a:t>
                      </a:r>
                      <a:r>
                        <a:rPr lang="en-US" sz="1400" dirty="0"/>
                        <a:t> </a:t>
                      </a:r>
                    </a:p>
                    <a:p>
                      <a:r>
                        <a:rPr lang="en-US" sz="1400" dirty="0"/>
                        <a:t>Developing higher level movements, individual goals </a:t>
                      </a:r>
                    </a:p>
                    <a:p>
                      <a:r>
                        <a:rPr lang="en-US" sz="1400" u="sng" dirty="0"/>
                        <a:t>Materials</a:t>
                      </a:r>
                      <a:r>
                        <a:rPr lang="en-US" sz="1400" dirty="0"/>
                        <a:t> </a:t>
                      </a:r>
                    </a:p>
                    <a:p>
                      <a:r>
                        <a:rPr lang="en-US" sz="1400" dirty="0"/>
                        <a:t>Yoga mats</a:t>
                      </a:r>
                    </a:p>
                    <a:p>
                      <a:r>
                        <a:rPr lang="en-US" sz="1400" dirty="0"/>
                        <a:t>sound bowls resistance bands 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50</a:t>
                      </a:r>
                    </a:p>
                  </a:txBody>
                  <a:tcPr marL="74680" marR="74680" marT="37340" marB="37340"/>
                </a:tc>
                <a:extLst>
                  <a:ext uri="{0D108BD9-81ED-4DB2-BD59-A6C34878D82A}">
                    <a16:rowId xmlns:a16="http://schemas.microsoft.com/office/drawing/2014/main" val="3083090325"/>
                  </a:ext>
                </a:extLst>
              </a:tr>
              <a:tr h="1209852">
                <a:tc>
                  <a:txBody>
                    <a:bodyPr/>
                    <a:lstStyle/>
                    <a:p>
                      <a:r>
                        <a:rPr lang="en-US" sz="1800" dirty="0"/>
                        <a:t>Week 2 Lesson 2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Meditation 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Savasana – focusing on releasing tension from your body and mind connecting to all parts of the body</a:t>
                      </a:r>
                      <a:r>
                        <a:rPr lang="en-GB" sz="1400" dirty="0">
                          <a:effectLst/>
                          <a:latin typeface="+mn-lt"/>
                        </a:rPr>
                        <a:t> </a:t>
                      </a:r>
                      <a:endParaRPr lang="en-US" sz="1400" dirty="0">
                        <a:latin typeface="+mn-lt"/>
                      </a:endParaRP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Focusing on personal relaxation techniques that they can take home and do when they need too. How important it is to relax and meditate. </a:t>
                      </a:r>
                    </a:p>
                  </a:txBody>
                  <a:tcPr marL="56010" marR="56010" marT="0" marB="0"/>
                </a:tc>
                <a:tc>
                  <a:txBody>
                    <a:bodyPr/>
                    <a:lstStyle/>
                    <a:p>
                      <a:r>
                        <a:rPr lang="en-US" sz="1400" u="sng" dirty="0"/>
                        <a:t>Assessment</a:t>
                      </a:r>
                    </a:p>
                    <a:p>
                      <a:r>
                        <a:rPr lang="en-US" sz="1400" u="none" dirty="0"/>
                        <a:t>Focusing more, calmer, identifying  the sounds and more focus </a:t>
                      </a:r>
                    </a:p>
                    <a:p>
                      <a:r>
                        <a:rPr lang="en-US" sz="1400" u="none" dirty="0"/>
                        <a:t> </a:t>
                      </a:r>
                      <a:r>
                        <a:rPr lang="en-US" sz="1400" u="sng" dirty="0"/>
                        <a:t>Materials</a:t>
                      </a:r>
                      <a:r>
                        <a:rPr lang="en-US" sz="1400" dirty="0"/>
                        <a:t> </a:t>
                      </a:r>
                    </a:p>
                    <a:p>
                      <a:r>
                        <a:rPr lang="en-US" sz="1400" dirty="0"/>
                        <a:t>Sound bowls, candles </a:t>
                      </a:r>
                    </a:p>
                  </a:txBody>
                  <a:tcPr marL="74680" marR="74680" marT="37340" marB="3734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50</a:t>
                      </a:r>
                    </a:p>
                  </a:txBody>
                  <a:tcPr marL="74680" marR="74680" marT="37340" marB="37340"/>
                </a:tc>
                <a:extLst>
                  <a:ext uri="{0D108BD9-81ED-4DB2-BD59-A6C34878D82A}">
                    <a16:rowId xmlns:a16="http://schemas.microsoft.com/office/drawing/2014/main" val="128072981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BFC405A-9D42-97FF-6F47-05420860F7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478541"/>
              </p:ext>
            </p:extLst>
          </p:nvPr>
        </p:nvGraphicFramePr>
        <p:xfrm>
          <a:off x="0" y="5398936"/>
          <a:ext cx="12192000" cy="158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1391">
                  <a:extLst>
                    <a:ext uri="{9D8B030D-6E8A-4147-A177-3AD203B41FA5}">
                      <a16:colId xmlns:a16="http://schemas.microsoft.com/office/drawing/2014/main" val="2361010133"/>
                    </a:ext>
                  </a:extLst>
                </a:gridCol>
                <a:gridCol w="1391479">
                  <a:extLst>
                    <a:ext uri="{9D8B030D-6E8A-4147-A177-3AD203B41FA5}">
                      <a16:colId xmlns:a16="http://schemas.microsoft.com/office/drawing/2014/main" val="349820504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4238430395"/>
                    </a:ext>
                  </a:extLst>
                </a:gridCol>
                <a:gridCol w="3127513">
                  <a:extLst>
                    <a:ext uri="{9D8B030D-6E8A-4147-A177-3AD203B41FA5}">
                      <a16:colId xmlns:a16="http://schemas.microsoft.com/office/drawing/2014/main" val="2373378737"/>
                    </a:ext>
                  </a:extLst>
                </a:gridCol>
                <a:gridCol w="3525078">
                  <a:extLst>
                    <a:ext uri="{9D8B030D-6E8A-4147-A177-3AD203B41FA5}">
                      <a16:colId xmlns:a16="http://schemas.microsoft.com/office/drawing/2014/main" val="3976547652"/>
                    </a:ext>
                  </a:extLst>
                </a:gridCol>
                <a:gridCol w="543339">
                  <a:extLst>
                    <a:ext uri="{9D8B030D-6E8A-4147-A177-3AD203B41FA5}">
                      <a16:colId xmlns:a16="http://schemas.microsoft.com/office/drawing/2014/main" val="2447711309"/>
                    </a:ext>
                  </a:extLst>
                </a:gridCol>
              </a:tblGrid>
              <a:tr h="1546779"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+mn-lt"/>
                        </a:rPr>
                        <a:t>Week 3</a:t>
                      </a:r>
                    </a:p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+mn-lt"/>
                        </a:rPr>
                        <a:t>Lesson 3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+mn-lt"/>
                        </a:rPr>
                        <a:t>Breathing and reflections / debrief 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Holding breath for longer trying new techniques and using the senses to help calm stay calm</a:t>
                      </a:r>
                    </a:p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Asking what they found useful.</a:t>
                      </a:r>
                    </a:p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Bringing the importance of meditation and wellness  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Holding breathing for longer, developing the techniques shown and taught. </a:t>
                      </a:r>
                    </a:p>
                    <a:p>
                      <a:pPr algn="l"/>
                      <a:r>
                        <a:rPr lang="en-GB" sz="14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Take on board the comments and adjust per week based on feed back adding more reflective processes.  </a:t>
                      </a:r>
                    </a:p>
                  </a:txBody>
                  <a:tcPr marL="68580" marR="6858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u="sng" dirty="0">
                          <a:solidFill>
                            <a:schemeClr val="tx1"/>
                          </a:solidFill>
                          <a:latin typeface="+mn-lt"/>
                        </a:rPr>
                        <a:t>Assessment</a:t>
                      </a:r>
                    </a:p>
                    <a:p>
                      <a:r>
                        <a:rPr lang="en-US" sz="1400" b="0" u="none" dirty="0">
                          <a:solidFill>
                            <a:schemeClr val="tx1"/>
                          </a:solidFill>
                          <a:latin typeface="+mn-lt"/>
                        </a:rPr>
                        <a:t> longer breaths, asking them to suggest and remember techniques</a:t>
                      </a:r>
                    </a:p>
                    <a:p>
                      <a:r>
                        <a:rPr lang="en-US" sz="1400" b="0" u="none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r>
                        <a:rPr lang="en-US" sz="1400" b="0" u="sng" dirty="0">
                          <a:solidFill>
                            <a:schemeClr val="tx1"/>
                          </a:solidFill>
                          <a:latin typeface="+mn-lt"/>
                        </a:rPr>
                        <a:t>Materials </a:t>
                      </a:r>
                    </a:p>
                    <a:p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+mn-lt"/>
                        </a:rPr>
                        <a:t>Mats, </a:t>
                      </a:r>
                    </a:p>
                    <a:p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+mn-lt"/>
                        </a:rPr>
                        <a:t>Sound bowls, candles  </a:t>
                      </a:r>
                    </a:p>
                    <a:p>
                      <a:endParaRPr lang="en-US" sz="1400" dirty="0">
                        <a:latin typeface="+mn-lt"/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b="0" u="none" dirty="0">
                          <a:solidFill>
                            <a:schemeClr val="tx1"/>
                          </a:solidFill>
                          <a:latin typeface="+mn-lt"/>
                        </a:rPr>
                        <a:t>50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5349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75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90FA93F-0486-1033-322A-FF101BB159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1197438"/>
              </p:ext>
            </p:extLst>
          </p:nvPr>
        </p:nvGraphicFramePr>
        <p:xfrm>
          <a:off x="321733" y="491067"/>
          <a:ext cx="11531600" cy="61743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2270">
                  <a:extLst>
                    <a:ext uri="{9D8B030D-6E8A-4147-A177-3AD203B41FA5}">
                      <a16:colId xmlns:a16="http://schemas.microsoft.com/office/drawing/2014/main" val="2829522811"/>
                    </a:ext>
                  </a:extLst>
                </a:gridCol>
                <a:gridCol w="1537374">
                  <a:extLst>
                    <a:ext uri="{9D8B030D-6E8A-4147-A177-3AD203B41FA5}">
                      <a16:colId xmlns:a16="http://schemas.microsoft.com/office/drawing/2014/main" val="3985594134"/>
                    </a:ext>
                  </a:extLst>
                </a:gridCol>
                <a:gridCol w="2680786">
                  <a:extLst>
                    <a:ext uri="{9D8B030D-6E8A-4147-A177-3AD203B41FA5}">
                      <a16:colId xmlns:a16="http://schemas.microsoft.com/office/drawing/2014/main" val="3765205347"/>
                    </a:ext>
                  </a:extLst>
                </a:gridCol>
                <a:gridCol w="3522878">
                  <a:extLst>
                    <a:ext uri="{9D8B030D-6E8A-4147-A177-3AD203B41FA5}">
                      <a16:colId xmlns:a16="http://schemas.microsoft.com/office/drawing/2014/main" val="731626303"/>
                    </a:ext>
                  </a:extLst>
                </a:gridCol>
                <a:gridCol w="2323054">
                  <a:extLst>
                    <a:ext uri="{9D8B030D-6E8A-4147-A177-3AD203B41FA5}">
                      <a16:colId xmlns:a16="http://schemas.microsoft.com/office/drawing/2014/main" val="3584058392"/>
                    </a:ext>
                  </a:extLst>
                </a:gridCol>
                <a:gridCol w="515238">
                  <a:extLst>
                    <a:ext uri="{9D8B030D-6E8A-4147-A177-3AD203B41FA5}">
                      <a16:colId xmlns:a16="http://schemas.microsoft.com/office/drawing/2014/main" val="1970548436"/>
                    </a:ext>
                  </a:extLst>
                </a:gridCol>
              </a:tblGrid>
              <a:tr h="1721205"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+mn-lt"/>
                        </a:rPr>
                        <a:t>Week 4</a:t>
                      </a:r>
                    </a:p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  <a:latin typeface="+mn-lt"/>
                        </a:rPr>
                        <a:t>Lesson 4</a:t>
                      </a:r>
                    </a:p>
                  </a:txBody>
                  <a:tcPr marL="78307" marR="78307" marT="39153" marB="39153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>
                          <a:solidFill>
                            <a:schemeClr val="tx1"/>
                          </a:solidFill>
                          <a:latin typeface="+mn-lt"/>
                        </a:rPr>
                        <a:t>Intro to activity 2-</a:t>
                      </a:r>
                    </a:p>
                    <a:p>
                      <a:r>
                        <a:rPr lang="en-US" sz="1800" b="0">
                          <a:solidFill>
                            <a:schemeClr val="tx1"/>
                          </a:solidFill>
                          <a:latin typeface="+mn-lt"/>
                        </a:rPr>
                        <a:t>Bushcraft and camp building</a:t>
                      </a:r>
                    </a:p>
                  </a:txBody>
                  <a:tcPr marL="78307" marR="78307" marT="39153" marB="39153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itchFamily="2" charset="2"/>
                        <a:buChar char=""/>
                      </a:pPr>
                      <a:r>
                        <a:rPr lang="en-GB" sz="1600" b="0" kern="1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Explain the safety risks and acknowledgements around the activity and brief the group of the risk assessment </a:t>
                      </a:r>
                    </a:p>
                  </a:txBody>
                  <a:tcPr marL="58730" marR="5873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b="0" kern="10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Building fires, more techniques to start fires based on equipment you own. Bring group together final sessions to make a group one and a competition to make the best camp. </a:t>
                      </a:r>
                    </a:p>
                  </a:txBody>
                  <a:tcPr marL="58730" marR="5873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u="sng">
                          <a:solidFill>
                            <a:schemeClr val="tx1"/>
                          </a:solidFill>
                          <a:latin typeface="+mn-lt"/>
                          <a:cs typeface="Calibri" panose="020F0502020204030204" pitchFamily="34" charset="0"/>
                        </a:rPr>
                        <a:t>Assessment </a:t>
                      </a:r>
                    </a:p>
                    <a:p>
                      <a:r>
                        <a:rPr lang="en-US" sz="1600" b="0" u="none">
                          <a:solidFill>
                            <a:schemeClr val="tx1"/>
                          </a:solidFill>
                          <a:latin typeface="+mn-lt"/>
                          <a:cs typeface="Calibri" panose="020F0502020204030204" pitchFamily="34" charset="0"/>
                        </a:rPr>
                        <a:t>Assess comfort and competence levels with activity</a:t>
                      </a:r>
                    </a:p>
                    <a:p>
                      <a:r>
                        <a:rPr lang="en-US" sz="1600" b="0" u="sng">
                          <a:solidFill>
                            <a:schemeClr val="tx1"/>
                          </a:solidFill>
                          <a:latin typeface="+mn-lt"/>
                          <a:cs typeface="Calibri" panose="020F0502020204030204" pitchFamily="34" charset="0"/>
                        </a:rPr>
                        <a:t>Materials </a:t>
                      </a:r>
                    </a:p>
                    <a:p>
                      <a:r>
                        <a:rPr lang="en-US" sz="1600" b="0" u="none">
                          <a:solidFill>
                            <a:schemeClr val="tx1"/>
                          </a:solidFill>
                          <a:latin typeface="+mn-lt"/>
                          <a:cs typeface="Calibri" panose="020F0502020204030204" pitchFamily="34" charset="0"/>
                        </a:rPr>
                        <a:t>Flint and steel, cotton wool and sticks</a:t>
                      </a:r>
                    </a:p>
                  </a:txBody>
                  <a:tcPr marL="78307" marR="78307" marT="39153" marB="39153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>
                          <a:solidFill>
                            <a:schemeClr val="tx1"/>
                          </a:solidFill>
                          <a:latin typeface="+mn-lt"/>
                        </a:rPr>
                        <a:t>40</a:t>
                      </a:r>
                    </a:p>
                  </a:txBody>
                  <a:tcPr marL="78307" marR="78307" marT="39153" marB="39153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7738632"/>
                  </a:ext>
                </a:extLst>
              </a:tr>
              <a:tr h="1869093">
                <a:tc>
                  <a:txBody>
                    <a:bodyPr/>
                    <a:lstStyle/>
                    <a:p>
                      <a:r>
                        <a:rPr lang="en-US" sz="1800"/>
                        <a:t>Week 5</a:t>
                      </a:r>
                    </a:p>
                    <a:p>
                      <a:r>
                        <a:rPr lang="en-US" sz="1800"/>
                        <a:t>Lesson 5</a:t>
                      </a:r>
                    </a:p>
                  </a:txBody>
                  <a:tcPr marL="78307" marR="78307" marT="39153" marB="39153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Campfire building and controlling</a:t>
                      </a:r>
                    </a:p>
                  </a:txBody>
                  <a:tcPr marL="78307" marR="78307" marT="39153" marB="39153"/>
                </a:tc>
                <a:tc>
                  <a:txBody>
                    <a:bodyPr/>
                    <a:lstStyle/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Building small fires in teams </a:t>
                      </a:r>
                    </a:p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wood is effective, crackling and shape of the fire. </a:t>
                      </a:r>
                    </a:p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How to control it effectively and how to put it out safely and effectively. </a:t>
                      </a:r>
                    </a:p>
                  </a:txBody>
                  <a:tcPr marL="58730" marR="58730" marT="0" marB="0"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Building fires out of different materials, how to control them and then a group one at the end. 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How to control them and what to do if you come across one, and safety around controlling them.  </a:t>
                      </a:r>
                    </a:p>
                  </a:txBody>
                  <a:tcPr marL="58730" marR="58730" marT="0" marB="0"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600" u="sng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 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60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control, communication, understanding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600" u="sng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Materials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Flint and steel, cotton wool, wood, stones, water (fire extinguisher)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600" u="none" strike="noStrik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8730" marR="58730" marT="0" marB="0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50</a:t>
                      </a:r>
                    </a:p>
                  </a:txBody>
                  <a:tcPr marL="78307" marR="78307" marT="39153" marB="39153"/>
                </a:tc>
                <a:extLst>
                  <a:ext uri="{0D108BD9-81ED-4DB2-BD59-A6C34878D82A}">
                    <a16:rowId xmlns:a16="http://schemas.microsoft.com/office/drawing/2014/main" val="3836044269"/>
                  </a:ext>
                </a:extLst>
              </a:tr>
              <a:tr h="2336367">
                <a:tc>
                  <a:txBody>
                    <a:bodyPr/>
                    <a:lstStyle/>
                    <a:p>
                      <a:r>
                        <a:rPr lang="en-US" sz="1800" dirty="0"/>
                        <a:t>Week 6 </a:t>
                      </a:r>
                    </a:p>
                    <a:p>
                      <a:r>
                        <a:rPr lang="en-US" sz="1800" dirty="0"/>
                        <a:t>Lesson 6</a:t>
                      </a:r>
                    </a:p>
                  </a:txBody>
                  <a:tcPr marL="78307" marR="78307" marT="39153" marB="39153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Cooking and story telling </a:t>
                      </a:r>
                    </a:p>
                    <a:p>
                      <a:r>
                        <a:rPr lang="en-US" sz="1800" dirty="0"/>
                        <a:t>with reflections and debrief </a:t>
                      </a:r>
                    </a:p>
                  </a:txBody>
                  <a:tcPr marL="78307" marR="78307" marT="39153" marB="39153"/>
                </a:tc>
                <a:tc>
                  <a:txBody>
                    <a:bodyPr/>
                    <a:lstStyle/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How to cook meals safely on an open flame History about Welsh culture and cooking Welsh cakes, different techniques to cook on a fire </a:t>
                      </a:r>
                    </a:p>
                    <a:p>
                      <a:pPr algn="l"/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Refection on final cooking session</a:t>
                      </a:r>
                    </a:p>
                  </a:txBody>
                  <a:tcPr marL="58730" marR="58730" marT="0" marB="0"/>
                </a:tc>
                <a:tc>
                  <a:txBody>
                    <a:bodyPr/>
                    <a:lstStyle/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Starting off with simple meals that don’t require much preparation or cooking time. </a:t>
                      </a:r>
                    </a:p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Progress to more challenging dishes that need more time on the fire like Welsh cakes and nettle soup. </a:t>
                      </a:r>
                    </a:p>
                    <a:p>
                      <a:pPr marL="0" lvl="0" indent="0" algn="l">
                        <a:buFont typeface="Symbol" pitchFamily="2" charset="2"/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Students make their own Welsh poems in groups whist cooking</a:t>
                      </a:r>
                    </a:p>
                  </a:txBody>
                  <a:tcPr marL="58730" marR="587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u="sng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Assessment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en-GB" sz="1600" u="sng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600" u="none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creativity of story, how well food is cooked , communication and creativity </a:t>
                      </a:r>
                    </a:p>
                    <a:p>
                      <a:pPr algn="l"/>
                      <a:r>
                        <a:rPr lang="en-GB" sz="1600" u="sng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Materials</a:t>
                      </a:r>
                      <a:endParaRPr lang="en-GB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Gas cooker/ fire Food-(ingredients)</a:t>
                      </a:r>
                    </a:p>
                    <a:p>
                      <a:pPr algn="l"/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Camp utensils and bowls,</a:t>
                      </a:r>
                    </a:p>
                    <a:p>
                      <a:pPr algn="l"/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Paper and pens. </a:t>
                      </a:r>
                    </a:p>
                  </a:txBody>
                  <a:tcPr marL="58730" marR="58730" marT="0" marB="0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50</a:t>
                      </a:r>
                    </a:p>
                  </a:txBody>
                  <a:tcPr marL="78307" marR="78307" marT="39153" marB="39153"/>
                </a:tc>
                <a:extLst>
                  <a:ext uri="{0D108BD9-81ED-4DB2-BD59-A6C34878D82A}">
                    <a16:rowId xmlns:a16="http://schemas.microsoft.com/office/drawing/2014/main" val="24981311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4353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C567C-291C-0186-FF8B-4736DB6AA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 assessment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A2466BA-052D-7824-16E0-1AA246AC38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7292052"/>
              </p:ext>
            </p:extLst>
          </p:nvPr>
        </p:nvGraphicFramePr>
        <p:xfrm>
          <a:off x="92765" y="1428896"/>
          <a:ext cx="11921436" cy="5429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5787">
                  <a:extLst>
                    <a:ext uri="{9D8B030D-6E8A-4147-A177-3AD203B41FA5}">
                      <a16:colId xmlns:a16="http://schemas.microsoft.com/office/drawing/2014/main" val="2796332904"/>
                    </a:ext>
                  </a:extLst>
                </a:gridCol>
                <a:gridCol w="1242285">
                  <a:extLst>
                    <a:ext uri="{9D8B030D-6E8A-4147-A177-3AD203B41FA5}">
                      <a16:colId xmlns:a16="http://schemas.microsoft.com/office/drawing/2014/main" val="837523827"/>
                    </a:ext>
                  </a:extLst>
                </a:gridCol>
                <a:gridCol w="1746219">
                  <a:extLst>
                    <a:ext uri="{9D8B030D-6E8A-4147-A177-3AD203B41FA5}">
                      <a16:colId xmlns:a16="http://schemas.microsoft.com/office/drawing/2014/main" val="831533939"/>
                    </a:ext>
                  </a:extLst>
                </a:gridCol>
                <a:gridCol w="1182615">
                  <a:extLst>
                    <a:ext uri="{9D8B030D-6E8A-4147-A177-3AD203B41FA5}">
                      <a16:colId xmlns:a16="http://schemas.microsoft.com/office/drawing/2014/main" val="1943222986"/>
                    </a:ext>
                  </a:extLst>
                </a:gridCol>
                <a:gridCol w="1976678">
                  <a:extLst>
                    <a:ext uri="{9D8B030D-6E8A-4147-A177-3AD203B41FA5}">
                      <a16:colId xmlns:a16="http://schemas.microsoft.com/office/drawing/2014/main" val="384904935"/>
                    </a:ext>
                  </a:extLst>
                </a:gridCol>
                <a:gridCol w="2978508">
                  <a:extLst>
                    <a:ext uri="{9D8B030D-6E8A-4147-A177-3AD203B41FA5}">
                      <a16:colId xmlns:a16="http://schemas.microsoft.com/office/drawing/2014/main" val="1108512316"/>
                    </a:ext>
                  </a:extLst>
                </a:gridCol>
                <a:gridCol w="1519344">
                  <a:extLst>
                    <a:ext uri="{9D8B030D-6E8A-4147-A177-3AD203B41FA5}">
                      <a16:colId xmlns:a16="http://schemas.microsoft.com/office/drawing/2014/main" val="345089990"/>
                    </a:ext>
                  </a:extLst>
                </a:gridCol>
              </a:tblGrid>
              <a:tr h="579404">
                <a:tc>
                  <a:txBody>
                    <a:bodyPr/>
                    <a:lstStyle/>
                    <a:p>
                      <a:r>
                        <a:rPr lang="en-US" sz="1600"/>
                        <a:t>Activity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hazard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Associated risks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Who might be harmed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Risk likelihood without control measure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Control measure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Risk likelihood with control measure </a:t>
                      </a:r>
                    </a:p>
                  </a:txBody>
                  <a:tcPr marL="62915" marR="62915" marT="31458" marB="31458"/>
                </a:tc>
                <a:extLst>
                  <a:ext uri="{0D108BD9-81ED-4DB2-BD59-A6C34878D82A}">
                    <a16:rowId xmlns:a16="http://schemas.microsoft.com/office/drawing/2014/main" val="2280038808"/>
                  </a:ext>
                </a:extLst>
              </a:tr>
              <a:tr h="852706">
                <a:tc>
                  <a:txBody>
                    <a:bodyPr/>
                    <a:lstStyle/>
                    <a:p>
                      <a:r>
                        <a:rPr lang="en-US" sz="1600" dirty="0"/>
                        <a:t>Team development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Slip trips falls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Injuries , broken or sprained ankles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Participants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M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Clean slippy areas, safety brief about  roots or tree stumps/ muddy terrain before activity, garden monthly.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L</a:t>
                      </a:r>
                    </a:p>
                  </a:txBody>
                  <a:tcPr marL="62915" marR="62915" marT="31458" marB="31458"/>
                </a:tc>
                <a:extLst>
                  <a:ext uri="{0D108BD9-81ED-4DB2-BD59-A6C34878D82A}">
                    <a16:rowId xmlns:a16="http://schemas.microsoft.com/office/drawing/2014/main" val="3847851360"/>
                  </a:ext>
                </a:extLst>
              </a:tr>
              <a:tr h="852706">
                <a:tc>
                  <a:txBody>
                    <a:bodyPr/>
                    <a:lstStyle/>
                    <a:p>
                      <a:r>
                        <a:rPr lang="en-US" sz="1600"/>
                        <a:t>Den building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Branches trees logs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Poked Eye, slips, injuries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participants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M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Safety brief about the uneven terrain, ensure participants have closed toe and heal shoes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L</a:t>
                      </a:r>
                    </a:p>
                  </a:txBody>
                  <a:tcPr marL="62915" marR="62915" marT="31458" marB="31458"/>
                </a:tc>
                <a:extLst>
                  <a:ext uri="{0D108BD9-81ED-4DB2-BD59-A6C34878D82A}">
                    <a16:rowId xmlns:a16="http://schemas.microsoft.com/office/drawing/2014/main" val="961262821"/>
                  </a:ext>
                </a:extLst>
              </a:tr>
              <a:tr h="606732">
                <a:tc>
                  <a:txBody>
                    <a:bodyPr/>
                    <a:lstStyle/>
                    <a:p>
                      <a:r>
                        <a:rPr lang="en-US" sz="1600" dirty="0"/>
                        <a:t>Caving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Head injuries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Concussion, dizziness, sickness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Participant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L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Helmet and touch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L</a:t>
                      </a:r>
                    </a:p>
                  </a:txBody>
                  <a:tcPr marL="62915" marR="62915" marT="31458" marB="31458"/>
                </a:tc>
                <a:extLst>
                  <a:ext uri="{0D108BD9-81ED-4DB2-BD59-A6C34878D82A}">
                    <a16:rowId xmlns:a16="http://schemas.microsoft.com/office/drawing/2014/main" val="817442351"/>
                  </a:ext>
                </a:extLst>
              </a:tr>
              <a:tr h="1098678">
                <a:tc>
                  <a:txBody>
                    <a:bodyPr/>
                    <a:lstStyle/>
                    <a:p>
                      <a:endParaRPr lang="en-US" sz="1600"/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Getting stuck/ trapped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Panic attacks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Participants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M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Have different levels of difficulty, safety brief and lights in each tunnel and whistles with emergency arrows to follow.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L</a:t>
                      </a:r>
                    </a:p>
                  </a:txBody>
                  <a:tcPr marL="62915" marR="62915" marT="31458" marB="31458"/>
                </a:tc>
                <a:extLst>
                  <a:ext uri="{0D108BD9-81ED-4DB2-BD59-A6C34878D82A}">
                    <a16:rowId xmlns:a16="http://schemas.microsoft.com/office/drawing/2014/main" val="4293536180"/>
                  </a:ext>
                </a:extLst>
              </a:tr>
              <a:tr h="852706">
                <a:tc>
                  <a:txBody>
                    <a:bodyPr/>
                    <a:lstStyle/>
                    <a:p>
                      <a:r>
                        <a:rPr lang="en-US" sz="1600"/>
                        <a:t>Campfire/ bush craft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Minor Burns </a:t>
                      </a:r>
                    </a:p>
                    <a:p>
                      <a:r>
                        <a:rPr lang="en-US" sz="1600"/>
                        <a:t>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Burns, blisters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Participants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M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Any time near or lighting fire wearing heat proof gloves, sink water first aid, hair tied back and supervised. </a:t>
                      </a:r>
                    </a:p>
                  </a:txBody>
                  <a:tcPr marL="62915" marR="62915" marT="31458" marB="31458"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</a:t>
                      </a:r>
                    </a:p>
                  </a:txBody>
                  <a:tcPr marL="62915" marR="62915" marT="31458" marB="31458"/>
                </a:tc>
                <a:extLst>
                  <a:ext uri="{0D108BD9-81ED-4DB2-BD59-A6C34878D82A}">
                    <a16:rowId xmlns:a16="http://schemas.microsoft.com/office/drawing/2014/main" val="78992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08146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D099B84-C6F3-A557-F7AE-3E1607207C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55056"/>
              </p:ext>
            </p:extLst>
          </p:nvPr>
        </p:nvGraphicFramePr>
        <p:xfrm>
          <a:off x="124690" y="272759"/>
          <a:ext cx="11942620" cy="34056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8474">
                  <a:extLst>
                    <a:ext uri="{9D8B030D-6E8A-4147-A177-3AD203B41FA5}">
                      <a16:colId xmlns:a16="http://schemas.microsoft.com/office/drawing/2014/main" val="2503670191"/>
                    </a:ext>
                  </a:extLst>
                </a:gridCol>
                <a:gridCol w="1843126">
                  <a:extLst>
                    <a:ext uri="{9D8B030D-6E8A-4147-A177-3AD203B41FA5}">
                      <a16:colId xmlns:a16="http://schemas.microsoft.com/office/drawing/2014/main" val="2724042758"/>
                    </a:ext>
                  </a:extLst>
                </a:gridCol>
                <a:gridCol w="1703636">
                  <a:extLst>
                    <a:ext uri="{9D8B030D-6E8A-4147-A177-3AD203B41FA5}">
                      <a16:colId xmlns:a16="http://schemas.microsoft.com/office/drawing/2014/main" val="92967040"/>
                    </a:ext>
                  </a:extLst>
                </a:gridCol>
                <a:gridCol w="1288473">
                  <a:extLst>
                    <a:ext uri="{9D8B030D-6E8A-4147-A177-3AD203B41FA5}">
                      <a16:colId xmlns:a16="http://schemas.microsoft.com/office/drawing/2014/main" val="1997100130"/>
                    </a:ext>
                  </a:extLst>
                </a:gridCol>
                <a:gridCol w="852054">
                  <a:extLst>
                    <a:ext uri="{9D8B030D-6E8A-4147-A177-3AD203B41FA5}">
                      <a16:colId xmlns:a16="http://schemas.microsoft.com/office/drawing/2014/main" val="1999874450"/>
                    </a:ext>
                  </a:extLst>
                </a:gridCol>
                <a:gridCol w="3740727">
                  <a:extLst>
                    <a:ext uri="{9D8B030D-6E8A-4147-A177-3AD203B41FA5}">
                      <a16:colId xmlns:a16="http://schemas.microsoft.com/office/drawing/2014/main" val="683222346"/>
                    </a:ext>
                  </a:extLst>
                </a:gridCol>
                <a:gridCol w="1226130">
                  <a:extLst>
                    <a:ext uri="{9D8B030D-6E8A-4147-A177-3AD203B41FA5}">
                      <a16:colId xmlns:a16="http://schemas.microsoft.com/office/drawing/2014/main" val="3923449848"/>
                    </a:ext>
                  </a:extLst>
                </a:gridCol>
              </a:tblGrid>
              <a:tr h="2326613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ysClr val="windowText" lastClr="000000"/>
                          </a:solidFill>
                        </a:rPr>
                        <a:t>Cooking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ysClr val="windowText" lastClr="000000"/>
                          </a:solidFill>
                        </a:rPr>
                        <a:t>Fire 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ysClr val="windowText" lastClr="000000"/>
                          </a:solidFill>
                        </a:rPr>
                        <a:t>Burning building and students /fire getting out of control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ysClr val="windowText" lastClr="000000"/>
                          </a:solidFill>
                        </a:rPr>
                        <a:t>Participants and buildings 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ysClr val="windowText" lastClr="000000"/>
                          </a:solidFill>
                        </a:rPr>
                        <a:t>M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>
                          <a:solidFill>
                            <a:sysClr val="windowText" lastClr="000000"/>
                          </a:solidFill>
                        </a:rPr>
                        <a:t>Any time near or lighting fire wearing heat proof gloves, hair tied back and supervised. </a:t>
                      </a:r>
                    </a:p>
                    <a:p>
                      <a:r>
                        <a:rPr lang="en-US" sz="1600" b="0" dirty="0">
                          <a:solidFill>
                            <a:sysClr val="windowText" lastClr="000000"/>
                          </a:solidFill>
                        </a:rPr>
                        <a:t>Fire extinguisher on site and fire safety plan followed. 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ysClr val="windowText" lastClr="000000"/>
                          </a:solidFill>
                        </a:rPr>
                        <a:t>L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964318"/>
                  </a:ext>
                </a:extLst>
              </a:tr>
              <a:tr h="1079008">
                <a:tc>
                  <a:txBody>
                    <a:bodyPr/>
                    <a:lstStyle/>
                    <a:p>
                      <a:r>
                        <a:rPr lang="en-US" sz="1600" dirty="0"/>
                        <a:t>Yoga / meditation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Over stretching/ pulled muscles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Injuries to muscles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Participants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Warm up before taking part, assessment of ability at beginning to ensure safety is correctly and set fire plan is followed.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95461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8571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410A4-6837-051C-AEBC-4F3FC5DA8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593" y="-113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 u="sng" dirty="0"/>
              <a:t>Concluding thoughts </a:t>
            </a:r>
          </a:p>
        </p:txBody>
      </p:sp>
      <p:pic>
        <p:nvPicPr>
          <p:cNvPr id="5" name="Picture 4" descr="A close-up of a puzzle&#10;&#10;Description automatically generated">
            <a:extLst>
              <a:ext uri="{FF2B5EF4-FFF2-40B4-BE49-F238E27FC236}">
                <a16:creationId xmlns:a16="http://schemas.microsoft.com/office/drawing/2014/main" id="{6EDBF0F1-19F0-07F1-4ABD-9A4ADF6C35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87" r="2645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160BC-A164-D272-A3BD-6205C653C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9809" y="2524707"/>
            <a:ext cx="6997148" cy="420739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US" sz="1800" dirty="0"/>
              <a:t>How this can help the student's personal development individual learning and societal/ work skills in the future</a:t>
            </a:r>
          </a:p>
          <a:p>
            <a:pPr>
              <a:buFont typeface="Wingdings" pitchFamily="2" charset="2"/>
              <a:buChar char="Ø"/>
            </a:pPr>
            <a:r>
              <a:rPr lang="en-US" sz="1600" dirty="0"/>
              <a:t>Communication </a:t>
            </a:r>
          </a:p>
          <a:p>
            <a:pPr>
              <a:buFont typeface="Wingdings" pitchFamily="2" charset="2"/>
              <a:buChar char="Ø"/>
            </a:pPr>
            <a:r>
              <a:rPr lang="en-US" sz="1600" dirty="0"/>
              <a:t>Teamwork</a:t>
            </a:r>
          </a:p>
          <a:p>
            <a:pPr>
              <a:buFont typeface="Wingdings" pitchFamily="2" charset="2"/>
              <a:buChar char="Ø"/>
            </a:pPr>
            <a:r>
              <a:rPr lang="en-US" sz="1600" dirty="0"/>
              <a:t>Problem solving</a:t>
            </a:r>
          </a:p>
          <a:p>
            <a:pPr>
              <a:buFont typeface="Wingdings" pitchFamily="2" charset="2"/>
              <a:buChar char="Ø"/>
            </a:pPr>
            <a:r>
              <a:rPr lang="en-US" sz="1600" dirty="0"/>
              <a:t>Creativity and attention</a:t>
            </a:r>
          </a:p>
          <a:p>
            <a:pPr>
              <a:buFont typeface="Wingdings" pitchFamily="2" charset="2"/>
              <a:buChar char="Ø"/>
            </a:pPr>
            <a:r>
              <a:rPr lang="en-US" sz="1600" dirty="0"/>
              <a:t>Stress reduction/ management   </a:t>
            </a:r>
          </a:p>
          <a:p>
            <a:r>
              <a:rPr lang="en-US" sz="1800" dirty="0"/>
              <a:t>Importance and role of adventure and outdoors in development of PL</a:t>
            </a:r>
          </a:p>
          <a:p>
            <a:pPr>
              <a:buFont typeface="Wingdings" pitchFamily="2" charset="2"/>
              <a:buChar char="Ø"/>
            </a:pPr>
            <a:r>
              <a:rPr lang="en-US" sz="1600" dirty="0"/>
              <a:t>Fundamental Movement skills locomotor skills, fine movement skills (balance, stability, running and focusing on lighting matches or manipulating objects like logs or sticks). </a:t>
            </a:r>
          </a:p>
          <a:p>
            <a:pPr>
              <a:buFont typeface="Wingdings" pitchFamily="2" charset="2"/>
              <a:buChar char="Ø"/>
            </a:pPr>
            <a:r>
              <a:rPr lang="en-US" sz="1600" dirty="0"/>
              <a:t>Helps attention and engagement whist also creating individual learning </a:t>
            </a:r>
          </a:p>
        </p:txBody>
      </p:sp>
    </p:spTree>
    <p:extLst>
      <p:ext uri="{BB962C8B-B14F-4D97-AF65-F5344CB8AC3E}">
        <p14:creationId xmlns:p14="http://schemas.microsoft.com/office/powerpoint/2010/main" val="373462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046FA-26A3-6451-059E-ADB0FA615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11019"/>
            <a:ext cx="10515600" cy="1325563"/>
          </a:xfrm>
        </p:spPr>
        <p:txBody>
          <a:bodyPr/>
          <a:lstStyle/>
          <a:p>
            <a:r>
              <a:rPr lang="en-US" dirty="0"/>
              <a:t>Thank you for listening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388015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C4A9E-91E4-8553-F903-96CEA755B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9907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FC524-745C-F377-C461-699C5846C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005723"/>
            <a:ext cx="11742821" cy="5202572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Aguinis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H. and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Kraiger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K. (2009). Benefits of Training and Development for Individuals and Teams, Organizations, and Society.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Annual Review of Psychology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[online] 60(1), pp.451–474.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/10.1146/annurev.psych.60.110707.163505.</a:t>
            </a:r>
            <a:endParaRPr lang="en-GB" sz="14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Arufe-Giráldez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V.,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Sanmiguel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-Rodríguez, A., Ramos-Álvarez, O. and Navarro-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Patón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R. (2023b). News of the Pedagogical Models in Physical Education—A Quick Review.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International Journal of Environmental Research and Public Health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[online] 20(3), p.2586.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/10.3390/ijerph20032586.</a:t>
            </a:r>
            <a:endParaRPr lang="en-GB" sz="14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Balban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M.Y.,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Neri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E.,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Kogon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M.M., Weed, L.,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Nouriani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B., Jo, B., Holl, G., Zeitzer, J.M., Spiegel, D. and Huberman, A.D. (2023). Brief structured respiration practices enhance mood and reduce physiological arousal.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Cell Reports Medicine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[online] 4(1).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www.cell.com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/cell-reports-medicine/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fulltext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/S2666-3791(22)00474-8?_returnURL=https%3A%2F%2Flinkinghub.elsevier.com%2Fretrieve%2Fpii%2FS2666379122004748%3Fshowall%3Dtrue [Accessed 31 Dec. 2024].</a:t>
            </a:r>
            <a:endParaRPr lang="en-GB" sz="14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Bös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C.,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Gaiswinkler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L.,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Fuchshuber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J.,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Schwerdtfeger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A. and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Unterrainer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H.-F. (2023). Effect of Yoga involvement on mental health in times of crisis: A cross-sectional study.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Frontiers in Psychology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[online] 14(1).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/10.3389/fpsyg.2023.1096848.</a:t>
            </a:r>
            <a:endParaRPr lang="en-GB" sz="14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Cale, L. and Harris, J. (2018). The Role of Knowledge and Understanding in Fostering Physical Literacy.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Journal of Teaching in Physical Education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[online] 37(3), pp.280–287.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/10.1123/jtpe.2018-0134.</a:t>
            </a:r>
            <a:endParaRPr lang="en-GB" sz="14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Fonsén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E.,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Lahtinen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L.,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Sillman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M. and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Reunamo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J. (2020). Pedagogical leadership and children’s well-being in Finnish early education.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Educational Management Administration &amp; Leadership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[online] 50(6), p.174.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/10.1177/1741143220962105.</a:t>
            </a:r>
            <a:endParaRPr lang="en-GB" sz="14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Guthrie, D. (2023).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Concept Outcome Based Team Development 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Delemere : Go Ape, pp.5–15.</a:t>
            </a:r>
            <a:endParaRPr lang="en-GB" sz="14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2237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147E3-7606-B693-4273-818B38723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p2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B55D8F-0BF5-0DED-C872-7C0A5E2D18C0}"/>
              </a:ext>
            </a:extLst>
          </p:cNvPr>
          <p:cNvSpPr txBox="1"/>
          <p:nvPr/>
        </p:nvSpPr>
        <p:spPr>
          <a:xfrm>
            <a:off x="304800" y="3469342"/>
            <a:ext cx="11887200" cy="3359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Mansfield , C. (2024).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how does a yoga instructor run wellness and mental health session 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Elenya Moore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[27 Dec, 2024].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r>
              <a:rPr lang="en-GB" sz="14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Metzler, M., 2017. </a:t>
            </a:r>
            <a:r>
              <a:rPr lang="en-GB" sz="1400" i="1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Instructional models in physical education</a:t>
            </a:r>
            <a:r>
              <a:rPr lang="en-GB" sz="14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Routledge.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kern="1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Mosston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M. and Ashworth, S. (2008).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spectrum of teaching styles : from command to discovery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New York: Longman.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O’Carroll and Scanlon, D. (2023). An outdoor educator’s self-study of enacting a pedagogical model for outdoor adventure education to facilitate affective learning experiences.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Physical Education and Sport Pedagogy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16(1), pp.1–16.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/10.1080/17408989.2023.2281918.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Sutherland, S. and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Legge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M. (2016). The Possibilities of ‘Doing’ Outdoor and/or Adventure Education in Physical Education/Teacher Education.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Journal of Teaching in Physical Education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[online] 35(4), pp.299–312.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/10.1123/jtpe.2016-0161.</a:t>
            </a: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Sarkar, S., Chauhan, S. and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</a:rPr>
              <a:t>Khare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, A. (2020). A meta-analysis of antecedents and consequences of trust in mobile commerce.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</a:rPr>
              <a:t>International Journal of Information Management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, [online] 50(1), pp.286–301.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</a:rPr>
              <a:t>doi:https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</a:rPr>
              <a:t>doi.org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/10.1016/j.ijinfomgt.2019.08.008.</a:t>
            </a:r>
          </a:p>
          <a:p>
            <a:pPr>
              <a:lnSpc>
                <a:spcPts val="1800"/>
              </a:lnSpc>
              <a:spcAft>
                <a:spcPts val="1200"/>
              </a:spcAft>
            </a:pPr>
            <a:endParaRPr lang="en-GB" sz="14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B84F38-D135-0ABF-C4C6-30941B638B4A}"/>
              </a:ext>
            </a:extLst>
          </p:cNvPr>
          <p:cNvSpPr txBox="1"/>
          <p:nvPr/>
        </p:nvSpPr>
        <p:spPr>
          <a:xfrm>
            <a:off x="324853" y="1454668"/>
            <a:ext cx="11542295" cy="1933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Jamil, A.,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Gutlapalli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S.D., Ali, M.,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Oble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M.J.P., Sonia, S.N., George, S., Shahi, S.R., Ali, Z., Abaza, A. and Mohammed, L. (2023). Meditation and Its Mental and Physical Health Benefits in 2023. </a:t>
            </a:r>
            <a:r>
              <a:rPr lang="en-GB" sz="1400" i="1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Cureus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[online] 15(6).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/10.7759/cureus.40650.</a:t>
            </a:r>
            <a:endParaRPr lang="en-GB" sz="14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John Eric Adair (2011).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John Adair lexicon of leadership : the definitive guide to leadership skills and knowledge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London ; Philadelphia: Kogan Page.</a:t>
            </a:r>
            <a:endParaRPr lang="en-GB" sz="1400" dirty="0"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1200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Kolb, D. (1984).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Experiential Learning: Experience as the Source of Learning and Development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Research Gate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Prentice-Hall.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www.researchgate.net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/publication/235701029_Experiential_Learning_Experience_As_The_Source_Of_Learning_And_Development [Accessed 13 Jan. 2025].</a:t>
            </a:r>
            <a:endParaRPr lang="en-GB" sz="14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417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8D7A5-9041-5F8E-A88C-60A583231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p3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B953E-1494-76A4-8B5F-782B72764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05" y="1524000"/>
            <a:ext cx="10856495" cy="4652963"/>
          </a:xfrm>
        </p:spPr>
        <p:txBody>
          <a:bodyPr>
            <a:normAutofit/>
          </a:bodyPr>
          <a:lstStyle/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Walker, D (2015).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Well-being of Future Generations (Wales) Act 2015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[online] </a:t>
            </a:r>
            <a:r>
              <a:rPr lang="en-GB" sz="1400" i="1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www.futuregenerations.wales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Gov.wales, pp.1–4.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www.futuregenerations.wales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/about-us/future-generations-act/ [Accessed 31 Dec. 2024].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Welsh Government (2024).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Well-being of Future Generations (Wales) Act 2015 Essentials Guide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[online] </a:t>
            </a:r>
            <a:r>
              <a:rPr lang="en-GB" sz="1400" i="1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Hwb.wales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www.gov.wales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/sites/default/files/publications/2024-07/well-being-future-generations-wales-act-2015-the-essentials-2024.pdf [Accessed 1 Jan. 2025].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Whitehead, M. (2010).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Physical Literacy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1st ed. [online] London : Routledge, pp.5–11.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/10.4324/9780203881903.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r>
              <a:rPr lang="en-GB" sz="1400" kern="100" dirty="0">
                <a:solidFill>
                  <a:srgbClr val="333333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Williams, A. and Wainwright, N. (2015) ‘A new pedagogical model for adventure in the curriculum: part two – outlining the model’, </a:t>
            </a:r>
            <a:r>
              <a:rPr lang="en-GB" sz="1400" i="1" kern="100" dirty="0">
                <a:solidFill>
                  <a:srgbClr val="333333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Physical Education and Sport Pedagogy</a:t>
            </a:r>
            <a:r>
              <a:rPr lang="en-GB" sz="1400" kern="100" dirty="0">
                <a:solidFill>
                  <a:srgbClr val="333333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21(6), pp. 589–602. </a:t>
            </a:r>
            <a:r>
              <a:rPr lang="en-GB" sz="1400" kern="100" dirty="0" err="1">
                <a:solidFill>
                  <a:srgbClr val="333333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400" kern="100" dirty="0">
                <a:solidFill>
                  <a:srgbClr val="333333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: 10.1080/17408989.2015.1048212.</a:t>
            </a:r>
            <a:endParaRPr lang="en-GB" sz="1400" kern="1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Wilfrid Laurier University (2008).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Understanding Your Learning Style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. [online] Wilfrid Laurier University. Available at: https://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web.wlu.ca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learning_resources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/pdfs/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Learning_Styles.pdf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Calibri" panose="020F0502020204030204" pitchFamily="34" charset="0"/>
              </a:rPr>
              <a:t> [Accessed 13 Jan. 2025].</a:t>
            </a: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Yang, D. (2023).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EFFECTS OF EXPERIENTIAL LEARNING PROGRAM ON LEARNING MOTIVATION OF FIRST-YEAR COLLEGE STUDENTS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[online]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DS-space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Srinakharinwirot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University. Available at: http://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ir-ithesis.swu.ac.th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dspace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/bitstream/123456789/3020/1/gs651160237.pdf [Accessed 13 Jan. 2025].</a:t>
            </a:r>
            <a:endParaRPr lang="en-GB" sz="14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3222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12110</TotalTime>
  <Words>2859</Words>
  <Application>Microsoft Macintosh PowerPoint</Application>
  <PresentationFormat>Widescreen</PresentationFormat>
  <Paragraphs>312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Symbol</vt:lpstr>
      <vt:lpstr>Wingdings</vt:lpstr>
      <vt:lpstr>Office Theme</vt:lpstr>
      <vt:lpstr>Teambuilding and wellbeing lesson plan</vt:lpstr>
      <vt:lpstr>PowerPoint Presentation</vt:lpstr>
      <vt:lpstr>PowerPoint Presentation</vt:lpstr>
      <vt:lpstr>The zones </vt:lpstr>
      <vt:lpstr>Unit of work – Group one </vt:lpstr>
      <vt:lpstr>PowerPoint Presentation</vt:lpstr>
      <vt:lpstr>Group 2- Meditation </vt:lpstr>
      <vt:lpstr>PowerPoint Presentation</vt:lpstr>
      <vt:lpstr>Risk assessment </vt:lpstr>
      <vt:lpstr>PowerPoint Presentation</vt:lpstr>
      <vt:lpstr>Concluding thoughts </vt:lpstr>
      <vt:lpstr>Thank you for listening any questions?</vt:lpstr>
      <vt:lpstr>References </vt:lpstr>
      <vt:lpstr>References p2</vt:lpstr>
      <vt:lpstr>References p3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Teambuilding and wellbeing lesson plan</dc:title>
  <dc:creator>Elenya Moore (2204588)</dc:creator>
  <cp:lastModifiedBy>Elenya Moore (2204588)</cp:lastModifiedBy>
  <cp:revision>5</cp:revision>
  <dcterms:created xsi:type="dcterms:W3CDTF">2025-01-10T14:19:30Z</dcterms:created>
  <dcterms:modified xsi:type="dcterms:W3CDTF">2025-01-23T21:50:03Z</dcterms:modified>
</cp:coreProperties>
</file>