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4245" r:id="rId1"/>
  </p:sldMasterIdLst>
  <p:notesMasterIdLst>
    <p:notesMasterId r:id="rId21"/>
  </p:notesMasterIdLst>
  <p:sldIdLst>
    <p:sldId id="256" r:id="rId2"/>
    <p:sldId id="257" r:id="rId3"/>
    <p:sldId id="261" r:id="rId4"/>
    <p:sldId id="305" r:id="rId5"/>
    <p:sldId id="299" r:id="rId6"/>
    <p:sldId id="289" r:id="rId7"/>
    <p:sldId id="294" r:id="rId8"/>
    <p:sldId id="304" r:id="rId9"/>
    <p:sldId id="279" r:id="rId10"/>
    <p:sldId id="292" r:id="rId11"/>
    <p:sldId id="295" r:id="rId12"/>
    <p:sldId id="300" r:id="rId13"/>
    <p:sldId id="302" r:id="rId14"/>
    <p:sldId id="301" r:id="rId15"/>
    <p:sldId id="308" r:id="rId16"/>
    <p:sldId id="286" r:id="rId17"/>
    <p:sldId id="284" r:id="rId18"/>
    <p:sldId id="307" r:id="rId19"/>
    <p:sldId id="282"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10000"/>
    <a:srgbClr val="A10C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3902"/>
    <p:restoredTop sz="75038"/>
  </p:normalViewPr>
  <p:slideViewPr>
    <p:cSldViewPr snapToGrid="0" snapToObjects="1">
      <p:cViewPr varScale="1">
        <p:scale>
          <a:sx n="83" d="100"/>
          <a:sy n="83" d="100"/>
        </p:scale>
        <p:origin x="1224"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CH"/>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0C636D-2F13-1C41-B0DB-ACE11AB75943}" type="datetimeFigureOut">
              <a:rPr lang="en-CH" smtClean="0"/>
              <a:t>03.01.21</a:t>
            </a:fld>
            <a:endParaRPr lang="en-CH"/>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CH"/>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CH"/>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CH"/>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B415D1-EB97-D44E-91D3-286FFFD1DF99}" type="slidenum">
              <a:rPr lang="en-CH" smtClean="0"/>
              <a:t>‹#›</a:t>
            </a:fld>
            <a:endParaRPr lang="en-CH"/>
          </a:p>
        </p:txBody>
      </p:sp>
    </p:spTree>
    <p:extLst>
      <p:ext uri="{BB962C8B-B14F-4D97-AF65-F5344CB8AC3E}">
        <p14:creationId xmlns:p14="http://schemas.microsoft.com/office/powerpoint/2010/main" val="37992050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H" dirty="0"/>
              <a:t>Hello,</a:t>
            </a:r>
          </a:p>
          <a:p>
            <a:endParaRPr lang="en-CH" dirty="0"/>
          </a:p>
          <a:p>
            <a:r>
              <a:rPr lang="en-CH" dirty="0"/>
              <a:t>My name is Sonia Maczeakova and the purpose of this assignment is to analyze the key factors in the language shift of Romansh, which is a minority language in Switzerland.</a:t>
            </a:r>
          </a:p>
        </p:txBody>
      </p:sp>
      <p:sp>
        <p:nvSpPr>
          <p:cNvPr id="4" name="Slide Number Placeholder 3"/>
          <p:cNvSpPr>
            <a:spLocks noGrp="1"/>
          </p:cNvSpPr>
          <p:nvPr>
            <p:ph type="sldNum" sz="quarter" idx="5"/>
          </p:nvPr>
        </p:nvSpPr>
        <p:spPr/>
        <p:txBody>
          <a:bodyPr/>
          <a:lstStyle/>
          <a:p>
            <a:fld id="{F2B415D1-EB97-D44E-91D3-286FFFD1DF99}" type="slidenum">
              <a:rPr lang="en-CH" smtClean="0"/>
              <a:t>1</a:t>
            </a:fld>
            <a:endParaRPr lang="en-CH"/>
          </a:p>
        </p:txBody>
      </p:sp>
    </p:spTree>
    <p:extLst>
      <p:ext uri="{BB962C8B-B14F-4D97-AF65-F5344CB8AC3E}">
        <p14:creationId xmlns:p14="http://schemas.microsoft.com/office/powerpoint/2010/main" val="5082480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H" dirty="0"/>
              <a:t>Switzerland is a proud multilingual country with four national languages that are spoken mostly in separate and distinct territoties. German is the most widely spoken language in the north and center of the country. French is spoken in the cantons in the western part of the country, bordering France. Italian is spoken in the southern part of the country in canton Ticino, which is surrounded by Italy on both sides. Finally, Romansh is only spoken in some parts of canton Graubunden, which is in the south eastern part of the country. </a:t>
            </a:r>
          </a:p>
        </p:txBody>
      </p:sp>
      <p:sp>
        <p:nvSpPr>
          <p:cNvPr id="4" name="Slide Number Placeholder 3"/>
          <p:cNvSpPr>
            <a:spLocks noGrp="1"/>
          </p:cNvSpPr>
          <p:nvPr>
            <p:ph type="sldNum" sz="quarter" idx="5"/>
          </p:nvPr>
        </p:nvSpPr>
        <p:spPr/>
        <p:txBody>
          <a:bodyPr/>
          <a:lstStyle/>
          <a:p>
            <a:fld id="{F2B415D1-EB97-D44E-91D3-286FFFD1DF99}" type="slidenum">
              <a:rPr lang="en-CH" smtClean="0"/>
              <a:t>2</a:t>
            </a:fld>
            <a:endParaRPr lang="en-CH"/>
          </a:p>
        </p:txBody>
      </p:sp>
    </p:spTree>
    <p:extLst>
      <p:ext uri="{BB962C8B-B14F-4D97-AF65-F5344CB8AC3E}">
        <p14:creationId xmlns:p14="http://schemas.microsoft.com/office/powerpoint/2010/main" val="38740783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H" dirty="0"/>
              <a:t>According to the census that took place in 2018, the most widely spoken language in Switzerland is German with over 60% percent of speakers, followed by French with around 23% of speakers and Italian with 8% of speakers. Compared with the other three languages, Romansh is clearly a minority language as only half a percent of the Swiss population declared it as their main language. </a:t>
            </a:r>
          </a:p>
        </p:txBody>
      </p:sp>
      <p:sp>
        <p:nvSpPr>
          <p:cNvPr id="4" name="Slide Number Placeholder 3"/>
          <p:cNvSpPr>
            <a:spLocks noGrp="1"/>
          </p:cNvSpPr>
          <p:nvPr>
            <p:ph type="sldNum" sz="quarter" idx="5"/>
          </p:nvPr>
        </p:nvSpPr>
        <p:spPr/>
        <p:txBody>
          <a:bodyPr/>
          <a:lstStyle/>
          <a:p>
            <a:fld id="{F2B415D1-EB97-D44E-91D3-286FFFD1DF99}" type="slidenum">
              <a:rPr lang="en-CH" smtClean="0"/>
              <a:t>3</a:t>
            </a:fld>
            <a:endParaRPr lang="en-CH"/>
          </a:p>
        </p:txBody>
      </p:sp>
    </p:spTree>
    <p:extLst>
      <p:ext uri="{BB962C8B-B14F-4D97-AF65-F5344CB8AC3E}">
        <p14:creationId xmlns:p14="http://schemas.microsoft.com/office/powerpoint/2010/main" val="26591689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H" dirty="0"/>
              <a:t>     Romansh is a Romance langauge. It is a descendant of the language that was spoken in the Roman Empire. Due to centuries-long language contact, it is nowadays quite heavily influenced by German. </a:t>
            </a:r>
          </a:p>
          <a:p>
            <a:r>
              <a:rPr lang="en-CH" dirty="0"/>
              <a:t>     There are five distinct dialects in Romansh. In the 1980s, a standardized language was created to unify all Romansh speakers. However, there has been a great deal of resistence to the unification and many people still prefer to use their dialects.</a:t>
            </a:r>
          </a:p>
          <a:p>
            <a:r>
              <a:rPr lang="en-CH" dirty="0"/>
              <a:t>     As the statistics on the previous slide suggest, Romansh is clearly a minority language with less than 1% of speakers in all of Switzerland. While the perceptage of speakers suggests an unfavorable language vitality of Romansh, there are several other key factors that need to be considered before jumping to such a conclusion. </a:t>
            </a:r>
          </a:p>
        </p:txBody>
      </p:sp>
      <p:sp>
        <p:nvSpPr>
          <p:cNvPr id="4" name="Slide Number Placeholder 3"/>
          <p:cNvSpPr>
            <a:spLocks noGrp="1"/>
          </p:cNvSpPr>
          <p:nvPr>
            <p:ph type="sldNum" sz="quarter" idx="5"/>
          </p:nvPr>
        </p:nvSpPr>
        <p:spPr/>
        <p:txBody>
          <a:bodyPr/>
          <a:lstStyle/>
          <a:p>
            <a:fld id="{F2B415D1-EB97-D44E-91D3-286FFFD1DF99}" type="slidenum">
              <a:rPr lang="en-CH" smtClean="0"/>
              <a:t>4</a:t>
            </a:fld>
            <a:endParaRPr lang="en-CH"/>
          </a:p>
        </p:txBody>
      </p:sp>
    </p:spTree>
    <p:extLst>
      <p:ext uri="{BB962C8B-B14F-4D97-AF65-F5344CB8AC3E}">
        <p14:creationId xmlns:p14="http://schemas.microsoft.com/office/powerpoint/2010/main" val="36016869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H" dirty="0"/>
              <a:t>Over the past five decades, there has been a lot of interest in the field of language vitality. Many scholars, including Edwards, Giles, Bourhis, Taylor, Hyltenstam and Stroud, have developed frameworks with factors that ensure or undermine the vitality of languages. Different frameworks include various levels of detail, and each author emphasizes that the list of factors included in their framework is not exhaustive. In this presentation, a few key factors will be analyzed in relation to Romansh. These include: demographic factors (such as the absolute number of speakes, proportion of speakers, degree of endo and exogamy as well as migration), language characteristics, language status, economic factors and institutional support factors. These includ</a:t>
            </a:r>
            <a:r>
              <a:rPr lang="en-GB" dirty="0"/>
              <a:t>e</a:t>
            </a:r>
            <a:r>
              <a:rPr lang="en-CH" dirty="0"/>
              <a:t> governmental services, education, mass media, religion and culture. On the following slides, each factor will be examined in detail. </a:t>
            </a:r>
          </a:p>
        </p:txBody>
      </p:sp>
      <p:sp>
        <p:nvSpPr>
          <p:cNvPr id="4" name="Slide Number Placeholder 3"/>
          <p:cNvSpPr>
            <a:spLocks noGrp="1"/>
          </p:cNvSpPr>
          <p:nvPr>
            <p:ph type="sldNum" sz="quarter" idx="5"/>
          </p:nvPr>
        </p:nvSpPr>
        <p:spPr/>
        <p:txBody>
          <a:bodyPr/>
          <a:lstStyle/>
          <a:p>
            <a:fld id="{F2B415D1-EB97-D44E-91D3-286FFFD1DF99}" type="slidenum">
              <a:rPr lang="en-CH" smtClean="0"/>
              <a:t>5</a:t>
            </a:fld>
            <a:endParaRPr lang="en-CH"/>
          </a:p>
        </p:txBody>
      </p:sp>
    </p:spTree>
    <p:extLst>
      <p:ext uri="{BB962C8B-B14F-4D97-AF65-F5344CB8AC3E}">
        <p14:creationId xmlns:p14="http://schemas.microsoft.com/office/powerpoint/2010/main" val="12086363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H" dirty="0"/>
              <a:t>      Demographic factors are in varying level of detail included in every single framework of language vitality that was examined for this assignment. Therefore, demographic factors are considered to be essential when considering the vitality of a language. </a:t>
            </a:r>
          </a:p>
          <a:p>
            <a:r>
              <a:rPr lang="en-CH" dirty="0"/>
              <a:t>      In the context of Switzerland, there have been quite unfavorable demographic conditions ifor Romansh. Based on the 2018 census results published by the Swiss Federal Statistical Office, there are only around 60,000 Romansh speakers out of a population of 8,5 million. In additon, only half a percent of the Swiss population considers Romansh to be their main language. Even in their home canton of Graubunden, the Raetoromans now constitute only about 30% of the population of the whole canton. The rest are mostly German or Italian speakers. Another unfavorable factor is that close to 50% of Romansh speakers live outside of the Romansh-speaking territiory. In other words, close to 50% of Raetoromans live in a canton where Romansh is not spoken, and therefore, rarely get to use the language according to Matthias Grunert who is an expert on multilingualism in Switzerland. The fact that Romansh is spoken mostly by older generations is another demographic factor that negatively affects the vitality of the language. The vast majority of Romansh speakers is bilingual and uses German in most communication contexts. F</a:t>
            </a:r>
            <a:r>
              <a:rPr lang="en-GB" dirty="0" err="1"/>
              <a:t>i</a:t>
            </a:r>
            <a:r>
              <a:rPr lang="en-CH" dirty="0"/>
              <a:t>nally, around 50% of spouses of Raetoromans are not native Romansh speakers, which also has a negative impact on the vitality of Romansh. </a:t>
            </a:r>
          </a:p>
          <a:p>
            <a:r>
              <a:rPr lang="en-CH" dirty="0"/>
              <a:t>      Based on the demographic data alone, Romansh is a language with a low vitality. The small absolute number of Romansh speakers, combined with the unfavorable distribution of R</a:t>
            </a:r>
            <a:r>
              <a:rPr lang="en-GB" dirty="0"/>
              <a:t>o</a:t>
            </a:r>
            <a:r>
              <a:rPr lang="en-CH" dirty="0"/>
              <a:t>mansh speakers, their proportion in the canton, as well as the high percentage of mixed marriages suggest that Romansh is experiencing a language shift. </a:t>
            </a:r>
          </a:p>
        </p:txBody>
      </p:sp>
      <p:sp>
        <p:nvSpPr>
          <p:cNvPr id="4" name="Slide Number Placeholder 3"/>
          <p:cNvSpPr>
            <a:spLocks noGrp="1"/>
          </p:cNvSpPr>
          <p:nvPr>
            <p:ph type="sldNum" sz="quarter" idx="5"/>
          </p:nvPr>
        </p:nvSpPr>
        <p:spPr/>
        <p:txBody>
          <a:bodyPr/>
          <a:lstStyle/>
          <a:p>
            <a:fld id="{F2B415D1-EB97-D44E-91D3-286FFFD1DF99}" type="slidenum">
              <a:rPr lang="en-CH" smtClean="0"/>
              <a:t>6</a:t>
            </a:fld>
            <a:endParaRPr lang="en-CH"/>
          </a:p>
        </p:txBody>
      </p:sp>
    </p:spTree>
    <p:extLst>
      <p:ext uri="{BB962C8B-B14F-4D97-AF65-F5344CB8AC3E}">
        <p14:creationId xmlns:p14="http://schemas.microsoft.com/office/powerpoint/2010/main" val="18759279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CH" dirty="0"/>
              <a:t>     In terms of language characteristics, Romansh is also in an unfavorable situation because there are five distinct dialects that are spoken in five separate valleys. In some cases, speakers of the different dialects do not understand each other, which shows that some of the dialects are quite different from each other. According to Grunert, there has been lack of a single Romansh identity due to the five dialects. </a:t>
            </a:r>
          </a:p>
          <a:p>
            <a:pPr marL="0" marR="0" lvl="0" indent="0" algn="l" defTabSz="914400" rtl="0" eaLnBrk="1" fontAlgn="auto" latinLnBrk="0" hangingPunct="1">
              <a:lnSpc>
                <a:spcPct val="100000"/>
              </a:lnSpc>
              <a:spcBef>
                <a:spcPts val="0"/>
              </a:spcBef>
              <a:spcAft>
                <a:spcPts val="0"/>
              </a:spcAft>
              <a:buClrTx/>
              <a:buSzTx/>
              <a:buFontTx/>
              <a:buNone/>
              <a:tabLst/>
              <a:defRPr/>
            </a:pPr>
            <a:r>
              <a:rPr lang="en-CH" dirty="0"/>
              <a:t>     In an attempt to unify Romansh speakers, a standardized language called Romansh Grischun was created in the 1980s. Since the 1990s, school textbooks have been published only in the standardized form. This language is also used for administrative purposes. However, there has been a strong level of resistance to the standardization. </a:t>
            </a:r>
            <a:r>
              <a:rPr lang="en-GB" dirty="0"/>
              <a:t>Different Romansh-speaking communities continue to use their dialects and, therefore, their population continues to be fragmented.</a:t>
            </a:r>
          </a:p>
        </p:txBody>
      </p:sp>
      <p:sp>
        <p:nvSpPr>
          <p:cNvPr id="4" name="Slide Number Placeholder 3"/>
          <p:cNvSpPr>
            <a:spLocks noGrp="1"/>
          </p:cNvSpPr>
          <p:nvPr>
            <p:ph type="sldNum" sz="quarter" idx="5"/>
          </p:nvPr>
        </p:nvSpPr>
        <p:spPr/>
        <p:txBody>
          <a:bodyPr/>
          <a:lstStyle/>
          <a:p>
            <a:fld id="{F2B415D1-EB97-D44E-91D3-286FFFD1DF99}" type="slidenum">
              <a:rPr lang="en-CH" smtClean="0"/>
              <a:t>7</a:t>
            </a:fld>
            <a:endParaRPr lang="en-CH"/>
          </a:p>
        </p:txBody>
      </p:sp>
    </p:spTree>
    <p:extLst>
      <p:ext uri="{BB962C8B-B14F-4D97-AF65-F5344CB8AC3E}">
        <p14:creationId xmlns:p14="http://schemas.microsoft.com/office/powerpoint/2010/main" val="23107532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H" dirty="0"/>
              <a:t>      The language status of Romansh has been low in Switzerland for centuries. This is supported by the following historical data. The capital city of canton Graubunden, the only Swiss canton where Romansh is spoken, was germanized in the 15th century, so Romansh is not the official language in the capital city. In addition, German was the only official language of the Old Swiss Confederation until 1798. Furthermore, there was no mention of Romansh in the first Swiss constitution that dates back to 1848 and Romansh was not recognized as a national language until 1938. The recognition as a national language gave Romansh only a symbolic status as it continued not to be used for any legal or administrative purposes. This partially changed in 1996, when Romansh was finally recognized an an official language, but only in Romansh-speaking areas of Graubunden. It is, therefore, not surprising that Romansh holds a lower status in Switzerland than German and French do. </a:t>
            </a:r>
          </a:p>
        </p:txBody>
      </p:sp>
      <p:sp>
        <p:nvSpPr>
          <p:cNvPr id="4" name="Slide Number Placeholder 3"/>
          <p:cNvSpPr>
            <a:spLocks noGrp="1"/>
          </p:cNvSpPr>
          <p:nvPr>
            <p:ph type="sldNum" sz="quarter" idx="5"/>
          </p:nvPr>
        </p:nvSpPr>
        <p:spPr/>
        <p:txBody>
          <a:bodyPr/>
          <a:lstStyle/>
          <a:p>
            <a:fld id="{F2B415D1-EB97-D44E-91D3-286FFFD1DF99}" type="slidenum">
              <a:rPr lang="en-CH" smtClean="0"/>
              <a:t>8</a:t>
            </a:fld>
            <a:endParaRPr lang="en-CH"/>
          </a:p>
        </p:txBody>
      </p:sp>
    </p:spTree>
    <p:extLst>
      <p:ext uri="{BB962C8B-B14F-4D97-AF65-F5344CB8AC3E}">
        <p14:creationId xmlns:p14="http://schemas.microsoft.com/office/powerpoint/2010/main" val="29715958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H" dirty="0"/>
              <a:t>     Various scholar consider the economy to be an essential factor that affects language vitality. This is quite obvious when considering the vitality of Romansh. The Romansh-speaking areas of Graubunden used to be known for their farming and forestry. However, in recent decades, these industries have been replaced by tourism and light industry. Due to such economic changes in the region, there was an increasing necessity for Raetoromans to speak German for work purposes. </a:t>
            </a:r>
          </a:p>
          <a:p>
            <a:r>
              <a:rPr lang="en-CH" dirty="0"/>
              <a:t>     In addition, the building of a tunnel connecting Graubunden with the neighboring German-speaking cantons provided for an easier access to bigger cities. As a result, Romansh speakers started traveling outside of the Romansh territory for both work and pleasure. Romansh speakers started finding greater educational and career opportunities outside of Graubunden. For these reasons, Romansh-speakers started being motivated to learn German. In fact, German soon became the predominant language in the field of economy. According to the Swiss Federal Culture Office, Romansh is rarely used both in the fields of economy and administration, which automatically makes it a spoken language and not a written one. According to UNESCO, when a language is no longer used in the written form, it becomes increasingly endangered, which seems to be the case with Romansh. </a:t>
            </a:r>
          </a:p>
        </p:txBody>
      </p:sp>
      <p:sp>
        <p:nvSpPr>
          <p:cNvPr id="4" name="Slide Number Placeholder 3"/>
          <p:cNvSpPr>
            <a:spLocks noGrp="1"/>
          </p:cNvSpPr>
          <p:nvPr>
            <p:ph type="sldNum" sz="quarter" idx="5"/>
          </p:nvPr>
        </p:nvSpPr>
        <p:spPr/>
        <p:txBody>
          <a:bodyPr/>
          <a:lstStyle/>
          <a:p>
            <a:fld id="{F2B415D1-EB97-D44E-91D3-286FFFD1DF99}" type="slidenum">
              <a:rPr lang="en-CH" smtClean="0"/>
              <a:t>9</a:t>
            </a:fld>
            <a:endParaRPr lang="en-CH"/>
          </a:p>
        </p:txBody>
      </p:sp>
    </p:spTree>
    <p:extLst>
      <p:ext uri="{BB962C8B-B14F-4D97-AF65-F5344CB8AC3E}">
        <p14:creationId xmlns:p14="http://schemas.microsoft.com/office/powerpoint/2010/main" val="9698577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According to Giles et al. (1977, p. 315), “a linguistic minority is vital to the extent that its language and group members are well-represented formally and informally in a variety of institutional settings.” Therefore, the last cluster of factors that will be examined in this presentation is related to the support of Romansh by various institutions; for governmental purposes, in education, mass media, religion, and culture. Again, these factors appear in every single framework that was considered when preparing this presentation, and therefore, are considered key factors of language vitality. </a:t>
            </a:r>
            <a:endParaRPr lang="en-CH" dirty="0"/>
          </a:p>
        </p:txBody>
      </p:sp>
      <p:sp>
        <p:nvSpPr>
          <p:cNvPr id="4" name="Slide Number Placeholder 3"/>
          <p:cNvSpPr>
            <a:spLocks noGrp="1"/>
          </p:cNvSpPr>
          <p:nvPr>
            <p:ph type="sldNum" sz="quarter" idx="5"/>
          </p:nvPr>
        </p:nvSpPr>
        <p:spPr/>
        <p:txBody>
          <a:bodyPr/>
          <a:lstStyle/>
          <a:p>
            <a:fld id="{F2B415D1-EB97-D44E-91D3-286FFFD1DF99}" type="slidenum">
              <a:rPr lang="en-CH" smtClean="0"/>
              <a:t>10</a:t>
            </a:fld>
            <a:endParaRPr lang="en-CH"/>
          </a:p>
        </p:txBody>
      </p:sp>
    </p:spTree>
    <p:extLst>
      <p:ext uri="{BB962C8B-B14F-4D97-AF65-F5344CB8AC3E}">
        <p14:creationId xmlns:p14="http://schemas.microsoft.com/office/powerpoint/2010/main" val="35340012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H" dirty="0"/>
              <a:t>Even in Romansh-speaking areas of Graubunden, German plays an essential role when it comes to activities related to government, law and administration. Raetoromans have to follow the law in its German form although some basic laws, such as t</a:t>
            </a:r>
            <a:r>
              <a:rPr lang="en-GB" dirty="0"/>
              <a:t>he penal and civil codes have been published in unofficial Romansh translations. However, only the German text is authoritative. In the supreme court, judges use exclusively German. Similarly, in parliament, Romansh is not used. According to Weinrich (2011), who conducted extensive research on multilingualism in Switzerland, the role of Romansh in governmental and administrative services is symbolic and the working language is mainly German. According to the Swiss Federal Cultural Office, the demand for services in Romansh has been low because Romansh speakers may either dislike the standardized language or they prefer to use German as most are equally bilingual. </a:t>
            </a:r>
            <a:endParaRPr lang="en-CH" dirty="0"/>
          </a:p>
        </p:txBody>
      </p:sp>
      <p:sp>
        <p:nvSpPr>
          <p:cNvPr id="4" name="Slide Number Placeholder 3"/>
          <p:cNvSpPr>
            <a:spLocks noGrp="1"/>
          </p:cNvSpPr>
          <p:nvPr>
            <p:ph type="sldNum" sz="quarter" idx="5"/>
          </p:nvPr>
        </p:nvSpPr>
        <p:spPr/>
        <p:txBody>
          <a:bodyPr/>
          <a:lstStyle/>
          <a:p>
            <a:fld id="{F2B415D1-EB97-D44E-91D3-286FFFD1DF99}" type="slidenum">
              <a:rPr lang="en-CH" smtClean="0"/>
              <a:t>11</a:t>
            </a:fld>
            <a:endParaRPr lang="en-CH"/>
          </a:p>
        </p:txBody>
      </p:sp>
    </p:spTree>
    <p:extLst>
      <p:ext uri="{BB962C8B-B14F-4D97-AF65-F5344CB8AC3E}">
        <p14:creationId xmlns:p14="http://schemas.microsoft.com/office/powerpoint/2010/main" val="15114444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Education is another essential factor that has been found to affect language vitality. In the canton of </a:t>
            </a:r>
            <a:r>
              <a:rPr lang="en-GB" dirty="0" err="1"/>
              <a:t>Graubunden</a:t>
            </a:r>
            <a:r>
              <a:rPr lang="en-GB" dirty="0"/>
              <a:t>, there are three types of primary schools: Romansh schools with instruction in Romansh during the first 3 to 6 years; bilingual schools with partial instruction in Romansh; and finally German schools that offer Romansh only as a subject. In these schools, Romansh is not a required subject.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In terms of secondary education, German, not Romansh, is the language of instruction in all schools in </a:t>
            </a:r>
            <a:r>
              <a:rPr lang="en-GB" dirty="0" err="1"/>
              <a:t>Graubunden</a:t>
            </a:r>
            <a:r>
              <a:rPr lang="en-GB" dirty="0"/>
              <a:t>, even in areas that are predominantly Romansh-speaking. Romansh is offered as a subject only.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Finally, there are no universities with Romansh as a language of instruction. Only two Swiss universities offer masters programs in Romansh language and literature.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Considering the fact that only some lower primary school students receive education in Romansh, we can categorize Romansh as a language with low vitality from this perspective as education primarily in German pushes young people use German in most domains. </a:t>
            </a:r>
            <a:endParaRPr lang="en-CH" dirty="0"/>
          </a:p>
        </p:txBody>
      </p:sp>
      <p:sp>
        <p:nvSpPr>
          <p:cNvPr id="4" name="Slide Number Placeholder 3"/>
          <p:cNvSpPr>
            <a:spLocks noGrp="1"/>
          </p:cNvSpPr>
          <p:nvPr>
            <p:ph type="sldNum" sz="quarter" idx="5"/>
          </p:nvPr>
        </p:nvSpPr>
        <p:spPr/>
        <p:txBody>
          <a:bodyPr/>
          <a:lstStyle/>
          <a:p>
            <a:fld id="{F2B415D1-EB97-D44E-91D3-286FFFD1DF99}" type="slidenum">
              <a:rPr lang="en-CH" smtClean="0"/>
              <a:t>12</a:t>
            </a:fld>
            <a:endParaRPr lang="en-CH"/>
          </a:p>
        </p:txBody>
      </p:sp>
    </p:spTree>
    <p:extLst>
      <p:ext uri="{BB962C8B-B14F-4D97-AF65-F5344CB8AC3E}">
        <p14:creationId xmlns:p14="http://schemas.microsoft.com/office/powerpoint/2010/main" val="27881596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H" dirty="0"/>
              <a:t>      When considering mass media, Romansh is also categorized as a language with little vitality. This is due to the fact that R</a:t>
            </a:r>
            <a:r>
              <a:rPr lang="en-GB" dirty="0"/>
              <a:t>o</a:t>
            </a:r>
            <a:r>
              <a:rPr lang="en-CH" dirty="0"/>
              <a:t>mansh receives limited support and coverage in mass media. There is only one daily newspaper published in Romansh and one other newspaper with two pages in Romansh on a daily basis. Interestingly, the website of the daily newspaper, La Quotidiana, is in German, with articles in the different Romansh dialects. In terms of magazines, there is a limited selection for both youth and adults, but compared to the offer in German, it is a negligable number. There is one radio station with a 24-hour broadcast in Romansh, in all five dialects, and two other radio stations that offer some broadcasting in Romansh. Finally, there is no dedicated TV station with broadcasting in Romansh. However, there are some Swiss TV stations that offer limited programming in Romansh. </a:t>
            </a:r>
          </a:p>
          <a:p>
            <a:r>
              <a:rPr lang="en-CH" dirty="0"/>
              <a:t>     To sum this up, while there is some support for Romansh in mass media, it is very limited and cannot compete with the great selection that is provided in German. Therefore, Romansh speakers often seek out mass media in other languages, mostly in German. </a:t>
            </a:r>
          </a:p>
        </p:txBody>
      </p:sp>
      <p:sp>
        <p:nvSpPr>
          <p:cNvPr id="4" name="Slide Number Placeholder 3"/>
          <p:cNvSpPr>
            <a:spLocks noGrp="1"/>
          </p:cNvSpPr>
          <p:nvPr>
            <p:ph type="sldNum" sz="quarter" idx="5"/>
          </p:nvPr>
        </p:nvSpPr>
        <p:spPr/>
        <p:txBody>
          <a:bodyPr/>
          <a:lstStyle/>
          <a:p>
            <a:fld id="{F2B415D1-EB97-D44E-91D3-286FFFD1DF99}" type="slidenum">
              <a:rPr lang="en-CH" smtClean="0"/>
              <a:t>13</a:t>
            </a:fld>
            <a:endParaRPr lang="en-CH"/>
          </a:p>
        </p:txBody>
      </p:sp>
    </p:spTree>
    <p:extLst>
      <p:ext uri="{BB962C8B-B14F-4D97-AF65-F5344CB8AC3E}">
        <p14:creationId xmlns:p14="http://schemas.microsoft.com/office/powerpoint/2010/main" val="31149362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According to </a:t>
            </a:r>
            <a:r>
              <a:rPr lang="en-GB" dirty="0" err="1"/>
              <a:t>Weireich</a:t>
            </a:r>
            <a:r>
              <a:rPr lang="en-GB" dirty="0"/>
              <a:t> (2011), in many communes, the church used to be a rallying point for the </a:t>
            </a:r>
            <a:r>
              <a:rPr lang="en-GB" dirty="0" err="1"/>
              <a:t>Raetoroman</a:t>
            </a:r>
            <a:r>
              <a:rPr lang="en-GB" dirty="0"/>
              <a:t> sentiment. However, in recent decades, there has been a lack of Romansh-speaking clergy, especially among Protestants. In addition, there has been a desire to accommodate the German-speaking tourists who visit </a:t>
            </a:r>
            <a:r>
              <a:rPr lang="en-GB" dirty="0" err="1"/>
              <a:t>Grubunden</a:t>
            </a:r>
            <a:r>
              <a:rPr lang="en-GB" dirty="0"/>
              <a:t> as well as to reach the German-speaking population that has increasingly been moving to different parts of </a:t>
            </a:r>
            <a:r>
              <a:rPr lang="en-GB" dirty="0" err="1"/>
              <a:t>Graubunden</a:t>
            </a:r>
            <a:r>
              <a:rPr lang="en-GB" dirty="0"/>
              <a:t>. As a result, in recent decades, more and more sermons have been conducted in German, which is, again, not helping the vitality of Romansh.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F2B415D1-EB97-D44E-91D3-286FFFD1DF99}" type="slidenum">
              <a:rPr lang="en-CH" smtClean="0"/>
              <a:t>14</a:t>
            </a:fld>
            <a:endParaRPr lang="en-CH"/>
          </a:p>
        </p:txBody>
      </p:sp>
    </p:spTree>
    <p:extLst>
      <p:ext uri="{BB962C8B-B14F-4D97-AF65-F5344CB8AC3E}">
        <p14:creationId xmlns:p14="http://schemas.microsoft.com/office/powerpoint/2010/main" val="11770849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The Romansh League is the main </a:t>
            </a:r>
            <a:r>
              <a:rPr lang="en-GB" dirty="0" err="1"/>
              <a:t>Raetoroman</a:t>
            </a:r>
            <a:r>
              <a:rPr lang="en-GB" dirty="0"/>
              <a:t> cultural organization. Its efforts are directed at the strengthening of Romansh culture and the use of Romansh in all domains. The organization issues textbooks, children’s readers, as well as music for choirs. It also organizes courses about Romansh culture, and offers courses for teachers. The main efforts of the organization are directed at the inhibition of the language shift.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Having recognized Romansh as a national language, the Swiss </a:t>
            </a:r>
            <a:r>
              <a:rPr lang="en-GB" dirty="0" err="1"/>
              <a:t>Conderedation</a:t>
            </a:r>
            <a:r>
              <a:rPr lang="en-GB" dirty="0"/>
              <a:t> realizes that Romansh is threatened by German and French and considers it its duty to help maintain the language. The canton of </a:t>
            </a:r>
            <a:r>
              <a:rPr lang="en-GB" dirty="0" err="1"/>
              <a:t>Graubunden</a:t>
            </a:r>
            <a:r>
              <a:rPr lang="en-GB" dirty="0"/>
              <a:t> also shares this responsibility. Together, they make sure that </a:t>
            </a:r>
            <a:r>
              <a:rPr lang="en-GB" dirty="0" err="1"/>
              <a:t>Raetoromans</a:t>
            </a:r>
            <a:r>
              <a:rPr lang="en-GB" dirty="0"/>
              <a:t> are fairly represented at national festivals and manifestations. </a:t>
            </a:r>
            <a:endParaRPr lang="en-CH" dirty="0"/>
          </a:p>
        </p:txBody>
      </p:sp>
      <p:sp>
        <p:nvSpPr>
          <p:cNvPr id="4" name="Slide Number Placeholder 3"/>
          <p:cNvSpPr>
            <a:spLocks noGrp="1"/>
          </p:cNvSpPr>
          <p:nvPr>
            <p:ph type="sldNum" sz="quarter" idx="5"/>
          </p:nvPr>
        </p:nvSpPr>
        <p:spPr/>
        <p:txBody>
          <a:bodyPr/>
          <a:lstStyle/>
          <a:p>
            <a:fld id="{F2B415D1-EB97-D44E-91D3-286FFFD1DF99}" type="slidenum">
              <a:rPr lang="en-CH" smtClean="0"/>
              <a:t>15</a:t>
            </a:fld>
            <a:endParaRPr lang="en-CH"/>
          </a:p>
        </p:txBody>
      </p:sp>
    </p:spTree>
    <p:extLst>
      <p:ext uri="{BB962C8B-B14F-4D97-AF65-F5344CB8AC3E}">
        <p14:creationId xmlns:p14="http://schemas.microsoft.com/office/powerpoint/2010/main" val="34028390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Switzerland is based on the basic idea that it is the obligation of the confederation to maintain the language borders and to give extra help to the weaker language groups that are at a disadvantage. The Italian and Romansh groups are too small to be linguistically self-sufficient. The Swiss confederation therefore gives support to these language groups.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To strengthen Romansh language, The Swiss Confederation has put in place policies that protect minority languages and support institutions that promote Romansh language and culture. In addition, subsidies are provided for primary schools with Romansh instruction and for Romansh-speaking parts of the canton for the preservation of their cultural and linguistic heritage. </a:t>
            </a:r>
            <a:endParaRPr lang="en-CH" dirty="0"/>
          </a:p>
          <a:p>
            <a:pPr marL="0" marR="0" lvl="0" indent="0" algn="l" defTabSz="914400" rtl="0" eaLnBrk="1" fontAlgn="auto" latinLnBrk="0" hangingPunct="1">
              <a:lnSpc>
                <a:spcPct val="100000"/>
              </a:lnSpc>
              <a:spcBef>
                <a:spcPts val="0"/>
              </a:spcBef>
              <a:spcAft>
                <a:spcPts val="0"/>
              </a:spcAft>
              <a:buClrTx/>
              <a:buSzTx/>
              <a:buFontTx/>
              <a:buNone/>
              <a:tabLst/>
              <a:defRPr/>
            </a:pPr>
            <a:r>
              <a:rPr lang="en-CH" dirty="0"/>
              <a:t>       </a:t>
            </a:r>
            <a:r>
              <a:rPr lang="en-GB" dirty="0"/>
              <a:t>According to </a:t>
            </a:r>
            <a:r>
              <a:rPr lang="en-GB" dirty="0" err="1"/>
              <a:t>Grunert</a:t>
            </a:r>
            <a:r>
              <a:rPr lang="en-GB" dirty="0"/>
              <a:t>, an expert on multilingualism in Switzerland, supportive public discourse about individual multilingualism has increased self-confidence of Romansh and Italian speakers. However, he argues that the instruments of language policy applied up until now have not succeeded in reversing the decline of Romansh. Finally, Bernard </a:t>
            </a:r>
            <a:r>
              <a:rPr lang="en-GB" dirty="0" err="1"/>
              <a:t>Cathomas</a:t>
            </a:r>
            <a:r>
              <a:rPr lang="en-GB" dirty="0"/>
              <a:t>, </a:t>
            </a:r>
            <a:r>
              <a:rPr lang="en-GB" sz="1200" b="0" i="0" kern="1200" dirty="0">
                <a:solidFill>
                  <a:schemeClr val="tx1"/>
                </a:solidFill>
                <a:effectLst/>
                <a:latin typeface="+mn-lt"/>
                <a:ea typeface="+mn-ea"/>
                <a:cs typeface="+mn-cs"/>
              </a:rPr>
              <a:t>the head of the public service Radio and Television Romansh, believes that although there has been a renewed interest in Romansh over the past 20 years, it is still a statistical probability that Romansh may die out within a few decades. </a:t>
            </a:r>
          </a:p>
          <a:p>
            <a:endParaRPr lang="en-CH" dirty="0"/>
          </a:p>
          <a:p>
            <a:endParaRPr lang="en-CH" dirty="0"/>
          </a:p>
          <a:p>
            <a:endParaRPr lang="en-CH" dirty="0"/>
          </a:p>
        </p:txBody>
      </p:sp>
      <p:sp>
        <p:nvSpPr>
          <p:cNvPr id="4" name="Slide Number Placeholder 3"/>
          <p:cNvSpPr>
            <a:spLocks noGrp="1"/>
          </p:cNvSpPr>
          <p:nvPr>
            <p:ph type="sldNum" sz="quarter" idx="5"/>
          </p:nvPr>
        </p:nvSpPr>
        <p:spPr/>
        <p:txBody>
          <a:bodyPr/>
          <a:lstStyle/>
          <a:p>
            <a:fld id="{F2B415D1-EB97-D44E-91D3-286FFFD1DF99}" type="slidenum">
              <a:rPr lang="en-CH" smtClean="0"/>
              <a:t>16</a:t>
            </a:fld>
            <a:endParaRPr lang="en-CH"/>
          </a:p>
        </p:txBody>
      </p:sp>
    </p:spTree>
    <p:extLst>
      <p:ext uri="{BB962C8B-B14F-4D97-AF65-F5344CB8AC3E}">
        <p14:creationId xmlns:p14="http://schemas.microsoft.com/office/powerpoint/2010/main" val="15286053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In conclusion, despite attempts to revive the language, Romansh is in an ongoing language shift due to unfavourable demographic, economic, language as well as institutional support factors that have been discussed in this presentation. The UNESCO supports this conclusion. Based on their Language vitality and endangerment assessment, Romansh is </a:t>
            </a:r>
            <a:r>
              <a:rPr lang="en-GB" dirty="0" err="1"/>
              <a:t>labeled</a:t>
            </a:r>
            <a:r>
              <a:rPr lang="en-GB" dirty="0"/>
              <a:t> as a definitely endangered language.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Will Switzerland be able to reverse the language shift in future decades despite the unfavourable factors discussed in this presentation? History shows that it is possible with careful and well-tailored language planning. Will it be the case on Romansh in Switzerland? Only time will tell.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F2B415D1-EB97-D44E-91D3-286FFFD1DF99}" type="slidenum">
              <a:rPr lang="en-CH" smtClean="0"/>
              <a:t>17</a:t>
            </a:fld>
            <a:endParaRPr lang="en-CH"/>
          </a:p>
        </p:txBody>
      </p:sp>
    </p:spTree>
    <p:extLst>
      <p:ext uri="{BB962C8B-B14F-4D97-AF65-F5344CB8AC3E}">
        <p14:creationId xmlns:p14="http://schemas.microsoft.com/office/powerpoint/2010/main" val="414419308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H" dirty="0"/>
              <a:t>Thank you for your attention. I hope you have found this presentation informative. </a:t>
            </a:r>
          </a:p>
        </p:txBody>
      </p:sp>
      <p:sp>
        <p:nvSpPr>
          <p:cNvPr id="4" name="Slide Number Placeholder 3"/>
          <p:cNvSpPr>
            <a:spLocks noGrp="1"/>
          </p:cNvSpPr>
          <p:nvPr>
            <p:ph type="sldNum" sz="quarter" idx="5"/>
          </p:nvPr>
        </p:nvSpPr>
        <p:spPr/>
        <p:txBody>
          <a:bodyPr/>
          <a:lstStyle/>
          <a:p>
            <a:fld id="{F2B415D1-EB97-D44E-91D3-286FFFD1DF99}" type="slidenum">
              <a:rPr lang="en-CH" smtClean="0"/>
              <a:t>18</a:t>
            </a:fld>
            <a:endParaRPr lang="en-CH"/>
          </a:p>
        </p:txBody>
      </p:sp>
    </p:spTree>
    <p:extLst>
      <p:ext uri="{BB962C8B-B14F-4D97-AF65-F5344CB8AC3E}">
        <p14:creationId xmlns:p14="http://schemas.microsoft.com/office/powerpoint/2010/main" val="39631278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4AAD347D-5ACD-4C99-B74B-A9C85AD731AF}" type="datetimeFigureOut">
              <a:rPr lang="en-US" smtClean="0"/>
              <a:t>1/3/21</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D57F1E4F-1CFF-5643-939E-02111984F565}" type="slidenum">
              <a:rPr lang="en-US" smtClean="0"/>
              <a:t>‹#›</a:t>
            </a:fld>
            <a:endParaRPr lang="en-US" dirty="0"/>
          </a:p>
        </p:txBody>
      </p:sp>
      <p:grpSp>
        <p:nvGrpSpPr>
          <p:cNvPr id="9" name="Group 8"/>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31629751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smtClean="0"/>
              <a:t>1/3/21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099048121"/>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accent1"/>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9796027F-7875-4030-9381-8BD8C4F21935}" type="datetimeFigureOut">
              <a:rPr lang="en-US" smtClean="0"/>
              <a:t>1/3/21</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D57F1E4F-1CFF-5643-939E-02111984F565}" type="slidenum">
              <a:rPr lang="en-US" smtClean="0"/>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accent1"/>
          </a:solidFill>
          <a:ln w="0">
            <a:noFill/>
            <a:prstDash val="solid"/>
            <a:round/>
            <a:headEnd/>
            <a:tailEnd/>
          </a:ln>
        </p:spPr>
      </p:sp>
    </p:spTree>
    <p:extLst>
      <p:ext uri="{BB962C8B-B14F-4D97-AF65-F5344CB8AC3E}">
        <p14:creationId xmlns:p14="http://schemas.microsoft.com/office/powerpoint/2010/main" val="38195900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AAD347D-5ACD-4C99-B74B-A9C85AD731AF}" type="datetimeFigureOut">
              <a:rPr lang="en-US" smtClean="0"/>
              <a:t>1/3/21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962448170"/>
      </p:ext>
    </p:extLst>
  </p:cSld>
  <p:clrMapOvr>
    <a:masterClrMapping/>
  </p:clrMapOvr>
  <p:hf sldNum="0" hdr="0" ftr="0" dt="0"/>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AAD347D-5ACD-4C99-B74B-A9C85AD731AF}" type="datetimeFigureOut">
              <a:rPr lang="en-US" smtClean="0"/>
              <a:t>1/3/21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142741451"/>
      </p:ext>
    </p:extLst>
  </p:cSld>
  <p:clrMapOvr>
    <a:masterClrMapping/>
  </p:clrMapOvr>
  <p:hf sldNum="0" hdr="0" ftr="0" dt="0"/>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509A250-FF31-4206-8172-F9D3106AACB1}" type="datetimeFigureOut">
              <a:rPr lang="en-US" smtClean="0"/>
              <a:t>1/3/21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5636635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509A250-FF31-4206-8172-F9D3106AACB1}" type="datetimeFigureOut">
              <a:rPr lang="en-US" smtClean="0"/>
              <a:t>1/3/21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0792286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4AAD347D-5ACD-4C99-B74B-A9C85AD731AF}" type="datetimeFigureOut">
              <a:rPr lang="en-US" smtClean="0"/>
              <a:t>1/3/21</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D57F1E4F-1CFF-5643-939E-02111984F565}" type="slidenum">
              <a:rPr lang="en-US" smtClean="0"/>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35279426"/>
      </p:ext>
    </p:extLst>
  </p:cSld>
  <p:clrMapOvr>
    <a:masterClrMapping/>
  </p:clrMapOvr>
  <p:hf sldNum="0" hdr="0" ftr="0" dt="0"/>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4AAD347D-5ACD-4C99-B74B-A9C85AD731AF}" type="datetimeFigureOut">
              <a:rPr lang="en-US" smtClean="0"/>
              <a:t>1/3/21</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D57F1E4F-1CFF-5643-939E-02111984F565}" type="slidenum">
              <a:rPr lang="en-US" smtClean="0"/>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125311264"/>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smtClean="0"/>
              <a:t>1/3/21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97667874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smtClean="0"/>
              <a:t>1/3/21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27664951"/>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4AAD347D-5ACD-4C99-B74B-A9C85AD731AF}" type="datetimeFigureOut">
              <a:rPr lang="en-US" smtClean="0"/>
              <a:t>1/3/21</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D57F1E4F-1CFF-5643-939E-02111984F565}" type="slidenum">
              <a:rPr lang="en-US" smtClean="0"/>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89424315"/>
      </p:ext>
    </p:extLst>
  </p:cSld>
  <p:clrMap bg1="dk1" tx1="lt1" bg2="dk2" tx2="lt2" accent1="accent1" accent2="accent2" accent3="accent3" accent4="accent4" accent5="accent5" accent6="accent6" hlink="hlink" folHlink="folHlink"/>
  <p:sldLayoutIdLst>
    <p:sldLayoutId id="2147484246" r:id="rId1"/>
    <p:sldLayoutId id="2147484247" r:id="rId2"/>
    <p:sldLayoutId id="2147484248" r:id="rId3"/>
    <p:sldLayoutId id="2147484249" r:id="rId4"/>
    <p:sldLayoutId id="2147484250" r:id="rId5"/>
    <p:sldLayoutId id="2147484251" r:id="rId6"/>
    <p:sldLayoutId id="2147484252" r:id="rId7"/>
    <p:sldLayoutId id="2147484253" r:id="rId8"/>
    <p:sldLayoutId id="2147484254" r:id="rId9"/>
    <p:sldLayoutId id="2147484255" r:id="rId10"/>
    <p:sldLayoutId id="2147484256" r:id="rId11"/>
  </p:sldLayoutIdLst>
  <p:hf sldNum="0" hdr="0" ftr="0" dt="0"/>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hyperlink" Target="https://www.bfs.admin.ch/bfs/en/home/statistics/population/languages-religions.assetdetail.11887096.html" TargetMode="External"/><Relationship Id="rId2" Type="http://schemas.openxmlformats.org/officeDocument/2006/relationships/hyperlink" Target="https://ebookcentral.proquest.com/" TargetMode="External"/><Relationship Id="rId1" Type="http://schemas.openxmlformats.org/officeDocument/2006/relationships/slideLayout" Target="../slideLayouts/slideLayout2.xml"/><Relationship Id="rId5" Type="http://schemas.openxmlformats.org/officeDocument/2006/relationships/hyperlink" Target="https://www.eda.admin.ch/aboutswitzerland/en/home/gesellschaft/sprachen/die-sprachen---fakten-und-zahlen.htm" TargetMode="External"/><Relationship Id="rId4" Type="http://schemas.openxmlformats.org/officeDocument/2006/relationships/hyperlink" Target="http://www.unesco.org/culture/languages-atlas/en/atlasmap.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D95B9-3D72-2445-AE56-D49D0C385FEB}"/>
              </a:ext>
            </a:extLst>
          </p:cNvPr>
          <p:cNvSpPr>
            <a:spLocks noGrp="1"/>
          </p:cNvSpPr>
          <p:nvPr>
            <p:ph type="ctrTitle"/>
          </p:nvPr>
        </p:nvSpPr>
        <p:spPr>
          <a:xfrm>
            <a:off x="1154955" y="1282535"/>
            <a:ext cx="9704956" cy="3064136"/>
          </a:xfrm>
        </p:spPr>
        <p:txBody>
          <a:bodyPr>
            <a:normAutofit fontScale="90000"/>
          </a:bodyPr>
          <a:lstStyle/>
          <a:p>
            <a:pPr algn="ctr">
              <a:lnSpc>
                <a:spcPts val="6080"/>
              </a:lnSpc>
            </a:pPr>
            <a:r>
              <a:rPr lang="en-CH" sz="5400" dirty="0"/>
              <a:t>The language shift of Romansh </a:t>
            </a:r>
            <a:br>
              <a:rPr lang="en-CH" sz="5400" dirty="0"/>
            </a:br>
            <a:r>
              <a:rPr lang="en-CH" sz="5400" dirty="0"/>
              <a:t>in quadrilingual Switzerland</a:t>
            </a:r>
          </a:p>
        </p:txBody>
      </p:sp>
      <p:sp>
        <p:nvSpPr>
          <p:cNvPr id="3" name="Subtitle 2">
            <a:extLst>
              <a:ext uri="{FF2B5EF4-FFF2-40B4-BE49-F238E27FC236}">
                <a16:creationId xmlns:a16="http://schemas.microsoft.com/office/drawing/2014/main" id="{92045F1F-CD8D-0844-8A4A-702BB439A6F7}"/>
              </a:ext>
            </a:extLst>
          </p:cNvPr>
          <p:cNvSpPr>
            <a:spLocks noGrp="1"/>
          </p:cNvSpPr>
          <p:nvPr>
            <p:ph type="subTitle" idx="1"/>
          </p:nvPr>
        </p:nvSpPr>
        <p:spPr>
          <a:xfrm>
            <a:off x="1594604" y="4979490"/>
            <a:ext cx="8825658" cy="861420"/>
          </a:xfrm>
        </p:spPr>
        <p:txBody>
          <a:bodyPr/>
          <a:lstStyle/>
          <a:p>
            <a:pPr algn="ctr"/>
            <a:r>
              <a:rPr lang="en-CH" dirty="0">
                <a:solidFill>
                  <a:schemeClr val="tx1"/>
                </a:solidFill>
              </a:rPr>
              <a:t>Sonia Maczeakova</a:t>
            </a:r>
          </a:p>
        </p:txBody>
      </p:sp>
    </p:spTree>
    <p:extLst>
      <p:ext uri="{BB962C8B-B14F-4D97-AF65-F5344CB8AC3E}">
        <p14:creationId xmlns:p14="http://schemas.microsoft.com/office/powerpoint/2010/main" val="37195067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518B6-3815-CF4A-B51B-8CDB0A3F0D79}"/>
              </a:ext>
            </a:extLst>
          </p:cNvPr>
          <p:cNvSpPr>
            <a:spLocks noGrp="1"/>
          </p:cNvSpPr>
          <p:nvPr>
            <p:ph type="title"/>
          </p:nvPr>
        </p:nvSpPr>
        <p:spPr>
          <a:xfrm>
            <a:off x="1103312" y="552212"/>
            <a:ext cx="10553262" cy="1400530"/>
          </a:xfrm>
        </p:spPr>
        <p:txBody>
          <a:bodyPr>
            <a:normAutofit/>
          </a:bodyPr>
          <a:lstStyle/>
          <a:p>
            <a:r>
              <a:rPr lang="en-CH" dirty="0"/>
              <a:t>Switzerland as a quadrilingual country</a:t>
            </a:r>
          </a:p>
        </p:txBody>
      </p:sp>
      <p:sp>
        <p:nvSpPr>
          <p:cNvPr id="3" name="Content Placeholder 2">
            <a:extLst>
              <a:ext uri="{FF2B5EF4-FFF2-40B4-BE49-F238E27FC236}">
                <a16:creationId xmlns:a16="http://schemas.microsoft.com/office/drawing/2014/main" id="{AD6790B0-DB90-1044-8815-C9B399095D83}"/>
              </a:ext>
            </a:extLst>
          </p:cNvPr>
          <p:cNvSpPr>
            <a:spLocks noGrp="1"/>
          </p:cNvSpPr>
          <p:nvPr>
            <p:ph idx="1"/>
          </p:nvPr>
        </p:nvSpPr>
        <p:spPr>
          <a:xfrm>
            <a:off x="1103312" y="2052918"/>
            <a:ext cx="10253310" cy="4195481"/>
          </a:xfrm>
        </p:spPr>
        <p:txBody>
          <a:bodyPr>
            <a:normAutofit/>
          </a:bodyPr>
          <a:lstStyle/>
          <a:p>
            <a:pPr marL="0" indent="0">
              <a:buNone/>
            </a:pPr>
            <a:r>
              <a:rPr lang="en-CH" dirty="0"/>
              <a:t>Four national languages spoken mostly in separate and distinct territories:</a:t>
            </a:r>
          </a:p>
          <a:p>
            <a:pPr>
              <a:buFont typeface="Arial" panose="020B0604020202020204" pitchFamily="34" charset="0"/>
              <a:buChar char="•"/>
            </a:pPr>
            <a:r>
              <a:rPr lang="en-CH" b="1" dirty="0"/>
              <a:t>German </a:t>
            </a:r>
          </a:p>
          <a:p>
            <a:pPr lvl="1">
              <a:buFont typeface="Arial" panose="020B0604020202020204" pitchFamily="34" charset="0"/>
              <a:buChar char="•"/>
            </a:pPr>
            <a:r>
              <a:rPr lang="en-CH" dirty="0"/>
              <a:t>north and center of the country (in red)</a:t>
            </a:r>
          </a:p>
          <a:p>
            <a:pPr>
              <a:buFont typeface="Arial" panose="020B0604020202020204" pitchFamily="34" charset="0"/>
              <a:buChar char="•"/>
            </a:pPr>
            <a:r>
              <a:rPr lang="en-CH" b="1" dirty="0"/>
              <a:t>French </a:t>
            </a:r>
          </a:p>
          <a:p>
            <a:pPr lvl="1">
              <a:buFont typeface="Arial" panose="020B0604020202020204" pitchFamily="34" charset="0"/>
              <a:buChar char="•"/>
            </a:pPr>
            <a:r>
              <a:rPr lang="en-CH" dirty="0"/>
              <a:t>western part of the country (in blue)</a:t>
            </a:r>
          </a:p>
          <a:p>
            <a:pPr>
              <a:buFont typeface="Arial" panose="020B0604020202020204" pitchFamily="34" charset="0"/>
              <a:buChar char="•"/>
            </a:pPr>
            <a:r>
              <a:rPr lang="en-CH" b="1" dirty="0"/>
              <a:t>Italian </a:t>
            </a:r>
          </a:p>
          <a:p>
            <a:pPr lvl="1">
              <a:buFont typeface="Arial" panose="020B0604020202020204" pitchFamily="34" charset="0"/>
              <a:buChar char="•"/>
            </a:pPr>
            <a:r>
              <a:rPr lang="en-CH" dirty="0"/>
              <a:t>southern part of the country (in green)</a:t>
            </a:r>
          </a:p>
          <a:p>
            <a:pPr>
              <a:buFont typeface="Arial" panose="020B0604020202020204" pitchFamily="34" charset="0"/>
              <a:buChar char="•"/>
            </a:pPr>
            <a:r>
              <a:rPr lang="en-CH" b="1" dirty="0"/>
              <a:t>Romansh </a:t>
            </a:r>
          </a:p>
          <a:p>
            <a:pPr lvl="1">
              <a:buFont typeface="Arial" panose="020B0604020202020204" pitchFamily="34" charset="0"/>
              <a:buChar char="•"/>
            </a:pPr>
            <a:r>
              <a:rPr lang="en-GB" dirty="0"/>
              <a:t>s</a:t>
            </a:r>
            <a:r>
              <a:rPr lang="en-CH" dirty="0"/>
              <a:t>outh-eastern part of the country (in yellow)</a:t>
            </a:r>
          </a:p>
        </p:txBody>
      </p:sp>
      <p:pic>
        <p:nvPicPr>
          <p:cNvPr id="5" name="Picture 4">
            <a:extLst>
              <a:ext uri="{FF2B5EF4-FFF2-40B4-BE49-F238E27FC236}">
                <a16:creationId xmlns:a16="http://schemas.microsoft.com/office/drawing/2014/main" id="{07FA6E88-38DA-9049-AA1B-33ED3D36A797}"/>
              </a:ext>
            </a:extLst>
          </p:cNvPr>
          <p:cNvPicPr>
            <a:picLocks noChangeAspect="1"/>
          </p:cNvPicPr>
          <p:nvPr/>
        </p:nvPicPr>
        <p:blipFill>
          <a:blip r:embed="rId3"/>
          <a:stretch>
            <a:fillRect/>
          </a:stretch>
        </p:blipFill>
        <p:spPr>
          <a:xfrm>
            <a:off x="6852356" y="2592438"/>
            <a:ext cx="4804218" cy="3116439"/>
          </a:xfrm>
          <a:prstGeom prst="rect">
            <a:avLst/>
          </a:prstGeom>
        </p:spPr>
      </p:pic>
      <p:sp>
        <p:nvSpPr>
          <p:cNvPr id="4" name="TextBox 3">
            <a:extLst>
              <a:ext uri="{FF2B5EF4-FFF2-40B4-BE49-F238E27FC236}">
                <a16:creationId xmlns:a16="http://schemas.microsoft.com/office/drawing/2014/main" id="{3961542A-65FD-4347-B559-605E50F97903}"/>
              </a:ext>
            </a:extLst>
          </p:cNvPr>
          <p:cNvSpPr txBox="1"/>
          <p:nvPr/>
        </p:nvSpPr>
        <p:spPr>
          <a:xfrm>
            <a:off x="7931526" y="5817510"/>
            <a:ext cx="3028208" cy="430887"/>
          </a:xfrm>
          <a:prstGeom prst="rect">
            <a:avLst/>
          </a:prstGeom>
          <a:noFill/>
        </p:spPr>
        <p:txBody>
          <a:bodyPr wrap="square" rtlCol="0">
            <a:spAutoFit/>
          </a:bodyPr>
          <a:lstStyle/>
          <a:p>
            <a:pPr algn="ctr"/>
            <a:r>
              <a:rPr lang="en-CH" sz="1100" dirty="0"/>
              <a:t>Image 1: Map of Switzerland  </a:t>
            </a:r>
          </a:p>
          <a:p>
            <a:pPr algn="ctr"/>
            <a:r>
              <a:rPr lang="en-CH" sz="1100" dirty="0"/>
              <a:t>(Source: Weinrich, 2011)</a:t>
            </a:r>
          </a:p>
        </p:txBody>
      </p:sp>
    </p:spTree>
    <p:extLst>
      <p:ext uri="{BB962C8B-B14F-4D97-AF65-F5344CB8AC3E}">
        <p14:creationId xmlns:p14="http://schemas.microsoft.com/office/powerpoint/2010/main" val="34242386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89ACA-2D09-4644-9561-27EC6E9D0F3E}"/>
              </a:ext>
            </a:extLst>
          </p:cNvPr>
          <p:cNvSpPr>
            <a:spLocks noGrp="1"/>
          </p:cNvSpPr>
          <p:nvPr>
            <p:ph type="title"/>
          </p:nvPr>
        </p:nvSpPr>
        <p:spPr>
          <a:xfrm>
            <a:off x="1219200" y="685800"/>
            <a:ext cx="9601200" cy="1485900"/>
          </a:xfrm>
        </p:spPr>
        <p:txBody>
          <a:bodyPr>
            <a:normAutofit/>
          </a:bodyPr>
          <a:lstStyle/>
          <a:p>
            <a:r>
              <a:rPr lang="en-CH" dirty="0"/>
              <a:t>Distribution of the four languages</a:t>
            </a:r>
          </a:p>
        </p:txBody>
      </p:sp>
      <p:pic>
        <p:nvPicPr>
          <p:cNvPr id="7" name="Content Placeholder 4">
            <a:extLst>
              <a:ext uri="{FF2B5EF4-FFF2-40B4-BE49-F238E27FC236}">
                <a16:creationId xmlns:a16="http://schemas.microsoft.com/office/drawing/2014/main" id="{75DAD4A2-AF47-154C-91C9-64B36878BB23}"/>
              </a:ext>
            </a:extLst>
          </p:cNvPr>
          <p:cNvPicPr>
            <a:picLocks noGrp="1" noChangeAspect="1"/>
          </p:cNvPicPr>
          <p:nvPr>
            <p:ph sz="half" idx="1"/>
          </p:nvPr>
        </p:nvPicPr>
        <p:blipFill>
          <a:blip r:embed="rId3"/>
          <a:stretch>
            <a:fillRect/>
          </a:stretch>
        </p:blipFill>
        <p:spPr>
          <a:xfrm>
            <a:off x="1219200" y="2171700"/>
            <a:ext cx="8163687" cy="3486150"/>
          </a:xfrm>
        </p:spPr>
      </p:pic>
      <p:sp>
        <p:nvSpPr>
          <p:cNvPr id="4" name="Content Placeholder 3">
            <a:extLst>
              <a:ext uri="{FF2B5EF4-FFF2-40B4-BE49-F238E27FC236}">
                <a16:creationId xmlns:a16="http://schemas.microsoft.com/office/drawing/2014/main" id="{4CF4A65E-E4D6-744E-B46F-84578399EE71}"/>
              </a:ext>
            </a:extLst>
          </p:cNvPr>
          <p:cNvSpPr>
            <a:spLocks noGrp="1"/>
          </p:cNvSpPr>
          <p:nvPr>
            <p:ph sz="half" idx="2"/>
          </p:nvPr>
        </p:nvSpPr>
        <p:spPr>
          <a:xfrm>
            <a:off x="9440882" y="2350469"/>
            <a:ext cx="4251367" cy="3693227"/>
          </a:xfrm>
        </p:spPr>
        <p:txBody>
          <a:bodyPr>
            <a:normAutofit/>
          </a:bodyPr>
          <a:lstStyle/>
          <a:p>
            <a:pPr>
              <a:lnSpc>
                <a:spcPct val="150000"/>
              </a:lnSpc>
              <a:buFont typeface="Arial" panose="020B0604020202020204" pitchFamily="34" charset="0"/>
              <a:buChar char="•"/>
            </a:pPr>
            <a:r>
              <a:rPr lang="en-CH" dirty="0"/>
              <a:t>German (62.2%)</a:t>
            </a:r>
          </a:p>
          <a:p>
            <a:pPr>
              <a:lnSpc>
                <a:spcPct val="150000"/>
              </a:lnSpc>
              <a:buFont typeface="Arial" panose="020B0604020202020204" pitchFamily="34" charset="0"/>
              <a:buChar char="•"/>
            </a:pPr>
            <a:r>
              <a:rPr lang="en-CH" dirty="0"/>
              <a:t>French (22.9%)</a:t>
            </a:r>
          </a:p>
          <a:p>
            <a:pPr>
              <a:lnSpc>
                <a:spcPct val="150000"/>
              </a:lnSpc>
              <a:buFont typeface="Arial" panose="020B0604020202020204" pitchFamily="34" charset="0"/>
              <a:buChar char="•"/>
            </a:pPr>
            <a:r>
              <a:rPr lang="en-CH" dirty="0"/>
              <a:t>Italian (8.0%)</a:t>
            </a:r>
          </a:p>
          <a:p>
            <a:pPr>
              <a:lnSpc>
                <a:spcPct val="150000"/>
              </a:lnSpc>
              <a:buFont typeface="Arial" panose="020B0604020202020204" pitchFamily="34" charset="0"/>
              <a:buChar char="•"/>
            </a:pPr>
            <a:r>
              <a:rPr lang="en-CH" dirty="0">
                <a:solidFill>
                  <a:schemeClr val="tx1"/>
                </a:solidFill>
                <a:highlight>
                  <a:srgbClr val="000080"/>
                </a:highlight>
              </a:rPr>
              <a:t>Romansh (0.5%)</a:t>
            </a:r>
          </a:p>
          <a:p>
            <a:pPr>
              <a:lnSpc>
                <a:spcPct val="150000"/>
              </a:lnSpc>
              <a:buFont typeface="Arial" panose="020B0604020202020204" pitchFamily="34" charset="0"/>
              <a:buChar char="•"/>
            </a:pPr>
            <a:r>
              <a:rPr lang="en-CH" dirty="0"/>
              <a:t>Other (7.6%)</a:t>
            </a:r>
          </a:p>
          <a:p>
            <a:pPr marL="0" indent="0">
              <a:buNone/>
            </a:pPr>
            <a:endParaRPr lang="en-CH" dirty="0"/>
          </a:p>
        </p:txBody>
      </p:sp>
      <p:sp>
        <p:nvSpPr>
          <p:cNvPr id="8" name="TextBox 7">
            <a:extLst>
              <a:ext uri="{FF2B5EF4-FFF2-40B4-BE49-F238E27FC236}">
                <a16:creationId xmlns:a16="http://schemas.microsoft.com/office/drawing/2014/main" id="{71B37BFA-7B44-D345-8D6A-2121C9BB3E0B}"/>
              </a:ext>
            </a:extLst>
          </p:cNvPr>
          <p:cNvSpPr txBox="1"/>
          <p:nvPr/>
        </p:nvSpPr>
        <p:spPr>
          <a:xfrm>
            <a:off x="2990730" y="5741313"/>
            <a:ext cx="4992686" cy="430887"/>
          </a:xfrm>
          <a:prstGeom prst="rect">
            <a:avLst/>
          </a:prstGeom>
          <a:noFill/>
        </p:spPr>
        <p:txBody>
          <a:bodyPr wrap="square" rtlCol="0">
            <a:spAutoFit/>
          </a:bodyPr>
          <a:lstStyle/>
          <a:p>
            <a:pPr algn="ctr"/>
            <a:r>
              <a:rPr lang="en-CH" sz="1100" dirty="0"/>
              <a:t>Image 2: Languages in Switzerland declared as main languages in 2018</a:t>
            </a:r>
          </a:p>
          <a:p>
            <a:pPr algn="ctr"/>
            <a:r>
              <a:rPr lang="en-CH" sz="1100" dirty="0"/>
              <a:t> (Source: Federal Statistical Office, 2020)</a:t>
            </a:r>
          </a:p>
        </p:txBody>
      </p:sp>
    </p:spTree>
    <p:extLst>
      <p:ext uri="{BB962C8B-B14F-4D97-AF65-F5344CB8AC3E}">
        <p14:creationId xmlns:p14="http://schemas.microsoft.com/office/powerpoint/2010/main" val="36457696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156A0-A896-2541-99E4-CE4A1C54CBAE}"/>
              </a:ext>
            </a:extLst>
          </p:cNvPr>
          <p:cNvSpPr>
            <a:spLocks noGrp="1"/>
          </p:cNvSpPr>
          <p:nvPr>
            <p:ph type="title"/>
          </p:nvPr>
        </p:nvSpPr>
        <p:spPr/>
        <p:txBody>
          <a:bodyPr/>
          <a:lstStyle/>
          <a:p>
            <a:r>
              <a:rPr lang="en-CH" dirty="0"/>
              <a:t>Romansh</a:t>
            </a:r>
          </a:p>
        </p:txBody>
      </p:sp>
      <p:sp>
        <p:nvSpPr>
          <p:cNvPr id="3" name="Content Placeholder 2">
            <a:extLst>
              <a:ext uri="{FF2B5EF4-FFF2-40B4-BE49-F238E27FC236}">
                <a16:creationId xmlns:a16="http://schemas.microsoft.com/office/drawing/2014/main" id="{637482BC-A514-6546-8454-40D159BFDFCB}"/>
              </a:ext>
            </a:extLst>
          </p:cNvPr>
          <p:cNvSpPr>
            <a:spLocks noGrp="1"/>
          </p:cNvSpPr>
          <p:nvPr>
            <p:ph idx="1"/>
          </p:nvPr>
        </p:nvSpPr>
        <p:spPr>
          <a:xfrm>
            <a:off x="1371600" y="2286000"/>
            <a:ext cx="5288280" cy="3581400"/>
          </a:xfrm>
        </p:spPr>
        <p:txBody>
          <a:bodyPr/>
          <a:lstStyle/>
          <a:p>
            <a:r>
              <a:rPr lang="en-US" dirty="0"/>
              <a:t>Romance </a:t>
            </a:r>
            <a:r>
              <a:rPr lang="en-CH" dirty="0"/>
              <a:t>language – descendant of the language spoken in the Roman Empire</a:t>
            </a:r>
          </a:p>
          <a:p>
            <a:r>
              <a:rPr lang="en-CH" dirty="0"/>
              <a:t>Influenced by German due to long language contact</a:t>
            </a:r>
          </a:p>
          <a:p>
            <a:r>
              <a:rPr lang="en-CH" dirty="0"/>
              <a:t>Five distinct dialects with standardized forms – not always mutually understandable</a:t>
            </a:r>
          </a:p>
          <a:p>
            <a:endParaRPr lang="en-CH" dirty="0"/>
          </a:p>
          <a:p>
            <a:endParaRPr lang="en-CH" dirty="0"/>
          </a:p>
        </p:txBody>
      </p:sp>
      <p:pic>
        <p:nvPicPr>
          <p:cNvPr id="5" name="Picture 4">
            <a:extLst>
              <a:ext uri="{FF2B5EF4-FFF2-40B4-BE49-F238E27FC236}">
                <a16:creationId xmlns:a16="http://schemas.microsoft.com/office/drawing/2014/main" id="{4E126D3D-BF55-BE42-852C-E4DCA1A90BCF}"/>
              </a:ext>
            </a:extLst>
          </p:cNvPr>
          <p:cNvPicPr>
            <a:picLocks noChangeAspect="1"/>
          </p:cNvPicPr>
          <p:nvPr/>
        </p:nvPicPr>
        <p:blipFill>
          <a:blip r:embed="rId3"/>
          <a:stretch>
            <a:fillRect/>
          </a:stretch>
        </p:blipFill>
        <p:spPr>
          <a:xfrm>
            <a:off x="7291748" y="2171700"/>
            <a:ext cx="4138252" cy="2760182"/>
          </a:xfrm>
          <a:prstGeom prst="rect">
            <a:avLst/>
          </a:prstGeom>
        </p:spPr>
      </p:pic>
    </p:spTree>
    <p:extLst>
      <p:ext uri="{BB962C8B-B14F-4D97-AF65-F5344CB8AC3E}">
        <p14:creationId xmlns:p14="http://schemas.microsoft.com/office/powerpoint/2010/main" val="24310484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17321-628C-394D-8582-272904AEF4D3}"/>
              </a:ext>
            </a:extLst>
          </p:cNvPr>
          <p:cNvSpPr>
            <a:spLocks noGrp="1"/>
          </p:cNvSpPr>
          <p:nvPr>
            <p:ph type="title"/>
          </p:nvPr>
        </p:nvSpPr>
        <p:spPr/>
        <p:txBody>
          <a:bodyPr/>
          <a:lstStyle/>
          <a:p>
            <a:r>
              <a:rPr lang="en-CH" dirty="0"/>
              <a:t>Main factors affecting language vitality</a:t>
            </a:r>
          </a:p>
        </p:txBody>
      </p:sp>
      <p:sp>
        <p:nvSpPr>
          <p:cNvPr id="3" name="Content Placeholder 2">
            <a:extLst>
              <a:ext uri="{FF2B5EF4-FFF2-40B4-BE49-F238E27FC236}">
                <a16:creationId xmlns:a16="http://schemas.microsoft.com/office/drawing/2014/main" id="{7CA10F6C-9034-D247-9D19-169038798BB6}"/>
              </a:ext>
            </a:extLst>
          </p:cNvPr>
          <p:cNvSpPr>
            <a:spLocks noGrp="1"/>
          </p:cNvSpPr>
          <p:nvPr>
            <p:ph idx="1"/>
          </p:nvPr>
        </p:nvSpPr>
        <p:spPr>
          <a:xfrm>
            <a:off x="1371600" y="2171700"/>
            <a:ext cx="9601200" cy="4193930"/>
          </a:xfrm>
        </p:spPr>
        <p:txBody>
          <a:bodyPr>
            <a:normAutofit/>
          </a:bodyPr>
          <a:lstStyle/>
          <a:p>
            <a:r>
              <a:rPr lang="en-CH" dirty="0"/>
              <a:t>Demographic factors </a:t>
            </a:r>
          </a:p>
          <a:p>
            <a:r>
              <a:rPr lang="en-CH" dirty="0"/>
              <a:t>Language characteristics</a:t>
            </a:r>
          </a:p>
          <a:p>
            <a:r>
              <a:rPr lang="en-CH" dirty="0"/>
              <a:t>Language status</a:t>
            </a:r>
          </a:p>
          <a:p>
            <a:r>
              <a:rPr lang="en-CH" dirty="0"/>
              <a:t>Economic factors</a:t>
            </a:r>
          </a:p>
          <a:p>
            <a:r>
              <a:rPr lang="en-CH" dirty="0"/>
              <a:t>Institutional support factors </a:t>
            </a:r>
          </a:p>
          <a:p>
            <a:pPr lvl="1"/>
            <a:r>
              <a:rPr lang="en-CH" dirty="0"/>
              <a:t>Governmental services</a:t>
            </a:r>
          </a:p>
          <a:p>
            <a:pPr lvl="1"/>
            <a:r>
              <a:rPr lang="en-CH" dirty="0"/>
              <a:t>Education</a:t>
            </a:r>
          </a:p>
          <a:p>
            <a:pPr lvl="1"/>
            <a:r>
              <a:rPr lang="en-CH" dirty="0"/>
              <a:t>Mass media</a:t>
            </a:r>
          </a:p>
          <a:p>
            <a:pPr lvl="1"/>
            <a:r>
              <a:rPr lang="en-CH" dirty="0"/>
              <a:t>Religion</a:t>
            </a:r>
          </a:p>
          <a:p>
            <a:pPr lvl="1"/>
            <a:r>
              <a:rPr lang="en-CH" dirty="0"/>
              <a:t>Culture</a:t>
            </a:r>
          </a:p>
          <a:p>
            <a:pPr lvl="1"/>
            <a:endParaRPr lang="en-CH" dirty="0"/>
          </a:p>
          <a:p>
            <a:endParaRPr lang="en-CH" dirty="0"/>
          </a:p>
        </p:txBody>
      </p:sp>
    </p:spTree>
    <p:extLst>
      <p:ext uri="{BB962C8B-B14F-4D97-AF65-F5344CB8AC3E}">
        <p14:creationId xmlns:p14="http://schemas.microsoft.com/office/powerpoint/2010/main" val="11062948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D36D33-009E-C44F-AC81-FBF735DB8F11}"/>
              </a:ext>
            </a:extLst>
          </p:cNvPr>
          <p:cNvSpPr>
            <a:spLocks noGrp="1"/>
          </p:cNvSpPr>
          <p:nvPr>
            <p:ph type="title"/>
          </p:nvPr>
        </p:nvSpPr>
        <p:spPr>
          <a:xfrm>
            <a:off x="1371600" y="685800"/>
            <a:ext cx="9601200" cy="1019908"/>
          </a:xfrm>
        </p:spPr>
        <p:txBody>
          <a:bodyPr>
            <a:normAutofit/>
          </a:bodyPr>
          <a:lstStyle/>
          <a:p>
            <a:r>
              <a:rPr lang="en-CH" dirty="0"/>
              <a:t>Demographic factors</a:t>
            </a:r>
          </a:p>
        </p:txBody>
      </p:sp>
      <p:sp>
        <p:nvSpPr>
          <p:cNvPr id="3" name="Content Placeholder 2">
            <a:extLst>
              <a:ext uri="{FF2B5EF4-FFF2-40B4-BE49-F238E27FC236}">
                <a16:creationId xmlns:a16="http://schemas.microsoft.com/office/drawing/2014/main" id="{E5BEBB2E-2642-9C48-AEC1-9D463E19746E}"/>
              </a:ext>
            </a:extLst>
          </p:cNvPr>
          <p:cNvSpPr>
            <a:spLocks noGrp="1"/>
          </p:cNvSpPr>
          <p:nvPr>
            <p:ph idx="1"/>
          </p:nvPr>
        </p:nvSpPr>
        <p:spPr>
          <a:xfrm>
            <a:off x="1371600" y="1916722"/>
            <a:ext cx="10093569" cy="4466493"/>
          </a:xfrm>
        </p:spPr>
        <p:txBody>
          <a:bodyPr>
            <a:normAutofit/>
          </a:bodyPr>
          <a:lstStyle/>
          <a:p>
            <a:r>
              <a:rPr lang="en-GB" dirty="0"/>
              <a:t>Total population of Switzerland: 8,5million (FSO, 2020)</a:t>
            </a:r>
          </a:p>
          <a:p>
            <a:r>
              <a:rPr lang="en-GB" dirty="0"/>
              <a:t>Absolute number of Romansh speakers: </a:t>
            </a:r>
            <a:r>
              <a:rPr lang="en-CH" dirty="0"/>
              <a:t>cca. 60,000 (FSO, 2020)</a:t>
            </a:r>
          </a:p>
          <a:p>
            <a:r>
              <a:rPr lang="en-CH" dirty="0"/>
              <a:t>Only 0.5% of the population considers Romansh to be their main language (FSO, 2020)</a:t>
            </a:r>
          </a:p>
          <a:p>
            <a:r>
              <a:rPr lang="en-GB" dirty="0" err="1"/>
              <a:t>Raetoromans</a:t>
            </a:r>
            <a:r>
              <a:rPr lang="en-GB" dirty="0"/>
              <a:t> now represent only about 30% of the population of </a:t>
            </a:r>
            <a:r>
              <a:rPr lang="en-GB" dirty="0" err="1"/>
              <a:t>Graubunden</a:t>
            </a:r>
            <a:r>
              <a:rPr lang="en-GB" dirty="0"/>
              <a:t> (FSO, 2020)</a:t>
            </a:r>
          </a:p>
          <a:p>
            <a:r>
              <a:rPr lang="en-CH" dirty="0"/>
              <a:t>In 2000, 44% were living outside of the Romansh-speaking area (Grunert, 2018)</a:t>
            </a:r>
            <a:endParaRPr lang="en-GB" dirty="0"/>
          </a:p>
          <a:p>
            <a:r>
              <a:rPr lang="en-CH" dirty="0"/>
              <a:t>Romansh spoken mostly by older generations</a:t>
            </a:r>
          </a:p>
          <a:p>
            <a:r>
              <a:rPr lang="en-CH" dirty="0"/>
              <a:t>In some families, Romansh is still learned as a mother tongue at home, but even children are bilngual and  Swiss German in other communication contexts</a:t>
            </a:r>
          </a:p>
          <a:p>
            <a:r>
              <a:rPr lang="en-CH" dirty="0"/>
              <a:t>Around 50% of spouses are not native Romansh speakers (</a:t>
            </a:r>
            <a:r>
              <a:rPr lang="en-GB" dirty="0" err="1"/>
              <a:t>Leybold</a:t>
            </a:r>
            <a:r>
              <a:rPr lang="en-GB" dirty="0"/>
              <a:t>-Johnson, 2006)</a:t>
            </a:r>
            <a:endParaRPr lang="en-CH" dirty="0"/>
          </a:p>
          <a:p>
            <a:endParaRPr lang="en-CH" dirty="0"/>
          </a:p>
        </p:txBody>
      </p:sp>
    </p:spTree>
    <p:extLst>
      <p:ext uri="{BB962C8B-B14F-4D97-AF65-F5344CB8AC3E}">
        <p14:creationId xmlns:p14="http://schemas.microsoft.com/office/powerpoint/2010/main" val="31421911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6395C-B453-C043-AF0A-BBDDD9835EC4}"/>
              </a:ext>
            </a:extLst>
          </p:cNvPr>
          <p:cNvSpPr>
            <a:spLocks noGrp="1"/>
          </p:cNvSpPr>
          <p:nvPr>
            <p:ph type="title"/>
          </p:nvPr>
        </p:nvSpPr>
        <p:spPr>
          <a:xfrm>
            <a:off x="1371600" y="685800"/>
            <a:ext cx="9601200" cy="773723"/>
          </a:xfrm>
        </p:spPr>
        <p:txBody>
          <a:bodyPr>
            <a:normAutofit/>
          </a:bodyPr>
          <a:lstStyle/>
          <a:p>
            <a:r>
              <a:rPr lang="en-CH" dirty="0"/>
              <a:t>Language characteristics</a:t>
            </a:r>
          </a:p>
        </p:txBody>
      </p:sp>
      <p:sp>
        <p:nvSpPr>
          <p:cNvPr id="3" name="Content Placeholder 2">
            <a:extLst>
              <a:ext uri="{FF2B5EF4-FFF2-40B4-BE49-F238E27FC236}">
                <a16:creationId xmlns:a16="http://schemas.microsoft.com/office/drawing/2014/main" id="{4E030119-6FF2-C747-874C-9638505069FB}"/>
              </a:ext>
            </a:extLst>
          </p:cNvPr>
          <p:cNvSpPr>
            <a:spLocks noGrp="1"/>
          </p:cNvSpPr>
          <p:nvPr>
            <p:ph idx="1"/>
          </p:nvPr>
        </p:nvSpPr>
        <p:spPr>
          <a:xfrm>
            <a:off x="1371600" y="2094689"/>
            <a:ext cx="9601200" cy="4077511"/>
          </a:xfrm>
        </p:spPr>
        <p:txBody>
          <a:bodyPr>
            <a:normAutofit/>
          </a:bodyPr>
          <a:lstStyle/>
          <a:p>
            <a:r>
              <a:rPr lang="en-GB" dirty="0"/>
              <a:t>Lack of common literary standard for centuries – 5 major dialects in five separate valleys</a:t>
            </a:r>
          </a:p>
          <a:p>
            <a:pPr lvl="1"/>
            <a:r>
              <a:rPr lang="en-GB" dirty="0"/>
              <a:t>Inability for the language to grow the way German or French did</a:t>
            </a:r>
          </a:p>
          <a:p>
            <a:pPr lvl="1"/>
            <a:r>
              <a:rPr lang="en-GB" dirty="0"/>
              <a:t>Lack of a single Romansh identity due to 5 dialects (</a:t>
            </a:r>
            <a:r>
              <a:rPr lang="en-GB" dirty="0" err="1"/>
              <a:t>Grunert</a:t>
            </a:r>
            <a:r>
              <a:rPr lang="en-GB" dirty="0"/>
              <a:t>, 2018)</a:t>
            </a:r>
          </a:p>
          <a:p>
            <a:r>
              <a:rPr lang="en-GB" dirty="0"/>
              <a:t>Romansh </a:t>
            </a:r>
            <a:r>
              <a:rPr lang="en-GB" dirty="0" err="1"/>
              <a:t>Grischun</a:t>
            </a:r>
            <a:r>
              <a:rPr lang="en-GB" dirty="0"/>
              <a:t> (RG) as the standard unified language since the 1980s</a:t>
            </a:r>
          </a:p>
          <a:p>
            <a:pPr lvl="1"/>
            <a:r>
              <a:rPr lang="en-GB" dirty="0"/>
              <a:t>Strong level of resistance to the standardization (therefore used for administrative purposes only)</a:t>
            </a:r>
          </a:p>
          <a:p>
            <a:pPr lvl="1"/>
            <a:r>
              <a:rPr lang="en-GB" dirty="0"/>
              <a:t>Romansh-speaking communities remain fragmented</a:t>
            </a:r>
          </a:p>
          <a:p>
            <a:pPr lvl="1"/>
            <a:endParaRPr lang="en-GB" dirty="0"/>
          </a:p>
          <a:p>
            <a:pPr lvl="1"/>
            <a:endParaRPr lang="en-GB" dirty="0"/>
          </a:p>
          <a:p>
            <a:endParaRPr lang="en-CH" dirty="0"/>
          </a:p>
        </p:txBody>
      </p:sp>
    </p:spTree>
    <p:extLst>
      <p:ext uri="{BB962C8B-B14F-4D97-AF65-F5344CB8AC3E}">
        <p14:creationId xmlns:p14="http://schemas.microsoft.com/office/powerpoint/2010/main" val="38409189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7E830-00CD-314F-B321-A77476DCAAC5}"/>
              </a:ext>
            </a:extLst>
          </p:cNvPr>
          <p:cNvSpPr>
            <a:spLocks noGrp="1"/>
          </p:cNvSpPr>
          <p:nvPr>
            <p:ph type="title"/>
          </p:nvPr>
        </p:nvSpPr>
        <p:spPr/>
        <p:txBody>
          <a:bodyPr/>
          <a:lstStyle/>
          <a:p>
            <a:r>
              <a:rPr lang="en-CH" dirty="0"/>
              <a:t>Language status</a:t>
            </a:r>
          </a:p>
        </p:txBody>
      </p:sp>
      <p:sp>
        <p:nvSpPr>
          <p:cNvPr id="3" name="Content Placeholder 2">
            <a:extLst>
              <a:ext uri="{FF2B5EF4-FFF2-40B4-BE49-F238E27FC236}">
                <a16:creationId xmlns:a16="http://schemas.microsoft.com/office/drawing/2014/main" id="{D9BD874A-B91B-CE4F-8D6E-AC4E9606CA18}"/>
              </a:ext>
            </a:extLst>
          </p:cNvPr>
          <p:cNvSpPr>
            <a:spLocks noGrp="1"/>
          </p:cNvSpPr>
          <p:nvPr>
            <p:ph idx="1"/>
          </p:nvPr>
        </p:nvSpPr>
        <p:spPr>
          <a:xfrm>
            <a:off x="1371600" y="2026920"/>
            <a:ext cx="9601200" cy="4251960"/>
          </a:xfrm>
        </p:spPr>
        <p:txBody>
          <a:bodyPr>
            <a:normAutofit/>
          </a:bodyPr>
          <a:lstStyle/>
          <a:p>
            <a:r>
              <a:rPr lang="en-CH" dirty="0"/>
              <a:t>Chur, capital of Graubunden  - German-speaking since the 16th century</a:t>
            </a:r>
          </a:p>
          <a:p>
            <a:r>
              <a:rPr lang="en-CH" dirty="0"/>
              <a:t>Until 1798, German was the only official language of the Old Confederation</a:t>
            </a:r>
          </a:p>
          <a:p>
            <a:r>
              <a:rPr lang="en-CH" dirty="0"/>
              <a:t>No mention of Romansh in the first Swiss constitution (1848)</a:t>
            </a:r>
          </a:p>
          <a:p>
            <a:r>
              <a:rPr lang="en-CH" dirty="0"/>
              <a:t>Romansh recognized as a national language in 1938 (only symbolic status)</a:t>
            </a:r>
          </a:p>
          <a:p>
            <a:r>
              <a:rPr lang="en-CH" dirty="0"/>
              <a:t>Romansh recognized as a partial official language in 1996</a:t>
            </a:r>
          </a:p>
          <a:p>
            <a:r>
              <a:rPr lang="en-CH" dirty="0"/>
              <a:t>As a result, Romansh holding lower status than German and French </a:t>
            </a:r>
          </a:p>
        </p:txBody>
      </p:sp>
    </p:spTree>
    <p:extLst>
      <p:ext uri="{BB962C8B-B14F-4D97-AF65-F5344CB8AC3E}">
        <p14:creationId xmlns:p14="http://schemas.microsoft.com/office/powerpoint/2010/main" val="9043247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3806C-81C7-B24E-9C59-D597D9B8A22A}"/>
              </a:ext>
            </a:extLst>
          </p:cNvPr>
          <p:cNvSpPr>
            <a:spLocks noGrp="1"/>
          </p:cNvSpPr>
          <p:nvPr>
            <p:ph type="title"/>
          </p:nvPr>
        </p:nvSpPr>
        <p:spPr>
          <a:xfrm>
            <a:off x="1371600" y="685800"/>
            <a:ext cx="9601200" cy="826477"/>
          </a:xfrm>
        </p:spPr>
        <p:txBody>
          <a:bodyPr/>
          <a:lstStyle/>
          <a:p>
            <a:r>
              <a:rPr lang="en-CH" dirty="0"/>
              <a:t>Economic factors</a:t>
            </a:r>
          </a:p>
        </p:txBody>
      </p:sp>
      <p:sp>
        <p:nvSpPr>
          <p:cNvPr id="3" name="Content Placeholder 2">
            <a:extLst>
              <a:ext uri="{FF2B5EF4-FFF2-40B4-BE49-F238E27FC236}">
                <a16:creationId xmlns:a16="http://schemas.microsoft.com/office/drawing/2014/main" id="{28F8B03F-EBBF-8740-8664-394810F4B6E7}"/>
              </a:ext>
            </a:extLst>
          </p:cNvPr>
          <p:cNvSpPr>
            <a:spLocks noGrp="1"/>
          </p:cNvSpPr>
          <p:nvPr>
            <p:ph idx="1"/>
          </p:nvPr>
        </p:nvSpPr>
        <p:spPr>
          <a:xfrm>
            <a:off x="1103312" y="2008414"/>
            <a:ext cx="10277702" cy="4239985"/>
          </a:xfrm>
        </p:spPr>
        <p:txBody>
          <a:bodyPr>
            <a:normAutofit lnSpcReduction="10000"/>
          </a:bodyPr>
          <a:lstStyle/>
          <a:p>
            <a:r>
              <a:rPr lang="en-GB" dirty="0"/>
              <a:t>Farming and forestry replaced by tourism and light industry</a:t>
            </a:r>
          </a:p>
          <a:p>
            <a:pPr lvl="1"/>
            <a:r>
              <a:rPr lang="en-GB" dirty="0"/>
              <a:t>More tourism in the area – greater need to speak German</a:t>
            </a:r>
          </a:p>
          <a:p>
            <a:r>
              <a:rPr lang="en-GB" dirty="0"/>
              <a:t>Better job opportunities outside of the Romansh-speaking area</a:t>
            </a:r>
          </a:p>
          <a:p>
            <a:r>
              <a:rPr lang="en-GB" dirty="0"/>
              <a:t>Greater infrastructure (with the building of a tunnel)  </a:t>
            </a:r>
          </a:p>
          <a:p>
            <a:pPr lvl="1"/>
            <a:r>
              <a:rPr lang="en-GB" dirty="0"/>
              <a:t>easier access to neighbouring territories</a:t>
            </a:r>
          </a:p>
          <a:p>
            <a:pPr lvl="1"/>
            <a:r>
              <a:rPr lang="en-GB" dirty="0"/>
              <a:t>more travel outside of the Romansh territory for work and pleasure </a:t>
            </a:r>
          </a:p>
          <a:p>
            <a:pPr marL="987552" lvl="2" indent="0">
              <a:buNone/>
            </a:pPr>
            <a:endParaRPr lang="en-GB" dirty="0"/>
          </a:p>
          <a:p>
            <a:r>
              <a:rPr lang="en-GB" dirty="0"/>
              <a:t>According to the Swiss Federal Culture Office: </a:t>
            </a:r>
          </a:p>
          <a:p>
            <a:pPr marL="0" indent="0">
              <a:buNone/>
            </a:pPr>
            <a:r>
              <a:rPr lang="en-GB" i="1" dirty="0"/>
              <a:t>    "It [Romansh] is no longer used very much in the fields of economy and administration and</a:t>
            </a:r>
          </a:p>
          <a:p>
            <a:pPr marL="0" indent="0">
              <a:buNone/>
            </a:pPr>
            <a:r>
              <a:rPr lang="en-GB" i="1" dirty="0"/>
              <a:t>              this automatically makes Romansh a spoken language and not a written one.”  </a:t>
            </a:r>
          </a:p>
          <a:p>
            <a:pPr marL="0" indent="0">
              <a:buNone/>
            </a:pPr>
            <a:r>
              <a:rPr lang="en-GB" i="1" dirty="0"/>
              <a:t>                                                                                                   (In </a:t>
            </a:r>
            <a:r>
              <a:rPr lang="en-GB" i="1" dirty="0" err="1"/>
              <a:t>Leybold</a:t>
            </a:r>
            <a:r>
              <a:rPr lang="en-GB" i="1" dirty="0"/>
              <a:t>-Johnson, 2006)</a:t>
            </a:r>
          </a:p>
        </p:txBody>
      </p:sp>
    </p:spTree>
    <p:extLst>
      <p:ext uri="{BB962C8B-B14F-4D97-AF65-F5344CB8AC3E}">
        <p14:creationId xmlns:p14="http://schemas.microsoft.com/office/powerpoint/2010/main" val="1287759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866E8-3619-EA4E-8C59-2F56CDB0BFAE}"/>
              </a:ext>
            </a:extLst>
          </p:cNvPr>
          <p:cNvSpPr>
            <a:spLocks noGrp="1"/>
          </p:cNvSpPr>
          <p:nvPr>
            <p:ph type="title"/>
          </p:nvPr>
        </p:nvSpPr>
        <p:spPr>
          <a:xfrm>
            <a:off x="1371600" y="685800"/>
            <a:ext cx="9601200" cy="984738"/>
          </a:xfrm>
        </p:spPr>
        <p:txBody>
          <a:bodyPr>
            <a:normAutofit/>
          </a:bodyPr>
          <a:lstStyle/>
          <a:p>
            <a:r>
              <a:rPr lang="en-CH" dirty="0"/>
              <a:t>Institutional support factors</a:t>
            </a:r>
            <a:endParaRPr lang="en-CH" sz="4800" dirty="0"/>
          </a:p>
        </p:txBody>
      </p:sp>
      <p:sp>
        <p:nvSpPr>
          <p:cNvPr id="3" name="Content Placeholder 2">
            <a:extLst>
              <a:ext uri="{FF2B5EF4-FFF2-40B4-BE49-F238E27FC236}">
                <a16:creationId xmlns:a16="http://schemas.microsoft.com/office/drawing/2014/main" id="{FE5C7CC7-FEEE-A046-9C9F-2248A19F4BE2}"/>
              </a:ext>
            </a:extLst>
          </p:cNvPr>
          <p:cNvSpPr>
            <a:spLocks noGrp="1"/>
          </p:cNvSpPr>
          <p:nvPr>
            <p:ph idx="1"/>
          </p:nvPr>
        </p:nvSpPr>
        <p:spPr>
          <a:xfrm>
            <a:off x="1371600" y="2215662"/>
            <a:ext cx="9601200" cy="4343400"/>
          </a:xfrm>
        </p:spPr>
        <p:txBody>
          <a:bodyPr>
            <a:normAutofit/>
          </a:bodyPr>
          <a:lstStyle/>
          <a:p>
            <a:pPr marL="0" indent="0">
              <a:buNone/>
            </a:pPr>
            <a:r>
              <a:rPr lang="en-CH" dirty="0"/>
              <a:t>These include:</a:t>
            </a:r>
          </a:p>
          <a:p>
            <a:pPr lvl="1"/>
            <a:r>
              <a:rPr lang="en-CH" dirty="0"/>
              <a:t>Governmental services</a:t>
            </a:r>
          </a:p>
          <a:p>
            <a:pPr lvl="1"/>
            <a:r>
              <a:rPr lang="en-CH" dirty="0"/>
              <a:t>Education</a:t>
            </a:r>
          </a:p>
          <a:p>
            <a:pPr lvl="1"/>
            <a:r>
              <a:rPr lang="en-CH" dirty="0"/>
              <a:t>Mass media</a:t>
            </a:r>
          </a:p>
          <a:p>
            <a:pPr lvl="1"/>
            <a:r>
              <a:rPr lang="en-CH" dirty="0"/>
              <a:t>Religion</a:t>
            </a:r>
          </a:p>
          <a:p>
            <a:pPr lvl="1"/>
            <a:r>
              <a:rPr lang="en-CH" dirty="0"/>
              <a:t>Culture</a:t>
            </a:r>
          </a:p>
          <a:p>
            <a:endParaRPr lang="en-CH" dirty="0"/>
          </a:p>
        </p:txBody>
      </p:sp>
    </p:spTree>
    <p:extLst>
      <p:ext uri="{BB962C8B-B14F-4D97-AF65-F5344CB8AC3E}">
        <p14:creationId xmlns:p14="http://schemas.microsoft.com/office/powerpoint/2010/main" val="7433044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3A4A1-F553-2E46-8BC3-930EC83C7ACA}"/>
              </a:ext>
            </a:extLst>
          </p:cNvPr>
          <p:cNvSpPr>
            <a:spLocks noGrp="1"/>
          </p:cNvSpPr>
          <p:nvPr>
            <p:ph type="title"/>
          </p:nvPr>
        </p:nvSpPr>
        <p:spPr>
          <a:xfrm>
            <a:off x="1371600" y="685800"/>
            <a:ext cx="9601200" cy="896815"/>
          </a:xfrm>
        </p:spPr>
        <p:txBody>
          <a:bodyPr>
            <a:normAutofit/>
          </a:bodyPr>
          <a:lstStyle/>
          <a:p>
            <a:r>
              <a:rPr lang="en-CH" dirty="0"/>
              <a:t>Governmental services</a:t>
            </a:r>
          </a:p>
        </p:txBody>
      </p:sp>
      <p:sp>
        <p:nvSpPr>
          <p:cNvPr id="3" name="Content Placeholder 2">
            <a:extLst>
              <a:ext uri="{FF2B5EF4-FFF2-40B4-BE49-F238E27FC236}">
                <a16:creationId xmlns:a16="http://schemas.microsoft.com/office/drawing/2014/main" id="{0AA799A7-EB9B-E746-9CF1-E738493CFDB2}"/>
              </a:ext>
            </a:extLst>
          </p:cNvPr>
          <p:cNvSpPr>
            <a:spLocks noGrp="1"/>
          </p:cNvSpPr>
          <p:nvPr>
            <p:ph idx="1"/>
          </p:nvPr>
        </p:nvSpPr>
        <p:spPr>
          <a:xfrm>
            <a:off x="1371600" y="2192216"/>
            <a:ext cx="8946541" cy="3531251"/>
          </a:xfrm>
        </p:spPr>
        <p:txBody>
          <a:bodyPr>
            <a:normAutofit/>
          </a:bodyPr>
          <a:lstStyle/>
          <a:p>
            <a:r>
              <a:rPr lang="en-GB" dirty="0"/>
              <a:t>The essential role of German for activities connected with law and administration.</a:t>
            </a:r>
            <a:endParaRPr lang="en-CH" dirty="0"/>
          </a:p>
          <a:p>
            <a:r>
              <a:rPr lang="en-GB" dirty="0"/>
              <a:t>The </a:t>
            </a:r>
            <a:r>
              <a:rPr lang="en-GB" dirty="0" err="1"/>
              <a:t>Raetoromans</a:t>
            </a:r>
            <a:r>
              <a:rPr lang="en-GB" dirty="0"/>
              <a:t> follow the law in its German form; however, some basic laws have been published in unofficial Romansh translations.</a:t>
            </a:r>
          </a:p>
          <a:p>
            <a:r>
              <a:rPr lang="en-GB" dirty="0"/>
              <a:t>In the  Supreme Court and Parliament only German is used.</a:t>
            </a:r>
          </a:p>
          <a:p>
            <a:r>
              <a:rPr lang="en-GB" dirty="0"/>
              <a:t>Symbolic role of Romansh in government and administration</a:t>
            </a:r>
            <a:endParaRPr lang="en-CH" dirty="0"/>
          </a:p>
        </p:txBody>
      </p:sp>
    </p:spTree>
    <p:extLst>
      <p:ext uri="{BB962C8B-B14F-4D97-AF65-F5344CB8AC3E}">
        <p14:creationId xmlns:p14="http://schemas.microsoft.com/office/powerpoint/2010/main" val="16546319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B2C7C-2EF5-B446-AEA2-6C18F36CC6FD}"/>
              </a:ext>
            </a:extLst>
          </p:cNvPr>
          <p:cNvSpPr>
            <a:spLocks noGrp="1"/>
          </p:cNvSpPr>
          <p:nvPr>
            <p:ph type="title"/>
          </p:nvPr>
        </p:nvSpPr>
        <p:spPr/>
        <p:txBody>
          <a:bodyPr/>
          <a:lstStyle/>
          <a:p>
            <a:r>
              <a:rPr lang="en-CH" dirty="0"/>
              <a:t>Education</a:t>
            </a:r>
          </a:p>
        </p:txBody>
      </p:sp>
      <p:sp>
        <p:nvSpPr>
          <p:cNvPr id="3" name="Content Placeholder 2">
            <a:extLst>
              <a:ext uri="{FF2B5EF4-FFF2-40B4-BE49-F238E27FC236}">
                <a16:creationId xmlns:a16="http://schemas.microsoft.com/office/drawing/2014/main" id="{C4FC544A-2BC1-2041-93FF-41BDAA203EAB}"/>
              </a:ext>
            </a:extLst>
          </p:cNvPr>
          <p:cNvSpPr>
            <a:spLocks noGrp="1"/>
          </p:cNvSpPr>
          <p:nvPr>
            <p:ph idx="1"/>
          </p:nvPr>
        </p:nvSpPr>
        <p:spPr>
          <a:xfrm>
            <a:off x="1371600" y="2005744"/>
            <a:ext cx="9601200" cy="4630366"/>
          </a:xfrm>
        </p:spPr>
        <p:txBody>
          <a:bodyPr>
            <a:normAutofit/>
          </a:bodyPr>
          <a:lstStyle/>
          <a:p>
            <a:r>
              <a:rPr lang="en-GB" b="1" dirty="0"/>
              <a:t>PRIMARY:</a:t>
            </a:r>
          </a:p>
          <a:p>
            <a:pPr lvl="1"/>
            <a:r>
              <a:rPr lang="en-GB" dirty="0"/>
              <a:t>Three types of primary schools in the Romansh-speaking areas:</a:t>
            </a:r>
          </a:p>
          <a:p>
            <a:pPr lvl="2"/>
            <a:r>
              <a:rPr lang="en-GB" dirty="0"/>
              <a:t>Romansh schools with instruction in Romansh during the first 3-6 years</a:t>
            </a:r>
          </a:p>
          <a:p>
            <a:pPr lvl="2"/>
            <a:r>
              <a:rPr lang="en-GB" dirty="0"/>
              <a:t>Bilingual schools with partial instruction in Romansh</a:t>
            </a:r>
          </a:p>
          <a:p>
            <a:pPr lvl="2"/>
            <a:r>
              <a:rPr lang="en-GB" dirty="0"/>
              <a:t>German schools with teaching Romansh as a subject (not a required subject)</a:t>
            </a:r>
          </a:p>
          <a:p>
            <a:r>
              <a:rPr lang="en-GB" b="1" dirty="0"/>
              <a:t>SECONDARY: </a:t>
            </a:r>
          </a:p>
          <a:p>
            <a:pPr lvl="1"/>
            <a:r>
              <a:rPr lang="en-GB" dirty="0"/>
              <a:t>German as the language of instruction</a:t>
            </a:r>
          </a:p>
          <a:p>
            <a:pPr lvl="1"/>
            <a:r>
              <a:rPr lang="en-GB" dirty="0"/>
              <a:t>Romansh taught as a subject </a:t>
            </a:r>
          </a:p>
          <a:p>
            <a:r>
              <a:rPr lang="en-GB" b="1" dirty="0"/>
              <a:t>TERTIARY:</a:t>
            </a:r>
          </a:p>
          <a:p>
            <a:pPr lvl="1"/>
            <a:r>
              <a:rPr lang="en-GB" dirty="0"/>
              <a:t>Romansh language and literature masters programs offered at two universities</a:t>
            </a:r>
          </a:p>
          <a:p>
            <a:pPr lvl="1"/>
            <a:endParaRPr lang="en-GB" dirty="0"/>
          </a:p>
          <a:p>
            <a:pPr lvl="1"/>
            <a:endParaRPr lang="en-CH" dirty="0"/>
          </a:p>
        </p:txBody>
      </p:sp>
    </p:spTree>
    <p:extLst>
      <p:ext uri="{BB962C8B-B14F-4D97-AF65-F5344CB8AC3E}">
        <p14:creationId xmlns:p14="http://schemas.microsoft.com/office/powerpoint/2010/main" val="24394747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2038B-842D-C644-9070-F3377C070426}"/>
              </a:ext>
            </a:extLst>
          </p:cNvPr>
          <p:cNvSpPr>
            <a:spLocks noGrp="1"/>
          </p:cNvSpPr>
          <p:nvPr>
            <p:ph type="title"/>
          </p:nvPr>
        </p:nvSpPr>
        <p:spPr/>
        <p:txBody>
          <a:bodyPr/>
          <a:lstStyle/>
          <a:p>
            <a:r>
              <a:rPr lang="en-CH"/>
              <a:t>Mass media</a:t>
            </a:r>
            <a:endParaRPr lang="en-CH" dirty="0"/>
          </a:p>
        </p:txBody>
      </p:sp>
      <p:sp>
        <p:nvSpPr>
          <p:cNvPr id="3" name="Content Placeholder 2">
            <a:extLst>
              <a:ext uri="{FF2B5EF4-FFF2-40B4-BE49-F238E27FC236}">
                <a16:creationId xmlns:a16="http://schemas.microsoft.com/office/drawing/2014/main" id="{95A1B113-68E9-254C-A84C-180B650C5A1D}"/>
              </a:ext>
            </a:extLst>
          </p:cNvPr>
          <p:cNvSpPr>
            <a:spLocks noGrp="1"/>
          </p:cNvSpPr>
          <p:nvPr>
            <p:ph idx="1"/>
          </p:nvPr>
        </p:nvSpPr>
        <p:spPr>
          <a:xfrm>
            <a:off x="1371600" y="1852247"/>
            <a:ext cx="9601200" cy="4870937"/>
          </a:xfrm>
        </p:spPr>
        <p:txBody>
          <a:bodyPr>
            <a:normAutofit lnSpcReduction="10000"/>
          </a:bodyPr>
          <a:lstStyle/>
          <a:p>
            <a:r>
              <a:rPr lang="en-CH" dirty="0"/>
              <a:t>NEWSPAPERS</a:t>
            </a:r>
          </a:p>
          <a:p>
            <a:pPr lvl="1"/>
            <a:r>
              <a:rPr lang="en-CH" dirty="0"/>
              <a:t>La Quotidiana - daily newspaper in Romansh (all five dialects + Rumantsch Grischun) (with a website in German)</a:t>
            </a:r>
          </a:p>
          <a:p>
            <a:pPr lvl="1"/>
            <a:r>
              <a:rPr lang="en-CH" dirty="0"/>
              <a:t>Engadiner Post - two pages in Romansh</a:t>
            </a:r>
          </a:p>
          <a:p>
            <a:r>
              <a:rPr lang="en-CH" dirty="0"/>
              <a:t>MAGAZINES</a:t>
            </a:r>
          </a:p>
          <a:p>
            <a:pPr lvl="1"/>
            <a:r>
              <a:rPr lang="en-GB" dirty="0"/>
              <a:t>For youth as well as adults</a:t>
            </a:r>
            <a:endParaRPr lang="en-CH" dirty="0"/>
          </a:p>
          <a:p>
            <a:r>
              <a:rPr lang="en-CH" dirty="0"/>
              <a:t>RADIO</a:t>
            </a:r>
          </a:p>
          <a:p>
            <a:pPr lvl="1"/>
            <a:r>
              <a:rPr lang="en-CH" dirty="0"/>
              <a:t>Radio Rumantsch with 24-h boradcast in Romansh (different dialects spoken)</a:t>
            </a:r>
          </a:p>
          <a:p>
            <a:pPr lvl="1"/>
            <a:r>
              <a:rPr lang="en-CH" dirty="0"/>
              <a:t>Radio Grischa – mostly broadcasting in German with some in Romansh</a:t>
            </a:r>
          </a:p>
          <a:p>
            <a:pPr lvl="1"/>
            <a:r>
              <a:rPr lang="en-CH" dirty="0"/>
              <a:t>Radio Engiadina - mostly broadcasting in German with some in Romansh</a:t>
            </a:r>
          </a:p>
          <a:p>
            <a:r>
              <a:rPr lang="en-CH" dirty="0"/>
              <a:t>TV</a:t>
            </a:r>
          </a:p>
          <a:p>
            <a:pPr lvl="1"/>
            <a:r>
              <a:rPr lang="en-CH" dirty="0"/>
              <a:t>No dedicated TV station – some Swiss stations provide limited broadcasting in Romansh</a:t>
            </a:r>
          </a:p>
        </p:txBody>
      </p:sp>
    </p:spTree>
    <p:extLst>
      <p:ext uri="{BB962C8B-B14F-4D97-AF65-F5344CB8AC3E}">
        <p14:creationId xmlns:p14="http://schemas.microsoft.com/office/powerpoint/2010/main" val="10522113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01304-2ECA-1E41-8072-CF58CF19A21A}"/>
              </a:ext>
            </a:extLst>
          </p:cNvPr>
          <p:cNvSpPr>
            <a:spLocks noGrp="1"/>
          </p:cNvSpPr>
          <p:nvPr>
            <p:ph type="title"/>
          </p:nvPr>
        </p:nvSpPr>
        <p:spPr/>
        <p:txBody>
          <a:bodyPr/>
          <a:lstStyle/>
          <a:p>
            <a:r>
              <a:rPr lang="en-CH" dirty="0"/>
              <a:t>Religion</a:t>
            </a:r>
          </a:p>
        </p:txBody>
      </p:sp>
      <p:sp>
        <p:nvSpPr>
          <p:cNvPr id="3" name="Content Placeholder 2">
            <a:extLst>
              <a:ext uri="{FF2B5EF4-FFF2-40B4-BE49-F238E27FC236}">
                <a16:creationId xmlns:a16="http://schemas.microsoft.com/office/drawing/2014/main" id="{E705A8F7-445F-744B-BE76-BDE9D4AD70F0}"/>
              </a:ext>
            </a:extLst>
          </p:cNvPr>
          <p:cNvSpPr>
            <a:spLocks noGrp="1"/>
          </p:cNvSpPr>
          <p:nvPr>
            <p:ph idx="1"/>
          </p:nvPr>
        </p:nvSpPr>
        <p:spPr>
          <a:xfrm>
            <a:off x="1371600" y="2286000"/>
            <a:ext cx="10109200" cy="3581400"/>
          </a:xfrm>
        </p:spPr>
        <p:txBody>
          <a:bodyPr/>
          <a:lstStyle/>
          <a:p>
            <a:r>
              <a:rPr lang="en-CH" dirty="0"/>
              <a:t>The receeding role of Church in language transmission </a:t>
            </a:r>
          </a:p>
          <a:p>
            <a:pPr lvl="1"/>
            <a:r>
              <a:rPr lang="en-GB" dirty="0"/>
              <a:t>L</a:t>
            </a:r>
            <a:r>
              <a:rPr lang="en-CH" dirty="0"/>
              <a:t>ack of Romansh-speaking clergy</a:t>
            </a:r>
          </a:p>
          <a:p>
            <a:pPr lvl="1"/>
            <a:r>
              <a:rPr lang="en-GB" dirty="0"/>
              <a:t>D</a:t>
            </a:r>
            <a:r>
              <a:rPr lang="en-CH" dirty="0"/>
              <a:t>esire to accommodate German-speaking tourists</a:t>
            </a:r>
          </a:p>
          <a:p>
            <a:pPr lvl="1"/>
            <a:r>
              <a:rPr lang="en-CH" dirty="0"/>
              <a:t>Desire to reach German speakers who have moved to the canton of Graubunden</a:t>
            </a:r>
          </a:p>
          <a:p>
            <a:r>
              <a:rPr lang="en-CH" dirty="0"/>
              <a:t>In an attempt to reach more people, German has been used increasingly</a:t>
            </a:r>
          </a:p>
          <a:p>
            <a:endParaRPr lang="en-CH" dirty="0"/>
          </a:p>
        </p:txBody>
      </p:sp>
    </p:spTree>
    <p:extLst>
      <p:ext uri="{BB962C8B-B14F-4D97-AF65-F5344CB8AC3E}">
        <p14:creationId xmlns:p14="http://schemas.microsoft.com/office/powerpoint/2010/main" val="17825286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33CA7-4404-4A43-87A9-7FD6955AC8F0}"/>
              </a:ext>
            </a:extLst>
          </p:cNvPr>
          <p:cNvSpPr>
            <a:spLocks noGrp="1"/>
          </p:cNvSpPr>
          <p:nvPr>
            <p:ph type="title"/>
          </p:nvPr>
        </p:nvSpPr>
        <p:spPr/>
        <p:txBody>
          <a:bodyPr/>
          <a:lstStyle/>
          <a:p>
            <a:r>
              <a:rPr lang="en-CH" dirty="0"/>
              <a:t>Culture </a:t>
            </a:r>
          </a:p>
        </p:txBody>
      </p:sp>
      <p:sp>
        <p:nvSpPr>
          <p:cNvPr id="3" name="Content Placeholder 2">
            <a:extLst>
              <a:ext uri="{FF2B5EF4-FFF2-40B4-BE49-F238E27FC236}">
                <a16:creationId xmlns:a16="http://schemas.microsoft.com/office/drawing/2014/main" id="{72ECD20A-97EB-384F-A087-001B7FCCE5D0}"/>
              </a:ext>
            </a:extLst>
          </p:cNvPr>
          <p:cNvSpPr>
            <a:spLocks noGrp="1"/>
          </p:cNvSpPr>
          <p:nvPr>
            <p:ph idx="1"/>
          </p:nvPr>
        </p:nvSpPr>
        <p:spPr/>
        <p:txBody>
          <a:bodyPr/>
          <a:lstStyle/>
          <a:p>
            <a:r>
              <a:rPr lang="en-CH" dirty="0"/>
              <a:t>The Romansh League – central Raetoroman cultural organization</a:t>
            </a:r>
          </a:p>
          <a:p>
            <a:pPr lvl="1"/>
            <a:r>
              <a:rPr lang="en-CH" dirty="0"/>
              <a:t>Goal: to strengthen the Romansh culture and the use of R</a:t>
            </a:r>
            <a:r>
              <a:rPr lang="en-GB" dirty="0"/>
              <a:t>o</a:t>
            </a:r>
            <a:r>
              <a:rPr lang="en-CH" dirty="0"/>
              <a:t>mansh in all domains, </a:t>
            </a:r>
            <a:r>
              <a:rPr lang="en-GB" dirty="0"/>
              <a:t>I</a:t>
            </a:r>
            <a:r>
              <a:rPr lang="en-CH" dirty="0"/>
              <a:t>nhibit language shift</a:t>
            </a:r>
          </a:p>
          <a:p>
            <a:pPr lvl="1"/>
            <a:r>
              <a:rPr lang="en-GB" dirty="0"/>
              <a:t>I</a:t>
            </a:r>
            <a:r>
              <a:rPr lang="en-CH" dirty="0"/>
              <a:t>ssuing of textbooks, children’s readers, choir music</a:t>
            </a:r>
          </a:p>
          <a:p>
            <a:pPr lvl="1"/>
            <a:r>
              <a:rPr lang="en-GB" dirty="0"/>
              <a:t>O</a:t>
            </a:r>
            <a:r>
              <a:rPr lang="en-CH" dirty="0"/>
              <a:t>rganization of courses that promote Romansh language and culture</a:t>
            </a:r>
          </a:p>
          <a:p>
            <a:pPr lvl="1"/>
            <a:endParaRPr lang="en-CH" dirty="0"/>
          </a:p>
          <a:p>
            <a:pPr lvl="1"/>
            <a:endParaRPr lang="en-CH" dirty="0"/>
          </a:p>
          <a:p>
            <a:endParaRPr lang="en-CH" dirty="0"/>
          </a:p>
        </p:txBody>
      </p:sp>
    </p:spTree>
    <p:extLst>
      <p:ext uri="{BB962C8B-B14F-4D97-AF65-F5344CB8AC3E}">
        <p14:creationId xmlns:p14="http://schemas.microsoft.com/office/powerpoint/2010/main" val="10209640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925FD-B311-F441-98A7-EB07E4536D99}"/>
              </a:ext>
            </a:extLst>
          </p:cNvPr>
          <p:cNvSpPr>
            <a:spLocks noGrp="1"/>
          </p:cNvSpPr>
          <p:nvPr>
            <p:ph type="title"/>
          </p:nvPr>
        </p:nvSpPr>
        <p:spPr/>
        <p:txBody>
          <a:bodyPr/>
          <a:lstStyle/>
          <a:p>
            <a:r>
              <a:rPr lang="en-CH" dirty="0"/>
              <a:t>Attempts to revive Romansh</a:t>
            </a:r>
          </a:p>
        </p:txBody>
      </p:sp>
      <p:sp>
        <p:nvSpPr>
          <p:cNvPr id="3" name="Content Placeholder 2">
            <a:extLst>
              <a:ext uri="{FF2B5EF4-FFF2-40B4-BE49-F238E27FC236}">
                <a16:creationId xmlns:a16="http://schemas.microsoft.com/office/drawing/2014/main" id="{A75CA03E-F0BF-B94E-9755-F3829F198679}"/>
              </a:ext>
            </a:extLst>
          </p:cNvPr>
          <p:cNvSpPr>
            <a:spLocks noGrp="1"/>
          </p:cNvSpPr>
          <p:nvPr>
            <p:ph idx="1"/>
          </p:nvPr>
        </p:nvSpPr>
        <p:spPr>
          <a:xfrm>
            <a:off x="1371600" y="2043112"/>
            <a:ext cx="9601200" cy="4388167"/>
          </a:xfrm>
        </p:spPr>
        <p:txBody>
          <a:bodyPr>
            <a:normAutofit fontScale="92500" lnSpcReduction="20000"/>
          </a:bodyPr>
          <a:lstStyle/>
          <a:p>
            <a:r>
              <a:rPr lang="en-GB" dirty="0"/>
              <a:t>Action to strengthen Romansh language:</a:t>
            </a:r>
          </a:p>
          <a:p>
            <a:pPr lvl="1"/>
            <a:r>
              <a:rPr lang="en-GB" dirty="0"/>
              <a:t>Implementation of policies that protect minority languages</a:t>
            </a:r>
          </a:p>
          <a:p>
            <a:pPr lvl="1"/>
            <a:r>
              <a:rPr lang="en-GB" dirty="0"/>
              <a:t>Support of institutions that promote Romansh language and culture</a:t>
            </a:r>
          </a:p>
          <a:p>
            <a:pPr lvl="1"/>
            <a:r>
              <a:rPr lang="en-GB" dirty="0"/>
              <a:t>Subsidies</a:t>
            </a:r>
          </a:p>
          <a:p>
            <a:pPr lvl="2"/>
            <a:r>
              <a:rPr lang="en-GB" dirty="0"/>
              <a:t>To primary schools with Romansh instruction</a:t>
            </a:r>
          </a:p>
          <a:p>
            <a:pPr lvl="2"/>
            <a:r>
              <a:rPr lang="en-GB" dirty="0"/>
              <a:t>To the Romansh speaking parts of the canton for the preservation of their cultural and linguistic heritage  (CHF 4 million yearly)</a:t>
            </a:r>
          </a:p>
          <a:p>
            <a:pPr marL="530352" lvl="1" indent="0">
              <a:buNone/>
            </a:pPr>
            <a:endParaRPr lang="en-GB" dirty="0"/>
          </a:p>
          <a:p>
            <a:r>
              <a:rPr lang="en-GB" dirty="0"/>
              <a:t>“Supportive public discourse about individual multilingualism has increased the self-confidence of speakers of the minority languages. The instruments of language policy applied up to now, however, have not succeeded in reversing the decline of these languages.” (</a:t>
            </a:r>
            <a:r>
              <a:rPr lang="en-GB" dirty="0" err="1"/>
              <a:t>Grunert</a:t>
            </a:r>
            <a:r>
              <a:rPr lang="en-GB" dirty="0"/>
              <a:t>, 2018, p.545)</a:t>
            </a:r>
          </a:p>
          <a:p>
            <a:r>
              <a:rPr lang="en-GB" dirty="0"/>
              <a:t>“Although there has been a renewed interest in the language [Romansh] over the past 20 years, it is still a statistical probability that Romansh may die out within a few decades.” (</a:t>
            </a:r>
            <a:r>
              <a:rPr lang="en-GB" dirty="0" err="1"/>
              <a:t>Cathomas</a:t>
            </a:r>
            <a:r>
              <a:rPr lang="en-GB" dirty="0"/>
              <a:t> In </a:t>
            </a:r>
            <a:r>
              <a:rPr lang="en-GB" b="1" dirty="0" err="1"/>
              <a:t>Leybold</a:t>
            </a:r>
            <a:r>
              <a:rPr lang="en-GB" b="1" dirty="0"/>
              <a:t>-Johnson, </a:t>
            </a:r>
            <a:r>
              <a:rPr lang="en-GB" dirty="0"/>
              <a:t>2006)</a:t>
            </a:r>
          </a:p>
          <a:p>
            <a:pPr marL="530352" lvl="1" indent="0">
              <a:buNone/>
            </a:pPr>
            <a:endParaRPr lang="en-GB" dirty="0"/>
          </a:p>
          <a:p>
            <a:pPr lvl="1"/>
            <a:endParaRPr lang="en-CH" dirty="0"/>
          </a:p>
        </p:txBody>
      </p:sp>
    </p:spTree>
    <p:extLst>
      <p:ext uri="{BB962C8B-B14F-4D97-AF65-F5344CB8AC3E}">
        <p14:creationId xmlns:p14="http://schemas.microsoft.com/office/powerpoint/2010/main" val="20209787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95BB6-F2E5-064B-ACB1-FCDE4D4F0E90}"/>
              </a:ext>
            </a:extLst>
          </p:cNvPr>
          <p:cNvSpPr>
            <a:spLocks noGrp="1"/>
          </p:cNvSpPr>
          <p:nvPr>
            <p:ph type="title"/>
          </p:nvPr>
        </p:nvSpPr>
        <p:spPr/>
        <p:txBody>
          <a:bodyPr/>
          <a:lstStyle/>
          <a:p>
            <a:r>
              <a:rPr lang="en-CH" dirty="0"/>
              <a:t>Conclusion</a:t>
            </a:r>
          </a:p>
        </p:txBody>
      </p:sp>
      <p:sp>
        <p:nvSpPr>
          <p:cNvPr id="3" name="Content Placeholder 2">
            <a:extLst>
              <a:ext uri="{FF2B5EF4-FFF2-40B4-BE49-F238E27FC236}">
                <a16:creationId xmlns:a16="http://schemas.microsoft.com/office/drawing/2014/main" id="{C5D9770A-4DB8-A249-A0F0-2C5FCE5ABC01}"/>
              </a:ext>
            </a:extLst>
          </p:cNvPr>
          <p:cNvSpPr>
            <a:spLocks noGrp="1"/>
          </p:cNvSpPr>
          <p:nvPr>
            <p:ph idx="1"/>
          </p:nvPr>
        </p:nvSpPr>
        <p:spPr>
          <a:xfrm>
            <a:off x="1371600" y="2211362"/>
            <a:ext cx="9601200" cy="1818771"/>
          </a:xfrm>
        </p:spPr>
        <p:txBody>
          <a:bodyPr>
            <a:normAutofit/>
          </a:bodyPr>
          <a:lstStyle/>
          <a:p>
            <a:r>
              <a:rPr lang="en-CH" dirty="0"/>
              <a:t>Despite attempts to revive the language, Romansh is in an ongoing language shift due to unfavorable demographic, economic, language as well as institutional support factors. </a:t>
            </a:r>
          </a:p>
          <a:p>
            <a:r>
              <a:rPr lang="en-CH" dirty="0"/>
              <a:t>Romansh as a “definitely endangered language” based on UNESCO (Moseley, 2010)</a:t>
            </a:r>
          </a:p>
          <a:p>
            <a:endParaRPr lang="en-CH" dirty="0"/>
          </a:p>
          <a:p>
            <a:endParaRPr lang="en-CH" dirty="0"/>
          </a:p>
          <a:p>
            <a:endParaRPr lang="en-CH" dirty="0"/>
          </a:p>
          <a:p>
            <a:endParaRPr lang="en-CH" dirty="0"/>
          </a:p>
        </p:txBody>
      </p:sp>
    </p:spTree>
    <p:extLst>
      <p:ext uri="{BB962C8B-B14F-4D97-AF65-F5344CB8AC3E}">
        <p14:creationId xmlns:p14="http://schemas.microsoft.com/office/powerpoint/2010/main" val="16345508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80109-D693-5342-8174-5F2D34396F46}"/>
              </a:ext>
            </a:extLst>
          </p:cNvPr>
          <p:cNvSpPr>
            <a:spLocks noGrp="1"/>
          </p:cNvSpPr>
          <p:nvPr>
            <p:ph type="title"/>
          </p:nvPr>
        </p:nvSpPr>
        <p:spPr>
          <a:xfrm>
            <a:off x="1478280" y="3048000"/>
            <a:ext cx="9601200" cy="1485900"/>
          </a:xfrm>
        </p:spPr>
        <p:txBody>
          <a:bodyPr/>
          <a:lstStyle/>
          <a:p>
            <a:r>
              <a:rPr lang="en-CH" dirty="0"/>
              <a:t>Thank you for your attention!</a:t>
            </a:r>
          </a:p>
        </p:txBody>
      </p:sp>
    </p:spTree>
    <p:extLst>
      <p:ext uri="{BB962C8B-B14F-4D97-AF65-F5344CB8AC3E}">
        <p14:creationId xmlns:p14="http://schemas.microsoft.com/office/powerpoint/2010/main" val="35318842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FC6C9-4620-CA47-8D42-5B38E37DAE0D}"/>
              </a:ext>
            </a:extLst>
          </p:cNvPr>
          <p:cNvSpPr>
            <a:spLocks noGrp="1"/>
          </p:cNvSpPr>
          <p:nvPr>
            <p:ph type="title"/>
          </p:nvPr>
        </p:nvSpPr>
        <p:spPr/>
        <p:txBody>
          <a:bodyPr/>
          <a:lstStyle/>
          <a:p>
            <a:r>
              <a:rPr lang="en-CH" dirty="0"/>
              <a:t>References</a:t>
            </a:r>
          </a:p>
        </p:txBody>
      </p:sp>
      <p:sp>
        <p:nvSpPr>
          <p:cNvPr id="3" name="Content Placeholder 2">
            <a:extLst>
              <a:ext uri="{FF2B5EF4-FFF2-40B4-BE49-F238E27FC236}">
                <a16:creationId xmlns:a16="http://schemas.microsoft.com/office/drawing/2014/main" id="{93B77C58-5CDB-9044-A8C1-768F43A1634D}"/>
              </a:ext>
            </a:extLst>
          </p:cNvPr>
          <p:cNvSpPr>
            <a:spLocks noGrp="1"/>
          </p:cNvSpPr>
          <p:nvPr>
            <p:ph idx="1"/>
          </p:nvPr>
        </p:nvSpPr>
        <p:spPr>
          <a:xfrm>
            <a:off x="1371600" y="1524000"/>
            <a:ext cx="9726984" cy="5503334"/>
          </a:xfrm>
        </p:spPr>
        <p:txBody>
          <a:bodyPr>
            <a:normAutofit fontScale="70000" lnSpcReduction="20000"/>
          </a:bodyPr>
          <a:lstStyle/>
          <a:p>
            <a:pPr marL="0" indent="0">
              <a:buNone/>
            </a:pPr>
            <a:endParaRPr lang="en-GB" i="1" dirty="0"/>
          </a:p>
          <a:p>
            <a:pPr marL="0" indent="0">
              <a:buNone/>
            </a:pPr>
            <a:r>
              <a:rPr lang="en-US" b="1" dirty="0"/>
              <a:t>Edwards, J.</a:t>
            </a:r>
            <a:r>
              <a:rPr lang="en-US" dirty="0"/>
              <a:t> (1992) Sociopolitical aspects of language maintenance and loss. In </a:t>
            </a:r>
            <a:r>
              <a:rPr lang="en-CH" dirty="0"/>
              <a:t>Fase, W., Jaspaert, K., &amp; Kroon, S. (Eds.) </a:t>
            </a:r>
            <a:r>
              <a:rPr lang="en-CH" i="1" dirty="0"/>
              <a:t>Maintenance and loss of minority languages</a:t>
            </a:r>
            <a:r>
              <a:rPr lang="en-CH" dirty="0"/>
              <a:t>. ProQuest Ebook Central </a:t>
            </a:r>
            <a:r>
              <a:rPr lang="en-CH" u="sng" dirty="0">
                <a:hlinkClick r:id="rId2"/>
              </a:rPr>
              <a:t>https://ebookcentral.proquest.com</a:t>
            </a:r>
            <a:r>
              <a:rPr lang="en-CH" dirty="0"/>
              <a:t> </a:t>
            </a:r>
            <a:endParaRPr lang="en-GB" dirty="0"/>
          </a:p>
          <a:p>
            <a:pPr marL="0" indent="0">
              <a:buNone/>
            </a:pPr>
            <a:r>
              <a:rPr lang="en-GB" b="1" i="1" dirty="0" err="1"/>
              <a:t>Encyclopædia</a:t>
            </a:r>
            <a:r>
              <a:rPr lang="en-GB" b="1" i="1" dirty="0"/>
              <a:t> Britannica Online</a:t>
            </a:r>
            <a:r>
              <a:rPr lang="en-GB" b="1" dirty="0"/>
              <a:t> </a:t>
            </a:r>
            <a:r>
              <a:rPr lang="en-GB" dirty="0"/>
              <a:t>(2020) Romansh Language. </a:t>
            </a:r>
            <a:r>
              <a:rPr lang="en-GB" dirty="0" err="1"/>
              <a:t>Encyclopædia</a:t>
            </a:r>
            <a:r>
              <a:rPr lang="en-GB" dirty="0"/>
              <a:t> Britannica Online, 2020-10-02. Web.</a:t>
            </a:r>
            <a:br>
              <a:rPr lang="en-GB" dirty="0"/>
            </a:br>
            <a:r>
              <a:rPr lang="en-GB" dirty="0"/>
              <a:t>Giles, H., </a:t>
            </a:r>
            <a:r>
              <a:rPr lang="en-GB" dirty="0" err="1"/>
              <a:t>Bourhis</a:t>
            </a:r>
            <a:r>
              <a:rPr lang="en-GB" dirty="0"/>
              <a:t>, R. &amp; Taylor, D. (1977) Towards a theory of language in ethnic group relations. In H. Giles (ed.) Language, Ethnicity and Intergroup Relations. London: Academic Press. </a:t>
            </a:r>
          </a:p>
          <a:p>
            <a:pPr marL="0" indent="0">
              <a:buNone/>
            </a:pPr>
            <a:r>
              <a:rPr lang="en-GB" b="1" dirty="0"/>
              <a:t>Federal Statistical Office (2020) Languages declared as main languages. Retrieved from:  </a:t>
            </a:r>
            <a:r>
              <a:rPr lang="en-GB" b="1" dirty="0">
                <a:hlinkClick r:id="rId3"/>
              </a:rPr>
              <a:t>https://www.bfs.admin.ch/bfs/en/home/statistics/population/languages-religions.assetdetail.11887096.html</a:t>
            </a:r>
            <a:r>
              <a:rPr lang="en-GB" b="1" dirty="0"/>
              <a:t>  </a:t>
            </a:r>
          </a:p>
          <a:p>
            <a:pPr marL="0" indent="0">
              <a:buNone/>
            </a:pPr>
            <a:r>
              <a:rPr lang="en-CH" b="1" dirty="0"/>
              <a:t>Giles, H., Bourhis, R.Y. &amp; Taylor, D.M. </a:t>
            </a:r>
            <a:r>
              <a:rPr lang="en-CH" dirty="0"/>
              <a:t>(1977) Towards a theory of language in ethnic group relations. In H. Giles (Ed.). </a:t>
            </a:r>
            <a:r>
              <a:rPr lang="en-CH" i="1" dirty="0"/>
              <a:t>Language, Ethnicity and Intergroup Relations</a:t>
            </a:r>
            <a:r>
              <a:rPr lang="en-US" dirty="0"/>
              <a:t>,</a:t>
            </a:r>
            <a:r>
              <a:rPr lang="en-CH" dirty="0"/>
              <a:t> pp. 307-348. London, UK: Academic Press.</a:t>
            </a:r>
            <a:endParaRPr lang="en-GB" dirty="0"/>
          </a:p>
          <a:p>
            <a:pPr marL="0" indent="0">
              <a:buNone/>
            </a:pPr>
            <a:r>
              <a:rPr lang="en-GB" b="1" dirty="0" err="1"/>
              <a:t>Grünert</a:t>
            </a:r>
            <a:r>
              <a:rPr lang="en-GB" b="1" dirty="0"/>
              <a:t>, M. </a:t>
            </a:r>
            <a:r>
              <a:rPr lang="en-GB" dirty="0"/>
              <a:t>(2018). 19. Multilingualism in Switzerland. In </a:t>
            </a:r>
            <a:r>
              <a:rPr lang="en-GB" i="1" dirty="0"/>
              <a:t>Manual of Romance Sociolinguistics</a:t>
            </a:r>
            <a:r>
              <a:rPr lang="en-GB" dirty="0"/>
              <a:t> (pp. 526-548). De Gruyter.</a:t>
            </a:r>
            <a:endParaRPr lang="en-GB" b="1" dirty="0"/>
          </a:p>
          <a:p>
            <a:pPr marL="0" indent="0">
              <a:buNone/>
            </a:pPr>
            <a:r>
              <a:rPr lang="en-CH" b="1" dirty="0"/>
              <a:t>Hyltenstam, K. &amp; Stroud, C.</a:t>
            </a:r>
            <a:r>
              <a:rPr lang="en-CH" dirty="0"/>
              <a:t> (1996) Language Maintenance. In </a:t>
            </a:r>
            <a:r>
              <a:rPr lang="en-CH" i="1" dirty="0"/>
              <a:t>Contact Linguistics</a:t>
            </a:r>
            <a:r>
              <a:rPr lang="en-CH" dirty="0"/>
              <a:t>, Goebl Nelde, P. H., Stary, Z., &amp; Wölck, W. (Eds.), pp. 567-578. ProQuest Ebook Central </a:t>
            </a:r>
            <a:r>
              <a:rPr lang="en-CH" u="sng" dirty="0">
                <a:hlinkClick r:id="rId2"/>
              </a:rPr>
              <a:t>https://ebookcentral.proquest.com</a:t>
            </a:r>
            <a:r>
              <a:rPr lang="en-US" dirty="0"/>
              <a:t>.</a:t>
            </a:r>
            <a:endParaRPr lang="en-GB" b="1" dirty="0"/>
          </a:p>
          <a:p>
            <a:pPr marL="0" indent="0">
              <a:buNone/>
            </a:pPr>
            <a:r>
              <a:rPr lang="en-GB" b="1" dirty="0" err="1"/>
              <a:t>Leybold</a:t>
            </a:r>
            <a:r>
              <a:rPr lang="en-GB" b="1" dirty="0"/>
              <a:t>-Johnson, I. </a:t>
            </a:r>
            <a:r>
              <a:rPr lang="en-GB" dirty="0"/>
              <a:t>(2006) Romansh faces a silent future. </a:t>
            </a:r>
            <a:r>
              <a:rPr lang="en-GB" dirty="0" err="1"/>
              <a:t>Swissinfo</a:t>
            </a:r>
            <a:r>
              <a:rPr lang="en-GB" dirty="0"/>
              <a:t>: https://</a:t>
            </a:r>
            <a:r>
              <a:rPr lang="en-GB" dirty="0" err="1"/>
              <a:t>www.swissinfo.ch</a:t>
            </a:r>
            <a:r>
              <a:rPr lang="en-GB" dirty="0"/>
              <a:t>/</a:t>
            </a:r>
            <a:r>
              <a:rPr lang="en-GB" dirty="0" err="1"/>
              <a:t>eng</a:t>
            </a:r>
            <a:r>
              <a:rPr lang="en-GB" dirty="0"/>
              <a:t>/</a:t>
            </a:r>
            <a:r>
              <a:rPr lang="en-GB" dirty="0" err="1"/>
              <a:t>romansh</a:t>
            </a:r>
            <a:r>
              <a:rPr lang="en-GB" dirty="0"/>
              <a:t>-faces-a-silent-future/41076</a:t>
            </a:r>
            <a:endParaRPr lang="en-GB" b="1" dirty="0"/>
          </a:p>
          <a:p>
            <a:pPr marL="0" indent="0">
              <a:buNone/>
            </a:pPr>
            <a:r>
              <a:rPr lang="en-GB" b="1" dirty="0"/>
              <a:t>Moseley, C. </a:t>
            </a:r>
            <a:r>
              <a:rPr lang="en-GB" dirty="0"/>
              <a:t>(ed.) (2010) Atlas of the World’s Languages in Danger, 3rd ed. Paris, UNESCO Publishing. Online version: </a:t>
            </a:r>
            <a:r>
              <a:rPr lang="en-GB" b="1" dirty="0">
                <a:hlinkClick r:id="rId4"/>
              </a:rPr>
              <a:t>http://www.unesco.org/culture/en/endangeredlanguages/atlas</a:t>
            </a:r>
            <a:endParaRPr lang="en-GB" b="1" dirty="0"/>
          </a:p>
          <a:p>
            <a:pPr marL="0" indent="0">
              <a:buNone/>
            </a:pPr>
            <a:r>
              <a:rPr lang="en-GB" b="1" dirty="0"/>
              <a:t>The Federal Council </a:t>
            </a:r>
            <a:r>
              <a:rPr lang="en-GB" dirty="0"/>
              <a:t>(2020, November 1) Language – facts and figures. Retrieved from: </a:t>
            </a:r>
            <a:r>
              <a:rPr lang="en-GB" dirty="0">
                <a:hlinkClick r:id="rId5"/>
              </a:rPr>
              <a:t>https://www.eda.admin.ch/aboutswitzerland/en/home/gesellschaft/sprachen/die-sprachen---fakten-und-zahlen.htm</a:t>
            </a:r>
            <a:r>
              <a:rPr lang="en-GB" dirty="0"/>
              <a:t> </a:t>
            </a:r>
            <a:endParaRPr lang="en-GB" b="1" dirty="0"/>
          </a:p>
          <a:p>
            <a:pPr marL="0" indent="0">
              <a:buNone/>
            </a:pPr>
            <a:r>
              <a:rPr lang="en-CH" b="1" dirty="0"/>
              <a:t>Weinreich, U. </a:t>
            </a:r>
            <a:r>
              <a:rPr lang="en-CH" dirty="0"/>
              <a:t>(2011) </a:t>
            </a:r>
            <a:r>
              <a:rPr lang="en-GB" dirty="0"/>
              <a:t>Languages in Contact: French, German and Romansh  in twentieth-century Switzerland. Amsterdam: John </a:t>
            </a:r>
            <a:r>
              <a:rPr lang="en-GB" dirty="0" err="1"/>
              <a:t>Benjamins</a:t>
            </a:r>
            <a:r>
              <a:rPr lang="en-GB" dirty="0"/>
              <a:t> Publishing.</a:t>
            </a:r>
          </a:p>
          <a:p>
            <a:pPr marL="0" indent="0">
              <a:buNone/>
            </a:pPr>
            <a:endParaRPr lang="en-GB" dirty="0"/>
          </a:p>
          <a:p>
            <a:endParaRPr lang="en-GB" dirty="0"/>
          </a:p>
          <a:p>
            <a:endParaRPr lang="en-CH" dirty="0"/>
          </a:p>
        </p:txBody>
      </p:sp>
    </p:spTree>
    <p:extLst>
      <p:ext uri="{BB962C8B-B14F-4D97-AF65-F5344CB8AC3E}">
        <p14:creationId xmlns:p14="http://schemas.microsoft.com/office/powerpoint/2010/main" val="2680650862"/>
      </p:ext>
    </p:extLst>
  </p:cSld>
  <p:clrMapOvr>
    <a:masterClrMapping/>
  </p:clrMapOvr>
</p:sld>
</file>

<file path=ppt/theme/theme1.xml><?xml version="1.0" encoding="utf-8"?>
<a:theme xmlns:a="http://schemas.openxmlformats.org/drawingml/2006/main" name="Crop">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9270AA94-2367-4B1E-B579-26147B222B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{97F223C4-D67D-214C-8F69-CF1A0F5B3E71}tf10001072</Template>
  <TotalTime>22468</TotalTime>
  <Words>4192</Words>
  <Application>Microsoft Macintosh PowerPoint</Application>
  <PresentationFormat>Widescreen</PresentationFormat>
  <Paragraphs>202</Paragraphs>
  <Slides>19</Slides>
  <Notes>18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Franklin Gothic Book</vt:lpstr>
      <vt:lpstr>Crop</vt:lpstr>
      <vt:lpstr>The language shift of Romansh  in quadrilingual Switzerland</vt:lpstr>
      <vt:lpstr>Switzerland as a quadrilingual country</vt:lpstr>
      <vt:lpstr>Distribution of the four languages</vt:lpstr>
      <vt:lpstr>Romansh</vt:lpstr>
      <vt:lpstr>Main factors affecting language vitality</vt:lpstr>
      <vt:lpstr>Demographic factors</vt:lpstr>
      <vt:lpstr>Language characteristics</vt:lpstr>
      <vt:lpstr>Language status</vt:lpstr>
      <vt:lpstr>Economic factors</vt:lpstr>
      <vt:lpstr>Institutional support factors</vt:lpstr>
      <vt:lpstr>Governmental services</vt:lpstr>
      <vt:lpstr>Education</vt:lpstr>
      <vt:lpstr>Mass media</vt:lpstr>
      <vt:lpstr>Religion</vt:lpstr>
      <vt:lpstr>Culture </vt:lpstr>
      <vt:lpstr>Attempts to revive Romansh</vt:lpstr>
      <vt:lpstr>Conclusion</vt:lpstr>
      <vt:lpstr>Thank you for your attention!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ongoing language shift of Romansh in quadrilingual Switzerland</dc:title>
  <dc:creator>Microsoft Office User</dc:creator>
  <cp:lastModifiedBy>Microsoft Office User</cp:lastModifiedBy>
  <cp:revision>143</cp:revision>
  <dcterms:created xsi:type="dcterms:W3CDTF">2020-10-19T07:43:55Z</dcterms:created>
  <dcterms:modified xsi:type="dcterms:W3CDTF">2021-01-03T13:48:31Z</dcterms:modified>
</cp:coreProperties>
</file>