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2" r:id="rId2"/>
    <p:sldId id="256" r:id="rId3"/>
    <p:sldId id="265" r:id="rId4"/>
    <p:sldId id="271" r:id="rId5"/>
    <p:sldId id="259" r:id="rId6"/>
    <p:sldId id="266" r:id="rId7"/>
    <p:sldId id="258" r:id="rId8"/>
    <p:sldId id="268" r:id="rId9"/>
    <p:sldId id="264" r:id="rId10"/>
    <p:sldId id="267" r:id="rId11"/>
    <p:sldId id="270"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8433A2-56BB-47AD-A9D9-3A54E65AF3A5}" v="184" dt="2020-07-16T07:44:55.908"/>
    <p1510:client id="{559C034F-E7DD-A3F4-F2C5-9DB1D713B26B}" v="171" dt="2020-07-15T23:31:27.382"/>
    <p1510:client id="{AB0EE3CF-320B-E09F-A54A-3A0C512E33A8}" v="173" dt="2020-07-16T00:28:56.707"/>
    <p1510:client id="{D461759A-DD7C-E33C-AD1C-45EB949B0C76}" v="180" dt="2020-07-16T07:28:25.7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77" autoAdjust="0"/>
    <p:restoredTop sz="94660"/>
  </p:normalViewPr>
  <p:slideViewPr>
    <p:cSldViewPr snapToGrid="0">
      <p:cViewPr varScale="1">
        <p:scale>
          <a:sx n="62" d="100"/>
          <a:sy n="62" d="100"/>
        </p:scale>
        <p:origin x="84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none" spc="0" normalizeH="0" baseline="0">
                <a:solidFill>
                  <a:schemeClr val="dk1">
                    <a:lumMod val="50000"/>
                    <a:lumOff val="50000"/>
                  </a:schemeClr>
                </a:solidFill>
                <a:latin typeface="+mj-lt"/>
                <a:ea typeface="+mj-ea"/>
                <a:cs typeface="+mj-cs"/>
              </a:defRPr>
            </a:pPr>
            <a:r>
              <a:rPr lang="en-GB" sz="2000" b="1">
                <a:solidFill>
                  <a:srgbClr val="FF0000"/>
                </a:solidFill>
              </a:rPr>
              <a:t>Primary</a:t>
            </a:r>
            <a:r>
              <a:rPr lang="en-GB" sz="2000" b="1" baseline="0">
                <a:solidFill>
                  <a:srgbClr val="FF0000"/>
                </a:solidFill>
              </a:rPr>
              <a:t> data</a:t>
            </a:r>
            <a:endParaRPr lang="en-GB" sz="2000" b="1">
              <a:solidFill>
                <a:srgbClr val="FF0000"/>
              </a:solidFill>
            </a:endParaRPr>
          </a:p>
        </c:rich>
      </c:tx>
      <c:overlay val="0"/>
      <c:spPr>
        <a:noFill/>
        <a:ln>
          <a:noFill/>
        </a:ln>
        <a:effectLst/>
      </c:spPr>
      <c:txPr>
        <a:bodyPr rot="0" spcFirstLastPara="1" vertOverflow="ellipsis" vert="horz" wrap="square" anchor="ctr" anchorCtr="1"/>
        <a:lstStyle/>
        <a:p>
          <a:pPr>
            <a:defRPr sz="1600" b="1" i="0" u="none" strike="noStrike" kern="1200" cap="none" spc="0" normalizeH="0" baseline="0">
              <a:solidFill>
                <a:schemeClr val="dk1">
                  <a:lumMod val="50000"/>
                  <a:lumOff val="50000"/>
                </a:schemeClr>
              </a:solidFill>
              <a:latin typeface="+mj-lt"/>
              <a:ea typeface="+mj-ea"/>
              <a:cs typeface="+mj-cs"/>
            </a:defRPr>
          </a:pPr>
          <a:endParaRPr lang="en-US"/>
        </a:p>
      </c:txPr>
    </c:title>
    <c:autoTitleDeleted val="0"/>
    <c:plotArea>
      <c:layout>
        <c:manualLayout>
          <c:layoutTarget val="inner"/>
          <c:xMode val="edge"/>
          <c:yMode val="edge"/>
          <c:x val="2.6811111698286035E-2"/>
          <c:y val="0.12086134453781512"/>
          <c:w val="0.96088463774242983"/>
          <c:h val="0.7823458280950174"/>
        </c:manualLayout>
      </c:layout>
      <c:barChart>
        <c:barDir val="col"/>
        <c:grouping val="clustered"/>
        <c:varyColors val="0"/>
        <c:ser>
          <c:idx val="0"/>
          <c:order val="0"/>
          <c:tx>
            <c:strRef>
              <c:f>Sheet1!$A$3</c:f>
              <c:strCache>
                <c:ptCount val="1"/>
                <c:pt idx="0">
                  <c:v>Mercedes-Benz</c:v>
                </c:pt>
              </c:strCache>
            </c:strRef>
          </c:tx>
          <c:spPr>
            <a:solidFill>
              <a:schemeClr val="accent1"/>
            </a:solidFill>
            <a:ln>
              <a:noFill/>
            </a:ln>
            <a:effectLst/>
          </c:spPr>
          <c:invertIfNegative val="0"/>
          <c:cat>
            <c:strRef>
              <c:f>Sheet1!$B$1:$I$2</c:f>
              <c:strCache>
                <c:ptCount val="5"/>
                <c:pt idx="0">
                  <c:v>Design</c:v>
                </c:pt>
                <c:pt idx="1">
                  <c:v>Price</c:v>
                </c:pt>
                <c:pt idx="2">
                  <c:v>Quality</c:v>
                </c:pt>
                <c:pt idx="3">
                  <c:v>Diversity</c:v>
                </c:pt>
                <c:pt idx="4">
                  <c:v>Reliability</c:v>
                </c:pt>
              </c:strCache>
            </c:strRef>
          </c:cat>
          <c:val>
            <c:numRef>
              <c:f>Sheet1!$B$3:$I$3</c:f>
              <c:numCache>
                <c:formatCode>General</c:formatCode>
                <c:ptCount val="5"/>
                <c:pt idx="0">
                  <c:v>10</c:v>
                </c:pt>
                <c:pt idx="1">
                  <c:v>8</c:v>
                </c:pt>
                <c:pt idx="2">
                  <c:v>10</c:v>
                </c:pt>
                <c:pt idx="3">
                  <c:v>10</c:v>
                </c:pt>
                <c:pt idx="4">
                  <c:v>10</c:v>
                </c:pt>
              </c:numCache>
            </c:numRef>
          </c:val>
          <c:extLst>
            <c:ext xmlns:c16="http://schemas.microsoft.com/office/drawing/2014/chart" uri="{C3380CC4-5D6E-409C-BE32-E72D297353CC}">
              <c16:uniqueId val="{00000000-634C-4B29-9192-264637362A10}"/>
            </c:ext>
          </c:extLst>
        </c:ser>
        <c:ser>
          <c:idx val="1"/>
          <c:order val="1"/>
          <c:tx>
            <c:strRef>
              <c:f>Sheet1!$A$4</c:f>
              <c:strCache>
                <c:ptCount val="1"/>
                <c:pt idx="0">
                  <c:v>BMW</c:v>
                </c:pt>
              </c:strCache>
            </c:strRef>
          </c:tx>
          <c:spPr>
            <a:solidFill>
              <a:schemeClr val="accent2"/>
            </a:solidFill>
            <a:ln>
              <a:noFill/>
            </a:ln>
            <a:effectLst/>
          </c:spPr>
          <c:invertIfNegative val="0"/>
          <c:cat>
            <c:strRef>
              <c:f>Sheet1!$B$1:$I$2</c:f>
              <c:strCache>
                <c:ptCount val="5"/>
                <c:pt idx="0">
                  <c:v>Design</c:v>
                </c:pt>
                <c:pt idx="1">
                  <c:v>Price</c:v>
                </c:pt>
                <c:pt idx="2">
                  <c:v>Quality</c:v>
                </c:pt>
                <c:pt idx="3">
                  <c:v>Diversity</c:v>
                </c:pt>
                <c:pt idx="4">
                  <c:v>Reliability</c:v>
                </c:pt>
              </c:strCache>
            </c:strRef>
          </c:cat>
          <c:val>
            <c:numRef>
              <c:f>Sheet1!$B$4:$I$4</c:f>
              <c:numCache>
                <c:formatCode>General</c:formatCode>
                <c:ptCount val="5"/>
                <c:pt idx="0">
                  <c:v>9</c:v>
                </c:pt>
                <c:pt idx="1">
                  <c:v>8</c:v>
                </c:pt>
                <c:pt idx="2">
                  <c:v>9</c:v>
                </c:pt>
                <c:pt idx="3">
                  <c:v>7</c:v>
                </c:pt>
                <c:pt idx="4">
                  <c:v>9</c:v>
                </c:pt>
              </c:numCache>
            </c:numRef>
          </c:val>
          <c:extLst>
            <c:ext xmlns:c16="http://schemas.microsoft.com/office/drawing/2014/chart" uri="{C3380CC4-5D6E-409C-BE32-E72D297353CC}">
              <c16:uniqueId val="{00000001-634C-4B29-9192-264637362A10}"/>
            </c:ext>
          </c:extLst>
        </c:ser>
        <c:dLbls>
          <c:showLegendKey val="0"/>
          <c:showVal val="0"/>
          <c:showCatName val="0"/>
          <c:showSerName val="0"/>
          <c:showPercent val="0"/>
          <c:showBubbleSize val="0"/>
        </c:dLbls>
        <c:gapWidth val="267"/>
        <c:overlap val="-43"/>
        <c:axId val="1744223935"/>
        <c:axId val="1731054191"/>
        <c:extLst>
          <c:ext xmlns:c15="http://schemas.microsoft.com/office/drawing/2012/chart" uri="{02D57815-91ED-43cb-92C2-25804820EDAC}">
            <c15:filteredBarSeries>
              <c15:ser>
                <c:idx val="2"/>
                <c:order val="2"/>
                <c:tx>
                  <c:strRef>
                    <c:extLst>
                      <c:ext uri="{02D57815-91ED-43cb-92C2-25804820EDAC}">
                        <c15:formulaRef>
                          <c15:sqref>Sheet1!$A$5</c15:sqref>
                        </c15:formulaRef>
                      </c:ext>
                    </c:extLst>
                    <c:strCache>
                      <c:ptCount val="1"/>
                    </c:strCache>
                  </c:strRef>
                </c:tx>
                <c:spPr>
                  <a:solidFill>
                    <a:schemeClr val="accent3"/>
                  </a:solidFill>
                  <a:ln>
                    <a:noFill/>
                  </a:ln>
                  <a:effectLst/>
                </c:spPr>
                <c:invertIfNegative val="0"/>
                <c:cat>
                  <c:strRef>
                    <c:extLst>
                      <c:ext uri="{02D57815-91ED-43cb-92C2-25804820EDAC}">
                        <c15:formulaRef>
                          <c15:sqref>Sheet1!$B$1:$I$2</c15:sqref>
                        </c15:formulaRef>
                      </c:ext>
                    </c:extLst>
                    <c:strCache>
                      <c:ptCount val="5"/>
                      <c:pt idx="0">
                        <c:v>Design</c:v>
                      </c:pt>
                      <c:pt idx="1">
                        <c:v>Price</c:v>
                      </c:pt>
                      <c:pt idx="2">
                        <c:v>Quality</c:v>
                      </c:pt>
                      <c:pt idx="3">
                        <c:v>Diversity</c:v>
                      </c:pt>
                      <c:pt idx="4">
                        <c:v>Reliability</c:v>
                      </c:pt>
                    </c:strCache>
                  </c:strRef>
                </c:cat>
                <c:val>
                  <c:numRef>
                    <c:extLst>
                      <c:ext uri="{02D57815-91ED-43cb-92C2-25804820EDAC}">
                        <c15:formulaRef>
                          <c15:sqref>Sheet1!$B$5:$I$5</c15:sqref>
                        </c15:formulaRef>
                      </c:ext>
                    </c:extLst>
                    <c:numCache>
                      <c:formatCode>General</c:formatCode>
                      <c:ptCount val="5"/>
                    </c:numCache>
                  </c:numRef>
                </c:val>
                <c:extLst>
                  <c:ext xmlns:c16="http://schemas.microsoft.com/office/drawing/2014/chart" uri="{C3380CC4-5D6E-409C-BE32-E72D297353CC}">
                    <c16:uniqueId val="{00000002-634C-4B29-9192-264637362A10}"/>
                  </c:ext>
                </c:extLst>
              </c15:ser>
            </c15:filteredBarSeries>
            <c15:filteredBarSeries>
              <c15:ser>
                <c:idx val="3"/>
                <c:order val="3"/>
                <c:tx>
                  <c:strRef>
                    <c:extLst xmlns:c15="http://schemas.microsoft.com/office/drawing/2012/chart">
                      <c:ext xmlns:c15="http://schemas.microsoft.com/office/drawing/2012/chart" uri="{02D57815-91ED-43cb-92C2-25804820EDAC}">
                        <c15:formulaRef>
                          <c15:sqref>Sheet1!$A$6</c15:sqref>
                        </c15:formulaRef>
                      </c:ext>
                    </c:extLst>
                    <c:strCache>
                      <c:ptCount val="1"/>
                    </c:strCache>
                  </c:strRef>
                </c:tx>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Sheet1!$B$1:$I$2</c15:sqref>
                        </c15:formulaRef>
                      </c:ext>
                    </c:extLst>
                    <c:strCache>
                      <c:ptCount val="5"/>
                      <c:pt idx="0">
                        <c:v>Design</c:v>
                      </c:pt>
                      <c:pt idx="1">
                        <c:v>Price</c:v>
                      </c:pt>
                      <c:pt idx="2">
                        <c:v>Quality</c:v>
                      </c:pt>
                      <c:pt idx="3">
                        <c:v>Diversity</c:v>
                      </c:pt>
                      <c:pt idx="4">
                        <c:v>Reliability</c:v>
                      </c:pt>
                    </c:strCache>
                  </c:strRef>
                </c:cat>
                <c:val>
                  <c:numRef>
                    <c:extLst xmlns:c15="http://schemas.microsoft.com/office/drawing/2012/chart">
                      <c:ext xmlns:c15="http://schemas.microsoft.com/office/drawing/2012/chart" uri="{02D57815-91ED-43cb-92C2-25804820EDAC}">
                        <c15:formulaRef>
                          <c15:sqref>Sheet1!$B$6:$I$6</c15:sqref>
                        </c15:formulaRef>
                      </c:ext>
                    </c:extLst>
                    <c:numCache>
                      <c:formatCode>General</c:formatCode>
                      <c:ptCount val="5"/>
                    </c:numCache>
                  </c:numRef>
                </c:val>
                <c:extLst xmlns:c15="http://schemas.microsoft.com/office/drawing/2012/chart">
                  <c:ext xmlns:c16="http://schemas.microsoft.com/office/drawing/2014/chart" uri="{C3380CC4-5D6E-409C-BE32-E72D297353CC}">
                    <c16:uniqueId val="{00000003-634C-4B29-9192-264637362A10}"/>
                  </c:ext>
                </c:extLst>
              </c15:ser>
            </c15:filteredBarSeries>
          </c:ext>
        </c:extLst>
      </c:barChart>
      <c:catAx>
        <c:axId val="1744223935"/>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900" b="0" i="0" u="none" strike="noStrike" kern="1200" cap="none" spc="0" normalizeH="0" baseline="0">
                <a:solidFill>
                  <a:schemeClr val="dk1">
                    <a:lumMod val="65000"/>
                    <a:lumOff val="35000"/>
                  </a:schemeClr>
                </a:solidFill>
                <a:latin typeface="+mn-lt"/>
                <a:ea typeface="+mn-ea"/>
                <a:cs typeface="+mn-cs"/>
              </a:defRPr>
            </a:pPr>
            <a:endParaRPr lang="en-US"/>
          </a:p>
        </c:txPr>
        <c:crossAx val="1731054191"/>
        <c:crosses val="autoZero"/>
        <c:auto val="1"/>
        <c:lblAlgn val="ctr"/>
        <c:lblOffset val="100"/>
        <c:noMultiLvlLbl val="0"/>
      </c:catAx>
      <c:valAx>
        <c:axId val="1731054191"/>
        <c:scaling>
          <c:orientation val="minMax"/>
        </c:scaling>
        <c:delete val="0"/>
        <c:axPos val="l"/>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en-US"/>
          </a:p>
        </c:txPr>
        <c:crossAx val="1744223935"/>
        <c:crosses val="autoZero"/>
        <c:crossBetween val="between"/>
      </c:valAx>
      <c:spPr>
        <a:pattFill prst="ltDnDiag">
          <a:fgClr>
            <a:schemeClr val="dk1">
              <a:lumMod val="15000"/>
              <a:lumOff val="85000"/>
            </a:schemeClr>
          </a:fgClr>
          <a:bgClr>
            <a:schemeClr val="lt1"/>
          </a:bgClr>
        </a:patt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A8F1E2-CD16-4FB0-AE66-6CFFD2EC652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87E98847-8D8F-4CAC-8C84-90FA406BD96E}">
      <dgm:prSet/>
      <dgm:spPr/>
      <dgm:t>
        <a:bodyPr/>
        <a:lstStyle/>
        <a:p>
          <a:r>
            <a:rPr lang="en-US"/>
            <a:t>Electronic Stability Program</a:t>
          </a:r>
        </a:p>
      </dgm:t>
    </dgm:pt>
    <dgm:pt modelId="{215D13D6-C0D5-4FC5-B4BF-C76ABC0D4B35}" type="parTrans" cxnId="{F005C63F-8B14-44FF-A00D-1AA1E6DD4D51}">
      <dgm:prSet/>
      <dgm:spPr/>
      <dgm:t>
        <a:bodyPr/>
        <a:lstStyle/>
        <a:p>
          <a:endParaRPr lang="en-US"/>
        </a:p>
      </dgm:t>
    </dgm:pt>
    <dgm:pt modelId="{5B9D5969-37DB-41D1-89C9-DCD34D2BEA04}" type="sibTrans" cxnId="{F005C63F-8B14-44FF-A00D-1AA1E6DD4D51}">
      <dgm:prSet/>
      <dgm:spPr/>
      <dgm:t>
        <a:bodyPr/>
        <a:lstStyle/>
        <a:p>
          <a:endParaRPr lang="en-US"/>
        </a:p>
      </dgm:t>
    </dgm:pt>
    <dgm:pt modelId="{DC5E6521-F143-4A5E-AABC-69602C3A0FE6}">
      <dgm:prSet/>
      <dgm:spPr/>
      <dgm:t>
        <a:bodyPr/>
        <a:lstStyle/>
        <a:p>
          <a:r>
            <a:rPr lang="en-US"/>
            <a:t>Pre-Safe Technology</a:t>
          </a:r>
        </a:p>
      </dgm:t>
    </dgm:pt>
    <dgm:pt modelId="{C453A137-6F68-41FB-B703-EF18E825DB41}" type="parTrans" cxnId="{8E31380E-13FF-49FD-A709-336BF418965A}">
      <dgm:prSet/>
      <dgm:spPr/>
      <dgm:t>
        <a:bodyPr/>
        <a:lstStyle/>
        <a:p>
          <a:endParaRPr lang="en-US"/>
        </a:p>
      </dgm:t>
    </dgm:pt>
    <dgm:pt modelId="{CDC57A61-4034-473A-A6C3-DFB6C8A21CFC}" type="sibTrans" cxnId="{8E31380E-13FF-49FD-A709-336BF418965A}">
      <dgm:prSet/>
      <dgm:spPr/>
      <dgm:t>
        <a:bodyPr/>
        <a:lstStyle/>
        <a:p>
          <a:endParaRPr lang="en-US"/>
        </a:p>
      </dgm:t>
    </dgm:pt>
    <dgm:pt modelId="{68344475-79EB-425C-B362-A0215DFD4447}">
      <dgm:prSet/>
      <dgm:spPr/>
      <dgm:t>
        <a:bodyPr/>
        <a:lstStyle/>
        <a:p>
          <a:r>
            <a:rPr lang="en-US"/>
            <a:t>SmartKey Technology</a:t>
          </a:r>
        </a:p>
      </dgm:t>
    </dgm:pt>
    <dgm:pt modelId="{55CABB36-ACBE-4565-A815-72EE598A829B}" type="parTrans" cxnId="{264299C9-3C20-4819-A995-3AAC20FAD84E}">
      <dgm:prSet/>
      <dgm:spPr/>
      <dgm:t>
        <a:bodyPr/>
        <a:lstStyle/>
        <a:p>
          <a:endParaRPr lang="en-US"/>
        </a:p>
      </dgm:t>
    </dgm:pt>
    <dgm:pt modelId="{E7868BCA-49E1-4AB4-8F69-846D18744A5D}" type="sibTrans" cxnId="{264299C9-3C20-4819-A995-3AAC20FAD84E}">
      <dgm:prSet/>
      <dgm:spPr/>
      <dgm:t>
        <a:bodyPr/>
        <a:lstStyle/>
        <a:p>
          <a:endParaRPr lang="en-US"/>
        </a:p>
      </dgm:t>
    </dgm:pt>
    <dgm:pt modelId="{ABB0056D-7D59-4AEA-BF63-1ECBB74920E9}">
      <dgm:prSet/>
      <dgm:spPr/>
      <dgm:t>
        <a:bodyPr/>
        <a:lstStyle/>
        <a:p>
          <a:r>
            <a:rPr lang="en-US"/>
            <a:t>Autonomous Driving</a:t>
          </a:r>
        </a:p>
      </dgm:t>
    </dgm:pt>
    <dgm:pt modelId="{BC0D466E-B527-4260-B9FD-7DF4023A1A48}" type="parTrans" cxnId="{209A2A5B-20B6-4FF1-BD37-76A0AF14C258}">
      <dgm:prSet/>
      <dgm:spPr/>
      <dgm:t>
        <a:bodyPr/>
        <a:lstStyle/>
        <a:p>
          <a:endParaRPr lang="en-US"/>
        </a:p>
      </dgm:t>
    </dgm:pt>
    <dgm:pt modelId="{729EB3C2-5D86-4752-94B9-BE356D87A46C}" type="sibTrans" cxnId="{209A2A5B-20B6-4FF1-BD37-76A0AF14C258}">
      <dgm:prSet/>
      <dgm:spPr/>
      <dgm:t>
        <a:bodyPr/>
        <a:lstStyle/>
        <a:p>
          <a:endParaRPr lang="en-US"/>
        </a:p>
      </dgm:t>
    </dgm:pt>
    <dgm:pt modelId="{CF2832A2-2CB7-4EA5-B5B6-11DB34A61FC5}" type="pres">
      <dgm:prSet presAssocID="{E1A8F1E2-CD16-4FB0-AE66-6CFFD2EC652F}" presName="linear" presStyleCnt="0">
        <dgm:presLayoutVars>
          <dgm:animLvl val="lvl"/>
          <dgm:resizeHandles val="exact"/>
        </dgm:presLayoutVars>
      </dgm:prSet>
      <dgm:spPr/>
    </dgm:pt>
    <dgm:pt modelId="{B4BD0619-751E-451A-BE95-98F1AB185E4A}" type="pres">
      <dgm:prSet presAssocID="{87E98847-8D8F-4CAC-8C84-90FA406BD96E}" presName="parentText" presStyleLbl="node1" presStyleIdx="0" presStyleCnt="4">
        <dgm:presLayoutVars>
          <dgm:chMax val="0"/>
          <dgm:bulletEnabled val="1"/>
        </dgm:presLayoutVars>
      </dgm:prSet>
      <dgm:spPr/>
    </dgm:pt>
    <dgm:pt modelId="{8980277A-C6F9-404A-8513-C2237DF153B6}" type="pres">
      <dgm:prSet presAssocID="{5B9D5969-37DB-41D1-89C9-DCD34D2BEA04}" presName="spacer" presStyleCnt="0"/>
      <dgm:spPr/>
    </dgm:pt>
    <dgm:pt modelId="{523FC11C-29A6-45E6-921B-0F4E53F3D3D4}" type="pres">
      <dgm:prSet presAssocID="{DC5E6521-F143-4A5E-AABC-69602C3A0FE6}" presName="parentText" presStyleLbl="node1" presStyleIdx="1" presStyleCnt="4">
        <dgm:presLayoutVars>
          <dgm:chMax val="0"/>
          <dgm:bulletEnabled val="1"/>
        </dgm:presLayoutVars>
      </dgm:prSet>
      <dgm:spPr/>
    </dgm:pt>
    <dgm:pt modelId="{46843839-54A5-4E75-85FC-C2A4F8392155}" type="pres">
      <dgm:prSet presAssocID="{CDC57A61-4034-473A-A6C3-DFB6C8A21CFC}" presName="spacer" presStyleCnt="0"/>
      <dgm:spPr/>
    </dgm:pt>
    <dgm:pt modelId="{0444C360-F00F-4373-BDAC-130565748373}" type="pres">
      <dgm:prSet presAssocID="{68344475-79EB-425C-B362-A0215DFD4447}" presName="parentText" presStyleLbl="node1" presStyleIdx="2" presStyleCnt="4">
        <dgm:presLayoutVars>
          <dgm:chMax val="0"/>
          <dgm:bulletEnabled val="1"/>
        </dgm:presLayoutVars>
      </dgm:prSet>
      <dgm:spPr/>
    </dgm:pt>
    <dgm:pt modelId="{5FD80206-1C5C-4D9E-A43F-F6526FB5C909}" type="pres">
      <dgm:prSet presAssocID="{E7868BCA-49E1-4AB4-8F69-846D18744A5D}" presName="spacer" presStyleCnt="0"/>
      <dgm:spPr/>
    </dgm:pt>
    <dgm:pt modelId="{F728B9B1-5AA6-478F-8109-94C176D5C61D}" type="pres">
      <dgm:prSet presAssocID="{ABB0056D-7D59-4AEA-BF63-1ECBB74920E9}" presName="parentText" presStyleLbl="node1" presStyleIdx="3" presStyleCnt="4">
        <dgm:presLayoutVars>
          <dgm:chMax val="0"/>
          <dgm:bulletEnabled val="1"/>
        </dgm:presLayoutVars>
      </dgm:prSet>
      <dgm:spPr/>
    </dgm:pt>
  </dgm:ptLst>
  <dgm:cxnLst>
    <dgm:cxn modelId="{10E7F60B-C631-4CA4-8412-449697E07816}" type="presOf" srcId="{DC5E6521-F143-4A5E-AABC-69602C3A0FE6}" destId="{523FC11C-29A6-45E6-921B-0F4E53F3D3D4}" srcOrd="0" destOrd="0" presId="urn:microsoft.com/office/officeart/2005/8/layout/vList2"/>
    <dgm:cxn modelId="{8E31380E-13FF-49FD-A709-336BF418965A}" srcId="{E1A8F1E2-CD16-4FB0-AE66-6CFFD2EC652F}" destId="{DC5E6521-F143-4A5E-AABC-69602C3A0FE6}" srcOrd="1" destOrd="0" parTransId="{C453A137-6F68-41FB-B703-EF18E825DB41}" sibTransId="{CDC57A61-4034-473A-A6C3-DFB6C8A21CFC}"/>
    <dgm:cxn modelId="{234D581F-60A1-445C-B5D3-7FB193CADFDF}" type="presOf" srcId="{E1A8F1E2-CD16-4FB0-AE66-6CFFD2EC652F}" destId="{CF2832A2-2CB7-4EA5-B5B6-11DB34A61FC5}" srcOrd="0" destOrd="0" presId="urn:microsoft.com/office/officeart/2005/8/layout/vList2"/>
    <dgm:cxn modelId="{F005C63F-8B14-44FF-A00D-1AA1E6DD4D51}" srcId="{E1A8F1E2-CD16-4FB0-AE66-6CFFD2EC652F}" destId="{87E98847-8D8F-4CAC-8C84-90FA406BD96E}" srcOrd="0" destOrd="0" parTransId="{215D13D6-C0D5-4FC5-B4BF-C76ABC0D4B35}" sibTransId="{5B9D5969-37DB-41D1-89C9-DCD34D2BEA04}"/>
    <dgm:cxn modelId="{209A2A5B-20B6-4FF1-BD37-76A0AF14C258}" srcId="{E1A8F1E2-CD16-4FB0-AE66-6CFFD2EC652F}" destId="{ABB0056D-7D59-4AEA-BF63-1ECBB74920E9}" srcOrd="3" destOrd="0" parTransId="{BC0D466E-B527-4260-B9FD-7DF4023A1A48}" sibTransId="{729EB3C2-5D86-4752-94B9-BE356D87A46C}"/>
    <dgm:cxn modelId="{5696697B-3BAE-4FA0-ACAA-E04687918472}" type="presOf" srcId="{68344475-79EB-425C-B362-A0215DFD4447}" destId="{0444C360-F00F-4373-BDAC-130565748373}" srcOrd="0" destOrd="0" presId="urn:microsoft.com/office/officeart/2005/8/layout/vList2"/>
    <dgm:cxn modelId="{F7AB94AD-69FF-4EBA-881C-7A26F2489B61}" type="presOf" srcId="{ABB0056D-7D59-4AEA-BF63-1ECBB74920E9}" destId="{F728B9B1-5AA6-478F-8109-94C176D5C61D}" srcOrd="0" destOrd="0" presId="urn:microsoft.com/office/officeart/2005/8/layout/vList2"/>
    <dgm:cxn modelId="{264299C9-3C20-4819-A995-3AAC20FAD84E}" srcId="{E1A8F1E2-CD16-4FB0-AE66-6CFFD2EC652F}" destId="{68344475-79EB-425C-B362-A0215DFD4447}" srcOrd="2" destOrd="0" parTransId="{55CABB36-ACBE-4565-A815-72EE598A829B}" sibTransId="{E7868BCA-49E1-4AB4-8F69-846D18744A5D}"/>
    <dgm:cxn modelId="{17AC7DED-B53E-47B3-AEF7-778E9249AA33}" type="presOf" srcId="{87E98847-8D8F-4CAC-8C84-90FA406BD96E}" destId="{B4BD0619-751E-451A-BE95-98F1AB185E4A}" srcOrd="0" destOrd="0" presId="urn:microsoft.com/office/officeart/2005/8/layout/vList2"/>
    <dgm:cxn modelId="{664DD9D3-86B2-49BF-9ABA-5C2071AEC79B}" type="presParOf" srcId="{CF2832A2-2CB7-4EA5-B5B6-11DB34A61FC5}" destId="{B4BD0619-751E-451A-BE95-98F1AB185E4A}" srcOrd="0" destOrd="0" presId="urn:microsoft.com/office/officeart/2005/8/layout/vList2"/>
    <dgm:cxn modelId="{088E5CFE-1F92-4E0C-A57A-FFC99B38718B}" type="presParOf" srcId="{CF2832A2-2CB7-4EA5-B5B6-11DB34A61FC5}" destId="{8980277A-C6F9-404A-8513-C2237DF153B6}" srcOrd="1" destOrd="0" presId="urn:microsoft.com/office/officeart/2005/8/layout/vList2"/>
    <dgm:cxn modelId="{B41C51F6-DFBF-408B-A83F-CE8F2846F1EF}" type="presParOf" srcId="{CF2832A2-2CB7-4EA5-B5B6-11DB34A61FC5}" destId="{523FC11C-29A6-45E6-921B-0F4E53F3D3D4}" srcOrd="2" destOrd="0" presId="urn:microsoft.com/office/officeart/2005/8/layout/vList2"/>
    <dgm:cxn modelId="{5EC2CFE1-97A5-486E-A4F3-E0D0F63EDBA3}" type="presParOf" srcId="{CF2832A2-2CB7-4EA5-B5B6-11DB34A61FC5}" destId="{46843839-54A5-4E75-85FC-C2A4F8392155}" srcOrd="3" destOrd="0" presId="urn:microsoft.com/office/officeart/2005/8/layout/vList2"/>
    <dgm:cxn modelId="{C48F620D-B02A-4562-A91C-C009DA6F35E7}" type="presParOf" srcId="{CF2832A2-2CB7-4EA5-B5B6-11DB34A61FC5}" destId="{0444C360-F00F-4373-BDAC-130565748373}" srcOrd="4" destOrd="0" presId="urn:microsoft.com/office/officeart/2005/8/layout/vList2"/>
    <dgm:cxn modelId="{CB462C93-9F5C-48D1-85BC-8F52EA005862}" type="presParOf" srcId="{CF2832A2-2CB7-4EA5-B5B6-11DB34A61FC5}" destId="{5FD80206-1C5C-4D9E-A43F-F6526FB5C909}" srcOrd="5" destOrd="0" presId="urn:microsoft.com/office/officeart/2005/8/layout/vList2"/>
    <dgm:cxn modelId="{6BFD022E-84EF-4730-8574-D35911D1BEF1}" type="presParOf" srcId="{CF2832A2-2CB7-4EA5-B5B6-11DB34A61FC5}" destId="{F728B9B1-5AA6-478F-8109-94C176D5C61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BD0619-751E-451A-BE95-98F1AB185E4A}">
      <dsp:nvSpPr>
        <dsp:cNvPr id="0" name=""/>
        <dsp:cNvSpPr/>
      </dsp:nvSpPr>
      <dsp:spPr>
        <a:xfrm>
          <a:off x="0" y="974483"/>
          <a:ext cx="5257800" cy="8154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Electronic Stability Program</a:t>
          </a:r>
        </a:p>
      </dsp:txBody>
      <dsp:txXfrm>
        <a:off x="39809" y="1014292"/>
        <a:ext cx="5178182" cy="735872"/>
      </dsp:txXfrm>
    </dsp:sp>
    <dsp:sp modelId="{523FC11C-29A6-45E6-921B-0F4E53F3D3D4}">
      <dsp:nvSpPr>
        <dsp:cNvPr id="0" name=""/>
        <dsp:cNvSpPr/>
      </dsp:nvSpPr>
      <dsp:spPr>
        <a:xfrm>
          <a:off x="0" y="1887893"/>
          <a:ext cx="5257800" cy="815490"/>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Pre-Safe Technology</a:t>
          </a:r>
        </a:p>
      </dsp:txBody>
      <dsp:txXfrm>
        <a:off x="39809" y="1927702"/>
        <a:ext cx="5178182" cy="735872"/>
      </dsp:txXfrm>
    </dsp:sp>
    <dsp:sp modelId="{0444C360-F00F-4373-BDAC-130565748373}">
      <dsp:nvSpPr>
        <dsp:cNvPr id="0" name=""/>
        <dsp:cNvSpPr/>
      </dsp:nvSpPr>
      <dsp:spPr>
        <a:xfrm>
          <a:off x="0" y="2801303"/>
          <a:ext cx="5257800" cy="815490"/>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SmartKey Technology</a:t>
          </a:r>
        </a:p>
      </dsp:txBody>
      <dsp:txXfrm>
        <a:off x="39809" y="2841112"/>
        <a:ext cx="5178182" cy="735872"/>
      </dsp:txXfrm>
    </dsp:sp>
    <dsp:sp modelId="{F728B9B1-5AA6-478F-8109-94C176D5C61D}">
      <dsp:nvSpPr>
        <dsp:cNvPr id="0" name=""/>
        <dsp:cNvSpPr/>
      </dsp:nvSpPr>
      <dsp:spPr>
        <a:xfrm>
          <a:off x="0" y="3714714"/>
          <a:ext cx="5257800" cy="81549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Autonomous Driving</a:t>
          </a:r>
        </a:p>
      </dsp:txBody>
      <dsp:txXfrm>
        <a:off x="39809" y="3754523"/>
        <a:ext cx="5178182" cy="73587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614835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54268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72281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379472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4624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87990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012011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53255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626670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843636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57925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7/16/2020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982895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en.wikipedia.org/wiki/University_of_Wales_Trinity_Saint_David"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Mercedes-Benz_EQC"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hyperlink" Target="https://en.wikipedia.org/wiki/University_of_Wales_Trinity_Saint_David" TargetMode="Externa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hyperlink" Target="https://en.wikipedia.org/wiki/University_of_Wales_Trinity_Saint_David"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University_of_Wales_Trinity_Saint_David"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haneatkins.co.uk/2013/06/11/submit-your-online-marketing-post/"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hyperlink" Target="https://www.carscoops.com/2020/06/mercedes-bespoke-mbux-tech-could-soon-generate-profit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motortrend.com/news/mercedes-mbux-upgrades/" TargetMode="External"/><Relationship Id="rId2" Type="http://schemas.openxmlformats.org/officeDocument/2006/relationships/hyperlink" Target="https://www.carscoops.com/2020/06/mercedes-bespoke-mbux-tech-could-soon-generate-profit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E6BF5-7100-4F3C-A19D-EF9F6C4AF172}"/>
              </a:ext>
            </a:extLst>
          </p:cNvPr>
          <p:cNvSpPr>
            <a:spLocks noGrp="1"/>
          </p:cNvSpPr>
          <p:nvPr>
            <p:ph type="title"/>
          </p:nvPr>
        </p:nvSpPr>
        <p:spPr>
          <a:xfrm>
            <a:off x="209550" y="508000"/>
            <a:ext cx="10515600" cy="658813"/>
          </a:xfrm>
        </p:spPr>
        <p:txBody>
          <a:bodyPr>
            <a:normAutofit fontScale="90000"/>
          </a:bodyPr>
          <a:lstStyle/>
          <a:p>
            <a:r>
              <a:rPr lang="en-GB" dirty="0"/>
              <a:t>Why are we here…</a:t>
            </a:r>
            <a:br>
              <a:rPr lang="en-GB" dirty="0"/>
            </a:br>
            <a:endParaRPr lang="en-GB" dirty="0"/>
          </a:p>
        </p:txBody>
      </p:sp>
      <p:sp>
        <p:nvSpPr>
          <p:cNvPr id="4" name="Subtitle 2">
            <a:extLst>
              <a:ext uri="{FF2B5EF4-FFF2-40B4-BE49-F238E27FC236}">
                <a16:creationId xmlns:a16="http://schemas.microsoft.com/office/drawing/2014/main" id="{8C3083A8-2FDF-4A6D-A382-EBCA8653237F}"/>
              </a:ext>
            </a:extLst>
          </p:cNvPr>
          <p:cNvSpPr>
            <a:spLocks noGrp="1"/>
          </p:cNvSpPr>
          <p:nvPr>
            <p:ph idx="1"/>
          </p:nvPr>
        </p:nvSpPr>
        <p:spPr>
          <a:xfrm>
            <a:off x="210513" y="1120775"/>
            <a:ext cx="11209962" cy="5603875"/>
          </a:xfrm>
        </p:spPr>
        <p:txBody>
          <a:bodyPr vert="horz" lIns="91440" tIns="45720" rIns="91440" bIns="45720" rtlCol="0" anchor="t">
            <a:noAutofit/>
          </a:bodyPr>
          <a:lstStyle/>
          <a:p>
            <a:pPr marL="0" indent="0">
              <a:buNone/>
            </a:pPr>
            <a:r>
              <a:rPr lang="en-GB" sz="2400" u="none" strike="noStrike" dirty="0">
                <a:effectLst/>
                <a:latin typeface="Calibri"/>
                <a:cs typeface="Calibri"/>
              </a:rPr>
              <a:t>During the next 15 minutes we will present the Mercedes – Benz automotive brand</a:t>
            </a:r>
          </a:p>
          <a:p>
            <a:pPr marL="0" indent="0">
              <a:buNone/>
            </a:pPr>
            <a:r>
              <a:rPr lang="en-GB" sz="2400" dirty="0">
                <a:latin typeface="Calibri"/>
                <a:cs typeface="Calibri"/>
              </a:rPr>
              <a:t>We will take you on a tour, to include:</a:t>
            </a:r>
          </a:p>
          <a:p>
            <a:r>
              <a:rPr lang="en-GB" sz="2000" u="none" strike="noStrike" dirty="0">
                <a:effectLst/>
                <a:latin typeface="Calibri"/>
                <a:cs typeface="Calibri"/>
              </a:rPr>
              <a:t>History </a:t>
            </a:r>
          </a:p>
          <a:p>
            <a:r>
              <a:rPr lang="en-GB" sz="2000" dirty="0">
                <a:latin typeface="Calibri"/>
                <a:cs typeface="Calibri"/>
              </a:rPr>
              <a:t>Industry</a:t>
            </a:r>
          </a:p>
          <a:p>
            <a:r>
              <a:rPr lang="en-GB" sz="2000" u="none" strike="noStrike" dirty="0">
                <a:effectLst/>
                <a:latin typeface="Calibri"/>
                <a:cs typeface="Calibri"/>
              </a:rPr>
              <a:t>Products</a:t>
            </a:r>
          </a:p>
          <a:p>
            <a:r>
              <a:rPr lang="en-GB" sz="2000" dirty="0">
                <a:latin typeface="Calibri"/>
                <a:cs typeface="Calibri"/>
              </a:rPr>
              <a:t>Rivals</a:t>
            </a:r>
          </a:p>
          <a:p>
            <a:r>
              <a:rPr lang="en-GB" sz="2000" dirty="0">
                <a:latin typeface="Calibri"/>
                <a:cs typeface="Calibri"/>
              </a:rPr>
              <a:t>Improvement </a:t>
            </a:r>
          </a:p>
          <a:p>
            <a:r>
              <a:rPr lang="en-GB" sz="2000" dirty="0">
                <a:latin typeface="Calibri"/>
                <a:cs typeface="Calibri"/>
              </a:rPr>
              <a:t>Plans for future</a:t>
            </a:r>
          </a:p>
          <a:p>
            <a:r>
              <a:rPr lang="en-GB" sz="2000" u="none" strike="noStrike" dirty="0">
                <a:effectLst/>
                <a:latin typeface="Calibri"/>
                <a:cs typeface="Calibri"/>
              </a:rPr>
              <a:t>Conclusion</a:t>
            </a:r>
          </a:p>
          <a:p>
            <a:pPr marL="0" indent="0">
              <a:buNone/>
            </a:pPr>
            <a:r>
              <a:rPr lang="en-GB" sz="1400">
                <a:latin typeface="Calibri"/>
                <a:cs typeface="Calibri"/>
              </a:rPr>
              <a:t>                                                                                                                 </a:t>
            </a:r>
            <a:r>
              <a:rPr lang="en-GB" sz="1400" u="none" strike="noStrike" dirty="0">
                <a:effectLst/>
                <a:latin typeface="Calibri"/>
                <a:cs typeface="Calibri"/>
              </a:rPr>
              <a:t> </a:t>
            </a:r>
            <a:r>
              <a:rPr lang="en-US" sz="1400" dirty="0">
                <a:cs typeface="Calibri" panose="020F0502020204030204"/>
              </a:rPr>
              <a:t>Loredana </a:t>
            </a:r>
            <a:r>
              <a:rPr lang="en-US" sz="1400" dirty="0" err="1">
                <a:cs typeface="Calibri" panose="020F0502020204030204"/>
              </a:rPr>
              <a:t>Chirana</a:t>
            </a:r>
            <a:r>
              <a:rPr lang="en-US" sz="1400">
                <a:cs typeface="Calibri" panose="020F0502020204030204"/>
              </a:rPr>
              <a:t> </a:t>
            </a:r>
            <a:r>
              <a:rPr lang="en-US" sz="1400" dirty="0">
                <a:cs typeface="Calibri" panose="020F0502020204030204"/>
              </a:rPr>
              <a:t> -1918446</a:t>
            </a:r>
          </a:p>
          <a:p>
            <a:pPr marL="0" indent="0">
              <a:buNone/>
            </a:pPr>
            <a:r>
              <a:rPr lang="en-GB" sz="1400"/>
              <a:t>                                                                                                                 </a:t>
            </a:r>
            <a:r>
              <a:rPr lang="en-GB" sz="1400" dirty="0"/>
              <a:t> Elena </a:t>
            </a:r>
            <a:r>
              <a:rPr lang="en-GB" sz="1400" dirty="0" err="1"/>
              <a:t>Oprea</a:t>
            </a:r>
            <a:r>
              <a:rPr lang="en-GB" sz="1400" dirty="0"/>
              <a:t>           -</a:t>
            </a:r>
            <a:r>
              <a:rPr lang="en-GB" sz="1400" dirty="0">
                <a:latin typeface="Calibri"/>
                <a:cs typeface="Calibri"/>
              </a:rPr>
              <a:t> 1918800</a:t>
            </a:r>
            <a:r>
              <a:rPr lang="en-GB" sz="1400">
                <a:latin typeface="Calibri"/>
                <a:cs typeface="Calibri"/>
              </a:rPr>
              <a:t> </a:t>
            </a:r>
            <a:endParaRPr lang="en-GB" sz="1400" dirty="0">
              <a:latin typeface="Calibri"/>
              <a:cs typeface="Calibri"/>
            </a:endParaRPr>
          </a:p>
          <a:p>
            <a:pPr marL="0" indent="0">
              <a:buNone/>
            </a:pPr>
            <a:r>
              <a:rPr lang="en-GB" sz="1400"/>
              <a:t>                                                                                                                 </a:t>
            </a:r>
            <a:r>
              <a:rPr lang="en-GB" sz="1400" dirty="0"/>
              <a:t> Corneliu </a:t>
            </a:r>
            <a:r>
              <a:rPr lang="en-GB" sz="1400" err="1"/>
              <a:t>Dinica</a:t>
            </a:r>
            <a:r>
              <a:rPr lang="en-GB" sz="1400" dirty="0"/>
              <a:t>      - 1918442</a:t>
            </a:r>
            <a:endParaRPr lang="en-GB" sz="1400" dirty="0">
              <a:cs typeface="Calibri"/>
            </a:endParaRPr>
          </a:p>
          <a:p>
            <a:pPr marL="0" indent="0">
              <a:buNone/>
            </a:pPr>
            <a:r>
              <a:rPr lang="en-GB" sz="1400">
                <a:latin typeface="Calibri"/>
                <a:cs typeface="Calibri"/>
              </a:rPr>
              <a:t>                                                                                                        </a:t>
            </a:r>
            <a:r>
              <a:rPr lang="en-GB" sz="1400" u="none" strike="noStrike" dirty="0">
                <a:effectLst/>
                <a:latin typeface="Calibri"/>
                <a:cs typeface="Calibri"/>
              </a:rPr>
              <a:t>Module: Academic Skills LCBB4000_BIRM</a:t>
            </a:r>
            <a:endParaRPr lang="en-GB" sz="1400" u="none" strike="noStrike">
              <a:effectLst/>
              <a:latin typeface="Calibri"/>
              <a:cs typeface="Calibri"/>
            </a:endParaRPr>
          </a:p>
          <a:p>
            <a:pPr marL="0" indent="0">
              <a:buNone/>
            </a:pPr>
            <a:r>
              <a:rPr lang="en-GB" sz="1400">
                <a:latin typeface="Calibri"/>
                <a:cs typeface="Calibri"/>
              </a:rPr>
              <a:t>                                                                                                              Module Coordinator: Chijioke </a:t>
            </a:r>
            <a:r>
              <a:rPr lang="en-GB" sz="1400" err="1">
                <a:latin typeface="Calibri"/>
                <a:cs typeface="Calibri"/>
              </a:rPr>
              <a:t>Uba</a:t>
            </a:r>
            <a:endParaRPr lang="en-GB" sz="1400">
              <a:latin typeface="Calibri"/>
              <a:cs typeface="Calibri"/>
            </a:endParaRPr>
          </a:p>
          <a:p>
            <a:pPr marL="0" indent="0">
              <a:buNone/>
            </a:pPr>
            <a:endParaRPr lang="en-GB" sz="1400">
              <a:latin typeface="Calibri"/>
              <a:cs typeface="Calibri"/>
            </a:endParaRPr>
          </a:p>
          <a:p>
            <a:endParaRPr lang="en-GB" sz="1400" dirty="0">
              <a:latin typeface="Calibri"/>
              <a:cs typeface="Calibri"/>
            </a:endParaRPr>
          </a:p>
          <a:p>
            <a:endParaRPr lang="en-GB" sz="1400" dirty="0">
              <a:latin typeface="Calibri"/>
              <a:cs typeface="Calibri"/>
            </a:endParaRPr>
          </a:p>
          <a:p>
            <a:endParaRPr lang="en-GB" sz="1400" dirty="0">
              <a:latin typeface="Calibri"/>
              <a:cs typeface="Calibri"/>
            </a:endParaRPr>
          </a:p>
          <a:p>
            <a:endParaRPr lang="en-GB" sz="1400" dirty="0">
              <a:latin typeface="Calibri"/>
              <a:cs typeface="Calibri"/>
            </a:endParaRPr>
          </a:p>
          <a:p>
            <a:endParaRPr lang="en-GB" sz="1400" dirty="0">
              <a:latin typeface="Calibri"/>
              <a:cs typeface="Calibri"/>
            </a:endParaRPr>
          </a:p>
          <a:p>
            <a:endParaRPr lang="en-GB" sz="1400" dirty="0">
              <a:latin typeface="Calibri"/>
              <a:cs typeface="Calibri"/>
            </a:endParaRPr>
          </a:p>
          <a:p>
            <a:endParaRPr lang="en-GB" sz="1400" dirty="0">
              <a:latin typeface="Calibri"/>
              <a:cs typeface="Calibri"/>
            </a:endParaRPr>
          </a:p>
          <a:p>
            <a:endParaRPr lang="en-GB" sz="1400">
              <a:ea typeface="+mn-lt"/>
              <a:cs typeface="+mn-lt"/>
            </a:endParaRPr>
          </a:p>
          <a:p>
            <a:endParaRPr lang="en-GB" sz="1400" dirty="0">
              <a:ea typeface="+mn-lt"/>
              <a:cs typeface="+mn-lt"/>
            </a:endParaRPr>
          </a:p>
        </p:txBody>
      </p:sp>
      <p:pic>
        <p:nvPicPr>
          <p:cNvPr id="6" name="Picture 5" descr="A close up of a sign&#10;&#10;Description automatically generated">
            <a:extLst>
              <a:ext uri="{FF2B5EF4-FFF2-40B4-BE49-F238E27FC236}">
                <a16:creationId xmlns:a16="http://schemas.microsoft.com/office/drawing/2014/main" id="{5FC44AB9-CBAA-4DE0-B415-C40308D4E11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38640" y="5900960"/>
            <a:ext cx="2060893" cy="821879"/>
          </a:xfrm>
          <a:prstGeom prst="rect">
            <a:avLst/>
          </a:prstGeom>
        </p:spPr>
      </p:pic>
    </p:spTree>
    <p:extLst>
      <p:ext uri="{BB962C8B-B14F-4D97-AF65-F5344CB8AC3E}">
        <p14:creationId xmlns:p14="http://schemas.microsoft.com/office/powerpoint/2010/main" val="2448786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ar parked on the side of a building&#10;&#10;Description automatically generated">
            <a:extLst>
              <a:ext uri="{FF2B5EF4-FFF2-40B4-BE49-F238E27FC236}">
                <a16:creationId xmlns:a16="http://schemas.microsoft.com/office/drawing/2014/main" id="{6C300AE5-DD5D-458B-BB7D-34922E1FE506}"/>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6123" r="15213" b="-1"/>
          <a:stretch/>
        </p:blipFill>
        <p:spPr>
          <a:xfrm>
            <a:off x="4110127" y="10"/>
            <a:ext cx="8081873"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p:nvSpPr>
          <p:cNvPr id="2" name="Title 1">
            <a:extLst>
              <a:ext uri="{FF2B5EF4-FFF2-40B4-BE49-F238E27FC236}">
                <a16:creationId xmlns:a16="http://schemas.microsoft.com/office/drawing/2014/main" id="{BBDEEEC8-51E9-40E6-848F-FA8EA2468FF3}"/>
              </a:ext>
            </a:extLst>
          </p:cNvPr>
          <p:cNvSpPr>
            <a:spLocks noGrp="1"/>
          </p:cNvSpPr>
          <p:nvPr>
            <p:ph type="ctrTitle"/>
          </p:nvPr>
        </p:nvSpPr>
        <p:spPr>
          <a:xfrm>
            <a:off x="206249" y="1363387"/>
            <a:ext cx="4631515" cy="2201608"/>
          </a:xfrm>
        </p:spPr>
        <p:txBody>
          <a:bodyPr anchor="b">
            <a:normAutofit/>
          </a:bodyPr>
          <a:lstStyle/>
          <a:p>
            <a:pPr algn="l"/>
            <a:r>
              <a:rPr lang="en-GB" sz="4800" b="1" dirty="0"/>
              <a:t>Mercedes-Benz</a:t>
            </a:r>
            <a:br>
              <a:rPr lang="en-GB" sz="4800" b="1" dirty="0">
                <a:cs typeface="Calibri Light"/>
              </a:rPr>
            </a:br>
            <a:r>
              <a:rPr lang="en-GB" sz="4400" b="1" i="1" dirty="0"/>
              <a:t>Cars made different</a:t>
            </a:r>
            <a:br>
              <a:rPr lang="en-GB" sz="4800" dirty="0"/>
            </a:br>
            <a:endParaRPr lang="en-GB" sz="4800" dirty="0">
              <a:cs typeface="Calibri Light" panose="020F0302020204030204"/>
            </a:endParaRPr>
          </a:p>
        </p:txBody>
      </p:sp>
      <p:sp>
        <p:nvSpPr>
          <p:cNvPr id="3" name="Subtitle 2">
            <a:extLst>
              <a:ext uri="{FF2B5EF4-FFF2-40B4-BE49-F238E27FC236}">
                <a16:creationId xmlns:a16="http://schemas.microsoft.com/office/drawing/2014/main" id="{1CE3319A-C355-4B45-A318-6891F5EE74E8}"/>
              </a:ext>
            </a:extLst>
          </p:cNvPr>
          <p:cNvSpPr>
            <a:spLocks noGrp="1"/>
          </p:cNvSpPr>
          <p:nvPr>
            <p:ph type="subTitle" idx="1"/>
          </p:nvPr>
        </p:nvSpPr>
        <p:spPr>
          <a:xfrm>
            <a:off x="201756" y="4768147"/>
            <a:ext cx="3914256" cy="1998716"/>
          </a:xfrm>
        </p:spPr>
        <p:txBody>
          <a:bodyPr vert="horz" lIns="91440" tIns="45720" rIns="91440" bIns="45720" rtlCol="0" anchor="t">
            <a:noAutofit/>
          </a:bodyPr>
          <a:lstStyle/>
          <a:p>
            <a:pPr marL="285750" indent="-285750" algn="l">
              <a:buFont typeface="Arial" panose="020B0604020202020204" pitchFamily="34" charset="0"/>
              <a:buChar char="•"/>
            </a:pPr>
            <a:r>
              <a:rPr lang="en-US" sz="1800" dirty="0">
                <a:latin typeface="Calibri"/>
                <a:cs typeface="Calibri Light"/>
              </a:rPr>
              <a:t>Elegance</a:t>
            </a:r>
          </a:p>
          <a:p>
            <a:pPr marL="285750" indent="-285750" algn="l">
              <a:buFont typeface="Arial" panose="020B0604020202020204" pitchFamily="34" charset="0"/>
              <a:buChar char="•"/>
            </a:pPr>
            <a:r>
              <a:rPr lang="en-US" sz="1800" dirty="0">
                <a:latin typeface="Calibri"/>
                <a:cs typeface="Calibri Light"/>
              </a:rPr>
              <a:t>Style</a:t>
            </a:r>
          </a:p>
          <a:p>
            <a:pPr marL="285750" indent="-285750" algn="l">
              <a:buFont typeface="Arial" panose="020B0604020202020204" pitchFamily="34" charset="0"/>
              <a:buChar char="•"/>
            </a:pPr>
            <a:r>
              <a:rPr lang="en-US" sz="1800" dirty="0">
                <a:latin typeface="Calibri"/>
                <a:cs typeface="Calibri Light"/>
              </a:rPr>
              <a:t>Power</a:t>
            </a:r>
          </a:p>
          <a:p>
            <a:pPr marL="285750" indent="-285750" algn="l">
              <a:buFont typeface="Arial" panose="020B0604020202020204" pitchFamily="34" charset="0"/>
              <a:buChar char="•"/>
            </a:pPr>
            <a:r>
              <a:rPr lang="en-US" sz="1800" dirty="0">
                <a:latin typeface="Calibri"/>
                <a:cs typeface="Calibri Light"/>
              </a:rPr>
              <a:t>Diversity </a:t>
            </a:r>
            <a:br>
              <a:rPr lang="en-US" sz="1400" dirty="0">
                <a:latin typeface="Calibri"/>
                <a:cs typeface="Calibri Light"/>
              </a:rPr>
            </a:br>
            <a:endParaRPr lang="en-GB" sz="1400" dirty="0">
              <a:ea typeface="+mn-lt"/>
              <a:cs typeface="+mn-lt"/>
            </a:endParaRPr>
          </a:p>
        </p:txBody>
      </p:sp>
      <p:sp>
        <p:nvSpPr>
          <p:cNvPr id="6" name="TextBox 5">
            <a:extLst>
              <a:ext uri="{FF2B5EF4-FFF2-40B4-BE49-F238E27FC236}">
                <a16:creationId xmlns:a16="http://schemas.microsoft.com/office/drawing/2014/main" id="{EA1AD0E7-24EC-4CBA-9981-C4DD11335ED7}"/>
              </a:ext>
            </a:extLst>
          </p:cNvPr>
          <p:cNvSpPr txBox="1"/>
          <p:nvPr/>
        </p:nvSpPr>
        <p:spPr>
          <a:xfrm>
            <a:off x="12007270" y="6657945"/>
            <a:ext cx="184731" cy="200055"/>
          </a:xfrm>
          <a:prstGeom prst="rect">
            <a:avLst/>
          </a:prstGeom>
          <a:solidFill>
            <a:srgbClr val="000000"/>
          </a:solidFill>
        </p:spPr>
        <p:txBody>
          <a:bodyPr wrap="none" rtlCol="0">
            <a:spAutoFit/>
          </a:bodyPr>
          <a:lstStyle/>
          <a:p>
            <a:pPr algn="r">
              <a:spcAft>
                <a:spcPts val="600"/>
              </a:spcAft>
            </a:pPr>
            <a:endParaRPr lang="en-GB" sz="700">
              <a:solidFill>
                <a:srgbClr val="FFFFFF"/>
              </a:solidFill>
            </a:endParaRPr>
          </a:p>
        </p:txBody>
      </p:sp>
    </p:spTree>
    <p:extLst>
      <p:ext uri="{BB962C8B-B14F-4D97-AF65-F5344CB8AC3E}">
        <p14:creationId xmlns:p14="http://schemas.microsoft.com/office/powerpoint/2010/main" val="4095171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596B2-D392-4FDB-9BC3-989FFD28A2BD}"/>
              </a:ext>
            </a:extLst>
          </p:cNvPr>
          <p:cNvSpPr>
            <a:spLocks noGrp="1"/>
          </p:cNvSpPr>
          <p:nvPr>
            <p:ph type="title"/>
          </p:nvPr>
        </p:nvSpPr>
        <p:spPr>
          <a:xfrm>
            <a:off x="838200" y="570929"/>
            <a:ext cx="10515600" cy="1325563"/>
          </a:xfrm>
        </p:spPr>
        <p:txBody>
          <a:bodyPr/>
          <a:lstStyle/>
          <a:p>
            <a:r>
              <a:rPr lang="en-GB" dirty="0"/>
              <a:t>About</a:t>
            </a:r>
          </a:p>
        </p:txBody>
      </p:sp>
      <p:sp>
        <p:nvSpPr>
          <p:cNvPr id="3" name="Content Placeholder 2">
            <a:extLst>
              <a:ext uri="{FF2B5EF4-FFF2-40B4-BE49-F238E27FC236}">
                <a16:creationId xmlns:a16="http://schemas.microsoft.com/office/drawing/2014/main" id="{2A03F710-4B1D-4701-8DCF-5C0CFE8C2067}"/>
              </a:ext>
            </a:extLst>
          </p:cNvPr>
          <p:cNvSpPr>
            <a:spLocks noGrp="1"/>
          </p:cNvSpPr>
          <p:nvPr>
            <p:ph idx="1"/>
          </p:nvPr>
        </p:nvSpPr>
        <p:spPr>
          <a:xfrm>
            <a:off x="838200" y="2343720"/>
            <a:ext cx="10134600" cy="3170460"/>
          </a:xfrm>
        </p:spPr>
        <p:txBody>
          <a:bodyPr/>
          <a:lstStyle/>
          <a:p>
            <a:r>
              <a:rPr lang="en-GB" sz="2000" dirty="0">
                <a:solidFill>
                  <a:srgbClr val="444444"/>
                </a:solidFill>
              </a:rPr>
              <a:t>Founded:28 June 1926</a:t>
            </a:r>
          </a:p>
          <a:p>
            <a:pPr marL="0" indent="0">
              <a:buNone/>
            </a:pPr>
            <a:endParaRPr lang="en-GB" sz="2000" dirty="0">
              <a:solidFill>
                <a:srgbClr val="444444"/>
              </a:solidFill>
            </a:endParaRPr>
          </a:p>
          <a:p>
            <a:r>
              <a:rPr lang="en-GB" sz="2000" dirty="0">
                <a:solidFill>
                  <a:srgbClr val="444444"/>
                </a:solidFill>
              </a:rPr>
              <a:t>Headquarters: Stuttgart, Germany</a:t>
            </a:r>
          </a:p>
          <a:p>
            <a:pPr marL="0" indent="0">
              <a:buNone/>
            </a:pPr>
            <a:endParaRPr lang="en-GB" sz="2000" dirty="0">
              <a:solidFill>
                <a:srgbClr val="444444"/>
              </a:solidFill>
            </a:endParaRPr>
          </a:p>
          <a:p>
            <a:r>
              <a:rPr lang="en-GB" sz="2000" dirty="0">
                <a:solidFill>
                  <a:srgbClr val="444444"/>
                </a:solidFill>
              </a:rPr>
              <a:t>Industry: Automotive</a:t>
            </a:r>
          </a:p>
          <a:p>
            <a:pPr marL="0" indent="0">
              <a:buNone/>
            </a:pPr>
            <a:endParaRPr lang="en-GB" sz="2000" dirty="0">
              <a:solidFill>
                <a:srgbClr val="444444"/>
              </a:solidFill>
            </a:endParaRPr>
          </a:p>
          <a:p>
            <a:r>
              <a:rPr lang="en-GB" sz="2000" dirty="0">
                <a:solidFill>
                  <a:srgbClr val="444444"/>
                </a:solidFill>
              </a:rPr>
              <a:t>Products: Automobiles, trucks, buses, luxury vehicles.</a:t>
            </a:r>
          </a:p>
          <a:p>
            <a:pPr marL="0" indent="0">
              <a:buNone/>
            </a:pPr>
            <a:endParaRPr lang="en-GB" sz="2000" dirty="0"/>
          </a:p>
        </p:txBody>
      </p:sp>
      <p:pic>
        <p:nvPicPr>
          <p:cNvPr id="4" name="Content Placeholder 3">
            <a:extLst>
              <a:ext uri="{FF2B5EF4-FFF2-40B4-BE49-F238E27FC236}">
                <a16:creationId xmlns:a16="http://schemas.microsoft.com/office/drawing/2014/main" id="{6CFB456C-BCBE-4ACA-A85B-862717D88FBD}"/>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9880" b="89880" l="4112" r="89907">
                        <a14:foregroundMark x1="7103" y1="26747" x2="4112" y2="57590"/>
                        <a14:foregroundMark x1="4112" y1="57590" x2="5981" y2="64337"/>
                      </a14:backgroundRemoval>
                    </a14:imgEffect>
                  </a14:imgLayer>
                </a14:imgProps>
              </a:ext>
            </a:extLst>
          </a:blip>
          <a:stretch>
            <a:fillRect/>
          </a:stretch>
        </p:blipFill>
        <p:spPr>
          <a:xfrm>
            <a:off x="9907049" y="0"/>
            <a:ext cx="3313643" cy="2570396"/>
          </a:xfrm>
          <a:prstGeom prst="rect">
            <a:avLst/>
          </a:prstGeom>
        </p:spPr>
      </p:pic>
      <p:pic>
        <p:nvPicPr>
          <p:cNvPr id="6" name="Picture 5" descr="A close up of a sign&#10;&#10;Description automatically generated">
            <a:extLst>
              <a:ext uri="{FF2B5EF4-FFF2-40B4-BE49-F238E27FC236}">
                <a16:creationId xmlns:a16="http://schemas.microsoft.com/office/drawing/2014/main" id="{1A30DAFF-620D-40B1-A044-C137C4DAFD1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0038640" y="5900960"/>
            <a:ext cx="2060893" cy="821879"/>
          </a:xfrm>
          <a:prstGeom prst="rect">
            <a:avLst/>
          </a:prstGeom>
        </p:spPr>
      </p:pic>
    </p:spTree>
    <p:extLst>
      <p:ext uri="{BB962C8B-B14F-4D97-AF65-F5344CB8AC3E}">
        <p14:creationId xmlns:p14="http://schemas.microsoft.com/office/powerpoint/2010/main" val="1971543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13B3A-89CB-4DDB-8E9E-48A35A26E31F}"/>
              </a:ext>
            </a:extLst>
          </p:cNvPr>
          <p:cNvSpPr>
            <a:spLocks noGrp="1"/>
          </p:cNvSpPr>
          <p:nvPr>
            <p:ph type="title"/>
          </p:nvPr>
        </p:nvSpPr>
        <p:spPr/>
        <p:txBody>
          <a:bodyPr>
            <a:normAutofit/>
          </a:bodyPr>
          <a:lstStyle/>
          <a:p>
            <a:pPr algn="ctr">
              <a:spcBef>
                <a:spcPts val="1000"/>
              </a:spcBef>
            </a:pPr>
            <a:endParaRPr lang="en" b="1" u="sng">
              <a:latin typeface="Calibri"/>
              <a:ea typeface="+mj-lt"/>
              <a:cs typeface="Calibri"/>
            </a:endParaRPr>
          </a:p>
          <a:p>
            <a:endParaRPr lang="en-US">
              <a:latin typeface="Calibri Light" panose="020F0302020204030204"/>
              <a:ea typeface="+mj-lt"/>
              <a:cs typeface="Calibri Light" panose="020F0302020204030204"/>
            </a:endParaRPr>
          </a:p>
        </p:txBody>
      </p:sp>
      <p:sp>
        <p:nvSpPr>
          <p:cNvPr id="3" name="Content Placeholder 2">
            <a:extLst>
              <a:ext uri="{FF2B5EF4-FFF2-40B4-BE49-F238E27FC236}">
                <a16:creationId xmlns:a16="http://schemas.microsoft.com/office/drawing/2014/main" id="{8573A0B2-52E2-4279-9898-5C744147DC25}"/>
              </a:ext>
            </a:extLst>
          </p:cNvPr>
          <p:cNvSpPr>
            <a:spLocks noGrp="1"/>
          </p:cNvSpPr>
          <p:nvPr>
            <p:ph idx="1"/>
          </p:nvPr>
        </p:nvSpPr>
        <p:spPr>
          <a:xfrm>
            <a:off x="723181" y="359134"/>
            <a:ext cx="10515600" cy="5257112"/>
          </a:xfrm>
        </p:spPr>
        <p:txBody>
          <a:bodyPr vert="horz" lIns="91440" tIns="45720" rIns="91440" bIns="45720" rtlCol="0" anchor="t">
            <a:noAutofit/>
          </a:bodyPr>
          <a:lstStyle/>
          <a:p>
            <a:pPr marL="0" indent="0" algn="ctr">
              <a:buNone/>
            </a:pPr>
            <a:r>
              <a:rPr lang="en" b="1" dirty="0">
                <a:cs typeface="Calibri" panose="020F0502020204030204"/>
              </a:rPr>
              <a:t>"The Best or Nothing!"</a:t>
            </a:r>
          </a:p>
          <a:p>
            <a:pPr marL="0" indent="0" algn="ctr">
              <a:buNone/>
            </a:pPr>
            <a:endParaRPr lang="en-US" sz="2400" dirty="0">
              <a:cs typeface="Calibri" panose="020F0502020204030204"/>
            </a:endParaRPr>
          </a:p>
          <a:p>
            <a:pPr marL="457200" indent="-457200" algn="ctr"/>
            <a:endParaRPr lang="en-US" sz="2400" dirty="0">
              <a:cs typeface="Calibri" panose="020F0502020204030204"/>
            </a:endParaRPr>
          </a:p>
          <a:p>
            <a:pPr marL="457200" indent="-457200" algn="ctr"/>
            <a:r>
              <a:rPr lang="en" sz="2400" dirty="0">
                <a:ea typeface="+mn-lt"/>
                <a:cs typeface="+mn-lt"/>
              </a:rPr>
              <a:t>The Smart marque of city cars are also produced by Daimler AG, as well as the Mercedes-Maybach ultra-luxury brand.</a:t>
            </a:r>
            <a:r>
              <a:rPr lang="en-US" sz="2400" dirty="0">
                <a:ea typeface="+mn-lt"/>
                <a:cs typeface="+mn-lt"/>
              </a:rPr>
              <a:t> </a:t>
            </a:r>
            <a:endParaRPr lang="en-US" sz="2400" dirty="0">
              <a:cs typeface="Calibri" panose="020F0502020204030204"/>
            </a:endParaRPr>
          </a:p>
          <a:p>
            <a:pPr marL="457200" indent="-457200" algn="ctr"/>
            <a:endParaRPr lang="en-US" sz="2400" dirty="0">
              <a:cs typeface="Calibri" panose="020F0502020204030204"/>
            </a:endParaRPr>
          </a:p>
          <a:p>
            <a:pPr marL="457200" indent="-457200" algn="ctr"/>
            <a:r>
              <a:rPr lang="en" sz="2400" dirty="0">
                <a:ea typeface="+mn-lt"/>
                <a:cs typeface="+mn-lt"/>
              </a:rPr>
              <a:t>On top of that, the </a:t>
            </a:r>
            <a:r>
              <a:rPr lang="en-GB" sz="2400" dirty="0">
                <a:ea typeface="+mn-lt"/>
                <a:cs typeface="+mn-lt"/>
              </a:rPr>
              <a:t>world-renowned</a:t>
            </a:r>
            <a:r>
              <a:rPr lang="en" sz="2400" dirty="0">
                <a:ea typeface="+mn-lt"/>
                <a:cs typeface="+mn-lt"/>
              </a:rPr>
              <a:t> Lewis Hamilton is part of the Mercedes AMG Petronas Formula One Team.</a:t>
            </a:r>
            <a:r>
              <a:rPr lang="en-US" sz="2400" dirty="0">
                <a:ea typeface="+mn-lt"/>
                <a:cs typeface="+mn-lt"/>
              </a:rPr>
              <a:t> </a:t>
            </a:r>
            <a:endParaRPr lang="en-US" sz="2400" dirty="0">
              <a:cs typeface="Calibri" panose="020F0502020204030204"/>
            </a:endParaRPr>
          </a:p>
          <a:p>
            <a:pPr marL="457200" indent="-457200" algn="ctr"/>
            <a:endParaRPr lang="en-US" sz="2400" dirty="0">
              <a:cs typeface="Calibri" panose="020F0502020204030204"/>
            </a:endParaRPr>
          </a:p>
          <a:p>
            <a:pPr marL="457200" indent="-457200" algn="ctr"/>
            <a:r>
              <a:rPr lang="en" sz="2400" dirty="0">
                <a:ea typeface="+mn-lt"/>
                <a:cs typeface="+mn-lt"/>
              </a:rPr>
              <a:t>Since its inception, Mercedes-Benz has maintained a reputation for its quality and durability.</a:t>
            </a:r>
            <a:r>
              <a:rPr lang="en-US" sz="2400" dirty="0">
                <a:ea typeface="+mn-lt"/>
                <a:cs typeface="+mn-lt"/>
              </a:rPr>
              <a:t> </a:t>
            </a:r>
            <a:endParaRPr lang="en-US" sz="2400" dirty="0">
              <a:cs typeface="Calibri"/>
            </a:endParaRPr>
          </a:p>
          <a:p>
            <a:pPr marL="342900" indent="-342900"/>
            <a:endParaRPr lang="en-US" sz="2400" dirty="0">
              <a:cs typeface="Calibri"/>
            </a:endParaRPr>
          </a:p>
        </p:txBody>
      </p:sp>
    </p:spTree>
    <p:extLst>
      <p:ext uri="{BB962C8B-B14F-4D97-AF65-F5344CB8AC3E}">
        <p14:creationId xmlns:p14="http://schemas.microsoft.com/office/powerpoint/2010/main" val="2265138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7" descr="A police car parked on the side of a road&#10;&#10;Description automatically generated">
            <a:extLst>
              <a:ext uri="{FF2B5EF4-FFF2-40B4-BE49-F238E27FC236}">
                <a16:creationId xmlns:a16="http://schemas.microsoft.com/office/drawing/2014/main" id="{A17572F7-00C4-4B3C-A5C7-6E81A3B641D3}"/>
              </a:ext>
            </a:extLst>
          </p:cNvPr>
          <p:cNvPicPr>
            <a:picLocks noChangeAspect="1"/>
          </p:cNvPicPr>
          <p:nvPr/>
        </p:nvPicPr>
        <p:blipFill rotWithShape="1">
          <a:blip r:embed="rId2"/>
          <a:srcRect t="12738" b="2675"/>
          <a:stretch/>
        </p:blipFill>
        <p:spPr>
          <a:xfrm>
            <a:off x="20" y="10"/>
            <a:ext cx="12191981" cy="6857990"/>
          </a:xfrm>
          <a:prstGeom prst="rect">
            <a:avLst/>
          </a:prstGeom>
        </p:spPr>
      </p:pic>
      <p:sp>
        <p:nvSpPr>
          <p:cNvPr id="25" name="Rectangle 1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8BECFF7-2E9E-4E07-B85B-840A9F3E94E7}"/>
              </a:ext>
            </a:extLst>
          </p:cNvPr>
          <p:cNvSpPr>
            <a:spLocks noGrp="1"/>
          </p:cNvSpPr>
          <p:nvPr>
            <p:ph type="title"/>
          </p:nvPr>
        </p:nvSpPr>
        <p:spPr>
          <a:xfrm>
            <a:off x="643467" y="321734"/>
            <a:ext cx="6891186" cy="1135737"/>
          </a:xfrm>
        </p:spPr>
        <p:txBody>
          <a:bodyPr>
            <a:normAutofit/>
          </a:bodyPr>
          <a:lstStyle/>
          <a:p>
            <a:r>
              <a:rPr lang="en-GB" sz="3600" i="1"/>
              <a:t>Mercedes or BMW</a:t>
            </a:r>
          </a:p>
        </p:txBody>
      </p:sp>
      <p:sp>
        <p:nvSpPr>
          <p:cNvPr id="3" name="Content Placeholder 2">
            <a:extLst>
              <a:ext uri="{FF2B5EF4-FFF2-40B4-BE49-F238E27FC236}">
                <a16:creationId xmlns:a16="http://schemas.microsoft.com/office/drawing/2014/main" id="{F1C96E93-4B51-4EDD-9073-AE3DDA41F67C}"/>
              </a:ext>
            </a:extLst>
          </p:cNvPr>
          <p:cNvSpPr>
            <a:spLocks noGrp="1"/>
          </p:cNvSpPr>
          <p:nvPr>
            <p:ph idx="1"/>
          </p:nvPr>
        </p:nvSpPr>
        <p:spPr>
          <a:xfrm>
            <a:off x="643467" y="1782981"/>
            <a:ext cx="6891187" cy="4393982"/>
          </a:xfrm>
        </p:spPr>
        <p:txBody>
          <a:bodyPr vert="horz" lIns="91440" tIns="45720" rIns="91440" bIns="45720" rtlCol="0">
            <a:normAutofit/>
          </a:bodyPr>
          <a:lstStyle/>
          <a:p>
            <a:pPr fontAlgn="t"/>
            <a:r>
              <a:rPr lang="en-GB" sz="1700"/>
              <a:t>One of the biggest rivals of Mercedes-Benz is BMW group.</a:t>
            </a:r>
            <a:endParaRPr lang="en-US" sz="1700"/>
          </a:p>
          <a:p>
            <a:pPr fontAlgn="t"/>
            <a:endParaRPr lang="en-GB" sz="1700">
              <a:cs typeface="Calibri" panose="020F0502020204030204"/>
            </a:endParaRPr>
          </a:p>
          <a:p>
            <a:pPr fontAlgn="t"/>
            <a:r>
              <a:rPr lang="en-GB" sz="1700"/>
              <a:t> During the next few slides we will focus our attention on comparison between the two giants as well as a conclusion at the end of presentation.</a:t>
            </a:r>
            <a:endParaRPr lang="en-GB" sz="1700">
              <a:cs typeface="Calibri" panose="020F0502020204030204"/>
            </a:endParaRPr>
          </a:p>
          <a:p>
            <a:pPr fontAlgn="t"/>
            <a:endParaRPr lang="en-GB" sz="1700">
              <a:cs typeface="Calibri" panose="020F0502020204030204"/>
            </a:endParaRPr>
          </a:p>
          <a:p>
            <a:pPr fontAlgn="t"/>
            <a:r>
              <a:rPr lang="en-GB" sz="1700"/>
              <a:t>In order to present the next material, primary and secondary data has been gathered.</a:t>
            </a:r>
            <a:endParaRPr lang="en-GB" sz="1700">
              <a:cs typeface="Calibri" panose="020F0502020204030204"/>
            </a:endParaRPr>
          </a:p>
          <a:p>
            <a:pPr fontAlgn="t"/>
            <a:endParaRPr lang="en-GB" sz="1700">
              <a:cs typeface="Calibri" panose="020F0502020204030204"/>
            </a:endParaRPr>
          </a:p>
          <a:p>
            <a:pPr fontAlgn="t"/>
            <a:r>
              <a:rPr lang="en-GB" sz="1700"/>
              <a:t>For primary data we have used opinions of our friends, colleagues and random persons who owns and use the two brands, as for secondary data we have used trusted sources as Marketline , official sites belonging to the companies and review sites as What car.</a:t>
            </a:r>
            <a:endParaRPr lang="en-GB" sz="1700">
              <a:cs typeface="Calibri" panose="020F0502020204030204"/>
            </a:endParaRPr>
          </a:p>
          <a:p>
            <a:endParaRPr lang="en-GB" sz="1700"/>
          </a:p>
        </p:txBody>
      </p:sp>
      <p:grpSp>
        <p:nvGrpSpPr>
          <p:cNvPr id="26" name="Group 17">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27" name="Rectangle 18">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Isosceles Triangle 19">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9" name="Isosceles Triangle 2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lose up of a sign&#10;&#10;Description automatically generated">
            <a:extLst>
              <a:ext uri="{FF2B5EF4-FFF2-40B4-BE49-F238E27FC236}">
                <a16:creationId xmlns:a16="http://schemas.microsoft.com/office/drawing/2014/main" id="{C092529E-F4C7-4BD2-B769-1E6BD8B04B5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131107" y="5845995"/>
            <a:ext cx="2060893" cy="821879"/>
          </a:xfrm>
          <a:prstGeom prst="rect">
            <a:avLst/>
          </a:prstGeom>
        </p:spPr>
      </p:pic>
    </p:spTree>
    <p:extLst>
      <p:ext uri="{BB962C8B-B14F-4D97-AF65-F5344CB8AC3E}">
        <p14:creationId xmlns:p14="http://schemas.microsoft.com/office/powerpoint/2010/main" val="2376269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D8CC3-E956-436F-9296-8CC74FCAF833}"/>
              </a:ext>
            </a:extLst>
          </p:cNvPr>
          <p:cNvSpPr>
            <a:spLocks noGrp="1"/>
          </p:cNvSpPr>
          <p:nvPr>
            <p:ph type="title"/>
          </p:nvPr>
        </p:nvSpPr>
        <p:spPr>
          <a:xfrm>
            <a:off x="844325" y="513708"/>
            <a:ext cx="10515600" cy="1080277"/>
          </a:xfrm>
        </p:spPr>
        <p:txBody>
          <a:bodyPr>
            <a:normAutofit/>
          </a:bodyPr>
          <a:lstStyle/>
          <a:p>
            <a:r>
              <a:rPr lang="en-US" dirty="0"/>
              <a:t>The difference </a:t>
            </a:r>
          </a:p>
        </p:txBody>
      </p:sp>
      <p:sp>
        <p:nvSpPr>
          <p:cNvPr id="3" name="Content Placeholder 2">
            <a:extLst>
              <a:ext uri="{FF2B5EF4-FFF2-40B4-BE49-F238E27FC236}">
                <a16:creationId xmlns:a16="http://schemas.microsoft.com/office/drawing/2014/main" id="{B8A7E671-8C03-40C3-A3A3-99856FF127B8}"/>
              </a:ext>
            </a:extLst>
          </p:cNvPr>
          <p:cNvSpPr>
            <a:spLocks noGrp="1"/>
          </p:cNvSpPr>
          <p:nvPr>
            <p:ph idx="1"/>
          </p:nvPr>
        </p:nvSpPr>
        <p:spPr>
          <a:xfrm>
            <a:off x="848639" y="1719015"/>
            <a:ext cx="10515600" cy="4296792"/>
          </a:xfrm>
        </p:spPr>
        <p:txBody>
          <a:bodyPr vert="horz" lIns="91440" tIns="45720" rIns="91440" bIns="45720" rtlCol="0" anchor="t">
            <a:normAutofit/>
          </a:bodyPr>
          <a:lstStyle/>
          <a:p>
            <a:pPr marL="0" indent="0" algn="ctr">
              <a:buNone/>
            </a:pPr>
            <a:endParaRPr lang="en-US" dirty="0"/>
          </a:p>
          <a:p>
            <a:pPr algn="just"/>
            <a:r>
              <a:rPr lang="en" sz="2200" dirty="0">
                <a:ea typeface="+mn-lt"/>
                <a:cs typeface="+mn-lt"/>
              </a:rPr>
              <a:t>BMW and Mercedes-Benz are both German car producers that have been ruling the auto world in their own way for about a century now.  </a:t>
            </a:r>
            <a:r>
              <a:rPr lang="en-US" sz="2200" dirty="0">
                <a:ea typeface="+mn-lt"/>
                <a:cs typeface="+mn-lt"/>
              </a:rPr>
              <a:t> </a:t>
            </a:r>
            <a:endParaRPr lang="en-US" sz="2200" dirty="0">
              <a:cs typeface="Calibri" panose="020F0502020204030204"/>
            </a:endParaRPr>
          </a:p>
          <a:p>
            <a:pPr marL="0" indent="0" algn="just">
              <a:buNone/>
            </a:pPr>
            <a:r>
              <a:rPr lang="en" sz="2200" dirty="0">
                <a:ea typeface="+mn-lt"/>
                <a:cs typeface="+mn-lt"/>
              </a:rPr>
              <a:t> </a:t>
            </a:r>
            <a:r>
              <a:rPr lang="en-US" sz="2200" dirty="0">
                <a:ea typeface="+mn-lt"/>
                <a:cs typeface="+mn-lt"/>
              </a:rPr>
              <a:t> </a:t>
            </a:r>
            <a:endParaRPr lang="en-US" sz="2200" dirty="0">
              <a:cs typeface="Calibri" panose="020F0502020204030204"/>
            </a:endParaRPr>
          </a:p>
          <a:p>
            <a:pPr algn="just"/>
            <a:r>
              <a:rPr lang="en" sz="2200" dirty="0">
                <a:ea typeface="+mn-lt"/>
                <a:cs typeface="+mn-lt"/>
              </a:rPr>
              <a:t>Both makes are well known as top of the German quality but being always on top of the innovations and evolution in matter of technology, the prices </a:t>
            </a:r>
            <a:r>
              <a:rPr lang="en-GB" sz="2200" dirty="0">
                <a:ea typeface="+mn-lt"/>
                <a:cs typeface="+mn-lt"/>
              </a:rPr>
              <a:t>and</a:t>
            </a:r>
            <a:r>
              <a:rPr lang="en" sz="2200" dirty="0">
                <a:ea typeface="+mn-lt"/>
                <a:cs typeface="+mn-lt"/>
              </a:rPr>
              <a:t> maintenance  requirements can reach a higher level than the rest. </a:t>
            </a:r>
            <a:endParaRPr lang="en-US" sz="2200" dirty="0">
              <a:ea typeface="+mn-lt"/>
              <a:cs typeface="+mn-lt"/>
            </a:endParaRPr>
          </a:p>
          <a:p>
            <a:pPr algn="just"/>
            <a:endParaRPr lang="en-US" sz="2200" dirty="0">
              <a:cs typeface="Calibri" panose="020F0502020204030204"/>
            </a:endParaRPr>
          </a:p>
          <a:p>
            <a:pPr algn="just"/>
            <a:r>
              <a:rPr lang="en" sz="2200" dirty="0">
                <a:ea typeface="+mn-lt"/>
                <a:cs typeface="+mn-lt"/>
              </a:rPr>
              <a:t>The evolution of this century made them </a:t>
            </a:r>
            <a:r>
              <a:rPr lang="en-GB" sz="2200" dirty="0">
                <a:ea typeface="+mn-lt"/>
                <a:cs typeface="+mn-lt"/>
              </a:rPr>
              <a:t>produce</a:t>
            </a:r>
            <a:r>
              <a:rPr lang="en" sz="2200" dirty="0">
                <a:ea typeface="+mn-lt"/>
                <a:cs typeface="+mn-lt"/>
              </a:rPr>
              <a:t> the hybrid options </a:t>
            </a:r>
            <a:r>
              <a:rPr lang="en-GB" sz="2200" dirty="0">
                <a:ea typeface="+mn-lt"/>
                <a:cs typeface="+mn-lt"/>
              </a:rPr>
              <a:t>and</a:t>
            </a:r>
            <a:r>
              <a:rPr lang="en" sz="2200" dirty="0">
                <a:ea typeface="+mn-lt"/>
                <a:cs typeface="+mn-lt"/>
              </a:rPr>
              <a:t> the full electric models, so they can keep up with the world’s </a:t>
            </a:r>
            <a:r>
              <a:rPr lang="en-GB" sz="2200" dirty="0">
                <a:ea typeface="+mn-lt"/>
                <a:cs typeface="+mn-lt"/>
              </a:rPr>
              <a:t>never-ending</a:t>
            </a:r>
            <a:r>
              <a:rPr lang="en" sz="2200" dirty="0">
                <a:ea typeface="+mn-lt"/>
                <a:cs typeface="+mn-lt"/>
              </a:rPr>
              <a:t> changes. </a:t>
            </a:r>
            <a:endParaRPr lang="en-US" sz="2200" dirty="0">
              <a:cs typeface="Calibri" panose="020F0502020204030204"/>
            </a:endParaRPr>
          </a:p>
        </p:txBody>
      </p:sp>
      <p:pic>
        <p:nvPicPr>
          <p:cNvPr id="5" name="Picture 4" descr="A close up of a sign&#10;&#10;Description automatically generated">
            <a:extLst>
              <a:ext uri="{FF2B5EF4-FFF2-40B4-BE49-F238E27FC236}">
                <a16:creationId xmlns:a16="http://schemas.microsoft.com/office/drawing/2014/main" id="{3B3D600E-6C6B-4312-B9C0-AB7D42FA166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966720" y="6066943"/>
            <a:ext cx="2060893" cy="821879"/>
          </a:xfrm>
          <a:prstGeom prst="rect">
            <a:avLst/>
          </a:prstGeom>
        </p:spPr>
      </p:pic>
    </p:spTree>
    <p:extLst>
      <p:ext uri="{BB962C8B-B14F-4D97-AF65-F5344CB8AC3E}">
        <p14:creationId xmlns:p14="http://schemas.microsoft.com/office/powerpoint/2010/main" val="3022846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605FD-4FCE-48FC-A109-EF97DE5AB9BC}"/>
              </a:ext>
            </a:extLst>
          </p:cNvPr>
          <p:cNvSpPr>
            <a:spLocks noGrp="1"/>
          </p:cNvSpPr>
          <p:nvPr>
            <p:ph type="title"/>
          </p:nvPr>
        </p:nvSpPr>
        <p:spPr>
          <a:xfrm>
            <a:off x="838200" y="365125"/>
            <a:ext cx="10515600" cy="650875"/>
          </a:xfrm>
        </p:spPr>
        <p:txBody>
          <a:bodyPr>
            <a:normAutofit fontScale="90000"/>
          </a:bodyPr>
          <a:lstStyle/>
          <a:p>
            <a:r>
              <a:rPr lang="en-GB"/>
              <a:t>Let’s have a look to the below data collected from users and owners of the two brands</a:t>
            </a:r>
          </a:p>
        </p:txBody>
      </p:sp>
      <p:graphicFrame>
        <p:nvGraphicFramePr>
          <p:cNvPr id="4" name="Content Placeholder 3">
            <a:extLst>
              <a:ext uri="{FF2B5EF4-FFF2-40B4-BE49-F238E27FC236}">
                <a16:creationId xmlns:a16="http://schemas.microsoft.com/office/drawing/2014/main" id="{55E6814F-408A-476D-88A3-E59B8F404980}"/>
              </a:ext>
            </a:extLst>
          </p:cNvPr>
          <p:cNvGraphicFramePr>
            <a:graphicFrameLocks noGrp="1"/>
          </p:cNvGraphicFramePr>
          <p:nvPr>
            <p:ph idx="1"/>
            <p:extLst>
              <p:ext uri="{D42A27DB-BD31-4B8C-83A1-F6EECF244321}">
                <p14:modId xmlns:p14="http://schemas.microsoft.com/office/powerpoint/2010/main" val="4119558144"/>
              </p:ext>
            </p:extLst>
          </p:nvPr>
        </p:nvGraphicFramePr>
        <p:xfrm>
          <a:off x="241300" y="1339850"/>
          <a:ext cx="11789738" cy="5359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83966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927DC-E199-41A9-9579-865BD908B9A1}"/>
              </a:ext>
            </a:extLst>
          </p:cNvPr>
          <p:cNvSpPr>
            <a:spLocks noGrp="1"/>
          </p:cNvSpPr>
          <p:nvPr>
            <p:ph type="title"/>
          </p:nvPr>
        </p:nvSpPr>
        <p:spPr>
          <a:xfrm>
            <a:off x="657225" y="1298575"/>
            <a:ext cx="7124700" cy="1104079"/>
          </a:xfrm>
        </p:spPr>
        <p:txBody>
          <a:bodyPr/>
          <a:lstStyle/>
          <a:p>
            <a:r>
              <a:rPr lang="en-GB" dirty="0"/>
              <a:t>How can Mercedes improve?</a:t>
            </a:r>
          </a:p>
        </p:txBody>
      </p:sp>
      <p:sp>
        <p:nvSpPr>
          <p:cNvPr id="3" name="Content Placeholder 2">
            <a:extLst>
              <a:ext uri="{FF2B5EF4-FFF2-40B4-BE49-F238E27FC236}">
                <a16:creationId xmlns:a16="http://schemas.microsoft.com/office/drawing/2014/main" id="{B7E9663C-892E-41DB-8171-721A26494A21}"/>
              </a:ext>
            </a:extLst>
          </p:cNvPr>
          <p:cNvSpPr>
            <a:spLocks noGrp="1"/>
          </p:cNvSpPr>
          <p:nvPr>
            <p:ph idx="1"/>
          </p:nvPr>
        </p:nvSpPr>
        <p:spPr>
          <a:xfrm>
            <a:off x="549346" y="3299236"/>
            <a:ext cx="10515600" cy="2274957"/>
          </a:xfrm>
        </p:spPr>
        <p:txBody>
          <a:bodyPr vert="horz" lIns="91440" tIns="45720" rIns="91440" bIns="45720" rtlCol="0" anchor="t">
            <a:normAutofit/>
          </a:bodyPr>
          <a:lstStyle/>
          <a:p>
            <a:pPr marL="0" indent="0" algn="just">
              <a:buNone/>
            </a:pPr>
            <a:r>
              <a:rPr lang="en-GB" i="1">
                <a:latin typeface="+mj-lt"/>
              </a:rPr>
              <a:t>"If </a:t>
            </a:r>
            <a:r>
              <a:rPr lang="en-GB" i="1" dirty="0">
                <a:latin typeface="+mj-lt"/>
              </a:rPr>
              <a:t>we listen to our customers, we will continue to improve our position’’</a:t>
            </a:r>
            <a:endParaRPr lang="en-US"/>
          </a:p>
          <a:p>
            <a:pPr marL="0" indent="0" algn="just">
              <a:buNone/>
            </a:pPr>
            <a:endParaRPr lang="en-GB">
              <a:cs typeface="Calibri" panose="020F0502020204030204"/>
            </a:endParaRPr>
          </a:p>
          <a:p>
            <a:pPr marL="0" indent="0" algn="just">
              <a:buNone/>
            </a:pPr>
            <a:r>
              <a:rPr lang="en-GB">
                <a:latin typeface="+mj-lt"/>
              </a:rPr>
              <a:t> </a:t>
            </a:r>
            <a:r>
              <a:rPr lang="en-GB" i="1">
                <a:latin typeface="+mj-lt"/>
              </a:rPr>
              <a:t>‘’We</a:t>
            </a:r>
            <a:r>
              <a:rPr lang="en-GB" i="1" dirty="0">
                <a:latin typeface="+mj-lt"/>
              </a:rPr>
              <a:t> want to maintain our profitable growth. We have products, we have marketing plans, and of course we see economies developing in different markets.’’</a:t>
            </a:r>
            <a:endParaRPr lang="en-GB" i="1">
              <a:latin typeface="+mj-lt"/>
              <a:cs typeface="Calibri Light" panose="020F0302020204030204"/>
            </a:endParaRPr>
          </a:p>
          <a:p>
            <a:pPr marL="0" indent="0" algn="just">
              <a:buNone/>
            </a:pPr>
            <a:endParaRPr lang="en-GB">
              <a:cs typeface="Calibri" panose="020F0502020204030204"/>
            </a:endParaRPr>
          </a:p>
        </p:txBody>
      </p:sp>
      <p:pic>
        <p:nvPicPr>
          <p:cNvPr id="5" name="Picture 4" descr="A person sitting in front of a window&#10;&#10;Description automatically generated">
            <a:extLst>
              <a:ext uri="{FF2B5EF4-FFF2-40B4-BE49-F238E27FC236}">
                <a16:creationId xmlns:a16="http://schemas.microsoft.com/office/drawing/2014/main" id="{DC21B8DB-C4CC-48A4-A275-3969711B968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157680" y="667820"/>
            <a:ext cx="3377253" cy="2360682"/>
          </a:xfrm>
          <a:prstGeom prst="rect">
            <a:avLst/>
          </a:prstGeom>
        </p:spPr>
      </p:pic>
      <p:sp>
        <p:nvSpPr>
          <p:cNvPr id="4" name="TextBox 3">
            <a:extLst>
              <a:ext uri="{FF2B5EF4-FFF2-40B4-BE49-F238E27FC236}">
                <a16:creationId xmlns:a16="http://schemas.microsoft.com/office/drawing/2014/main" id="{BD1BEC92-E187-4277-8070-E21671501C24}"/>
              </a:ext>
            </a:extLst>
          </p:cNvPr>
          <p:cNvSpPr txBox="1"/>
          <p:nvPr/>
        </p:nvSpPr>
        <p:spPr>
          <a:xfrm>
            <a:off x="4505325" y="5572125"/>
            <a:ext cx="669607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a:cs typeface="Calibri"/>
              </a:rPr>
              <a:t>(Hubertus </a:t>
            </a:r>
            <a:r>
              <a:rPr lang="en-GB" i="1" err="1">
                <a:cs typeface="Calibri"/>
              </a:rPr>
              <a:t>Troska</a:t>
            </a:r>
            <a:r>
              <a:rPr lang="en-GB" i="1">
                <a:cs typeface="Calibri"/>
              </a:rPr>
              <a:t>, member of the board of management of Daimler AG responsible for China - Mercedes continues to improve its position by listening to customers, 2016)</a:t>
            </a:r>
            <a:endParaRPr lang="en-US">
              <a:ea typeface="+mn-lt"/>
              <a:cs typeface="+mn-lt"/>
            </a:endParaRPr>
          </a:p>
          <a:p>
            <a:pPr algn="l"/>
            <a:endParaRPr lang="en-US">
              <a:cs typeface="Calibri"/>
            </a:endParaRPr>
          </a:p>
        </p:txBody>
      </p:sp>
    </p:spTree>
    <p:extLst>
      <p:ext uri="{BB962C8B-B14F-4D97-AF65-F5344CB8AC3E}">
        <p14:creationId xmlns:p14="http://schemas.microsoft.com/office/powerpoint/2010/main" val="2409292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F801B-7513-4A67-92F9-494072FF3BD4}"/>
              </a:ext>
            </a:extLst>
          </p:cNvPr>
          <p:cNvSpPr>
            <a:spLocks noGrp="1"/>
          </p:cNvSpPr>
          <p:nvPr>
            <p:ph type="title"/>
          </p:nvPr>
        </p:nvSpPr>
        <p:spPr>
          <a:xfrm>
            <a:off x="519545" y="621792"/>
            <a:ext cx="5181503" cy="5504688"/>
          </a:xfrm>
        </p:spPr>
        <p:txBody>
          <a:bodyPr>
            <a:normAutofit/>
          </a:bodyPr>
          <a:lstStyle/>
          <a:p>
            <a:r>
              <a:rPr lang="en-GB" sz="4800" b="1" i="1">
                <a:cs typeface="Calibri Light"/>
              </a:rPr>
              <a:t>Entering the new millennium</a:t>
            </a:r>
          </a:p>
        </p:txBody>
      </p:sp>
      <p:sp>
        <p:nvSpPr>
          <p:cNvPr id="21" name="Rectangle 20">
            <a:extLst>
              <a:ext uri="{FF2B5EF4-FFF2-40B4-BE49-F238E27FC236}">
                <a16:creationId xmlns:a16="http://schemas.microsoft.com/office/drawing/2014/main" id="{2F56F8EA-3356-4455-9899-320874F6E4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17" name="Content Placeholder 14">
            <a:extLst>
              <a:ext uri="{FF2B5EF4-FFF2-40B4-BE49-F238E27FC236}">
                <a16:creationId xmlns:a16="http://schemas.microsoft.com/office/drawing/2014/main" id="{33706C3D-BDE6-4333-95E0-EF8B1EBF4518}"/>
              </a:ext>
            </a:extLst>
          </p:cNvPr>
          <p:cNvGraphicFramePr>
            <a:graphicFrameLocks noGrp="1"/>
          </p:cNvGraphicFramePr>
          <p:nvPr>
            <p:ph idx="1"/>
            <p:extLst>
              <p:ext uri="{D42A27DB-BD31-4B8C-83A1-F6EECF244321}">
                <p14:modId xmlns:p14="http://schemas.microsoft.com/office/powerpoint/2010/main" val="1324846691"/>
              </p:ext>
            </p:extLst>
          </p:nvPr>
        </p:nvGraphicFramePr>
        <p:xfrm>
          <a:off x="6099048" y="621792"/>
          <a:ext cx="525780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3056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Down Arrow 7">
            <a:extLst>
              <a:ext uri="{FF2B5EF4-FFF2-40B4-BE49-F238E27FC236}">
                <a16:creationId xmlns:a16="http://schemas.microsoft.com/office/drawing/2014/main" id="{73DE2CFE-42F2-48F0-8706-5264E012B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662795" y="-3745097"/>
            <a:ext cx="1354979" cy="10750169"/>
          </a:xfrm>
          <a:prstGeom prst="downArrow">
            <a:avLst>
              <a:gd name="adj1" fmla="val 100000"/>
              <a:gd name="adj2" fmla="val 22582"/>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5E4CD16-E353-450D-9148-EC60BC55C65C}"/>
              </a:ext>
            </a:extLst>
          </p:cNvPr>
          <p:cNvSpPr>
            <a:spLocks noGrp="1"/>
          </p:cNvSpPr>
          <p:nvPr>
            <p:ph type="title"/>
          </p:nvPr>
        </p:nvSpPr>
        <p:spPr>
          <a:xfrm>
            <a:off x="1084301" y="1201040"/>
            <a:ext cx="10023398" cy="857894"/>
          </a:xfrm>
        </p:spPr>
        <p:txBody>
          <a:bodyPr>
            <a:normAutofit/>
          </a:bodyPr>
          <a:lstStyle/>
          <a:p>
            <a:r>
              <a:rPr lang="en-US" sz="4000" b="1" i="1">
                <a:solidFill>
                  <a:srgbClr val="FFFFFF"/>
                </a:solidFill>
                <a:cs typeface="Calibri Light"/>
              </a:rPr>
              <a:t>Mercedes, plans for future </a:t>
            </a:r>
          </a:p>
        </p:txBody>
      </p:sp>
      <p:sp>
        <p:nvSpPr>
          <p:cNvPr id="4" name="TextBox 3">
            <a:extLst>
              <a:ext uri="{FF2B5EF4-FFF2-40B4-BE49-F238E27FC236}">
                <a16:creationId xmlns:a16="http://schemas.microsoft.com/office/drawing/2014/main" id="{7E1C8636-FC56-4202-8BC2-A7C5E044DF86}"/>
              </a:ext>
            </a:extLst>
          </p:cNvPr>
          <p:cNvSpPr txBox="1"/>
          <p:nvPr/>
        </p:nvSpPr>
        <p:spPr>
          <a:xfrm>
            <a:off x="5830638" y="5809360"/>
            <a:ext cx="5878513" cy="6715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85000" lnSpcReduction="20000"/>
          </a:bodyPr>
          <a:lstStyle/>
          <a:p>
            <a:pPr>
              <a:lnSpc>
                <a:spcPct val="90000"/>
              </a:lnSpc>
              <a:spcAft>
                <a:spcPts val="600"/>
              </a:spcAft>
            </a:pPr>
            <a:r>
              <a:rPr lang="en-US" sz="2000" i="1" dirty="0">
                <a:ea typeface="+mn-lt"/>
                <a:cs typeface="+mn-lt"/>
              </a:rPr>
              <a:t>(</a:t>
            </a:r>
            <a:r>
              <a:rPr lang="en-US" sz="2000" dirty="0">
                <a:ea typeface="+mn-lt"/>
                <a:cs typeface="+mn-lt"/>
              </a:rPr>
              <a:t>Klaus </a:t>
            </a:r>
            <a:r>
              <a:rPr lang="en-US" sz="2000" dirty="0" err="1">
                <a:ea typeface="+mn-lt"/>
                <a:cs typeface="+mn-lt"/>
              </a:rPr>
              <a:t>Frenzel</a:t>
            </a:r>
            <a:r>
              <a:rPr lang="en-US" sz="2000" dirty="0">
                <a:ea typeface="+mn-lt"/>
                <a:cs typeface="+mn-lt"/>
              </a:rPr>
              <a:t> - </a:t>
            </a:r>
            <a:r>
              <a:rPr lang="en-US" sz="2000" i="1" dirty="0" err="1">
                <a:ea typeface="+mn-lt"/>
                <a:cs typeface="+mn-lt"/>
              </a:rPr>
              <a:t>Carscoops</a:t>
            </a:r>
            <a:r>
              <a:rPr lang="en-US" sz="2000" i="1" dirty="0">
                <a:ea typeface="+mn-lt"/>
                <a:cs typeface="+mn-lt"/>
              </a:rPr>
              <a:t>, 2020 </a:t>
            </a:r>
            <a:r>
              <a:rPr lang="en-US" sz="2000" i="1" dirty="0">
                <a:ea typeface="+mn-lt"/>
                <a:cs typeface="+mn-lt"/>
                <a:hlinkClick r:id="rId2"/>
              </a:rPr>
              <a:t>https://www.carscoops.com/2020/06/mercedes-bespoke-mbux-tech-could-soon-generate-profits/</a:t>
            </a:r>
            <a:r>
              <a:rPr lang="en-US" sz="2000" i="1" dirty="0">
                <a:ea typeface="+mn-lt"/>
                <a:cs typeface="+mn-lt"/>
              </a:rPr>
              <a:t>)</a:t>
            </a:r>
            <a:endParaRPr lang="en-US" sz="2000" dirty="0"/>
          </a:p>
        </p:txBody>
      </p:sp>
      <p:sp>
        <p:nvSpPr>
          <p:cNvPr id="3" name="Content Placeholder 2">
            <a:extLst>
              <a:ext uri="{FF2B5EF4-FFF2-40B4-BE49-F238E27FC236}">
                <a16:creationId xmlns:a16="http://schemas.microsoft.com/office/drawing/2014/main" id="{FF25BF25-91D9-45D0-BBF6-1B8CB5C444C0}"/>
              </a:ext>
            </a:extLst>
          </p:cNvPr>
          <p:cNvSpPr>
            <a:spLocks noGrp="1"/>
          </p:cNvSpPr>
          <p:nvPr>
            <p:ph idx="1"/>
          </p:nvPr>
        </p:nvSpPr>
        <p:spPr>
          <a:xfrm>
            <a:off x="1233488" y="2680806"/>
            <a:ext cx="9983788" cy="2737135"/>
          </a:xfrm>
        </p:spPr>
        <p:txBody>
          <a:bodyPr wrap="square" anchor="t">
            <a:normAutofit lnSpcReduction="10000"/>
          </a:bodyPr>
          <a:lstStyle/>
          <a:p>
            <a:pPr algn="just"/>
            <a:r>
              <a:rPr lang="en-US" sz="1800" dirty="0">
                <a:ea typeface="+mn-lt"/>
                <a:cs typeface="+mn-lt"/>
              </a:rPr>
              <a:t>"We need to be innovative, and we need to be younger in the way we market out products.”</a:t>
            </a:r>
            <a:endParaRPr lang="en-US" sz="1800" dirty="0"/>
          </a:p>
          <a:p>
            <a:pPr marL="0" indent="0" algn="just">
              <a:buNone/>
            </a:pPr>
            <a:endParaRPr lang="en-US" sz="1800" dirty="0">
              <a:ea typeface="+mn-lt"/>
              <a:cs typeface="+mn-lt"/>
            </a:endParaRPr>
          </a:p>
          <a:p>
            <a:pPr algn="just"/>
            <a:r>
              <a:rPr lang="en-US" sz="1800" dirty="0">
                <a:ea typeface="+mn-lt"/>
                <a:cs typeface="+mn-lt"/>
              </a:rPr>
              <a:t>More than 30 new models – all scheduled to arrive by the end of 2022.</a:t>
            </a:r>
          </a:p>
          <a:p>
            <a:pPr marL="0" indent="0" algn="just">
              <a:buNone/>
            </a:pPr>
            <a:endParaRPr lang="en-US" sz="1800" dirty="0">
              <a:cs typeface="Calibri"/>
            </a:endParaRPr>
          </a:p>
          <a:p>
            <a:pPr algn="just"/>
            <a:r>
              <a:rPr lang="en-US" sz="1800" dirty="0">
                <a:cs typeface="Calibri"/>
              </a:rPr>
              <a:t>More safety and many changes for younger clients.</a:t>
            </a:r>
          </a:p>
          <a:p>
            <a:pPr marL="0" indent="0" algn="just">
              <a:buNone/>
            </a:pPr>
            <a:endParaRPr lang="en-US" sz="1800" dirty="0">
              <a:ea typeface="+mn-lt"/>
              <a:cs typeface="+mn-lt"/>
            </a:endParaRPr>
          </a:p>
          <a:p>
            <a:pPr algn="just"/>
            <a:r>
              <a:rPr lang="en-US" sz="1800" dirty="0">
                <a:ea typeface="+mn-lt"/>
                <a:cs typeface="+mn-lt"/>
              </a:rPr>
              <a:t>"There’s not one perfect way of interacting with the car, which means the carmaker will continue investing in multiple interfaces</a:t>
            </a:r>
            <a:r>
              <a:rPr lang="en-US" sz="1800" i="1" dirty="0">
                <a:ea typeface="+mn-lt"/>
                <a:cs typeface="+mn-lt"/>
              </a:rPr>
              <a:t>."</a:t>
            </a:r>
            <a:endParaRPr lang="en-US" sz="1800" dirty="0">
              <a:cs typeface="Calibri"/>
            </a:endParaRPr>
          </a:p>
        </p:txBody>
      </p:sp>
    </p:spTree>
    <p:extLst>
      <p:ext uri="{BB962C8B-B14F-4D97-AF65-F5344CB8AC3E}">
        <p14:creationId xmlns:p14="http://schemas.microsoft.com/office/powerpoint/2010/main" val="1079949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8D64F-199A-4FED-B40A-260FFA9AC0F6}"/>
              </a:ext>
            </a:extLst>
          </p:cNvPr>
          <p:cNvSpPr>
            <a:spLocks noGrp="1"/>
          </p:cNvSpPr>
          <p:nvPr>
            <p:ph type="title"/>
          </p:nvPr>
        </p:nvSpPr>
        <p:spPr/>
        <p:txBody>
          <a:bodyPr/>
          <a:lstStyle/>
          <a:p>
            <a:r>
              <a:rPr lang="en-US">
                <a:cs typeface="Calibri Light"/>
              </a:rPr>
              <a:t>Conclusions</a:t>
            </a:r>
            <a:endParaRPr lang="en-US"/>
          </a:p>
        </p:txBody>
      </p:sp>
      <p:sp>
        <p:nvSpPr>
          <p:cNvPr id="3" name="Content Placeholder 2">
            <a:extLst>
              <a:ext uri="{FF2B5EF4-FFF2-40B4-BE49-F238E27FC236}">
                <a16:creationId xmlns:a16="http://schemas.microsoft.com/office/drawing/2014/main" id="{72C3E7F1-8301-4B25-B6A9-DB67FFBD9EA6}"/>
              </a:ext>
            </a:extLst>
          </p:cNvPr>
          <p:cNvSpPr>
            <a:spLocks noGrp="1"/>
          </p:cNvSpPr>
          <p:nvPr>
            <p:ph idx="1"/>
          </p:nvPr>
        </p:nvSpPr>
        <p:spPr/>
        <p:txBody>
          <a:bodyPr vert="horz" lIns="91440" tIns="45720" rIns="91440" bIns="45720" rtlCol="0" anchor="t">
            <a:normAutofit/>
          </a:bodyPr>
          <a:lstStyle/>
          <a:p>
            <a:pPr algn="just"/>
            <a:r>
              <a:rPr lang="en-US" sz="2400" dirty="0">
                <a:ea typeface="+mn-lt"/>
                <a:cs typeface="+mn-lt"/>
              </a:rPr>
              <a:t>The world’s first car - this invention pioneered a path of innovation and technology which remains with us today.</a:t>
            </a:r>
          </a:p>
          <a:p>
            <a:pPr algn="just"/>
            <a:endParaRPr lang="en-US" sz="2400" dirty="0">
              <a:cs typeface="Calibri" panose="020F0502020204030204"/>
            </a:endParaRPr>
          </a:p>
          <a:p>
            <a:pPr algn="just"/>
            <a:r>
              <a:rPr lang="en-US" sz="2400" dirty="0">
                <a:ea typeface="+mn-lt"/>
                <a:cs typeface="+mn-lt"/>
              </a:rPr>
              <a:t>Driven by one simple goal - To be the very best at all things Mercedes-Benz.</a:t>
            </a:r>
          </a:p>
          <a:p>
            <a:pPr algn="just"/>
            <a:endParaRPr lang="en-US" sz="2400" dirty="0">
              <a:cs typeface="Calibri"/>
            </a:endParaRPr>
          </a:p>
          <a:p>
            <a:pPr algn="just"/>
            <a:r>
              <a:rPr lang="en-US" sz="2400" dirty="0">
                <a:ea typeface="+mn-lt"/>
                <a:cs typeface="+mn-lt"/>
              </a:rPr>
              <a:t>The best or nothing, Mercedes-Benz Retail has become synonymous with quality, excellence and efficiency.</a:t>
            </a:r>
            <a:endParaRPr lang="en-US" sz="2400" dirty="0">
              <a:cs typeface="Calibri"/>
            </a:endParaRPr>
          </a:p>
          <a:p>
            <a:endParaRPr lang="en-US" dirty="0">
              <a:cs typeface="Calibri"/>
            </a:endParaRPr>
          </a:p>
        </p:txBody>
      </p:sp>
    </p:spTree>
    <p:extLst>
      <p:ext uri="{BB962C8B-B14F-4D97-AF65-F5344CB8AC3E}">
        <p14:creationId xmlns:p14="http://schemas.microsoft.com/office/powerpoint/2010/main" val="3549080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22495-A036-44CA-9485-8C968919CC69}"/>
              </a:ext>
            </a:extLst>
          </p:cNvPr>
          <p:cNvSpPr>
            <a:spLocks noGrp="1"/>
          </p:cNvSpPr>
          <p:nvPr>
            <p:ph type="title"/>
          </p:nvPr>
        </p:nvSpPr>
        <p:spPr>
          <a:xfrm>
            <a:off x="838200" y="565150"/>
            <a:ext cx="10515600" cy="887413"/>
          </a:xfrm>
        </p:spPr>
        <p:txBody>
          <a:bodyPr vert="horz" lIns="91440" tIns="45720" rIns="91440" bIns="45720" rtlCol="0" anchor="t">
            <a:normAutofit fontScale="90000"/>
          </a:bodyPr>
          <a:lstStyle/>
          <a:p>
            <a:r>
              <a:rPr lang="en-GB" dirty="0"/>
              <a:t>References</a:t>
            </a:r>
            <a:r>
              <a:rPr lang="en-GB"/>
              <a:t>:</a:t>
            </a:r>
            <a:br>
              <a:rPr lang="en-GB" dirty="0"/>
            </a:br>
            <a:endParaRPr lang="en-GB" dirty="0"/>
          </a:p>
        </p:txBody>
      </p:sp>
      <p:sp>
        <p:nvSpPr>
          <p:cNvPr id="3" name="Content Placeholder 2">
            <a:extLst>
              <a:ext uri="{FF2B5EF4-FFF2-40B4-BE49-F238E27FC236}">
                <a16:creationId xmlns:a16="http://schemas.microsoft.com/office/drawing/2014/main" id="{A059A0ED-C508-4A37-BC7B-F4785F5E8039}"/>
              </a:ext>
            </a:extLst>
          </p:cNvPr>
          <p:cNvSpPr>
            <a:spLocks noGrp="1"/>
          </p:cNvSpPr>
          <p:nvPr>
            <p:ph idx="1"/>
          </p:nvPr>
        </p:nvSpPr>
        <p:spPr/>
        <p:txBody>
          <a:bodyPr vert="horz" lIns="91440" tIns="45720" rIns="91440" bIns="45720" rtlCol="0" anchor="t">
            <a:normAutofit/>
          </a:bodyPr>
          <a:lstStyle/>
          <a:p>
            <a:pPr algn="just">
              <a:lnSpc>
                <a:spcPct val="100000"/>
              </a:lnSpc>
              <a:spcBef>
                <a:spcPts val="0"/>
              </a:spcBef>
            </a:pPr>
            <a:r>
              <a:rPr lang="en-GB" sz="2000" i="1">
                <a:latin typeface="Arial"/>
                <a:ea typeface="+mn-lt"/>
                <a:cs typeface="+mn-lt"/>
              </a:rPr>
              <a:t>Dieter Zetsche, head of Mercedes-Benz Cars - Mercedes continues to improve its position by listening to customers, 2016</a:t>
            </a:r>
            <a:endParaRPr lang="en-US" sz="2000" i="1">
              <a:latin typeface="Arial"/>
              <a:ea typeface="+mn-lt"/>
              <a:cs typeface="+mn-lt"/>
            </a:endParaRPr>
          </a:p>
          <a:p>
            <a:pPr algn="just">
              <a:lnSpc>
                <a:spcPct val="100000"/>
              </a:lnSpc>
              <a:spcBef>
                <a:spcPts val="0"/>
              </a:spcBef>
            </a:pPr>
            <a:r>
              <a:rPr lang="en-GB" sz="2000" i="1">
                <a:latin typeface="Arial"/>
                <a:ea typeface="+mn-lt"/>
                <a:cs typeface="+mn-lt"/>
              </a:rPr>
              <a:t>Hubertus </a:t>
            </a:r>
            <a:r>
              <a:rPr lang="en-GB" sz="2000" i="1" err="1">
                <a:latin typeface="Arial"/>
                <a:ea typeface="+mn-lt"/>
                <a:cs typeface="+mn-lt"/>
              </a:rPr>
              <a:t>Troska</a:t>
            </a:r>
            <a:r>
              <a:rPr lang="en-GB" sz="2000" i="1">
                <a:latin typeface="Arial"/>
                <a:ea typeface="+mn-lt"/>
                <a:cs typeface="+mn-lt"/>
              </a:rPr>
              <a:t>, member of the board of management of Daimler AG responsible for China - Mercedes continues to improve its position by listening to customers, 2016</a:t>
            </a:r>
            <a:endParaRPr lang="en-US" sz="2000" i="1">
              <a:latin typeface="Arial"/>
              <a:cs typeface="Calibri"/>
            </a:endParaRPr>
          </a:p>
          <a:p>
            <a:pPr algn="just">
              <a:lnSpc>
                <a:spcPct val="100000"/>
              </a:lnSpc>
              <a:spcBef>
                <a:spcPts val="0"/>
              </a:spcBef>
            </a:pPr>
            <a:r>
              <a:rPr lang="en-US" sz="2000" i="1">
                <a:latin typeface="Arial"/>
                <a:ea typeface="+mn-lt"/>
                <a:cs typeface="Arial"/>
              </a:rPr>
              <a:t>Klaus Frenzel - </a:t>
            </a:r>
            <a:r>
              <a:rPr lang="en-US" sz="2000" i="1" err="1">
                <a:latin typeface="Arial"/>
                <a:ea typeface="+mn-lt"/>
                <a:cs typeface="Arial"/>
              </a:rPr>
              <a:t>Carscoops</a:t>
            </a:r>
            <a:r>
              <a:rPr lang="en-US" sz="2000" i="1">
                <a:latin typeface="Arial"/>
                <a:ea typeface="+mn-lt"/>
                <a:cs typeface="Arial"/>
              </a:rPr>
              <a:t>, 2020 </a:t>
            </a:r>
            <a:r>
              <a:rPr lang="en-US" sz="2000" i="1">
                <a:latin typeface="Arial"/>
                <a:ea typeface="+mn-lt"/>
                <a:cs typeface="Arial"/>
                <a:hlinkClick r:id="rId2"/>
              </a:rPr>
              <a:t>https://www.carscoops.com/2020/06/mercedes-bespoke-mbux-tech-could-soon-generate-profits/</a:t>
            </a:r>
            <a:endParaRPr lang="en-US" sz="2000" i="1">
              <a:latin typeface="Arial"/>
              <a:ea typeface="+mn-lt"/>
              <a:cs typeface="Arial"/>
            </a:endParaRPr>
          </a:p>
          <a:p>
            <a:pPr algn="just">
              <a:lnSpc>
                <a:spcPct val="100000"/>
              </a:lnSpc>
              <a:spcBef>
                <a:spcPts val="0"/>
              </a:spcBef>
            </a:pPr>
            <a:r>
              <a:rPr lang="en-US" sz="2000" i="1">
                <a:latin typeface="Arial"/>
                <a:ea typeface="+mn-lt"/>
                <a:cs typeface="+mn-lt"/>
              </a:rPr>
              <a:t>Nils Schanz, MBUX head of user interactions – Interview Alisa </a:t>
            </a:r>
            <a:r>
              <a:rPr lang="en-US" sz="2000" i="1" err="1">
                <a:latin typeface="Arial"/>
                <a:ea typeface="+mn-lt"/>
                <a:cs typeface="+mn-lt"/>
              </a:rPr>
              <a:t>Priddle</a:t>
            </a:r>
            <a:r>
              <a:rPr lang="en-US" sz="2000" i="1">
                <a:latin typeface="Arial"/>
                <a:ea typeface="+mn-lt"/>
                <a:cs typeface="+mn-lt"/>
              </a:rPr>
              <a:t>, 2020 </a:t>
            </a:r>
            <a:r>
              <a:rPr lang="en-US" sz="2000" i="1">
                <a:latin typeface="Arial"/>
                <a:ea typeface="+mn-lt"/>
                <a:cs typeface="+mn-lt"/>
                <a:hlinkClick r:id="rId3"/>
              </a:rPr>
              <a:t>https://www.motortrend.com/news/mercedes-mbux-upgrades/</a:t>
            </a:r>
            <a:endParaRPr lang="en-US" sz="2000" i="1">
              <a:latin typeface="Arial"/>
              <a:ea typeface="+mn-lt"/>
              <a:cs typeface="Calibri"/>
            </a:endParaRPr>
          </a:p>
          <a:p>
            <a:pPr algn="just">
              <a:lnSpc>
                <a:spcPct val="100000"/>
              </a:lnSpc>
              <a:spcBef>
                <a:spcPts val="0"/>
              </a:spcBef>
            </a:pPr>
            <a:endParaRPr lang="en-GB" sz="2000" i="1">
              <a:latin typeface="Arial"/>
              <a:cs typeface="Calibri"/>
            </a:endParaRPr>
          </a:p>
          <a:p>
            <a:pPr algn="just">
              <a:lnSpc>
                <a:spcPct val="100000"/>
              </a:lnSpc>
              <a:spcBef>
                <a:spcPts val="0"/>
              </a:spcBef>
            </a:pPr>
            <a:endParaRPr lang="en-GB" sz="2000" i="1">
              <a:latin typeface="Arial"/>
              <a:cs typeface="Calibri"/>
            </a:endParaRPr>
          </a:p>
          <a:p>
            <a:pPr>
              <a:lnSpc>
                <a:spcPct val="100000"/>
              </a:lnSpc>
              <a:spcBef>
                <a:spcPts val="0"/>
              </a:spcBef>
            </a:pPr>
            <a:endParaRPr lang="en-US">
              <a:cs typeface="Calibri"/>
            </a:endParaRPr>
          </a:p>
          <a:p>
            <a:endParaRPr lang="en-US" i="1">
              <a:cs typeface="Calibri"/>
            </a:endParaRPr>
          </a:p>
          <a:p>
            <a:pPr marL="0" indent="0">
              <a:buNone/>
            </a:pPr>
            <a:endParaRPr lang="en-GB">
              <a:cs typeface="Calibri"/>
            </a:endParaRPr>
          </a:p>
        </p:txBody>
      </p:sp>
    </p:spTree>
    <p:extLst>
      <p:ext uri="{BB962C8B-B14F-4D97-AF65-F5344CB8AC3E}">
        <p14:creationId xmlns:p14="http://schemas.microsoft.com/office/powerpoint/2010/main" val="109530187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1276</Words>
  <Application>Microsoft Office PowerPoint</Application>
  <PresentationFormat>Widescreen</PresentationFormat>
  <Paragraphs>94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Why are we here… </vt:lpstr>
      <vt:lpstr>Mercedes-Benz Cars made different </vt:lpstr>
      <vt:lpstr>About</vt:lpstr>
      <vt:lpstr> </vt:lpstr>
      <vt:lpstr>Mercedes or BMW</vt:lpstr>
      <vt:lpstr>The difference </vt:lpstr>
      <vt:lpstr>Let’s have a look to the below data collected from users and owners of the two brands</vt:lpstr>
      <vt:lpstr>How can Mercedes improve?</vt:lpstr>
      <vt:lpstr>Entering the new millennium</vt:lpstr>
      <vt:lpstr>Mercedes, plans for future </vt:lpstr>
      <vt:lpstr>Conclusions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are we here… </dc:title>
  <dc:creator>corneliu dinica</dc:creator>
  <cp:lastModifiedBy>Corneliu Dinica</cp:lastModifiedBy>
  <cp:revision>1</cp:revision>
  <dcterms:created xsi:type="dcterms:W3CDTF">2020-07-16T07:32:03Z</dcterms:created>
  <dcterms:modified xsi:type="dcterms:W3CDTF">2020-07-16T08:38:02Z</dcterms:modified>
</cp:coreProperties>
</file>