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8"/>
  </p:notesMasterIdLst>
  <p:sldIdLst>
    <p:sldId id="256" r:id="rId2"/>
    <p:sldId id="257" r:id="rId3"/>
    <p:sldId id="258" r:id="rId4"/>
    <p:sldId id="270" r:id="rId5"/>
    <p:sldId id="272" r:id="rId6"/>
    <p:sldId id="274" r:id="rId7"/>
    <p:sldId id="275" r:id="rId8"/>
    <p:sldId id="276" r:id="rId9"/>
    <p:sldId id="280" r:id="rId10"/>
    <p:sldId id="278" r:id="rId11"/>
    <p:sldId id="279" r:id="rId12"/>
    <p:sldId id="288" r:id="rId13"/>
    <p:sldId id="281" r:id="rId14"/>
    <p:sldId id="284" r:id="rId15"/>
    <p:sldId id="267" r:id="rId16"/>
    <p:sldId id="290" r:id="rId17"/>
  </p:sldIdLst>
  <p:sldSz cx="9144000" cy="5143500" type="screen16x9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B8A8A"/>
    <a:srgbClr val="D0DCE6"/>
    <a:srgbClr val="E8F0F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5758FB7-9AC5-4552-8A53-C91805E547FA}" styleName="Themed Style 1 – Accent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  <a:tblStyle styleId="{7DF18680-E054-41AD-8BC1-D1AEF772440D}" styleName="Medium Style 2 –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11"/>
    <p:restoredTop sz="94610"/>
  </p:normalViewPr>
  <p:slideViewPr>
    <p:cSldViewPr snapToGrid="0" snapToObjects="1">
      <p:cViewPr varScale="1">
        <p:scale>
          <a:sx n="126" d="100"/>
          <a:sy n="126" d="100"/>
        </p:scale>
        <p:origin x="202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3245061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60AA394-94CF-A6DC-363D-1C2B9951CD5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F70F3B8-9E9E-5BED-3C46-C3056765A33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9897021-E9DC-37B9-113C-C1CCCB75369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313F64B-9977-510F-9788-2D02A02EA5C1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510546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15EF98A-06CB-7591-F1A4-C2ECBA511D0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32F0350-43A7-F8D2-6407-3F8AD494E6F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6BB6592-62F7-5B92-CE9E-87330BA03A5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2450941-0835-D015-1098-61535CDBA206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96497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0740998-F3A0-A5D3-208E-88EE4BC6B17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4BC1F38-4817-1E86-C410-BBD345CE495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21AF51C-E915-1D8C-A59E-B40E5295BDE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4E13D02-0EBB-C941-5A0B-2D7EDD822A29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083668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F100887-3217-BDD4-7492-2E7D5BFFAD5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635D493-76BB-121D-BF55-4F1B95029F0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0229A49-6078-F15B-FF77-3A090C940C9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7BF0194-1E4E-6DBE-A35A-C772AB47BFAF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139324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BBC26F4-C1FB-19CA-2D86-32A87850489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DACA407-8C44-617B-384A-1AE8769B7F4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D328BBC-EA43-CA68-ECB2-E501509F44E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1F4D7D9-128D-D19D-FED2-AE666F261947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128173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C6FF6DD-C087-0A64-BEED-C58AE539766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F78BA69-F8D8-B0F4-DA53-88874BF9EEF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C3C8289-5402-68B9-EBF8-A8470982249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7277EE9-D379-9DD9-C853-C77AEDACFE10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610730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s://data.cityofchicago.org/" TargetMode="Externa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D1B2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201168" cy="5143500"/>
          </a:xfrm>
          <a:prstGeom prst="rect">
            <a:avLst/>
          </a:prstGeom>
          <a:solidFill>
            <a:srgbClr val="0B8A8A"/>
          </a:solidFill>
          <a:ln w="12700">
            <a:solidFill>
              <a:srgbClr val="0B8A8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457200" y="1371600"/>
            <a:ext cx="8412480" cy="1645920"/>
          </a:xfrm>
          <a:prstGeom prst="rect">
            <a:avLst/>
          </a:prstGeom>
          <a:solidFill>
            <a:srgbClr val="1A3A5C"/>
          </a:solidFill>
          <a:ln w="19050">
            <a:solidFill>
              <a:srgbClr val="0B8A8A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634629" y="2079964"/>
            <a:ext cx="804672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600" b="1" dirty="0">
                <a:solidFill>
                  <a:srgbClr val="FFFFFF"/>
                </a:solidFill>
              </a:rPr>
              <a:t>Chicago Crime Dataset 2022</a:t>
            </a:r>
            <a:endParaRPr lang="en-US" sz="3600" dirty="0"/>
          </a:p>
        </p:txBody>
      </p:sp>
      <p:sp>
        <p:nvSpPr>
          <p:cNvPr id="5" name="Text 3"/>
          <p:cNvSpPr/>
          <p:nvPr/>
        </p:nvSpPr>
        <p:spPr>
          <a:xfrm>
            <a:off x="640080" y="1563015"/>
            <a:ext cx="804672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200" i="1" dirty="0">
                <a:solidFill>
                  <a:srgbClr val="0B8A8A"/>
                </a:solidFill>
              </a:rPr>
              <a:t>Exploratory Data Analysis</a:t>
            </a:r>
            <a:endParaRPr lang="en-US" sz="2200" i="1" dirty="0"/>
          </a:p>
        </p:txBody>
      </p:sp>
      <p:sp>
        <p:nvSpPr>
          <p:cNvPr id="6" name="Text 4"/>
          <p:cNvSpPr/>
          <p:nvPr/>
        </p:nvSpPr>
        <p:spPr>
          <a:xfrm>
            <a:off x="640080" y="3029632"/>
            <a:ext cx="73152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D9E4EC"/>
                </a:solidFill>
              </a:rPr>
              <a:t>Module: </a:t>
            </a:r>
            <a:r>
              <a:rPr lang="en-US" sz="1200" dirty="0">
                <a:solidFill>
                  <a:srgbClr val="6B7F8E"/>
                </a:solidFill>
              </a:rPr>
              <a:t>L7 – Data Mining &amp; Visualisation  |  ACCA7015</a:t>
            </a:r>
            <a:endParaRPr lang="en-US" sz="1200" dirty="0"/>
          </a:p>
        </p:txBody>
      </p:sp>
      <p:sp>
        <p:nvSpPr>
          <p:cNvPr id="7" name="Text 5"/>
          <p:cNvSpPr/>
          <p:nvPr/>
        </p:nvSpPr>
        <p:spPr>
          <a:xfrm>
            <a:off x="640080" y="3383280"/>
            <a:ext cx="73152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200" b="1" dirty="0">
                <a:solidFill>
                  <a:srgbClr val="D9E4EC"/>
                </a:solidFill>
              </a:rPr>
              <a:t>Name: </a:t>
            </a:r>
            <a:r>
              <a:rPr lang="en-US" sz="1200" dirty="0">
                <a:solidFill>
                  <a:srgbClr val="6B7F8E"/>
                </a:solidFill>
              </a:rPr>
              <a:t>Vishvarajsinh Rana | 2527154</a:t>
            </a:r>
            <a:endParaRPr lang="en-US" sz="1200" dirty="0"/>
          </a:p>
        </p:txBody>
      </p:sp>
      <p:sp>
        <p:nvSpPr>
          <p:cNvPr id="9" name="Text 5">
            <a:extLst>
              <a:ext uri="{FF2B5EF4-FFF2-40B4-BE49-F238E27FC236}">
                <a16:creationId xmlns:a16="http://schemas.microsoft.com/office/drawing/2014/main" id="{27A46717-435D-6B51-8B92-6FB70C0A0A16}"/>
              </a:ext>
            </a:extLst>
          </p:cNvPr>
          <p:cNvSpPr/>
          <p:nvPr/>
        </p:nvSpPr>
        <p:spPr>
          <a:xfrm>
            <a:off x="640080" y="3718560"/>
            <a:ext cx="73152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200" b="1" dirty="0">
                <a:solidFill>
                  <a:srgbClr val="D9E4EC"/>
                </a:solidFill>
              </a:rPr>
              <a:t>Lecturer: </a:t>
            </a:r>
            <a:r>
              <a:rPr lang="en-US" sz="1200" dirty="0">
                <a:solidFill>
                  <a:srgbClr val="6B7F8E"/>
                </a:solidFill>
              </a:rPr>
              <a:t>Dr Nouh Elmitwally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9E4E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502920"/>
          </a:xfrm>
          <a:prstGeom prst="rect">
            <a:avLst/>
          </a:prstGeom>
          <a:solidFill>
            <a:srgbClr val="0D1B2A"/>
          </a:solidFill>
          <a:ln w="12700">
            <a:solidFill>
              <a:srgbClr val="0D1B2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320040" y="45720"/>
            <a:ext cx="7772400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FFFFFF"/>
                </a:solidFill>
              </a:rPr>
              <a:t>Agenda</a:t>
            </a:r>
            <a:endParaRPr lang="en-US" sz="2000" dirty="0"/>
          </a:p>
        </p:txBody>
      </p:sp>
      <p:sp>
        <p:nvSpPr>
          <p:cNvPr id="4" name="Shape 2"/>
          <p:cNvSpPr/>
          <p:nvPr/>
        </p:nvSpPr>
        <p:spPr>
          <a:xfrm>
            <a:off x="0" y="4983480"/>
            <a:ext cx="9144000" cy="164592"/>
          </a:xfrm>
          <a:prstGeom prst="rect">
            <a:avLst/>
          </a:prstGeom>
          <a:solidFill>
            <a:srgbClr val="0D1B2A"/>
          </a:solidFill>
          <a:ln w="12700">
            <a:solidFill>
              <a:srgbClr val="0D1B2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274320" y="4983480"/>
            <a:ext cx="731520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750" dirty="0">
                <a:solidFill>
                  <a:srgbClr val="D9E4EC"/>
                </a:solidFill>
              </a:rPr>
              <a:t>VISHVARAJ | 2527154</a:t>
            </a:r>
            <a:endParaRPr lang="en-US" sz="750" dirty="0"/>
          </a:p>
        </p:txBody>
      </p:sp>
      <p:sp>
        <p:nvSpPr>
          <p:cNvPr id="6" name="Text 4"/>
          <p:cNvSpPr/>
          <p:nvPr/>
        </p:nvSpPr>
        <p:spPr>
          <a:xfrm>
            <a:off x="8503920" y="4983480"/>
            <a:ext cx="54864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750" dirty="0">
                <a:solidFill>
                  <a:srgbClr val="D9E4EC"/>
                </a:solidFill>
              </a:rPr>
              <a:t>2 / 12</a:t>
            </a:r>
            <a:endParaRPr lang="en-US" sz="750" dirty="0"/>
          </a:p>
        </p:txBody>
      </p:sp>
      <p:sp>
        <p:nvSpPr>
          <p:cNvPr id="7" name="Shape 5"/>
          <p:cNvSpPr/>
          <p:nvPr/>
        </p:nvSpPr>
        <p:spPr>
          <a:xfrm>
            <a:off x="274320" y="868680"/>
            <a:ext cx="4251960" cy="1188720"/>
          </a:xfrm>
          <a:prstGeom prst="rect">
            <a:avLst/>
          </a:prstGeom>
          <a:solidFill>
            <a:srgbClr val="FFFFFF"/>
          </a:solidFill>
          <a:ln w="9525">
            <a:solidFill>
              <a:srgbClr val="D0D9E3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8" name="Shape 6"/>
          <p:cNvSpPr/>
          <p:nvPr/>
        </p:nvSpPr>
        <p:spPr>
          <a:xfrm>
            <a:off x="274320" y="868680"/>
            <a:ext cx="502920" cy="1188720"/>
          </a:xfrm>
          <a:prstGeom prst="rect">
            <a:avLst/>
          </a:prstGeom>
          <a:solidFill>
            <a:srgbClr val="0D1B2A"/>
          </a:solidFill>
          <a:ln w="12700">
            <a:solidFill>
              <a:srgbClr val="0D1B2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274320" y="1216152"/>
            <a:ext cx="5029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0B8A8A"/>
                </a:solidFill>
              </a:rPr>
              <a:t>01</a:t>
            </a:r>
            <a:endParaRPr lang="en-US" sz="1600" dirty="0"/>
          </a:p>
        </p:txBody>
      </p:sp>
      <p:sp>
        <p:nvSpPr>
          <p:cNvPr id="10" name="Text 8"/>
          <p:cNvSpPr/>
          <p:nvPr/>
        </p:nvSpPr>
        <p:spPr>
          <a:xfrm>
            <a:off x="868680" y="960120"/>
            <a:ext cx="352044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C2B3A"/>
                </a:solidFill>
              </a:rPr>
              <a:t>Dataset Overview</a:t>
            </a:r>
            <a:endParaRPr lang="en-US" sz="1300" dirty="0"/>
          </a:p>
        </p:txBody>
      </p:sp>
      <p:sp>
        <p:nvSpPr>
          <p:cNvPr id="11" name="Text 9"/>
          <p:cNvSpPr/>
          <p:nvPr/>
        </p:nvSpPr>
        <p:spPr>
          <a:xfrm>
            <a:off x="868680" y="1399032"/>
            <a:ext cx="352044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6B7F8E"/>
                </a:solidFill>
              </a:rPr>
              <a:t>Context, attributes, structure &amp; quality assessment</a:t>
            </a:r>
            <a:endParaRPr lang="en-US" sz="1000" dirty="0"/>
          </a:p>
        </p:txBody>
      </p:sp>
      <p:sp>
        <p:nvSpPr>
          <p:cNvPr id="12" name="Shape 10"/>
          <p:cNvSpPr/>
          <p:nvPr/>
        </p:nvSpPr>
        <p:spPr>
          <a:xfrm>
            <a:off x="274320" y="2212848"/>
            <a:ext cx="4251960" cy="1188720"/>
          </a:xfrm>
          <a:prstGeom prst="rect">
            <a:avLst/>
          </a:prstGeom>
          <a:solidFill>
            <a:srgbClr val="FFFFFF"/>
          </a:solidFill>
          <a:ln w="9525">
            <a:solidFill>
              <a:srgbClr val="D0D9E3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3" name="Shape 11"/>
          <p:cNvSpPr/>
          <p:nvPr/>
        </p:nvSpPr>
        <p:spPr>
          <a:xfrm>
            <a:off x="274320" y="2212848"/>
            <a:ext cx="502920" cy="1188720"/>
          </a:xfrm>
          <a:prstGeom prst="rect">
            <a:avLst/>
          </a:prstGeom>
          <a:solidFill>
            <a:srgbClr val="0D1B2A"/>
          </a:solidFill>
          <a:ln w="12700">
            <a:solidFill>
              <a:srgbClr val="0D1B2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274320" y="2560320"/>
            <a:ext cx="5029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0B8A8A"/>
                </a:solidFill>
              </a:rPr>
              <a:t>02</a:t>
            </a:r>
            <a:endParaRPr lang="en-US" sz="1600" dirty="0"/>
          </a:p>
        </p:txBody>
      </p:sp>
      <p:sp>
        <p:nvSpPr>
          <p:cNvPr id="15" name="Text 13"/>
          <p:cNvSpPr/>
          <p:nvPr/>
        </p:nvSpPr>
        <p:spPr>
          <a:xfrm>
            <a:off x="868680" y="2304288"/>
            <a:ext cx="352044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C2B3A"/>
                </a:solidFill>
              </a:rPr>
              <a:t>Data Cleaning &amp; Preparation</a:t>
            </a:r>
            <a:endParaRPr lang="en-US" sz="1300" dirty="0"/>
          </a:p>
        </p:txBody>
      </p:sp>
      <p:sp>
        <p:nvSpPr>
          <p:cNvPr id="16" name="Text 14"/>
          <p:cNvSpPr/>
          <p:nvPr/>
        </p:nvSpPr>
        <p:spPr>
          <a:xfrm>
            <a:off x="868680" y="2743200"/>
            <a:ext cx="352044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6B7F8E"/>
                </a:solidFill>
              </a:rPr>
              <a:t>Missing values, duplicates, outliers &amp; transformations</a:t>
            </a:r>
            <a:endParaRPr lang="en-US" sz="1000" dirty="0"/>
          </a:p>
        </p:txBody>
      </p:sp>
      <p:sp>
        <p:nvSpPr>
          <p:cNvPr id="17" name="Shape 15"/>
          <p:cNvSpPr/>
          <p:nvPr/>
        </p:nvSpPr>
        <p:spPr>
          <a:xfrm>
            <a:off x="274320" y="3557016"/>
            <a:ext cx="4251960" cy="1188720"/>
          </a:xfrm>
          <a:prstGeom prst="rect">
            <a:avLst/>
          </a:prstGeom>
          <a:solidFill>
            <a:srgbClr val="FFFFFF"/>
          </a:solidFill>
          <a:ln w="9525">
            <a:solidFill>
              <a:srgbClr val="D0D9E3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8" name="Shape 16"/>
          <p:cNvSpPr/>
          <p:nvPr/>
        </p:nvSpPr>
        <p:spPr>
          <a:xfrm>
            <a:off x="274320" y="3557016"/>
            <a:ext cx="502920" cy="1188720"/>
          </a:xfrm>
          <a:prstGeom prst="rect">
            <a:avLst/>
          </a:prstGeom>
          <a:solidFill>
            <a:srgbClr val="0D1B2A"/>
          </a:solidFill>
          <a:ln w="12700">
            <a:solidFill>
              <a:srgbClr val="0D1B2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9" name="Text 17"/>
          <p:cNvSpPr/>
          <p:nvPr/>
        </p:nvSpPr>
        <p:spPr>
          <a:xfrm>
            <a:off x="274320" y="3904488"/>
            <a:ext cx="5029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0B8A8A"/>
                </a:solidFill>
              </a:rPr>
              <a:t>03</a:t>
            </a:r>
            <a:endParaRPr lang="en-US" sz="1600" dirty="0"/>
          </a:p>
        </p:txBody>
      </p:sp>
      <p:sp>
        <p:nvSpPr>
          <p:cNvPr id="20" name="Text 18"/>
          <p:cNvSpPr/>
          <p:nvPr/>
        </p:nvSpPr>
        <p:spPr>
          <a:xfrm>
            <a:off x="868680" y="3648456"/>
            <a:ext cx="352044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C2B3A"/>
                </a:solidFill>
              </a:rPr>
              <a:t>Univariate Analysis</a:t>
            </a:r>
            <a:endParaRPr lang="en-US" sz="1300" dirty="0"/>
          </a:p>
        </p:txBody>
      </p:sp>
      <p:sp>
        <p:nvSpPr>
          <p:cNvPr id="21" name="Text 19"/>
          <p:cNvSpPr/>
          <p:nvPr/>
        </p:nvSpPr>
        <p:spPr>
          <a:xfrm>
            <a:off x="868680" y="4087368"/>
            <a:ext cx="352044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6B7F8E"/>
                </a:solidFill>
              </a:rPr>
              <a:t>Distributions of crime types, arrests, locations, time</a:t>
            </a:r>
            <a:endParaRPr lang="en-US" sz="1000" dirty="0"/>
          </a:p>
        </p:txBody>
      </p:sp>
      <p:sp>
        <p:nvSpPr>
          <p:cNvPr id="22" name="Shape 20"/>
          <p:cNvSpPr/>
          <p:nvPr/>
        </p:nvSpPr>
        <p:spPr>
          <a:xfrm>
            <a:off x="4754880" y="868680"/>
            <a:ext cx="4251960" cy="1188720"/>
          </a:xfrm>
          <a:prstGeom prst="rect">
            <a:avLst/>
          </a:prstGeom>
          <a:solidFill>
            <a:srgbClr val="FFFFFF"/>
          </a:solidFill>
          <a:ln w="9525">
            <a:solidFill>
              <a:srgbClr val="D0D9E3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3" name="Shape 21"/>
          <p:cNvSpPr/>
          <p:nvPr/>
        </p:nvSpPr>
        <p:spPr>
          <a:xfrm>
            <a:off x="4754880" y="868680"/>
            <a:ext cx="502920" cy="1188720"/>
          </a:xfrm>
          <a:prstGeom prst="rect">
            <a:avLst/>
          </a:prstGeom>
          <a:solidFill>
            <a:srgbClr val="0D1B2A"/>
          </a:solidFill>
          <a:ln w="12700">
            <a:solidFill>
              <a:srgbClr val="0D1B2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4" name="Text 22"/>
          <p:cNvSpPr/>
          <p:nvPr/>
        </p:nvSpPr>
        <p:spPr>
          <a:xfrm>
            <a:off x="4754880" y="1216152"/>
            <a:ext cx="5029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0B8A8A"/>
                </a:solidFill>
              </a:rPr>
              <a:t>04</a:t>
            </a:r>
            <a:endParaRPr lang="en-US" sz="1600" dirty="0"/>
          </a:p>
        </p:txBody>
      </p:sp>
      <p:sp>
        <p:nvSpPr>
          <p:cNvPr id="25" name="Text 23"/>
          <p:cNvSpPr/>
          <p:nvPr/>
        </p:nvSpPr>
        <p:spPr>
          <a:xfrm>
            <a:off x="5349240" y="960120"/>
            <a:ext cx="352044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C2B3A"/>
                </a:solidFill>
              </a:rPr>
              <a:t>Multivariate Analysis</a:t>
            </a:r>
            <a:endParaRPr lang="en-US" sz="1300" dirty="0"/>
          </a:p>
        </p:txBody>
      </p:sp>
      <p:sp>
        <p:nvSpPr>
          <p:cNvPr id="26" name="Text 24"/>
          <p:cNvSpPr/>
          <p:nvPr/>
        </p:nvSpPr>
        <p:spPr>
          <a:xfrm>
            <a:off x="5349240" y="1399032"/>
            <a:ext cx="352044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6B7F8E"/>
                </a:solidFill>
              </a:rPr>
              <a:t>Cross-variable relationships, correlations structures and segmentation patterns</a:t>
            </a:r>
            <a:endParaRPr lang="en-US" sz="1000" dirty="0"/>
          </a:p>
        </p:txBody>
      </p:sp>
      <p:sp>
        <p:nvSpPr>
          <p:cNvPr id="27" name="Shape 25"/>
          <p:cNvSpPr/>
          <p:nvPr/>
        </p:nvSpPr>
        <p:spPr>
          <a:xfrm>
            <a:off x="4754880" y="2212848"/>
            <a:ext cx="4251960" cy="1188720"/>
          </a:xfrm>
          <a:prstGeom prst="rect">
            <a:avLst/>
          </a:prstGeom>
          <a:solidFill>
            <a:srgbClr val="FFFFFF"/>
          </a:solidFill>
          <a:ln w="9525">
            <a:solidFill>
              <a:srgbClr val="D0D9E3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8" name="Shape 26"/>
          <p:cNvSpPr/>
          <p:nvPr/>
        </p:nvSpPr>
        <p:spPr>
          <a:xfrm>
            <a:off x="4754880" y="2212848"/>
            <a:ext cx="502920" cy="1188720"/>
          </a:xfrm>
          <a:prstGeom prst="rect">
            <a:avLst/>
          </a:prstGeom>
          <a:solidFill>
            <a:srgbClr val="0D1B2A"/>
          </a:solidFill>
          <a:ln w="12700">
            <a:solidFill>
              <a:srgbClr val="0D1B2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9" name="Text 27"/>
          <p:cNvSpPr/>
          <p:nvPr/>
        </p:nvSpPr>
        <p:spPr>
          <a:xfrm>
            <a:off x="4754880" y="2560320"/>
            <a:ext cx="5029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0B8A8A"/>
                </a:solidFill>
              </a:rPr>
              <a:t>05</a:t>
            </a:r>
            <a:endParaRPr lang="en-US" sz="1600" dirty="0"/>
          </a:p>
        </p:txBody>
      </p:sp>
      <p:sp>
        <p:nvSpPr>
          <p:cNvPr id="30" name="Text 28"/>
          <p:cNvSpPr/>
          <p:nvPr/>
        </p:nvSpPr>
        <p:spPr>
          <a:xfrm>
            <a:off x="5349240" y="2304288"/>
            <a:ext cx="352044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C2B3A"/>
                </a:solidFill>
              </a:rPr>
              <a:t>Weka Analysis</a:t>
            </a:r>
            <a:endParaRPr lang="en-US" sz="1300" dirty="0"/>
          </a:p>
        </p:txBody>
      </p:sp>
      <p:sp>
        <p:nvSpPr>
          <p:cNvPr id="31" name="Text 29"/>
          <p:cNvSpPr/>
          <p:nvPr/>
        </p:nvSpPr>
        <p:spPr>
          <a:xfrm>
            <a:off x="5349240" y="2743200"/>
            <a:ext cx="352044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6B7F8E"/>
                </a:solidFill>
              </a:rPr>
              <a:t>Clustering (k-Means) &amp; classification insights</a:t>
            </a:r>
            <a:endParaRPr lang="en-US" sz="1000" dirty="0"/>
          </a:p>
        </p:txBody>
      </p:sp>
      <p:sp>
        <p:nvSpPr>
          <p:cNvPr id="32" name="Shape 30"/>
          <p:cNvSpPr/>
          <p:nvPr/>
        </p:nvSpPr>
        <p:spPr>
          <a:xfrm>
            <a:off x="4754880" y="3557016"/>
            <a:ext cx="4251960" cy="1188720"/>
          </a:xfrm>
          <a:prstGeom prst="rect">
            <a:avLst/>
          </a:prstGeom>
          <a:solidFill>
            <a:srgbClr val="FFFFFF"/>
          </a:solidFill>
          <a:ln w="9525">
            <a:solidFill>
              <a:srgbClr val="D0D9E3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33" name="Shape 31"/>
          <p:cNvSpPr/>
          <p:nvPr/>
        </p:nvSpPr>
        <p:spPr>
          <a:xfrm>
            <a:off x="4754880" y="3557016"/>
            <a:ext cx="502920" cy="1188720"/>
          </a:xfrm>
          <a:prstGeom prst="rect">
            <a:avLst/>
          </a:prstGeom>
          <a:solidFill>
            <a:srgbClr val="0D1B2A"/>
          </a:solidFill>
          <a:ln w="12700">
            <a:solidFill>
              <a:srgbClr val="0D1B2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4" name="Text 32"/>
          <p:cNvSpPr/>
          <p:nvPr/>
        </p:nvSpPr>
        <p:spPr>
          <a:xfrm>
            <a:off x="4754880" y="3904488"/>
            <a:ext cx="5029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0B8A8A"/>
                </a:solidFill>
              </a:rPr>
              <a:t>06</a:t>
            </a:r>
            <a:endParaRPr lang="en-US" sz="1600" dirty="0"/>
          </a:p>
        </p:txBody>
      </p:sp>
      <p:sp>
        <p:nvSpPr>
          <p:cNvPr id="35" name="Text 33"/>
          <p:cNvSpPr/>
          <p:nvPr/>
        </p:nvSpPr>
        <p:spPr>
          <a:xfrm>
            <a:off x="5349240" y="3648456"/>
            <a:ext cx="352044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C2B3A"/>
                </a:solidFill>
              </a:rPr>
              <a:t>Executive Summary</a:t>
            </a:r>
            <a:endParaRPr lang="en-US" sz="1300" dirty="0"/>
          </a:p>
        </p:txBody>
      </p:sp>
      <p:sp>
        <p:nvSpPr>
          <p:cNvPr id="36" name="Text 34"/>
          <p:cNvSpPr/>
          <p:nvPr/>
        </p:nvSpPr>
        <p:spPr>
          <a:xfrm>
            <a:off x="5349240" y="4087368"/>
            <a:ext cx="352044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6B7F8E"/>
                </a:solidFill>
              </a:rPr>
              <a:t>Key findings, actionable insights &amp; recommendations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D9E4E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502920"/>
          </a:xfrm>
          <a:prstGeom prst="rect">
            <a:avLst/>
          </a:prstGeom>
          <a:solidFill>
            <a:srgbClr val="0D1B2A"/>
          </a:solidFill>
          <a:ln w="12700">
            <a:solidFill>
              <a:srgbClr val="0D1B2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320040" y="45720"/>
            <a:ext cx="7772400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FFFFFF"/>
                </a:solidFill>
              </a:rPr>
              <a:t>Dataset Overview</a:t>
            </a:r>
            <a:endParaRPr lang="en-US" sz="2000" dirty="0"/>
          </a:p>
        </p:txBody>
      </p:sp>
      <p:sp>
        <p:nvSpPr>
          <p:cNvPr id="5" name="Shape 3"/>
          <p:cNvSpPr/>
          <p:nvPr/>
        </p:nvSpPr>
        <p:spPr>
          <a:xfrm>
            <a:off x="0" y="4983480"/>
            <a:ext cx="9144000" cy="164592"/>
          </a:xfrm>
          <a:prstGeom prst="rect">
            <a:avLst/>
          </a:prstGeom>
          <a:solidFill>
            <a:srgbClr val="0D1B2A"/>
          </a:solidFill>
          <a:ln w="12700">
            <a:solidFill>
              <a:srgbClr val="0D1B2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8503920" y="4983480"/>
            <a:ext cx="54864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750" dirty="0">
                <a:solidFill>
                  <a:srgbClr val="D9E4EC"/>
                </a:solidFill>
              </a:rPr>
              <a:t>3 / 12</a:t>
            </a:r>
            <a:endParaRPr lang="en-US" sz="750" dirty="0"/>
          </a:p>
        </p:txBody>
      </p:sp>
      <p:sp>
        <p:nvSpPr>
          <p:cNvPr id="8" name="Shape 6"/>
          <p:cNvSpPr/>
          <p:nvPr/>
        </p:nvSpPr>
        <p:spPr>
          <a:xfrm>
            <a:off x="274320" y="868680"/>
            <a:ext cx="1920240" cy="914400"/>
          </a:xfrm>
          <a:prstGeom prst="rect">
            <a:avLst/>
          </a:prstGeom>
          <a:solidFill>
            <a:srgbClr val="FFFFFF"/>
          </a:solidFill>
          <a:ln w="9525">
            <a:solidFill>
              <a:srgbClr val="D0D9E3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9" name="Shape 7"/>
          <p:cNvSpPr/>
          <p:nvPr/>
        </p:nvSpPr>
        <p:spPr>
          <a:xfrm>
            <a:off x="274320" y="868680"/>
            <a:ext cx="64008" cy="914400"/>
          </a:xfrm>
          <a:prstGeom prst="rect">
            <a:avLst/>
          </a:prstGeom>
          <a:solidFill>
            <a:srgbClr val="0B8A8A"/>
          </a:solidFill>
          <a:ln w="12700">
            <a:solidFill>
              <a:srgbClr val="0B8A8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411480" y="941832"/>
            <a:ext cx="173736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0B8A8A"/>
                </a:solidFill>
              </a:rPr>
              <a:t>239,558</a:t>
            </a:r>
            <a:endParaRPr lang="en-US" sz="2200" dirty="0"/>
          </a:p>
        </p:txBody>
      </p:sp>
      <p:sp>
        <p:nvSpPr>
          <p:cNvPr id="11" name="Text 9"/>
          <p:cNvSpPr/>
          <p:nvPr/>
        </p:nvSpPr>
        <p:spPr>
          <a:xfrm>
            <a:off x="411480" y="1371600"/>
            <a:ext cx="173736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6B7F8E"/>
                </a:solidFill>
              </a:rPr>
              <a:t>Total Records</a:t>
            </a:r>
            <a:endParaRPr lang="en-US" sz="1000" dirty="0"/>
          </a:p>
        </p:txBody>
      </p:sp>
      <p:sp>
        <p:nvSpPr>
          <p:cNvPr id="12" name="Shape 10"/>
          <p:cNvSpPr/>
          <p:nvPr/>
        </p:nvSpPr>
        <p:spPr>
          <a:xfrm>
            <a:off x="2331720" y="868680"/>
            <a:ext cx="1920240" cy="914400"/>
          </a:xfrm>
          <a:prstGeom prst="rect">
            <a:avLst/>
          </a:prstGeom>
          <a:solidFill>
            <a:srgbClr val="FFFFFF"/>
          </a:solidFill>
          <a:ln w="9525">
            <a:solidFill>
              <a:srgbClr val="D0D9E3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3" name="Shape 11"/>
          <p:cNvSpPr/>
          <p:nvPr/>
        </p:nvSpPr>
        <p:spPr>
          <a:xfrm>
            <a:off x="2331720" y="868680"/>
            <a:ext cx="64008" cy="914400"/>
          </a:xfrm>
          <a:prstGeom prst="rect">
            <a:avLst/>
          </a:prstGeom>
          <a:solidFill>
            <a:srgbClr val="1A3A5C"/>
          </a:solidFill>
          <a:ln w="12700">
            <a:solidFill>
              <a:srgbClr val="1A3A5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2468880" y="941832"/>
            <a:ext cx="173736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1A3A5C"/>
                </a:solidFill>
              </a:rPr>
              <a:t>238,591</a:t>
            </a:r>
            <a:endParaRPr lang="en-US" sz="2200" dirty="0"/>
          </a:p>
        </p:txBody>
      </p:sp>
      <p:sp>
        <p:nvSpPr>
          <p:cNvPr id="15" name="Text 13"/>
          <p:cNvSpPr/>
          <p:nvPr/>
        </p:nvSpPr>
        <p:spPr>
          <a:xfrm>
            <a:off x="2468880" y="1371600"/>
            <a:ext cx="173736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6B7F8E"/>
                </a:solidFill>
              </a:rPr>
              <a:t>After Cleaning</a:t>
            </a:r>
            <a:endParaRPr lang="en-US" sz="1000" dirty="0"/>
          </a:p>
        </p:txBody>
      </p:sp>
      <p:sp>
        <p:nvSpPr>
          <p:cNvPr id="16" name="Shape 14"/>
          <p:cNvSpPr/>
          <p:nvPr/>
        </p:nvSpPr>
        <p:spPr>
          <a:xfrm>
            <a:off x="4389120" y="868680"/>
            <a:ext cx="1920240" cy="914400"/>
          </a:xfrm>
          <a:prstGeom prst="rect">
            <a:avLst/>
          </a:prstGeom>
          <a:solidFill>
            <a:srgbClr val="FFFFFF"/>
          </a:solidFill>
          <a:ln w="9525">
            <a:solidFill>
              <a:srgbClr val="D0D9E3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 dirty="0"/>
          </a:p>
        </p:txBody>
      </p:sp>
      <p:sp>
        <p:nvSpPr>
          <p:cNvPr id="17" name="Shape 15"/>
          <p:cNvSpPr/>
          <p:nvPr/>
        </p:nvSpPr>
        <p:spPr>
          <a:xfrm>
            <a:off x="4389120" y="868680"/>
            <a:ext cx="64008" cy="914400"/>
          </a:xfrm>
          <a:prstGeom prst="rect">
            <a:avLst/>
          </a:prstGeom>
          <a:solidFill>
            <a:srgbClr val="0D1B2A"/>
          </a:solidFill>
          <a:ln w="12700">
            <a:solidFill>
              <a:srgbClr val="0D1B2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8" name="Text 16"/>
          <p:cNvSpPr/>
          <p:nvPr/>
        </p:nvSpPr>
        <p:spPr>
          <a:xfrm>
            <a:off x="4526280" y="941832"/>
            <a:ext cx="173736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2200" b="1" dirty="0">
                <a:solidFill>
                  <a:srgbClr val="0D1B2A"/>
                </a:solidFill>
              </a:rPr>
              <a:t>22</a:t>
            </a:r>
            <a:r>
              <a:rPr lang="en-US" sz="2400" b="1" dirty="0">
                <a:solidFill>
                  <a:srgbClr val="0D1B2A"/>
                </a:solidFill>
              </a:rPr>
              <a:t> → 28</a:t>
            </a:r>
            <a:endParaRPr lang="en-US" sz="2200" dirty="0"/>
          </a:p>
        </p:txBody>
      </p:sp>
      <p:sp>
        <p:nvSpPr>
          <p:cNvPr id="19" name="Text 17"/>
          <p:cNvSpPr/>
          <p:nvPr/>
        </p:nvSpPr>
        <p:spPr>
          <a:xfrm>
            <a:off x="4526280" y="1371600"/>
            <a:ext cx="173736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GB" sz="1000" dirty="0">
                <a:solidFill>
                  <a:srgbClr val="6B7F8E"/>
                </a:solidFill>
              </a:rPr>
              <a:t>Original Attributes → </a:t>
            </a:r>
          </a:p>
          <a:p>
            <a:pPr marL="0" indent="0">
              <a:buNone/>
            </a:pPr>
            <a:r>
              <a:rPr lang="en-GB" sz="1000" dirty="0">
                <a:solidFill>
                  <a:srgbClr val="6B7F8E"/>
                </a:solidFill>
              </a:rPr>
              <a:t>After Feature Engineering</a:t>
            </a:r>
            <a:endParaRPr lang="en-US" sz="1000" dirty="0"/>
          </a:p>
        </p:txBody>
      </p:sp>
      <p:sp>
        <p:nvSpPr>
          <p:cNvPr id="20" name="Shape 18"/>
          <p:cNvSpPr/>
          <p:nvPr/>
        </p:nvSpPr>
        <p:spPr>
          <a:xfrm>
            <a:off x="6446520" y="868680"/>
            <a:ext cx="2377440" cy="914400"/>
          </a:xfrm>
          <a:prstGeom prst="rect">
            <a:avLst/>
          </a:prstGeom>
          <a:solidFill>
            <a:srgbClr val="FFFFFF"/>
          </a:solidFill>
          <a:ln w="9525">
            <a:solidFill>
              <a:srgbClr val="D0D9E3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4" name="Shape 22"/>
          <p:cNvSpPr/>
          <p:nvPr/>
        </p:nvSpPr>
        <p:spPr>
          <a:xfrm>
            <a:off x="274320" y="1920240"/>
            <a:ext cx="8595360" cy="2834640"/>
          </a:xfrm>
          <a:prstGeom prst="rect">
            <a:avLst/>
          </a:prstGeom>
          <a:solidFill>
            <a:srgbClr val="FFFFFF"/>
          </a:solidFill>
          <a:ln w="9525">
            <a:solidFill>
              <a:srgbClr val="D0D9E3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 dirty="0"/>
          </a:p>
        </p:txBody>
      </p:sp>
      <p:sp>
        <p:nvSpPr>
          <p:cNvPr id="25" name="Text 23"/>
          <p:cNvSpPr/>
          <p:nvPr/>
        </p:nvSpPr>
        <p:spPr>
          <a:xfrm>
            <a:off x="376054" y="1965960"/>
            <a:ext cx="8222353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0D1B2A"/>
                </a:solidFill>
              </a:rPr>
              <a:t>Key Attributes</a:t>
            </a:r>
            <a:endParaRPr lang="en-US" sz="1300" dirty="0"/>
          </a:p>
        </p:txBody>
      </p:sp>
      <p:graphicFrame>
        <p:nvGraphicFramePr>
          <p:cNvPr id="26" name="Table 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60843172"/>
              </p:ext>
            </p:extLst>
          </p:nvPr>
        </p:nvGraphicFramePr>
        <p:xfrm>
          <a:off x="376055" y="2474760"/>
          <a:ext cx="8412480" cy="1306284"/>
        </p:xfrm>
        <a:graphic>
          <a:graphicData uri="http://schemas.openxmlformats.org/drawingml/2006/table">
            <a:tbl>
              <a:tblPr>
                <a:tableStyleId>{7DF18680-E054-41AD-8BC1-D1AEF772440D}</a:tableStyleId>
              </a:tblPr>
              <a:tblGrid>
                <a:gridCol w="194157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07873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09702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295144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326571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000" dirty="0"/>
                        <a:t>Primary_Type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000" dirty="0"/>
                        <a:t>Ward</a:t>
                      </a:r>
                      <a:endParaRPr lang="en-US" sz="100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000" dirty="0"/>
                        <a:t>Community_Area</a:t>
                      </a:r>
                      <a:endParaRPr lang="en-US" sz="100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 algn="l">
                        <a:lnSpc>
                          <a:spcPct val="150000"/>
                        </a:lnSpc>
                        <a:buNone/>
                      </a:pPr>
                      <a:r>
                        <a:rPr lang="en-GB" sz="1000" dirty="0"/>
                        <a:t>Month_name</a:t>
                      </a:r>
                      <a:endParaRPr lang="en-US" sz="100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26571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000" dirty="0"/>
                        <a:t>Arrest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 algn="l">
                        <a:lnSpc>
                          <a:spcPct val="150000"/>
                        </a:lnSpc>
                        <a:buNone/>
                      </a:pPr>
                      <a:r>
                        <a:rPr lang="en-GB" sz="1000" dirty="0"/>
                        <a:t>Location</a:t>
                      </a:r>
                      <a:endParaRPr lang="en-US" sz="100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 algn="l">
                        <a:lnSpc>
                          <a:spcPct val="150000"/>
                        </a:lnSpc>
                        <a:buNone/>
                      </a:pPr>
                      <a:r>
                        <a:rPr lang="en-GB" sz="1000" dirty="0"/>
                        <a:t>Hour </a:t>
                      </a:r>
                      <a:endParaRPr lang="en-US" sz="100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 algn="l">
                        <a:lnSpc>
                          <a:spcPct val="150000"/>
                        </a:lnSpc>
                        <a:buNone/>
                      </a:pPr>
                      <a:r>
                        <a:rPr lang="en-GB" sz="1000" dirty="0"/>
                        <a:t>Weekend</a:t>
                      </a:r>
                      <a:endParaRPr lang="en-US" sz="100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26571">
                <a:tc>
                  <a:txBody>
                    <a:bodyPr/>
                    <a:lstStyle/>
                    <a:p>
                      <a:pPr marL="0" indent="0" algn="l">
                        <a:lnSpc>
                          <a:spcPct val="150000"/>
                        </a:lnSpc>
                        <a:buNone/>
                      </a:pPr>
                      <a:r>
                        <a:rPr lang="en-GB" sz="1000" dirty="0"/>
                        <a:t>Domestic</a:t>
                      </a:r>
                      <a:endParaRPr lang="en-US" sz="100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 algn="l">
                        <a:lnSpc>
                          <a:spcPct val="150000"/>
                        </a:lnSpc>
                        <a:buNone/>
                      </a:pPr>
                      <a:r>
                        <a:rPr lang="en-GB" sz="1000" dirty="0"/>
                        <a:t>Latitude</a:t>
                      </a:r>
                      <a:endParaRPr lang="en-US" sz="100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000" dirty="0"/>
                        <a:t>Day_name</a:t>
                      </a:r>
                      <a:endParaRPr lang="en-US" sz="100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 algn="l">
                        <a:lnSpc>
                          <a:spcPct val="150000"/>
                        </a:lnSpc>
                        <a:buNone/>
                      </a:pPr>
                      <a:r>
                        <a:rPr lang="en-GB" sz="1000" dirty="0"/>
                        <a:t>Primary_Type_Grouped</a:t>
                      </a:r>
                      <a:endParaRPr lang="en-US" sz="100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26571">
                <a:tc>
                  <a:txBody>
                    <a:bodyPr/>
                    <a:lstStyle/>
                    <a:p>
                      <a:pPr marL="0" indent="0" algn="l">
                        <a:lnSpc>
                          <a:spcPct val="150000"/>
                        </a:lnSpc>
                        <a:buNone/>
                      </a:pPr>
                      <a:r>
                        <a:rPr lang="en-GB" sz="1000" dirty="0"/>
                        <a:t>Date</a:t>
                      </a:r>
                      <a:endParaRPr lang="en-US" sz="100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 algn="l">
                        <a:lnSpc>
                          <a:spcPct val="150000"/>
                        </a:lnSpc>
                        <a:buNone/>
                      </a:pPr>
                      <a:r>
                        <a:rPr lang="en-GB" sz="1000" dirty="0"/>
                        <a:t>Longitude</a:t>
                      </a:r>
                      <a:endParaRPr lang="en-US" sz="100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 algn="l">
                        <a:lnSpc>
                          <a:spcPct val="150000"/>
                        </a:lnSpc>
                        <a:buNone/>
                      </a:pPr>
                      <a:r>
                        <a:rPr lang="en-GB" sz="1000" dirty="0"/>
                        <a:t>Month</a:t>
                      </a:r>
                      <a:endParaRPr lang="en-US" sz="100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 algn="l">
                        <a:lnSpc>
                          <a:spcPct val="150000"/>
                        </a:lnSpc>
                        <a:buNone/>
                      </a:pPr>
                      <a:endParaRPr lang="en-US" sz="100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28" name="Text 3">
            <a:extLst>
              <a:ext uri="{FF2B5EF4-FFF2-40B4-BE49-F238E27FC236}">
                <a16:creationId xmlns:a16="http://schemas.microsoft.com/office/drawing/2014/main" id="{E0D26F34-60AE-B85C-AF3C-16ABC48C7A93}"/>
              </a:ext>
            </a:extLst>
          </p:cNvPr>
          <p:cNvSpPr/>
          <p:nvPr/>
        </p:nvSpPr>
        <p:spPr>
          <a:xfrm>
            <a:off x="274320" y="4983480"/>
            <a:ext cx="731520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750" dirty="0">
                <a:solidFill>
                  <a:srgbClr val="D9E4EC"/>
                </a:solidFill>
              </a:rPr>
              <a:t>VISHVARAJ | 2527154</a:t>
            </a:r>
            <a:endParaRPr lang="en-US" sz="750" dirty="0"/>
          </a:p>
        </p:txBody>
      </p:sp>
      <p:sp>
        <p:nvSpPr>
          <p:cNvPr id="30" name="Shape 18">
            <a:extLst>
              <a:ext uri="{FF2B5EF4-FFF2-40B4-BE49-F238E27FC236}">
                <a16:creationId xmlns:a16="http://schemas.microsoft.com/office/drawing/2014/main" id="{C66D7085-6103-4551-EFA2-C3236A09B68F}"/>
              </a:ext>
            </a:extLst>
          </p:cNvPr>
          <p:cNvSpPr/>
          <p:nvPr/>
        </p:nvSpPr>
        <p:spPr>
          <a:xfrm>
            <a:off x="6464808" y="877824"/>
            <a:ext cx="2359152" cy="896112"/>
          </a:xfrm>
          <a:prstGeom prst="rect">
            <a:avLst/>
          </a:prstGeom>
          <a:solidFill>
            <a:srgbClr val="FFFFFF"/>
          </a:solidFill>
          <a:ln w="9525">
            <a:solidFill>
              <a:srgbClr val="D0DCE6"/>
            </a:solidFill>
            <a:prstDash val="solid"/>
          </a:ln>
          <a:effectLst>
            <a:outerShdw blurRad="63500" dist="25400" dir="8100000" algn="bl" rotWithShape="0">
              <a:srgbClr val="000000">
                <a:alpha val="9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31" name="Shape 19">
            <a:extLst>
              <a:ext uri="{FF2B5EF4-FFF2-40B4-BE49-F238E27FC236}">
                <a16:creationId xmlns:a16="http://schemas.microsoft.com/office/drawing/2014/main" id="{D8BA2095-6900-B88F-3C22-BE1014E1B480}"/>
              </a:ext>
            </a:extLst>
          </p:cNvPr>
          <p:cNvSpPr/>
          <p:nvPr/>
        </p:nvSpPr>
        <p:spPr>
          <a:xfrm>
            <a:off x="6455283" y="875919"/>
            <a:ext cx="64008" cy="896112"/>
          </a:xfrm>
          <a:prstGeom prst="rect">
            <a:avLst/>
          </a:prstGeom>
          <a:solidFill>
            <a:srgbClr val="E05C2A"/>
          </a:solidFill>
          <a:ln w="12700">
            <a:solidFill>
              <a:srgbClr val="E05C2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2" name="Text 20">
            <a:extLst>
              <a:ext uri="{FF2B5EF4-FFF2-40B4-BE49-F238E27FC236}">
                <a16:creationId xmlns:a16="http://schemas.microsoft.com/office/drawing/2014/main" id="{B854366D-D052-868A-C131-59C61D48994C}"/>
              </a:ext>
            </a:extLst>
          </p:cNvPr>
          <p:cNvSpPr/>
          <p:nvPr/>
        </p:nvSpPr>
        <p:spPr>
          <a:xfrm>
            <a:off x="6592824" y="960120"/>
            <a:ext cx="182880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E05C2A"/>
                </a:solidFill>
              </a:rPr>
              <a:t>0.40%</a:t>
            </a:r>
            <a:endParaRPr lang="en-US" sz="2000" dirty="0"/>
          </a:p>
        </p:txBody>
      </p:sp>
      <p:sp>
        <p:nvSpPr>
          <p:cNvPr id="33" name="Text 21">
            <a:extLst>
              <a:ext uri="{FF2B5EF4-FFF2-40B4-BE49-F238E27FC236}">
                <a16:creationId xmlns:a16="http://schemas.microsoft.com/office/drawing/2014/main" id="{0C852D44-242A-113E-4BE3-B8F4F8303FB6}"/>
              </a:ext>
            </a:extLst>
          </p:cNvPr>
          <p:cNvSpPr/>
          <p:nvPr/>
        </p:nvSpPr>
        <p:spPr>
          <a:xfrm>
            <a:off x="6592824" y="1408176"/>
            <a:ext cx="18288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6B7F8E"/>
                </a:solidFill>
              </a:rPr>
              <a:t>Data Removed</a:t>
            </a:r>
            <a:endParaRPr lang="en-US" sz="900" dirty="0"/>
          </a:p>
        </p:txBody>
      </p:sp>
      <p:sp>
        <p:nvSpPr>
          <p:cNvPr id="36" name="Text 23">
            <a:extLst>
              <a:ext uri="{FF2B5EF4-FFF2-40B4-BE49-F238E27FC236}">
                <a16:creationId xmlns:a16="http://schemas.microsoft.com/office/drawing/2014/main" id="{6B5F7C9D-97CE-D7ED-082A-0DAF63B24DD7}"/>
              </a:ext>
            </a:extLst>
          </p:cNvPr>
          <p:cNvSpPr/>
          <p:nvPr/>
        </p:nvSpPr>
        <p:spPr>
          <a:xfrm>
            <a:off x="376054" y="4009644"/>
            <a:ext cx="8405233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GB" sz="1300" dirty="0"/>
              <a:t> </a:t>
            </a:r>
            <a:r>
              <a:rPr lang="en-GB" sz="1400" dirty="0"/>
              <a:t>The original crime dataset was enhanced through systematic data cleaning and feature engineering to improve analytical depth and predictive modelling performance.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Shape 6">
            <a:extLst>
              <a:ext uri="{FF2B5EF4-FFF2-40B4-BE49-F238E27FC236}">
                <a16:creationId xmlns:a16="http://schemas.microsoft.com/office/drawing/2014/main" id="{2C504C2E-152D-3F25-639C-B8C9BA2A747D}"/>
              </a:ext>
            </a:extLst>
          </p:cNvPr>
          <p:cNvSpPr/>
          <p:nvPr/>
        </p:nvSpPr>
        <p:spPr>
          <a:xfrm>
            <a:off x="0" y="469392"/>
            <a:ext cx="9144000" cy="4498848"/>
          </a:xfrm>
          <a:prstGeom prst="rect">
            <a:avLst/>
          </a:prstGeom>
          <a:solidFill>
            <a:srgbClr val="E8F0F5"/>
          </a:solidFill>
          <a:ln w="9525">
            <a:solidFill>
              <a:srgbClr val="D0DCE6"/>
            </a:solidFill>
            <a:prstDash val="solid"/>
          </a:ln>
          <a:effectLst>
            <a:outerShdw blurRad="63500" dist="25400" dir="8100000" algn="bl" rotWithShape="0">
              <a:srgbClr val="000000">
                <a:alpha val="9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" name="Shape 0"/>
          <p:cNvSpPr/>
          <p:nvPr/>
        </p:nvSpPr>
        <p:spPr>
          <a:xfrm>
            <a:off x="0" y="0"/>
            <a:ext cx="9144000" cy="475488"/>
          </a:xfrm>
          <a:prstGeom prst="rect">
            <a:avLst/>
          </a:prstGeom>
          <a:solidFill>
            <a:srgbClr val="0D1B2A"/>
          </a:solidFill>
          <a:ln w="12700">
            <a:solidFill>
              <a:srgbClr val="0D1B2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274320" y="0"/>
            <a:ext cx="859536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700" b="1" dirty="0">
                <a:solidFill>
                  <a:srgbClr val="FFFFFF"/>
                </a:solidFill>
              </a:rPr>
              <a:t>Data Cleaning &amp; Preparation</a:t>
            </a:r>
          </a:p>
        </p:txBody>
      </p:sp>
      <p:sp>
        <p:nvSpPr>
          <p:cNvPr id="5" name="Shape 3"/>
          <p:cNvSpPr/>
          <p:nvPr/>
        </p:nvSpPr>
        <p:spPr>
          <a:xfrm>
            <a:off x="0" y="4974336"/>
            <a:ext cx="9144000" cy="169164"/>
          </a:xfrm>
          <a:prstGeom prst="rect">
            <a:avLst/>
          </a:prstGeom>
          <a:solidFill>
            <a:srgbClr val="0D1B2A"/>
          </a:solidFill>
          <a:ln w="12700">
            <a:solidFill>
              <a:srgbClr val="0D1B2A"/>
            </a:solidFill>
            <a:prstDash val="solid"/>
          </a:ln>
        </p:spPr>
        <p:txBody>
          <a:bodyPr/>
          <a:lstStyle/>
          <a:p>
            <a:endParaRPr lang="en-GB" dirty="0"/>
          </a:p>
        </p:txBody>
      </p:sp>
      <p:sp>
        <p:nvSpPr>
          <p:cNvPr id="6" name="Text 4"/>
          <p:cNvSpPr/>
          <p:nvPr/>
        </p:nvSpPr>
        <p:spPr>
          <a:xfrm>
            <a:off x="274320" y="4974336"/>
            <a:ext cx="7315200" cy="1691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sz="700" dirty="0"/>
          </a:p>
        </p:txBody>
      </p:sp>
      <p:sp>
        <p:nvSpPr>
          <p:cNvPr id="7" name="Text 5"/>
          <p:cNvSpPr/>
          <p:nvPr/>
        </p:nvSpPr>
        <p:spPr>
          <a:xfrm>
            <a:off x="8503920" y="4974336"/>
            <a:ext cx="548640" cy="1691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700" dirty="0">
                <a:solidFill>
                  <a:srgbClr val="D9E4EC"/>
                </a:solidFill>
              </a:rPr>
              <a:t>4 / 12</a:t>
            </a:r>
            <a:endParaRPr lang="en-US" sz="700" dirty="0"/>
          </a:p>
        </p:txBody>
      </p:sp>
      <p:sp>
        <p:nvSpPr>
          <p:cNvPr id="8" name="Shape 6"/>
          <p:cNvSpPr/>
          <p:nvPr/>
        </p:nvSpPr>
        <p:spPr>
          <a:xfrm>
            <a:off x="256032" y="804672"/>
            <a:ext cx="5029200" cy="3977640"/>
          </a:xfrm>
          <a:prstGeom prst="rect">
            <a:avLst/>
          </a:prstGeom>
          <a:solidFill>
            <a:srgbClr val="FFFFFF"/>
          </a:solidFill>
          <a:ln w="9525">
            <a:solidFill>
              <a:srgbClr val="D0DCE6"/>
            </a:solidFill>
            <a:prstDash val="solid"/>
          </a:ln>
          <a:effectLst>
            <a:outerShdw blurRad="63500" dist="25400" dir="8100000" algn="bl" rotWithShape="0">
              <a:srgbClr val="000000">
                <a:alpha val="9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9" name="Shape 7"/>
          <p:cNvSpPr/>
          <p:nvPr/>
        </p:nvSpPr>
        <p:spPr>
          <a:xfrm>
            <a:off x="256032" y="804672"/>
            <a:ext cx="5029200" cy="329184"/>
          </a:xfrm>
          <a:prstGeom prst="rect">
            <a:avLst/>
          </a:prstGeom>
          <a:solidFill>
            <a:srgbClr val="1E1E1E"/>
          </a:solidFill>
          <a:ln w="12700">
            <a:solidFill>
              <a:srgbClr val="1E1E1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347472" y="804672"/>
            <a:ext cx="4846320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950" b="1" dirty="0">
                <a:solidFill>
                  <a:srgbClr val="4EC9B0"/>
                </a:solidFill>
              </a:rPr>
              <a:t>Data Cleaning &amp; Validation Logic</a:t>
            </a:r>
            <a:endParaRPr lang="en-US" sz="950" dirty="0"/>
          </a:p>
        </p:txBody>
      </p:sp>
      <p:sp>
        <p:nvSpPr>
          <p:cNvPr id="11" name="Shape 9"/>
          <p:cNvSpPr/>
          <p:nvPr/>
        </p:nvSpPr>
        <p:spPr>
          <a:xfrm>
            <a:off x="256032" y="1152144"/>
            <a:ext cx="5029200" cy="3630168"/>
          </a:xfrm>
          <a:prstGeom prst="rect">
            <a:avLst/>
          </a:prstGeom>
          <a:solidFill>
            <a:srgbClr val="E8F0F5"/>
          </a:solidFill>
          <a:ln w="12700">
            <a:solidFill>
              <a:srgbClr val="D0DCE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Shape 11"/>
          <p:cNvSpPr/>
          <p:nvPr/>
        </p:nvSpPr>
        <p:spPr>
          <a:xfrm>
            <a:off x="5468112" y="804672"/>
            <a:ext cx="3419856" cy="3977640"/>
          </a:xfrm>
          <a:prstGeom prst="rect">
            <a:avLst/>
          </a:prstGeom>
          <a:solidFill>
            <a:srgbClr val="E8F0F5"/>
          </a:solidFill>
          <a:ln w="9525">
            <a:solidFill>
              <a:srgbClr val="D0DCE6"/>
            </a:solidFill>
            <a:prstDash val="solid"/>
          </a:ln>
          <a:effectLst>
            <a:outerShdw blurRad="63500" dist="25400" dir="8100000" algn="bl" rotWithShape="0">
              <a:srgbClr val="000000">
                <a:alpha val="9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4" name="Shape 12"/>
          <p:cNvSpPr/>
          <p:nvPr/>
        </p:nvSpPr>
        <p:spPr>
          <a:xfrm>
            <a:off x="5468112" y="804672"/>
            <a:ext cx="3419856" cy="310896"/>
          </a:xfrm>
          <a:prstGeom prst="rect">
            <a:avLst/>
          </a:prstGeom>
          <a:solidFill>
            <a:srgbClr val="1A3A5C"/>
          </a:solidFill>
          <a:ln w="12700">
            <a:solidFill>
              <a:srgbClr val="1A3A5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Text 13"/>
          <p:cNvSpPr/>
          <p:nvPr/>
        </p:nvSpPr>
        <p:spPr>
          <a:xfrm>
            <a:off x="5559552" y="804672"/>
            <a:ext cx="3282696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000" b="1" dirty="0">
                <a:solidFill>
                  <a:srgbClr val="FFFFFF"/>
                </a:solidFill>
              </a:rPr>
              <a:t>Output</a:t>
            </a:r>
            <a:endParaRPr lang="en-US" sz="1000" dirty="0"/>
          </a:p>
        </p:txBody>
      </p:sp>
      <p:pic>
        <p:nvPicPr>
          <p:cNvPr id="18" name="Picture 17" descr="A screenshot of a computer program">
            <a:extLst>
              <a:ext uri="{FF2B5EF4-FFF2-40B4-BE49-F238E27FC236}">
                <a16:creationId xmlns:a16="http://schemas.microsoft.com/office/drawing/2014/main" id="{FCF7D33B-3EBF-0DE6-C19B-EB243A1917E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68112" y="1139952"/>
            <a:ext cx="3419856" cy="3648456"/>
          </a:xfrm>
          <a:prstGeom prst="rect">
            <a:avLst/>
          </a:prstGeom>
        </p:spPr>
      </p:pic>
      <p:pic>
        <p:nvPicPr>
          <p:cNvPr id="19" name="Picture 18" descr="A screenshot of a computer code  AI-generated content may be incorrect.">
            <a:extLst>
              <a:ext uri="{FF2B5EF4-FFF2-40B4-BE49-F238E27FC236}">
                <a16:creationId xmlns:a16="http://schemas.microsoft.com/office/drawing/2014/main" id="{E2673B58-AA19-80D6-5B45-78B5A9C7C51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2128" y="1150113"/>
            <a:ext cx="2353823" cy="1706954"/>
          </a:xfrm>
          <a:prstGeom prst="rect">
            <a:avLst/>
          </a:prstGeom>
        </p:spPr>
      </p:pic>
      <p:pic>
        <p:nvPicPr>
          <p:cNvPr id="20" name="Picture 19" descr="A screen shot of a computer code  AI-generated content may be incorrect.">
            <a:extLst>
              <a:ext uri="{FF2B5EF4-FFF2-40B4-BE49-F238E27FC236}">
                <a16:creationId xmlns:a16="http://schemas.microsoft.com/office/drawing/2014/main" id="{72F768A3-9083-BF1D-FFD3-CB6E2DC7DBC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24586" y="1144777"/>
            <a:ext cx="2663185" cy="1701370"/>
          </a:xfrm>
          <a:prstGeom prst="rect">
            <a:avLst/>
          </a:prstGeom>
        </p:spPr>
      </p:pic>
      <p:pic>
        <p:nvPicPr>
          <p:cNvPr id="21" name="Picture 20" descr="A screenshot of a computer program  AI-generated content may be incorrect.">
            <a:extLst>
              <a:ext uri="{FF2B5EF4-FFF2-40B4-BE49-F238E27FC236}">
                <a16:creationId xmlns:a16="http://schemas.microsoft.com/office/drawing/2014/main" id="{E247AB87-E238-4E45-2CB8-15BF8A90EF1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64160" y="2848179"/>
            <a:ext cx="2353823" cy="1936165"/>
          </a:xfrm>
          <a:prstGeom prst="rect">
            <a:avLst/>
          </a:prstGeom>
        </p:spPr>
      </p:pic>
      <p:pic>
        <p:nvPicPr>
          <p:cNvPr id="22" name="Picture 21" descr="A screenshot of a computer code  AI-generated content may be incorrect.">
            <a:extLst>
              <a:ext uri="{FF2B5EF4-FFF2-40B4-BE49-F238E27FC236}">
                <a16:creationId xmlns:a16="http://schemas.microsoft.com/office/drawing/2014/main" id="{5B4B7B31-8673-0E42-7FD7-57816A5858C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630682" y="2846147"/>
            <a:ext cx="2657089" cy="1942260"/>
          </a:xfrm>
          <a:prstGeom prst="rect">
            <a:avLst/>
          </a:prstGeom>
        </p:spPr>
      </p:pic>
      <p:sp>
        <p:nvSpPr>
          <p:cNvPr id="12" name="Text 3">
            <a:extLst>
              <a:ext uri="{FF2B5EF4-FFF2-40B4-BE49-F238E27FC236}">
                <a16:creationId xmlns:a16="http://schemas.microsoft.com/office/drawing/2014/main" id="{ECA355F6-0AA8-A31D-B8B8-0646675624A8}"/>
              </a:ext>
            </a:extLst>
          </p:cNvPr>
          <p:cNvSpPr/>
          <p:nvPr/>
        </p:nvSpPr>
        <p:spPr>
          <a:xfrm>
            <a:off x="274320" y="4983480"/>
            <a:ext cx="731520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750" dirty="0">
                <a:solidFill>
                  <a:srgbClr val="D9E4EC"/>
                </a:solidFill>
              </a:rPr>
              <a:t>VISHVARAJ | 2527154</a:t>
            </a:r>
            <a:endParaRPr lang="en-US" sz="75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FF4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9144000" cy="5143500"/>
          <a:chOff x="0" y="0"/>
          <a:chExt cx="9144000" cy="5143500"/>
        </a:xfrm>
      </p:grpSpPr>
      <p:sp>
        <p:nvSpPr>
          <p:cNvPr id="55062" name="s"/>
          <p:cNvSpPr>
            <a:spLocks noGrp="1"/>
          </p:cNvSpPr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E8F0F5"/>
          </a:solidFill>
          <a:ln w="9525">
            <a:solidFill>
              <a:srgbClr val="D0DCE6"/>
            </a:solidFill>
          </a:ln>
          <a:effectLst>
            <a:outerShdw blurRad="63500" dist="25400" dir="8100000" algn="bl" rotWithShape="0">
              <a:srgbClr val="000000">
                <a:alpha val="9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7732" name="s"/>
          <p:cNvSpPr>
            <a:spLocks noGrp="1"/>
          </p:cNvSpPr>
          <p:nvPr/>
        </p:nvSpPr>
        <p:spPr>
          <a:xfrm>
            <a:off x="0" y="0"/>
            <a:ext cx="9144000" cy="475488"/>
          </a:xfrm>
          <a:prstGeom prst="rect">
            <a:avLst/>
          </a:prstGeom>
          <a:solidFill>
            <a:srgbClr val="0D1B2A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9761" name="t"/>
          <p:cNvSpPr>
            <a:spLocks noGrp="1"/>
          </p:cNvSpPr>
          <p:nvPr/>
        </p:nvSpPr>
        <p:spPr>
          <a:xfrm>
            <a:off x="256032" y="36576"/>
            <a:ext cx="8631936" cy="402336"/>
          </a:xfrm>
          <a:prstGeom prst="rect">
            <a:avLst/>
          </a:prstGeom>
          <a:noFill/>
          <a:ln>
            <a:noFill/>
          </a:ln>
        </p:spPr>
        <p:txBody>
          <a:bodyPr lIns="45720" tIns="22860" rIns="45720" bIns="22860" anchor="ctr"/>
          <a:lstStyle/>
          <a:p>
            <a:pPr algn="l"/>
            <a:r>
              <a:rPr lang="en-GB" sz="1700" b="1" dirty="0">
                <a:solidFill>
                  <a:srgbClr val="FFFFFF"/>
                </a:solidFill>
              </a:rPr>
              <a:t>Univariate Analysis</a:t>
            </a:r>
          </a:p>
        </p:txBody>
      </p:sp>
      <p:sp>
        <p:nvSpPr>
          <p:cNvPr id="26747" name="s"/>
          <p:cNvSpPr>
            <a:spLocks noGrp="1"/>
          </p:cNvSpPr>
          <p:nvPr/>
        </p:nvSpPr>
        <p:spPr>
          <a:xfrm>
            <a:off x="0" y="4974336"/>
            <a:ext cx="9144000" cy="169164"/>
          </a:xfrm>
          <a:prstGeom prst="rect">
            <a:avLst/>
          </a:prstGeom>
          <a:solidFill>
            <a:srgbClr val="0D1B2A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36112" name="t"/>
          <p:cNvSpPr>
            <a:spLocks noGrp="1"/>
          </p:cNvSpPr>
          <p:nvPr/>
        </p:nvSpPr>
        <p:spPr>
          <a:xfrm>
            <a:off x="256032" y="4974336"/>
            <a:ext cx="4572000" cy="169164"/>
          </a:xfrm>
          <a:prstGeom prst="rect">
            <a:avLst/>
          </a:prstGeom>
          <a:noFill/>
          <a:ln>
            <a:noFill/>
          </a:ln>
        </p:spPr>
        <p:txBody>
          <a:bodyPr lIns="45720" tIns="22860" rIns="45720" bIns="22860" anchor="ctr"/>
          <a:lstStyle/>
          <a:p>
            <a:pPr algn="l"/>
            <a:r>
              <a:rPr lang="en-GB" sz="750" b="0" dirty="0">
                <a:solidFill>
                  <a:srgbClr val="D9E4EC"/>
                </a:solidFill>
              </a:rPr>
              <a:t>VISHVARAJ | 2527154</a:t>
            </a:r>
          </a:p>
        </p:txBody>
      </p:sp>
      <p:sp>
        <p:nvSpPr>
          <p:cNvPr id="18521" name="t"/>
          <p:cNvSpPr>
            <a:spLocks noGrp="1"/>
          </p:cNvSpPr>
          <p:nvPr/>
        </p:nvSpPr>
        <p:spPr>
          <a:xfrm>
            <a:off x="7955279" y="4974336"/>
            <a:ext cx="1097280" cy="169164"/>
          </a:xfrm>
          <a:prstGeom prst="rect">
            <a:avLst/>
          </a:prstGeom>
          <a:noFill/>
          <a:ln>
            <a:noFill/>
          </a:ln>
        </p:spPr>
        <p:txBody>
          <a:bodyPr lIns="45720" tIns="22860" rIns="45720" bIns="22860" anchor="ctr"/>
          <a:lstStyle/>
          <a:p>
            <a:pPr algn="r"/>
            <a:r>
              <a:rPr lang="en-GB" sz="750" b="0" dirty="0">
                <a:solidFill>
                  <a:srgbClr val="D9E4EC"/>
                </a:solidFill>
              </a:rPr>
              <a:t>5 / 12</a:t>
            </a:r>
          </a:p>
        </p:txBody>
      </p:sp>
      <p:sp>
        <p:nvSpPr>
          <p:cNvPr id="9705" name="s"/>
          <p:cNvSpPr>
            <a:spLocks noGrp="1"/>
          </p:cNvSpPr>
          <p:nvPr/>
        </p:nvSpPr>
        <p:spPr>
          <a:xfrm>
            <a:off x="256032" y="777240"/>
            <a:ext cx="5577840" cy="4005072"/>
          </a:xfrm>
          <a:prstGeom prst="rect">
            <a:avLst/>
          </a:prstGeom>
          <a:solidFill>
            <a:srgbClr val="FFFFFF"/>
          </a:solidFill>
          <a:ln w="9525">
            <a:solidFill>
              <a:srgbClr val="D0DCE6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35408" name="s"/>
          <p:cNvSpPr>
            <a:spLocks noGrp="1"/>
          </p:cNvSpPr>
          <p:nvPr/>
        </p:nvSpPr>
        <p:spPr>
          <a:xfrm>
            <a:off x="256032" y="777240"/>
            <a:ext cx="5577840" cy="292608"/>
          </a:xfrm>
          <a:prstGeom prst="rect">
            <a:avLst/>
          </a:prstGeom>
          <a:solidFill>
            <a:srgbClr val="1A3A5C"/>
          </a:solidFill>
          <a:ln>
            <a:noFill/>
          </a:ln>
        </p:spPr>
        <p:txBody>
          <a:bodyPr/>
          <a:lstStyle/>
          <a:p>
            <a:endParaRPr lang="en-GB" dirty="0"/>
          </a:p>
        </p:txBody>
      </p:sp>
      <p:sp>
        <p:nvSpPr>
          <p:cNvPr id="26635" name="t"/>
          <p:cNvSpPr>
            <a:spLocks noGrp="1"/>
          </p:cNvSpPr>
          <p:nvPr/>
        </p:nvSpPr>
        <p:spPr>
          <a:xfrm>
            <a:off x="347472" y="781812"/>
            <a:ext cx="5394960" cy="283464"/>
          </a:xfrm>
          <a:prstGeom prst="rect">
            <a:avLst/>
          </a:prstGeom>
          <a:noFill/>
          <a:ln>
            <a:noFill/>
          </a:ln>
        </p:spPr>
        <p:txBody>
          <a:bodyPr lIns="45720" tIns="22860" rIns="45720" bIns="22860" anchor="ctr"/>
          <a:lstStyle/>
          <a:p>
            <a:pPr algn="l"/>
            <a:r>
              <a:rPr lang="en-GB" sz="1000" b="1" dirty="0">
                <a:solidFill>
                  <a:srgbClr val="FFFFFF"/>
                </a:solidFill>
              </a:rPr>
              <a:t>Top 10 Crime Types </a:t>
            </a:r>
          </a:p>
        </p:txBody>
      </p:sp>
      <p:pic>
        <p:nvPicPr>
          <p:cNvPr id="26586" name="im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6032" y="1074420"/>
            <a:ext cx="5577840" cy="3707892"/>
          </a:xfrm>
          <a:prstGeom prst="rect">
            <a:avLst/>
          </a:prstGeom>
          <a:ln w="9525">
            <a:solidFill>
              <a:srgbClr val="D0DCE6"/>
            </a:solidFill>
          </a:ln>
        </p:spPr>
      </p:pic>
      <p:sp>
        <p:nvSpPr>
          <p:cNvPr id="42670" name="s"/>
          <p:cNvSpPr>
            <a:spLocks noGrp="1"/>
          </p:cNvSpPr>
          <p:nvPr/>
        </p:nvSpPr>
        <p:spPr>
          <a:xfrm>
            <a:off x="6016752" y="777240"/>
            <a:ext cx="2871216" cy="4005072"/>
          </a:xfrm>
          <a:prstGeom prst="rect">
            <a:avLst/>
          </a:prstGeom>
          <a:solidFill>
            <a:srgbClr val="FFFFFF"/>
          </a:solidFill>
          <a:ln w="9525">
            <a:solidFill>
              <a:srgbClr val="D0DCE6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35020" name="s"/>
          <p:cNvSpPr>
            <a:spLocks noGrp="1"/>
          </p:cNvSpPr>
          <p:nvPr/>
        </p:nvSpPr>
        <p:spPr>
          <a:xfrm>
            <a:off x="6016752" y="777240"/>
            <a:ext cx="2871216" cy="292608"/>
          </a:xfrm>
          <a:prstGeom prst="rect">
            <a:avLst/>
          </a:prstGeom>
          <a:solidFill>
            <a:srgbClr val="009898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33003" name="t"/>
          <p:cNvSpPr>
            <a:spLocks noGrp="1"/>
          </p:cNvSpPr>
          <p:nvPr/>
        </p:nvSpPr>
        <p:spPr>
          <a:xfrm>
            <a:off x="6108192" y="781812"/>
            <a:ext cx="2688336" cy="283464"/>
          </a:xfrm>
          <a:prstGeom prst="rect">
            <a:avLst/>
          </a:prstGeom>
          <a:noFill/>
          <a:ln>
            <a:noFill/>
          </a:ln>
        </p:spPr>
        <p:txBody>
          <a:bodyPr lIns="45720" tIns="22860" rIns="45720" bIns="22860" anchor="ctr"/>
          <a:lstStyle/>
          <a:p>
            <a:pPr algn="l"/>
            <a:r>
              <a:rPr lang="en-GB" sz="1100" b="1" dirty="0">
                <a:solidFill>
                  <a:srgbClr val="FFFFFF"/>
                </a:solidFill>
              </a:rPr>
              <a:t>Key Findings</a:t>
            </a:r>
          </a:p>
        </p:txBody>
      </p:sp>
      <p:sp>
        <p:nvSpPr>
          <p:cNvPr id="34436" name="s"/>
          <p:cNvSpPr>
            <a:spLocks noGrp="1"/>
          </p:cNvSpPr>
          <p:nvPr/>
        </p:nvSpPr>
        <p:spPr>
          <a:xfrm>
            <a:off x="6108192" y="1143000"/>
            <a:ext cx="50292" cy="3566160"/>
          </a:xfrm>
          <a:prstGeom prst="rect">
            <a:avLst/>
          </a:prstGeom>
          <a:solidFill>
            <a:srgbClr val="0B8A8A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34639" name="b"/>
          <p:cNvSpPr>
            <a:spLocks noGrp="1"/>
          </p:cNvSpPr>
          <p:nvPr/>
        </p:nvSpPr>
        <p:spPr>
          <a:xfrm>
            <a:off x="6245352" y="1188720"/>
            <a:ext cx="2596896" cy="3493008"/>
          </a:xfrm>
          <a:prstGeom prst="rect">
            <a:avLst/>
          </a:prstGeom>
          <a:noFill/>
          <a:ln>
            <a:noFill/>
          </a:ln>
        </p:spPr>
        <p:txBody>
          <a:bodyPr lIns="45720" tIns="22860" rIns="45720" bIns="22860"/>
          <a:lstStyle/>
          <a:p>
            <a:pPr marL="228600" indent="-228600">
              <a:buChar char="•"/>
            </a:pPr>
            <a:r>
              <a:rPr lang="en-GB" sz="1050" dirty="0">
                <a:solidFill>
                  <a:srgbClr val="1C2B3A"/>
                </a:solidFill>
              </a:rPr>
              <a:t>Theft is the most frequent offence in 2022, accounting for approximately 23% of total recorded incidents.</a:t>
            </a:r>
          </a:p>
          <a:p>
            <a:endParaRPr lang="en-GB" sz="1050" dirty="0">
              <a:solidFill>
                <a:srgbClr val="1C2B3A"/>
              </a:solidFill>
            </a:endParaRPr>
          </a:p>
          <a:p>
            <a:pPr marL="228600" indent="-228600">
              <a:buChar char="•"/>
            </a:pPr>
            <a:r>
              <a:rPr lang="en-GB" sz="1050" dirty="0">
                <a:solidFill>
                  <a:srgbClr val="1C2B3A"/>
                </a:solidFill>
              </a:rPr>
              <a:t>Battery and Criminal Damage represent the next highest crime categories.</a:t>
            </a:r>
          </a:p>
          <a:p>
            <a:endParaRPr lang="en-GB" sz="1050" dirty="0">
              <a:solidFill>
                <a:srgbClr val="1C2B3A"/>
              </a:solidFill>
            </a:endParaRPr>
          </a:p>
          <a:p>
            <a:pPr marL="228600" indent="-228600">
              <a:buChar char="•"/>
            </a:pPr>
            <a:r>
              <a:rPr lang="en-GB" sz="1050" dirty="0">
                <a:solidFill>
                  <a:srgbClr val="1C2B3A"/>
                </a:solidFill>
              </a:rPr>
              <a:t>Property-related crimes significantly outnumber violent offences.</a:t>
            </a:r>
          </a:p>
          <a:p>
            <a:endParaRPr lang="en-GB" sz="1050" dirty="0">
              <a:solidFill>
                <a:srgbClr val="1C2B3A"/>
              </a:solidFill>
            </a:endParaRPr>
          </a:p>
          <a:p>
            <a:pPr marL="228600" indent="-228600">
              <a:buChar char="•"/>
            </a:pPr>
            <a:r>
              <a:rPr lang="en-GB" sz="1050" dirty="0">
                <a:solidFill>
                  <a:srgbClr val="1C2B3A"/>
                </a:solidFill>
              </a:rPr>
              <a:t>A small number of crime types account for most of the total incidents.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FF4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9144000" cy="5143500"/>
          <a:chOff x="0" y="0"/>
          <a:chExt cx="9144000" cy="5143500"/>
        </a:xfrm>
      </p:grpSpPr>
      <p:sp>
        <p:nvSpPr>
          <p:cNvPr id="55062" name="s"/>
          <p:cNvSpPr>
            <a:spLocks noGrp="1"/>
          </p:cNvSpPr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E8F0F5"/>
          </a:solidFill>
          <a:ln w="9525">
            <a:solidFill>
              <a:srgbClr val="D0DCE6"/>
            </a:solidFill>
          </a:ln>
          <a:effectLst>
            <a:outerShdw blurRad="63500" dist="25400" dir="8100000" algn="bl" rotWithShape="0">
              <a:srgbClr val="000000">
                <a:alpha val="9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7732" name="s"/>
          <p:cNvSpPr>
            <a:spLocks noGrp="1"/>
          </p:cNvSpPr>
          <p:nvPr/>
        </p:nvSpPr>
        <p:spPr>
          <a:xfrm>
            <a:off x="0" y="0"/>
            <a:ext cx="9144000" cy="475488"/>
          </a:xfrm>
          <a:prstGeom prst="rect">
            <a:avLst/>
          </a:prstGeom>
          <a:solidFill>
            <a:srgbClr val="0D1B2A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9761" name="t"/>
          <p:cNvSpPr>
            <a:spLocks noGrp="1"/>
          </p:cNvSpPr>
          <p:nvPr/>
        </p:nvSpPr>
        <p:spPr>
          <a:xfrm>
            <a:off x="256032" y="36576"/>
            <a:ext cx="8631936" cy="402336"/>
          </a:xfrm>
          <a:prstGeom prst="rect">
            <a:avLst/>
          </a:prstGeom>
          <a:noFill/>
          <a:ln>
            <a:noFill/>
          </a:ln>
        </p:spPr>
        <p:txBody>
          <a:bodyPr lIns="45720" tIns="22860" rIns="45720" bIns="22860" anchor="ctr"/>
          <a:lstStyle/>
          <a:p>
            <a:pPr algn="l"/>
            <a:r>
              <a:rPr lang="en-GB" sz="1700" b="1" dirty="0">
                <a:solidFill>
                  <a:srgbClr val="FFFFFF"/>
                </a:solidFill>
              </a:rPr>
              <a:t>Univariate Analysis</a:t>
            </a:r>
          </a:p>
        </p:txBody>
      </p:sp>
      <p:sp>
        <p:nvSpPr>
          <p:cNvPr id="26747" name="s"/>
          <p:cNvSpPr>
            <a:spLocks noGrp="1"/>
          </p:cNvSpPr>
          <p:nvPr/>
        </p:nvSpPr>
        <p:spPr>
          <a:xfrm>
            <a:off x="0" y="4974336"/>
            <a:ext cx="9144000" cy="169164"/>
          </a:xfrm>
          <a:prstGeom prst="rect">
            <a:avLst/>
          </a:prstGeom>
          <a:solidFill>
            <a:srgbClr val="0D1B2A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36112" name="t"/>
          <p:cNvSpPr>
            <a:spLocks noGrp="1"/>
          </p:cNvSpPr>
          <p:nvPr/>
        </p:nvSpPr>
        <p:spPr>
          <a:xfrm>
            <a:off x="256032" y="4974336"/>
            <a:ext cx="4572000" cy="169164"/>
          </a:xfrm>
          <a:prstGeom prst="rect">
            <a:avLst/>
          </a:prstGeom>
          <a:noFill/>
          <a:ln>
            <a:noFill/>
          </a:ln>
        </p:spPr>
        <p:txBody>
          <a:bodyPr lIns="45720" tIns="22860" rIns="45720" bIns="22860" anchor="ctr"/>
          <a:lstStyle/>
          <a:p>
            <a:pPr algn="l"/>
            <a:r>
              <a:rPr lang="en-GB" sz="750" b="0" dirty="0">
                <a:solidFill>
                  <a:srgbClr val="D9E4EC"/>
                </a:solidFill>
              </a:rPr>
              <a:t>VISHVARAJ | 2527154</a:t>
            </a:r>
          </a:p>
        </p:txBody>
      </p:sp>
      <p:sp>
        <p:nvSpPr>
          <p:cNvPr id="41753" name="t"/>
          <p:cNvSpPr>
            <a:spLocks noGrp="1"/>
          </p:cNvSpPr>
          <p:nvPr/>
        </p:nvSpPr>
        <p:spPr>
          <a:xfrm>
            <a:off x="7955279" y="4974336"/>
            <a:ext cx="1097280" cy="169164"/>
          </a:xfrm>
          <a:prstGeom prst="rect">
            <a:avLst/>
          </a:prstGeom>
          <a:noFill/>
          <a:ln>
            <a:noFill/>
          </a:ln>
        </p:spPr>
        <p:txBody>
          <a:bodyPr lIns="45720" tIns="22860" rIns="45720" bIns="22860" anchor="ctr"/>
          <a:lstStyle/>
          <a:p>
            <a:pPr algn="r"/>
            <a:r>
              <a:rPr lang="en-GB" sz="750" b="0" dirty="0">
                <a:solidFill>
                  <a:srgbClr val="D9E4EC"/>
                </a:solidFill>
              </a:rPr>
              <a:t>6 / 12</a:t>
            </a:r>
          </a:p>
        </p:txBody>
      </p:sp>
      <p:sp>
        <p:nvSpPr>
          <p:cNvPr id="9705" name="s"/>
          <p:cNvSpPr>
            <a:spLocks noGrp="1"/>
          </p:cNvSpPr>
          <p:nvPr/>
        </p:nvSpPr>
        <p:spPr>
          <a:xfrm>
            <a:off x="256032" y="777240"/>
            <a:ext cx="5577840" cy="4005072"/>
          </a:xfrm>
          <a:prstGeom prst="rect">
            <a:avLst/>
          </a:prstGeom>
          <a:solidFill>
            <a:srgbClr val="FFFFFF"/>
          </a:solidFill>
          <a:ln w="9525">
            <a:solidFill>
              <a:srgbClr val="D0DCE6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35408" name="s"/>
          <p:cNvSpPr>
            <a:spLocks noGrp="1"/>
          </p:cNvSpPr>
          <p:nvPr/>
        </p:nvSpPr>
        <p:spPr>
          <a:xfrm>
            <a:off x="256032" y="777240"/>
            <a:ext cx="5577840" cy="292608"/>
          </a:xfrm>
          <a:prstGeom prst="rect">
            <a:avLst/>
          </a:prstGeom>
          <a:solidFill>
            <a:srgbClr val="1A3A5C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33900" name="t"/>
          <p:cNvSpPr>
            <a:spLocks noGrp="1"/>
          </p:cNvSpPr>
          <p:nvPr/>
        </p:nvSpPr>
        <p:spPr>
          <a:xfrm>
            <a:off x="347472" y="781812"/>
            <a:ext cx="5394960" cy="283464"/>
          </a:xfrm>
          <a:prstGeom prst="rect">
            <a:avLst/>
          </a:prstGeom>
          <a:noFill/>
          <a:ln>
            <a:noFill/>
          </a:ln>
        </p:spPr>
        <p:txBody>
          <a:bodyPr lIns="45720" tIns="22860" rIns="45720" bIns="22860" anchor="ctr"/>
          <a:lstStyle/>
          <a:p>
            <a:pPr algn="l"/>
            <a:r>
              <a:rPr lang="en-GB" sz="1000" b="1" dirty="0">
                <a:solidFill>
                  <a:srgbClr val="FFFFFF"/>
                </a:solidFill>
              </a:rPr>
              <a:t>Monthly Crime Trend  &amp;  Crime by Hour</a:t>
            </a:r>
          </a:p>
        </p:txBody>
      </p:sp>
      <p:pic>
        <p:nvPicPr>
          <p:cNvPr id="26586" name="im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1752" y="1097280"/>
            <a:ext cx="5486400" cy="1700784"/>
          </a:xfrm>
          <a:prstGeom prst="rect">
            <a:avLst/>
          </a:prstGeom>
          <a:ln w="9525">
            <a:solidFill>
              <a:srgbClr val="D0DCE6"/>
            </a:solidFill>
          </a:ln>
        </p:spPr>
      </p:pic>
      <p:sp>
        <p:nvSpPr>
          <p:cNvPr id="9915" name="s"/>
          <p:cNvSpPr>
            <a:spLocks noGrp="1"/>
          </p:cNvSpPr>
          <p:nvPr/>
        </p:nvSpPr>
        <p:spPr>
          <a:xfrm>
            <a:off x="329184" y="2825496"/>
            <a:ext cx="5449824" cy="22860"/>
          </a:xfrm>
          <a:prstGeom prst="rect">
            <a:avLst/>
          </a:prstGeom>
          <a:solidFill>
            <a:srgbClr val="D0DCE6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pic>
        <p:nvPicPr>
          <p:cNvPr id="27100" name="im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1752" y="2852928"/>
            <a:ext cx="5486400" cy="1810512"/>
          </a:xfrm>
          <a:prstGeom prst="rect">
            <a:avLst/>
          </a:prstGeom>
          <a:ln w="9525">
            <a:solidFill>
              <a:srgbClr val="D0DCE6"/>
            </a:solidFill>
          </a:ln>
        </p:spPr>
      </p:pic>
      <p:sp>
        <p:nvSpPr>
          <p:cNvPr id="42670" name="s"/>
          <p:cNvSpPr>
            <a:spLocks noGrp="1"/>
          </p:cNvSpPr>
          <p:nvPr/>
        </p:nvSpPr>
        <p:spPr>
          <a:xfrm>
            <a:off x="6016752" y="777240"/>
            <a:ext cx="2871216" cy="4005072"/>
          </a:xfrm>
          <a:prstGeom prst="rect">
            <a:avLst/>
          </a:prstGeom>
          <a:solidFill>
            <a:srgbClr val="FFFFFF"/>
          </a:solidFill>
          <a:ln w="9525">
            <a:solidFill>
              <a:srgbClr val="D0DCE6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35020" name="s"/>
          <p:cNvSpPr>
            <a:spLocks noGrp="1"/>
          </p:cNvSpPr>
          <p:nvPr/>
        </p:nvSpPr>
        <p:spPr>
          <a:xfrm>
            <a:off x="6016752" y="777240"/>
            <a:ext cx="2871216" cy="292608"/>
          </a:xfrm>
          <a:prstGeom prst="rect">
            <a:avLst/>
          </a:prstGeom>
          <a:solidFill>
            <a:srgbClr val="009898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33003" name="t"/>
          <p:cNvSpPr>
            <a:spLocks noGrp="1"/>
          </p:cNvSpPr>
          <p:nvPr/>
        </p:nvSpPr>
        <p:spPr>
          <a:xfrm>
            <a:off x="6108192" y="781812"/>
            <a:ext cx="2688336" cy="283464"/>
          </a:xfrm>
          <a:prstGeom prst="rect">
            <a:avLst/>
          </a:prstGeom>
          <a:noFill/>
          <a:ln>
            <a:noFill/>
          </a:ln>
        </p:spPr>
        <p:txBody>
          <a:bodyPr lIns="45720" tIns="22860" rIns="45720" bIns="22860" anchor="ctr"/>
          <a:lstStyle/>
          <a:p>
            <a:pPr algn="l"/>
            <a:r>
              <a:rPr lang="en-GB" sz="1100" b="1" dirty="0">
                <a:solidFill>
                  <a:srgbClr val="FFFFFF"/>
                </a:solidFill>
              </a:rPr>
              <a:t>Key Findings</a:t>
            </a:r>
          </a:p>
        </p:txBody>
      </p:sp>
      <p:sp>
        <p:nvSpPr>
          <p:cNvPr id="34436" name="s"/>
          <p:cNvSpPr>
            <a:spLocks noGrp="1"/>
          </p:cNvSpPr>
          <p:nvPr/>
        </p:nvSpPr>
        <p:spPr>
          <a:xfrm>
            <a:off x="6108192" y="1143000"/>
            <a:ext cx="50292" cy="3566160"/>
          </a:xfrm>
          <a:prstGeom prst="rect">
            <a:avLst/>
          </a:prstGeom>
          <a:solidFill>
            <a:srgbClr val="0B8A8A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13254" name="b"/>
          <p:cNvSpPr>
            <a:spLocks noGrp="1"/>
          </p:cNvSpPr>
          <p:nvPr/>
        </p:nvSpPr>
        <p:spPr>
          <a:xfrm>
            <a:off x="6245352" y="1188720"/>
            <a:ext cx="2596896" cy="3493008"/>
          </a:xfrm>
          <a:prstGeom prst="rect">
            <a:avLst/>
          </a:prstGeom>
          <a:noFill/>
          <a:ln>
            <a:noFill/>
          </a:ln>
        </p:spPr>
        <p:txBody>
          <a:bodyPr lIns="45720" tIns="22860" rIns="45720" bIns="22860"/>
          <a:lstStyle/>
          <a:p>
            <a:pPr marL="228600" indent="-228600">
              <a:buChar char="•"/>
            </a:pPr>
            <a:r>
              <a:rPr lang="en-GB" sz="950" dirty="0">
                <a:solidFill>
                  <a:srgbClr val="1C2B3A"/>
                </a:solidFill>
              </a:rPr>
              <a:t>Crime incidents show a steady increase from late winter into summer.</a:t>
            </a:r>
          </a:p>
          <a:p>
            <a:endParaRPr lang="en-GB" sz="950" dirty="0">
              <a:solidFill>
                <a:srgbClr val="1C2B3A"/>
              </a:solidFill>
            </a:endParaRPr>
          </a:p>
          <a:p>
            <a:pPr marL="228600" indent="-228600">
              <a:buChar char="•"/>
            </a:pPr>
            <a:r>
              <a:rPr lang="en-GB" sz="950" dirty="0">
                <a:solidFill>
                  <a:srgbClr val="1C2B3A"/>
                </a:solidFill>
              </a:rPr>
              <a:t>The highest crime level occur between July and October.</a:t>
            </a:r>
          </a:p>
          <a:p>
            <a:endParaRPr lang="en-GB" sz="950" dirty="0">
              <a:solidFill>
                <a:srgbClr val="1C2B3A"/>
              </a:solidFill>
            </a:endParaRPr>
          </a:p>
          <a:p>
            <a:pPr marL="228600" indent="-228600">
              <a:buChar char="•"/>
            </a:pPr>
            <a:r>
              <a:rPr lang="en-GB" sz="950" dirty="0">
                <a:solidFill>
                  <a:srgbClr val="1C2B3A"/>
                </a:solidFill>
              </a:rPr>
              <a:t>Early morning hours (2–6 AM) record the lowest incident levels.</a:t>
            </a:r>
          </a:p>
          <a:p>
            <a:endParaRPr lang="en-GB" sz="950" dirty="0">
              <a:solidFill>
                <a:srgbClr val="1C2B3A"/>
              </a:solidFill>
            </a:endParaRPr>
          </a:p>
          <a:p>
            <a:pPr marL="228600" indent="-228600">
              <a:buChar char="•"/>
            </a:pPr>
            <a:r>
              <a:rPr lang="en-GB" sz="950" dirty="0">
                <a:solidFill>
                  <a:srgbClr val="1C2B3A"/>
                </a:solidFill>
              </a:rPr>
              <a:t>Peak activity occurs around late evening (approx. 5 PM – 10 PM).</a:t>
            </a:r>
          </a:p>
          <a:p>
            <a:endParaRPr lang="en-GB" sz="950" dirty="0">
              <a:solidFill>
                <a:srgbClr val="1C2B3A"/>
              </a:solidFill>
            </a:endParaRPr>
          </a:p>
          <a:p>
            <a:pPr marL="228600" indent="-228600">
              <a:buChar char="•"/>
            </a:pPr>
            <a:r>
              <a:rPr lang="en-GB" sz="950" dirty="0">
                <a:solidFill>
                  <a:srgbClr val="1C2B3A"/>
                </a:solidFill>
              </a:rPr>
              <a:t>Time-based variation indicates behavioural and routine activity influence.</a:t>
            </a:r>
          </a:p>
          <a:p>
            <a:endParaRPr lang="en-GB" sz="950" dirty="0">
              <a:solidFill>
                <a:srgbClr val="1C2B3A"/>
              </a:solidFill>
            </a:endParaRPr>
          </a:p>
          <a:p>
            <a:pPr marL="228600" indent="-228600">
              <a:buChar char="•"/>
            </a:pPr>
            <a:r>
              <a:rPr lang="en-GB" sz="950" dirty="0">
                <a:solidFill>
                  <a:srgbClr val="1C2B3A"/>
                </a:solidFill>
              </a:rPr>
              <a:t>Seasonal patterns suggest influence of weather and social activity.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FF4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9144000" cy="5143500"/>
          <a:chOff x="0" y="0"/>
          <a:chExt cx="9144000" cy="5143500"/>
        </a:xfrm>
      </p:grpSpPr>
      <p:sp>
        <p:nvSpPr>
          <p:cNvPr id="55062" name="s"/>
          <p:cNvSpPr>
            <a:spLocks noGrp="1"/>
          </p:cNvSpPr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E8F0F5"/>
          </a:solidFill>
          <a:ln w="9525">
            <a:solidFill>
              <a:srgbClr val="D0DCE6"/>
            </a:solidFill>
          </a:ln>
          <a:effectLst>
            <a:outerShdw blurRad="63500" dist="25400" dir="8100000" algn="bl" rotWithShape="0">
              <a:srgbClr val="000000">
                <a:alpha val="9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7732" name="s"/>
          <p:cNvSpPr>
            <a:spLocks noGrp="1"/>
          </p:cNvSpPr>
          <p:nvPr/>
        </p:nvSpPr>
        <p:spPr>
          <a:xfrm>
            <a:off x="0" y="0"/>
            <a:ext cx="9144000" cy="475488"/>
          </a:xfrm>
          <a:prstGeom prst="rect">
            <a:avLst/>
          </a:prstGeom>
          <a:solidFill>
            <a:srgbClr val="0D1B2A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9761" name="t"/>
          <p:cNvSpPr>
            <a:spLocks noGrp="1"/>
          </p:cNvSpPr>
          <p:nvPr/>
        </p:nvSpPr>
        <p:spPr>
          <a:xfrm>
            <a:off x="256032" y="36576"/>
            <a:ext cx="8631936" cy="402336"/>
          </a:xfrm>
          <a:prstGeom prst="rect">
            <a:avLst/>
          </a:prstGeom>
          <a:noFill/>
          <a:ln>
            <a:noFill/>
          </a:ln>
        </p:spPr>
        <p:txBody>
          <a:bodyPr lIns="45720" tIns="22860" rIns="45720" bIns="22860" anchor="ctr"/>
          <a:lstStyle/>
          <a:p>
            <a:pPr algn="l"/>
            <a:r>
              <a:rPr lang="en-GB" sz="1700" b="1" dirty="0">
                <a:solidFill>
                  <a:srgbClr val="FFFFFF"/>
                </a:solidFill>
              </a:rPr>
              <a:t>Univariate Analysis</a:t>
            </a:r>
          </a:p>
        </p:txBody>
      </p:sp>
      <p:sp>
        <p:nvSpPr>
          <p:cNvPr id="26747" name="s"/>
          <p:cNvSpPr>
            <a:spLocks noGrp="1"/>
          </p:cNvSpPr>
          <p:nvPr/>
        </p:nvSpPr>
        <p:spPr>
          <a:xfrm>
            <a:off x="0" y="4974336"/>
            <a:ext cx="9144000" cy="169164"/>
          </a:xfrm>
          <a:prstGeom prst="rect">
            <a:avLst/>
          </a:prstGeom>
          <a:solidFill>
            <a:srgbClr val="0D1B2A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36112" name="t"/>
          <p:cNvSpPr>
            <a:spLocks noGrp="1"/>
          </p:cNvSpPr>
          <p:nvPr/>
        </p:nvSpPr>
        <p:spPr>
          <a:xfrm>
            <a:off x="256032" y="4974336"/>
            <a:ext cx="4572000" cy="169164"/>
          </a:xfrm>
          <a:prstGeom prst="rect">
            <a:avLst/>
          </a:prstGeom>
          <a:noFill/>
          <a:ln>
            <a:noFill/>
          </a:ln>
        </p:spPr>
        <p:txBody>
          <a:bodyPr lIns="45720" tIns="22860" rIns="45720" bIns="22860" anchor="ctr"/>
          <a:lstStyle/>
          <a:p>
            <a:pPr algn="l"/>
            <a:r>
              <a:rPr lang="en-GB" sz="750" b="0" dirty="0">
                <a:solidFill>
                  <a:srgbClr val="D9E4EC"/>
                </a:solidFill>
              </a:rPr>
              <a:t>VISHVARAJ | 2527154</a:t>
            </a:r>
          </a:p>
        </p:txBody>
      </p:sp>
      <p:sp>
        <p:nvSpPr>
          <p:cNvPr id="48207" name="t"/>
          <p:cNvSpPr>
            <a:spLocks noGrp="1"/>
          </p:cNvSpPr>
          <p:nvPr/>
        </p:nvSpPr>
        <p:spPr>
          <a:xfrm>
            <a:off x="7955279" y="4974336"/>
            <a:ext cx="1097280" cy="169164"/>
          </a:xfrm>
          <a:prstGeom prst="rect">
            <a:avLst/>
          </a:prstGeom>
          <a:noFill/>
          <a:ln>
            <a:noFill/>
          </a:ln>
        </p:spPr>
        <p:txBody>
          <a:bodyPr lIns="45720" tIns="22860" rIns="45720" bIns="22860" anchor="ctr"/>
          <a:lstStyle/>
          <a:p>
            <a:pPr algn="r"/>
            <a:r>
              <a:rPr lang="en-GB" sz="750" b="0" dirty="0">
                <a:solidFill>
                  <a:srgbClr val="D9E4EC"/>
                </a:solidFill>
              </a:rPr>
              <a:t>7 / 12</a:t>
            </a:r>
          </a:p>
        </p:txBody>
      </p:sp>
      <p:sp>
        <p:nvSpPr>
          <p:cNvPr id="9705" name="s"/>
          <p:cNvSpPr>
            <a:spLocks noGrp="1"/>
          </p:cNvSpPr>
          <p:nvPr/>
        </p:nvSpPr>
        <p:spPr>
          <a:xfrm>
            <a:off x="256032" y="777240"/>
            <a:ext cx="5577840" cy="4005072"/>
          </a:xfrm>
          <a:prstGeom prst="rect">
            <a:avLst/>
          </a:prstGeom>
          <a:solidFill>
            <a:srgbClr val="FFFFFF"/>
          </a:solidFill>
          <a:ln w="9525">
            <a:solidFill>
              <a:srgbClr val="D0DCE6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35408" name="s"/>
          <p:cNvSpPr>
            <a:spLocks noGrp="1"/>
          </p:cNvSpPr>
          <p:nvPr/>
        </p:nvSpPr>
        <p:spPr>
          <a:xfrm>
            <a:off x="256032" y="777240"/>
            <a:ext cx="5577840" cy="292608"/>
          </a:xfrm>
          <a:prstGeom prst="rect">
            <a:avLst/>
          </a:prstGeom>
          <a:solidFill>
            <a:srgbClr val="1A3A5C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6635" name="t"/>
          <p:cNvSpPr>
            <a:spLocks noGrp="1"/>
          </p:cNvSpPr>
          <p:nvPr/>
        </p:nvSpPr>
        <p:spPr>
          <a:xfrm>
            <a:off x="347472" y="781812"/>
            <a:ext cx="5394960" cy="283464"/>
          </a:xfrm>
          <a:prstGeom prst="rect">
            <a:avLst/>
          </a:prstGeom>
          <a:noFill/>
          <a:ln>
            <a:noFill/>
          </a:ln>
        </p:spPr>
        <p:txBody>
          <a:bodyPr lIns="45720" tIns="22860" rIns="45720" bIns="22860" anchor="ctr"/>
          <a:lstStyle/>
          <a:p>
            <a:pPr algn="l"/>
            <a:r>
              <a:rPr lang="en-GB" sz="1000" b="1" dirty="0">
                <a:solidFill>
                  <a:srgbClr val="FFFFFF"/>
                </a:solidFill>
              </a:rPr>
              <a:t>Top 10 Location Descriptions</a:t>
            </a:r>
          </a:p>
        </p:txBody>
      </p:sp>
      <p:pic>
        <p:nvPicPr>
          <p:cNvPr id="26586" name="im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6032" y="1074420"/>
            <a:ext cx="5577840" cy="3707892"/>
          </a:xfrm>
          <a:prstGeom prst="rect">
            <a:avLst/>
          </a:prstGeom>
          <a:ln w="9525">
            <a:solidFill>
              <a:srgbClr val="D0DCE6"/>
            </a:solidFill>
          </a:ln>
        </p:spPr>
      </p:pic>
      <p:sp>
        <p:nvSpPr>
          <p:cNvPr id="42670" name="s"/>
          <p:cNvSpPr>
            <a:spLocks noGrp="1"/>
          </p:cNvSpPr>
          <p:nvPr/>
        </p:nvSpPr>
        <p:spPr>
          <a:xfrm>
            <a:off x="6016752" y="777240"/>
            <a:ext cx="2871216" cy="4005072"/>
          </a:xfrm>
          <a:prstGeom prst="rect">
            <a:avLst/>
          </a:prstGeom>
          <a:solidFill>
            <a:srgbClr val="FFFFFF"/>
          </a:solidFill>
          <a:ln w="9525">
            <a:solidFill>
              <a:srgbClr val="D0DCE6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35020" name="s"/>
          <p:cNvSpPr>
            <a:spLocks noGrp="1"/>
          </p:cNvSpPr>
          <p:nvPr/>
        </p:nvSpPr>
        <p:spPr>
          <a:xfrm>
            <a:off x="6016752" y="777240"/>
            <a:ext cx="2871216" cy="292608"/>
          </a:xfrm>
          <a:prstGeom prst="rect">
            <a:avLst/>
          </a:prstGeom>
          <a:solidFill>
            <a:srgbClr val="009898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33003" name="t"/>
          <p:cNvSpPr>
            <a:spLocks noGrp="1"/>
          </p:cNvSpPr>
          <p:nvPr/>
        </p:nvSpPr>
        <p:spPr>
          <a:xfrm>
            <a:off x="6108192" y="781812"/>
            <a:ext cx="2688336" cy="283464"/>
          </a:xfrm>
          <a:prstGeom prst="rect">
            <a:avLst/>
          </a:prstGeom>
          <a:noFill/>
          <a:ln>
            <a:noFill/>
          </a:ln>
        </p:spPr>
        <p:txBody>
          <a:bodyPr lIns="45720" tIns="22860" rIns="45720" bIns="22860" anchor="ctr"/>
          <a:lstStyle/>
          <a:p>
            <a:pPr algn="l"/>
            <a:r>
              <a:rPr lang="en-GB" sz="1100" b="1" dirty="0">
                <a:solidFill>
                  <a:srgbClr val="FFFFFF"/>
                </a:solidFill>
              </a:rPr>
              <a:t>Key Findings</a:t>
            </a:r>
          </a:p>
        </p:txBody>
      </p:sp>
      <p:sp>
        <p:nvSpPr>
          <p:cNvPr id="34436" name="s"/>
          <p:cNvSpPr>
            <a:spLocks noGrp="1"/>
          </p:cNvSpPr>
          <p:nvPr/>
        </p:nvSpPr>
        <p:spPr>
          <a:xfrm>
            <a:off x="6108192" y="1143000"/>
            <a:ext cx="50292" cy="3566160"/>
          </a:xfrm>
          <a:prstGeom prst="rect">
            <a:avLst/>
          </a:prstGeom>
          <a:solidFill>
            <a:srgbClr val="0B8A8A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39689" name="b"/>
          <p:cNvSpPr>
            <a:spLocks noGrp="1"/>
          </p:cNvSpPr>
          <p:nvPr/>
        </p:nvSpPr>
        <p:spPr>
          <a:xfrm>
            <a:off x="6245352" y="1188720"/>
            <a:ext cx="2596896" cy="3493008"/>
          </a:xfrm>
          <a:prstGeom prst="rect">
            <a:avLst/>
          </a:prstGeom>
          <a:noFill/>
          <a:ln>
            <a:noFill/>
          </a:ln>
        </p:spPr>
        <p:txBody>
          <a:bodyPr lIns="45720" tIns="22860" rIns="45720" bIns="22860"/>
          <a:lstStyle/>
          <a:p>
            <a:pPr marL="228600" indent="-228600">
              <a:buChar char="•"/>
            </a:pPr>
            <a:r>
              <a:rPr lang="en-GB" sz="1050" dirty="0">
                <a:solidFill>
                  <a:srgbClr val="1C2B3A"/>
                </a:solidFill>
              </a:rPr>
              <a:t>Street is the most frequently reported crime location in 2022.</a:t>
            </a:r>
          </a:p>
          <a:p>
            <a:endParaRPr lang="en-GB" sz="1050" dirty="0">
              <a:solidFill>
                <a:srgbClr val="1C2B3A"/>
              </a:solidFill>
            </a:endParaRPr>
          </a:p>
          <a:p>
            <a:pPr marL="228600" indent="-228600">
              <a:buChar char="•"/>
            </a:pPr>
            <a:r>
              <a:rPr lang="en-GB" sz="1050" dirty="0">
                <a:solidFill>
                  <a:srgbClr val="1C2B3A"/>
                </a:solidFill>
              </a:rPr>
              <a:t>Apartments and residential properties also demonstrate high incident concentration.</a:t>
            </a:r>
          </a:p>
          <a:p>
            <a:endParaRPr lang="en-GB" sz="1050" dirty="0">
              <a:solidFill>
                <a:srgbClr val="1C2B3A"/>
              </a:solidFill>
            </a:endParaRPr>
          </a:p>
          <a:p>
            <a:pPr marL="228600" indent="-228600">
              <a:buChar char="•"/>
            </a:pPr>
            <a:r>
              <a:rPr lang="en-GB" sz="1050" dirty="0">
                <a:solidFill>
                  <a:srgbClr val="1C2B3A"/>
                </a:solidFill>
              </a:rPr>
              <a:t>Public and densely populated urban environments account for the majority of recorded crimes.</a:t>
            </a:r>
          </a:p>
          <a:p>
            <a:endParaRPr lang="en-GB" sz="1050" dirty="0">
              <a:solidFill>
                <a:srgbClr val="1C2B3A"/>
              </a:solidFill>
            </a:endParaRPr>
          </a:p>
          <a:p>
            <a:pPr marL="228600" indent="-228600">
              <a:buChar char="•"/>
            </a:pPr>
            <a:r>
              <a:rPr lang="en-GB" sz="1050" dirty="0">
                <a:solidFill>
                  <a:srgbClr val="1C2B3A"/>
                </a:solidFill>
              </a:rPr>
              <a:t>The spatial distribution reflects urban density, mobility exposure, and routine activity patterns.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FF4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9144000" cy="5143500"/>
          <a:chOff x="0" y="0"/>
          <a:chExt cx="9144000" cy="5143500"/>
        </a:xfrm>
      </p:grpSpPr>
      <p:sp>
        <p:nvSpPr>
          <p:cNvPr id="55062" name="s"/>
          <p:cNvSpPr>
            <a:spLocks noGrp="1"/>
          </p:cNvSpPr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E8F0F5"/>
          </a:solidFill>
          <a:ln w="9525">
            <a:solidFill>
              <a:srgbClr val="D0DCE6"/>
            </a:solidFill>
          </a:ln>
          <a:effectLst>
            <a:outerShdw blurRad="63500" dist="25400" dir="8100000" algn="bl" rotWithShape="0">
              <a:srgbClr val="000000">
                <a:alpha val="9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7732" name="s"/>
          <p:cNvSpPr>
            <a:spLocks noGrp="1"/>
          </p:cNvSpPr>
          <p:nvPr/>
        </p:nvSpPr>
        <p:spPr>
          <a:xfrm>
            <a:off x="0" y="0"/>
            <a:ext cx="9144000" cy="475488"/>
          </a:xfrm>
          <a:prstGeom prst="rect">
            <a:avLst/>
          </a:prstGeom>
          <a:solidFill>
            <a:srgbClr val="0D1B2A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9761" name="t"/>
          <p:cNvSpPr>
            <a:spLocks noGrp="1"/>
          </p:cNvSpPr>
          <p:nvPr/>
        </p:nvSpPr>
        <p:spPr>
          <a:xfrm>
            <a:off x="256032" y="36576"/>
            <a:ext cx="8631936" cy="402336"/>
          </a:xfrm>
          <a:prstGeom prst="rect">
            <a:avLst/>
          </a:prstGeom>
          <a:noFill/>
          <a:ln>
            <a:noFill/>
          </a:ln>
        </p:spPr>
        <p:txBody>
          <a:bodyPr lIns="45720" tIns="22860" rIns="45720" bIns="22860" anchor="ctr"/>
          <a:lstStyle/>
          <a:p>
            <a:pPr algn="l"/>
            <a:r>
              <a:rPr lang="en-GB" sz="1700" b="1" dirty="0">
                <a:solidFill>
                  <a:srgbClr val="FFFFFF"/>
                </a:solidFill>
              </a:rPr>
              <a:t>Univariate Analysis</a:t>
            </a:r>
          </a:p>
        </p:txBody>
      </p:sp>
      <p:sp>
        <p:nvSpPr>
          <p:cNvPr id="26747" name="s"/>
          <p:cNvSpPr>
            <a:spLocks noGrp="1"/>
          </p:cNvSpPr>
          <p:nvPr/>
        </p:nvSpPr>
        <p:spPr>
          <a:xfrm>
            <a:off x="0" y="4974336"/>
            <a:ext cx="9144000" cy="169164"/>
          </a:xfrm>
          <a:prstGeom prst="rect">
            <a:avLst/>
          </a:prstGeom>
          <a:solidFill>
            <a:srgbClr val="0D1B2A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36112" name="t"/>
          <p:cNvSpPr>
            <a:spLocks noGrp="1"/>
          </p:cNvSpPr>
          <p:nvPr/>
        </p:nvSpPr>
        <p:spPr>
          <a:xfrm>
            <a:off x="256032" y="4974336"/>
            <a:ext cx="4572000" cy="169164"/>
          </a:xfrm>
          <a:prstGeom prst="rect">
            <a:avLst/>
          </a:prstGeom>
          <a:noFill/>
          <a:ln>
            <a:noFill/>
          </a:ln>
        </p:spPr>
        <p:txBody>
          <a:bodyPr lIns="45720" tIns="22860" rIns="45720" bIns="22860" anchor="ctr"/>
          <a:lstStyle/>
          <a:p>
            <a:pPr algn="l"/>
            <a:r>
              <a:rPr lang="en-GB" sz="750" b="0" dirty="0">
                <a:solidFill>
                  <a:srgbClr val="D9E4EC"/>
                </a:solidFill>
              </a:rPr>
              <a:t>VISHVARAJ | 2527154</a:t>
            </a:r>
          </a:p>
        </p:txBody>
      </p:sp>
      <p:sp>
        <p:nvSpPr>
          <p:cNvPr id="43817" name="t"/>
          <p:cNvSpPr>
            <a:spLocks noGrp="1"/>
          </p:cNvSpPr>
          <p:nvPr/>
        </p:nvSpPr>
        <p:spPr>
          <a:xfrm>
            <a:off x="7955279" y="4974336"/>
            <a:ext cx="1097280" cy="169164"/>
          </a:xfrm>
          <a:prstGeom prst="rect">
            <a:avLst/>
          </a:prstGeom>
          <a:noFill/>
          <a:ln>
            <a:noFill/>
          </a:ln>
        </p:spPr>
        <p:txBody>
          <a:bodyPr lIns="45720" tIns="22860" rIns="45720" bIns="22860" anchor="ctr"/>
          <a:lstStyle/>
          <a:p>
            <a:pPr algn="r"/>
            <a:r>
              <a:rPr lang="en-GB" sz="750" b="0" dirty="0">
                <a:solidFill>
                  <a:srgbClr val="D9E4EC"/>
                </a:solidFill>
              </a:rPr>
              <a:t>8 / 12</a:t>
            </a:r>
          </a:p>
        </p:txBody>
      </p:sp>
      <p:sp>
        <p:nvSpPr>
          <p:cNvPr id="9705" name="s"/>
          <p:cNvSpPr>
            <a:spLocks noGrp="1"/>
          </p:cNvSpPr>
          <p:nvPr/>
        </p:nvSpPr>
        <p:spPr>
          <a:xfrm>
            <a:off x="256032" y="777240"/>
            <a:ext cx="5577840" cy="4005072"/>
          </a:xfrm>
          <a:prstGeom prst="rect">
            <a:avLst/>
          </a:prstGeom>
          <a:solidFill>
            <a:srgbClr val="FFFFFF"/>
          </a:solidFill>
          <a:ln w="9525">
            <a:solidFill>
              <a:srgbClr val="D0DCE6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35408" name="s"/>
          <p:cNvSpPr>
            <a:spLocks noGrp="1"/>
          </p:cNvSpPr>
          <p:nvPr/>
        </p:nvSpPr>
        <p:spPr>
          <a:xfrm>
            <a:off x="256032" y="777240"/>
            <a:ext cx="5577840" cy="292608"/>
          </a:xfrm>
          <a:prstGeom prst="rect">
            <a:avLst/>
          </a:prstGeom>
          <a:solidFill>
            <a:srgbClr val="1A3A5C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51478" name="t"/>
          <p:cNvSpPr>
            <a:spLocks noGrp="1"/>
          </p:cNvSpPr>
          <p:nvPr/>
        </p:nvSpPr>
        <p:spPr>
          <a:xfrm>
            <a:off x="347472" y="781812"/>
            <a:ext cx="5394960" cy="283464"/>
          </a:xfrm>
          <a:prstGeom prst="rect">
            <a:avLst/>
          </a:prstGeom>
          <a:noFill/>
          <a:ln>
            <a:noFill/>
          </a:ln>
        </p:spPr>
        <p:txBody>
          <a:bodyPr lIns="45720" tIns="22860" rIns="45720" bIns="22860" anchor="ctr"/>
          <a:lstStyle/>
          <a:p>
            <a:pPr algn="l"/>
            <a:r>
              <a:rPr lang="en-GB" sz="1000" b="1" dirty="0">
                <a:solidFill>
                  <a:srgbClr val="FFFFFF"/>
                </a:solidFill>
              </a:rPr>
              <a:t>Arrest Rate Distribution</a:t>
            </a:r>
          </a:p>
        </p:txBody>
      </p:sp>
      <p:pic>
        <p:nvPicPr>
          <p:cNvPr id="26586" name="im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6032" y="1069848"/>
            <a:ext cx="5577840" cy="3712464"/>
          </a:xfrm>
          <a:prstGeom prst="rect">
            <a:avLst/>
          </a:prstGeom>
          <a:ln w="9525">
            <a:solidFill>
              <a:srgbClr val="D0DCE6"/>
            </a:solidFill>
          </a:ln>
        </p:spPr>
      </p:pic>
      <p:sp>
        <p:nvSpPr>
          <p:cNvPr id="42670" name="s"/>
          <p:cNvSpPr>
            <a:spLocks noGrp="1"/>
          </p:cNvSpPr>
          <p:nvPr/>
        </p:nvSpPr>
        <p:spPr>
          <a:xfrm>
            <a:off x="6016752" y="777240"/>
            <a:ext cx="2871216" cy="4005072"/>
          </a:xfrm>
          <a:prstGeom prst="rect">
            <a:avLst/>
          </a:prstGeom>
          <a:solidFill>
            <a:srgbClr val="FFFFFF"/>
          </a:solidFill>
          <a:ln w="9525">
            <a:solidFill>
              <a:srgbClr val="D0DCE6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35020" name="s"/>
          <p:cNvSpPr>
            <a:spLocks noGrp="1"/>
          </p:cNvSpPr>
          <p:nvPr/>
        </p:nvSpPr>
        <p:spPr>
          <a:xfrm>
            <a:off x="6016752" y="777240"/>
            <a:ext cx="2871216" cy="292608"/>
          </a:xfrm>
          <a:prstGeom prst="rect">
            <a:avLst/>
          </a:prstGeom>
          <a:solidFill>
            <a:srgbClr val="009898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33003" name="t"/>
          <p:cNvSpPr>
            <a:spLocks noGrp="1"/>
          </p:cNvSpPr>
          <p:nvPr/>
        </p:nvSpPr>
        <p:spPr>
          <a:xfrm>
            <a:off x="6108192" y="781812"/>
            <a:ext cx="2688336" cy="283464"/>
          </a:xfrm>
          <a:prstGeom prst="rect">
            <a:avLst/>
          </a:prstGeom>
          <a:noFill/>
          <a:ln>
            <a:noFill/>
          </a:ln>
        </p:spPr>
        <p:txBody>
          <a:bodyPr lIns="45720" tIns="22860" rIns="45720" bIns="22860" anchor="ctr"/>
          <a:lstStyle/>
          <a:p>
            <a:pPr algn="l"/>
            <a:r>
              <a:rPr lang="en-GB" sz="1100" b="1" dirty="0">
                <a:solidFill>
                  <a:srgbClr val="FFFFFF"/>
                </a:solidFill>
              </a:rPr>
              <a:t>Key Findings</a:t>
            </a:r>
          </a:p>
        </p:txBody>
      </p:sp>
      <p:sp>
        <p:nvSpPr>
          <p:cNvPr id="34436" name="s"/>
          <p:cNvSpPr>
            <a:spLocks noGrp="1"/>
          </p:cNvSpPr>
          <p:nvPr/>
        </p:nvSpPr>
        <p:spPr>
          <a:xfrm>
            <a:off x="6108192" y="1143000"/>
            <a:ext cx="50292" cy="3566160"/>
          </a:xfrm>
          <a:prstGeom prst="rect">
            <a:avLst/>
          </a:prstGeom>
          <a:solidFill>
            <a:srgbClr val="0B8A8A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44412" name="b"/>
          <p:cNvSpPr>
            <a:spLocks noGrp="1"/>
          </p:cNvSpPr>
          <p:nvPr/>
        </p:nvSpPr>
        <p:spPr>
          <a:xfrm>
            <a:off x="6245352" y="1188720"/>
            <a:ext cx="2596896" cy="3493008"/>
          </a:xfrm>
          <a:prstGeom prst="rect">
            <a:avLst/>
          </a:prstGeom>
          <a:noFill/>
          <a:ln>
            <a:noFill/>
          </a:ln>
        </p:spPr>
        <p:txBody>
          <a:bodyPr lIns="45720" tIns="22860" rIns="45720" bIns="22860"/>
          <a:lstStyle/>
          <a:p>
            <a:pPr marL="228600" indent="-228600">
              <a:buChar char="•"/>
            </a:pPr>
            <a:r>
              <a:rPr lang="en-GB" sz="1050" dirty="0">
                <a:solidFill>
                  <a:srgbClr val="1C2B3A"/>
                </a:solidFill>
              </a:rPr>
              <a:t>Only 11.8% of total recorded incidents resulted in an arrest.</a:t>
            </a:r>
          </a:p>
          <a:p>
            <a:endParaRPr lang="en-GB" sz="1050" dirty="0">
              <a:solidFill>
                <a:srgbClr val="1C2B3A"/>
              </a:solidFill>
            </a:endParaRPr>
          </a:p>
          <a:p>
            <a:pPr marL="228600" indent="-228600">
              <a:buChar char="•"/>
            </a:pPr>
            <a:r>
              <a:rPr lang="en-GB" sz="1050" dirty="0">
                <a:solidFill>
                  <a:srgbClr val="1C2B3A"/>
                </a:solidFill>
              </a:rPr>
              <a:t>88.2% of reported crimes did not lead to arrest.</a:t>
            </a:r>
          </a:p>
          <a:p>
            <a:endParaRPr lang="en-GB" sz="1050" dirty="0">
              <a:solidFill>
                <a:srgbClr val="1C2B3A"/>
              </a:solidFill>
            </a:endParaRPr>
          </a:p>
          <a:p>
            <a:pPr marL="228600" indent="-228600">
              <a:buChar char="•"/>
            </a:pPr>
            <a:r>
              <a:rPr lang="en-GB" sz="1050" dirty="0">
                <a:solidFill>
                  <a:srgbClr val="1C2B3A"/>
                </a:solidFill>
              </a:rPr>
              <a:t>This indicates a relatively low arrest ratio compared to total reported incidents.</a:t>
            </a:r>
          </a:p>
          <a:p>
            <a:endParaRPr lang="en-GB" sz="1050" dirty="0">
              <a:solidFill>
                <a:srgbClr val="1C2B3A"/>
              </a:solidFill>
            </a:endParaRPr>
          </a:p>
          <a:p>
            <a:pPr marL="228600" indent="-228600">
              <a:buChar char="•"/>
            </a:pPr>
            <a:r>
              <a:rPr lang="en-GB" sz="1050" dirty="0">
                <a:solidFill>
                  <a:srgbClr val="1C2B3A"/>
                </a:solidFill>
              </a:rPr>
              <a:t>The gap highlights potential investigative or enforcement limitations.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FF4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9144000" cy="5143500"/>
          <a:chOff x="0" y="0"/>
          <a:chExt cx="9144000" cy="5143500"/>
        </a:xfrm>
      </p:grpSpPr>
      <p:sp>
        <p:nvSpPr>
          <p:cNvPr id="55062" name="s"/>
          <p:cNvSpPr>
            <a:spLocks noGrp="1"/>
          </p:cNvSpPr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E8F0F5"/>
          </a:solidFill>
          <a:ln w="9525">
            <a:solidFill>
              <a:srgbClr val="D0DCE6"/>
            </a:solidFill>
          </a:ln>
          <a:effectLst>
            <a:outerShdw blurRad="63500" dist="25400" dir="8100000" algn="bl" rotWithShape="0">
              <a:srgbClr val="000000">
                <a:alpha val="9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7732" name="s"/>
          <p:cNvSpPr>
            <a:spLocks noGrp="1"/>
          </p:cNvSpPr>
          <p:nvPr/>
        </p:nvSpPr>
        <p:spPr>
          <a:xfrm>
            <a:off x="0" y="0"/>
            <a:ext cx="9144000" cy="475488"/>
          </a:xfrm>
          <a:prstGeom prst="rect">
            <a:avLst/>
          </a:prstGeom>
          <a:solidFill>
            <a:srgbClr val="0D1B2A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53497" name="t"/>
          <p:cNvSpPr>
            <a:spLocks noGrp="1"/>
          </p:cNvSpPr>
          <p:nvPr/>
        </p:nvSpPr>
        <p:spPr>
          <a:xfrm>
            <a:off x="256032" y="36576"/>
            <a:ext cx="8631936" cy="402336"/>
          </a:xfrm>
          <a:prstGeom prst="rect">
            <a:avLst/>
          </a:prstGeom>
          <a:noFill/>
          <a:ln>
            <a:noFill/>
          </a:ln>
        </p:spPr>
        <p:txBody>
          <a:bodyPr lIns="45720" tIns="22860" rIns="45720" bIns="22860" anchor="ctr"/>
          <a:lstStyle/>
          <a:p>
            <a:pPr algn="l"/>
            <a:r>
              <a:rPr lang="en-GB" sz="1700" b="1" dirty="0">
                <a:solidFill>
                  <a:srgbClr val="FFFFFF"/>
                </a:solidFill>
              </a:rPr>
              <a:t>Multivariate Analysis</a:t>
            </a:r>
          </a:p>
        </p:txBody>
      </p:sp>
      <p:sp>
        <p:nvSpPr>
          <p:cNvPr id="26747" name="s"/>
          <p:cNvSpPr>
            <a:spLocks noGrp="1"/>
          </p:cNvSpPr>
          <p:nvPr/>
        </p:nvSpPr>
        <p:spPr>
          <a:xfrm>
            <a:off x="0" y="4974336"/>
            <a:ext cx="9144000" cy="169164"/>
          </a:xfrm>
          <a:prstGeom prst="rect">
            <a:avLst/>
          </a:prstGeom>
          <a:solidFill>
            <a:srgbClr val="0D1B2A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36112" name="t"/>
          <p:cNvSpPr>
            <a:spLocks noGrp="1"/>
          </p:cNvSpPr>
          <p:nvPr/>
        </p:nvSpPr>
        <p:spPr>
          <a:xfrm>
            <a:off x="256032" y="4974336"/>
            <a:ext cx="4572000" cy="169164"/>
          </a:xfrm>
          <a:prstGeom prst="rect">
            <a:avLst/>
          </a:prstGeom>
          <a:noFill/>
          <a:ln>
            <a:noFill/>
          </a:ln>
        </p:spPr>
        <p:txBody>
          <a:bodyPr lIns="45720" tIns="22860" rIns="45720" bIns="22860" anchor="ctr"/>
          <a:lstStyle/>
          <a:p>
            <a:pPr algn="l"/>
            <a:r>
              <a:rPr lang="en-GB" sz="750" b="0" dirty="0">
                <a:solidFill>
                  <a:srgbClr val="D9E4EC"/>
                </a:solidFill>
              </a:rPr>
              <a:t>VISHVARAJ | 2527154</a:t>
            </a:r>
          </a:p>
        </p:txBody>
      </p:sp>
      <p:sp>
        <p:nvSpPr>
          <p:cNvPr id="41349" name="t"/>
          <p:cNvSpPr>
            <a:spLocks noGrp="1"/>
          </p:cNvSpPr>
          <p:nvPr/>
        </p:nvSpPr>
        <p:spPr>
          <a:xfrm>
            <a:off x="7955279" y="4974336"/>
            <a:ext cx="1097280" cy="169164"/>
          </a:xfrm>
          <a:prstGeom prst="rect">
            <a:avLst/>
          </a:prstGeom>
          <a:noFill/>
          <a:ln>
            <a:noFill/>
          </a:ln>
        </p:spPr>
        <p:txBody>
          <a:bodyPr lIns="45720" tIns="22860" rIns="45720" bIns="22860" anchor="ctr"/>
          <a:lstStyle/>
          <a:p>
            <a:pPr algn="r"/>
            <a:r>
              <a:rPr lang="en-GB" sz="750" b="0" dirty="0">
                <a:solidFill>
                  <a:srgbClr val="D9E4EC"/>
                </a:solidFill>
              </a:rPr>
              <a:t>9 / 12</a:t>
            </a:r>
          </a:p>
        </p:txBody>
      </p:sp>
      <p:sp>
        <p:nvSpPr>
          <p:cNvPr id="9705" name="s"/>
          <p:cNvSpPr>
            <a:spLocks noGrp="1"/>
          </p:cNvSpPr>
          <p:nvPr/>
        </p:nvSpPr>
        <p:spPr>
          <a:xfrm>
            <a:off x="256032" y="777240"/>
            <a:ext cx="5577840" cy="4005072"/>
          </a:xfrm>
          <a:prstGeom prst="rect">
            <a:avLst/>
          </a:prstGeom>
          <a:solidFill>
            <a:srgbClr val="FFFFFF"/>
          </a:solidFill>
          <a:ln w="9525">
            <a:solidFill>
              <a:srgbClr val="D0DCE6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35408" name="s"/>
          <p:cNvSpPr>
            <a:spLocks noGrp="1"/>
          </p:cNvSpPr>
          <p:nvPr/>
        </p:nvSpPr>
        <p:spPr>
          <a:xfrm>
            <a:off x="256032" y="777240"/>
            <a:ext cx="5577840" cy="292608"/>
          </a:xfrm>
          <a:prstGeom prst="rect">
            <a:avLst/>
          </a:prstGeom>
          <a:solidFill>
            <a:srgbClr val="1A3A5C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51478" name="t"/>
          <p:cNvSpPr>
            <a:spLocks noGrp="1"/>
          </p:cNvSpPr>
          <p:nvPr/>
        </p:nvSpPr>
        <p:spPr>
          <a:xfrm>
            <a:off x="347472" y="781812"/>
            <a:ext cx="5394960" cy="283464"/>
          </a:xfrm>
          <a:prstGeom prst="rect">
            <a:avLst/>
          </a:prstGeom>
          <a:noFill/>
          <a:ln>
            <a:noFill/>
          </a:ln>
        </p:spPr>
        <p:txBody>
          <a:bodyPr lIns="45720" tIns="22860" rIns="45720" bIns="22860" anchor="ctr"/>
          <a:lstStyle/>
          <a:p>
            <a:pPr algn="l"/>
            <a:r>
              <a:rPr lang="en-GB" sz="1000" b="1" dirty="0">
                <a:solidFill>
                  <a:srgbClr val="FFFFFF"/>
                </a:solidFill>
              </a:rPr>
              <a:t>Arrest Rate by Crime Type</a:t>
            </a:r>
          </a:p>
        </p:txBody>
      </p:sp>
      <p:sp>
        <p:nvSpPr>
          <p:cNvPr id="42670" name="s"/>
          <p:cNvSpPr>
            <a:spLocks noGrp="1"/>
          </p:cNvSpPr>
          <p:nvPr/>
        </p:nvSpPr>
        <p:spPr>
          <a:xfrm>
            <a:off x="6016752" y="777240"/>
            <a:ext cx="2871216" cy="4005072"/>
          </a:xfrm>
          <a:prstGeom prst="rect">
            <a:avLst/>
          </a:prstGeom>
          <a:solidFill>
            <a:srgbClr val="FFFFFF"/>
          </a:solidFill>
          <a:ln w="9525">
            <a:solidFill>
              <a:srgbClr val="D0DCE6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35020" name="s"/>
          <p:cNvSpPr>
            <a:spLocks noGrp="1"/>
          </p:cNvSpPr>
          <p:nvPr/>
        </p:nvSpPr>
        <p:spPr>
          <a:xfrm>
            <a:off x="6016752" y="777240"/>
            <a:ext cx="2871216" cy="292608"/>
          </a:xfrm>
          <a:prstGeom prst="rect">
            <a:avLst/>
          </a:prstGeom>
          <a:solidFill>
            <a:srgbClr val="009898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33003" name="t"/>
          <p:cNvSpPr>
            <a:spLocks noGrp="1"/>
          </p:cNvSpPr>
          <p:nvPr/>
        </p:nvSpPr>
        <p:spPr>
          <a:xfrm>
            <a:off x="6108192" y="781812"/>
            <a:ext cx="2688336" cy="283464"/>
          </a:xfrm>
          <a:prstGeom prst="rect">
            <a:avLst/>
          </a:prstGeom>
          <a:noFill/>
          <a:ln>
            <a:noFill/>
          </a:ln>
        </p:spPr>
        <p:txBody>
          <a:bodyPr lIns="45720" tIns="22860" rIns="45720" bIns="22860" anchor="ctr"/>
          <a:lstStyle/>
          <a:p>
            <a:pPr algn="l"/>
            <a:r>
              <a:rPr lang="en-GB" sz="1100" b="1" dirty="0">
                <a:solidFill>
                  <a:srgbClr val="FFFFFF"/>
                </a:solidFill>
              </a:rPr>
              <a:t>Key Findings</a:t>
            </a:r>
          </a:p>
        </p:txBody>
      </p:sp>
      <p:sp>
        <p:nvSpPr>
          <p:cNvPr id="34436" name="s"/>
          <p:cNvSpPr>
            <a:spLocks noGrp="1"/>
          </p:cNvSpPr>
          <p:nvPr/>
        </p:nvSpPr>
        <p:spPr>
          <a:xfrm>
            <a:off x="6108192" y="1143000"/>
            <a:ext cx="50292" cy="3566160"/>
          </a:xfrm>
          <a:prstGeom prst="rect">
            <a:avLst/>
          </a:prstGeom>
          <a:solidFill>
            <a:srgbClr val="0B8A8A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34639" name="b"/>
          <p:cNvSpPr>
            <a:spLocks noGrp="1"/>
          </p:cNvSpPr>
          <p:nvPr/>
        </p:nvSpPr>
        <p:spPr>
          <a:xfrm>
            <a:off x="6245352" y="1188720"/>
            <a:ext cx="2596896" cy="3493008"/>
          </a:xfrm>
          <a:prstGeom prst="rect">
            <a:avLst/>
          </a:prstGeom>
          <a:noFill/>
          <a:ln>
            <a:noFill/>
          </a:ln>
        </p:spPr>
        <p:txBody>
          <a:bodyPr lIns="45720" tIns="22860" rIns="45720" bIns="22860"/>
          <a:lstStyle/>
          <a:p>
            <a:pPr marL="228600" indent="-228600">
              <a:buChar char="•"/>
            </a:pPr>
            <a:r>
              <a:rPr lang="en-GB" sz="1000" dirty="0">
                <a:solidFill>
                  <a:srgbClr val="1C2B3A"/>
                </a:solidFill>
              </a:rPr>
              <a:t>Theft is the most frequent crime but has a very low arrest rate (3.7%).</a:t>
            </a:r>
          </a:p>
          <a:p>
            <a:endParaRPr lang="en-GB" sz="1000" dirty="0">
              <a:solidFill>
                <a:srgbClr val="1C2B3A"/>
              </a:solidFill>
            </a:endParaRPr>
          </a:p>
          <a:p>
            <a:pPr marL="228600" indent="-228600">
              <a:buChar char="•"/>
            </a:pPr>
            <a:r>
              <a:rPr lang="en-GB" sz="1000" dirty="0">
                <a:solidFill>
                  <a:srgbClr val="1C2B3A"/>
                </a:solidFill>
              </a:rPr>
              <a:t>Violent offences (Battery, Assault) show relatively higher arrest proportions.</a:t>
            </a:r>
          </a:p>
          <a:p>
            <a:endParaRPr lang="en-GB" sz="1000" dirty="0">
              <a:solidFill>
                <a:srgbClr val="1C2B3A"/>
              </a:solidFill>
            </a:endParaRPr>
          </a:p>
          <a:p>
            <a:pPr marL="228600" indent="-228600">
              <a:buChar char="•"/>
            </a:pPr>
            <a:r>
              <a:rPr lang="en-GB" sz="1000" dirty="0">
                <a:solidFill>
                  <a:srgbClr val="1C2B3A"/>
                </a:solidFill>
              </a:rPr>
              <a:t>Weapons Violations have the highest arrest probability (61%), indicating stronger enforcement focus.</a:t>
            </a:r>
          </a:p>
          <a:p>
            <a:endParaRPr lang="en-GB" sz="1000" dirty="0">
              <a:solidFill>
                <a:srgbClr val="1C2B3A"/>
              </a:solidFill>
            </a:endParaRPr>
          </a:p>
          <a:p>
            <a:pPr marL="228600" indent="-228600">
              <a:buChar char="•"/>
            </a:pPr>
            <a:r>
              <a:rPr lang="en-GB" sz="1000" dirty="0">
                <a:solidFill>
                  <a:srgbClr val="1C2B3A"/>
                </a:solidFill>
              </a:rPr>
              <a:t>Property crimes dominate in volume but have lower enforcement conversion rates.</a:t>
            </a:r>
          </a:p>
          <a:p>
            <a:endParaRPr lang="en-GB" sz="1000" dirty="0">
              <a:solidFill>
                <a:srgbClr val="1C2B3A"/>
              </a:solidFill>
            </a:endParaRPr>
          </a:p>
          <a:p>
            <a:pPr marL="228600" indent="-228600">
              <a:buChar char="•"/>
            </a:pPr>
            <a:r>
              <a:rPr lang="en-GB" sz="1000" dirty="0">
                <a:solidFill>
                  <a:srgbClr val="1C2B3A"/>
                </a:solidFill>
              </a:rPr>
              <a:t>Arrest likelihood varies significantly by crime severity.</a:t>
            </a:r>
          </a:p>
        </p:txBody>
      </p:sp>
      <p:pic>
        <p:nvPicPr>
          <p:cNvPr id="3" name="Picture 2" descr="A graph of a crime type&#10;&#10;AI-generated content may be incorrect.">
            <a:extLst>
              <a:ext uri="{FF2B5EF4-FFF2-40B4-BE49-F238E27FC236}">
                <a16:creationId xmlns:a16="http://schemas.microsoft.com/office/drawing/2014/main" id="{2D8C4E92-D1A4-6B16-01D7-F24B8CA6FF0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6032" y="1074420"/>
            <a:ext cx="5577840" cy="3707892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FF4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9144000" cy="5143500"/>
          <a:chOff x="0" y="0"/>
          <a:chExt cx="9144000" cy="5143500"/>
        </a:xfrm>
      </p:grpSpPr>
      <p:sp>
        <p:nvSpPr>
          <p:cNvPr id="55062" name="s"/>
          <p:cNvSpPr>
            <a:spLocks noGrp="1"/>
          </p:cNvSpPr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E8F0F5"/>
          </a:solidFill>
          <a:ln w="9525">
            <a:solidFill>
              <a:srgbClr val="D0DCE6"/>
            </a:solidFill>
          </a:ln>
          <a:effectLst>
            <a:outerShdw blurRad="63500" dist="25400" dir="8100000" algn="bl" rotWithShape="0">
              <a:srgbClr val="000000">
                <a:alpha val="9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7732" name="s"/>
          <p:cNvSpPr>
            <a:spLocks noGrp="1"/>
          </p:cNvSpPr>
          <p:nvPr/>
        </p:nvSpPr>
        <p:spPr>
          <a:xfrm>
            <a:off x="0" y="0"/>
            <a:ext cx="9144000" cy="475488"/>
          </a:xfrm>
          <a:prstGeom prst="rect">
            <a:avLst/>
          </a:prstGeom>
          <a:solidFill>
            <a:srgbClr val="0D1B2A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53497" name="t"/>
          <p:cNvSpPr>
            <a:spLocks noGrp="1"/>
          </p:cNvSpPr>
          <p:nvPr/>
        </p:nvSpPr>
        <p:spPr>
          <a:xfrm>
            <a:off x="256032" y="36576"/>
            <a:ext cx="8631936" cy="402336"/>
          </a:xfrm>
          <a:prstGeom prst="rect">
            <a:avLst/>
          </a:prstGeom>
          <a:noFill/>
          <a:ln>
            <a:noFill/>
          </a:ln>
        </p:spPr>
        <p:txBody>
          <a:bodyPr lIns="45720" tIns="22860" rIns="45720" bIns="22860" anchor="ctr"/>
          <a:lstStyle/>
          <a:p>
            <a:pPr algn="l"/>
            <a:r>
              <a:rPr lang="en-GB" sz="1700" b="1" dirty="0">
                <a:solidFill>
                  <a:srgbClr val="FFFFFF"/>
                </a:solidFill>
              </a:rPr>
              <a:t>Multivariate Analysis</a:t>
            </a:r>
          </a:p>
        </p:txBody>
      </p:sp>
      <p:sp>
        <p:nvSpPr>
          <p:cNvPr id="26747" name="s"/>
          <p:cNvSpPr>
            <a:spLocks noGrp="1"/>
          </p:cNvSpPr>
          <p:nvPr/>
        </p:nvSpPr>
        <p:spPr>
          <a:xfrm>
            <a:off x="0" y="4974336"/>
            <a:ext cx="9144000" cy="169164"/>
          </a:xfrm>
          <a:prstGeom prst="rect">
            <a:avLst/>
          </a:prstGeom>
          <a:solidFill>
            <a:srgbClr val="0D1B2A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36112" name="t"/>
          <p:cNvSpPr>
            <a:spLocks noGrp="1"/>
          </p:cNvSpPr>
          <p:nvPr/>
        </p:nvSpPr>
        <p:spPr>
          <a:xfrm>
            <a:off x="256032" y="4974336"/>
            <a:ext cx="4572000" cy="169164"/>
          </a:xfrm>
          <a:prstGeom prst="rect">
            <a:avLst/>
          </a:prstGeom>
          <a:noFill/>
          <a:ln>
            <a:noFill/>
          </a:ln>
        </p:spPr>
        <p:txBody>
          <a:bodyPr lIns="45720" tIns="22860" rIns="45720" bIns="22860" anchor="ctr"/>
          <a:lstStyle/>
          <a:p>
            <a:pPr algn="l"/>
            <a:r>
              <a:rPr lang="en-GB" sz="750" b="0" dirty="0">
                <a:solidFill>
                  <a:srgbClr val="D9E4EC"/>
                </a:solidFill>
              </a:rPr>
              <a:t>VISHVARAJ | 2527154</a:t>
            </a:r>
          </a:p>
        </p:txBody>
      </p:sp>
      <p:sp>
        <p:nvSpPr>
          <p:cNvPr id="48184" name="t"/>
          <p:cNvSpPr>
            <a:spLocks noGrp="1"/>
          </p:cNvSpPr>
          <p:nvPr/>
        </p:nvSpPr>
        <p:spPr>
          <a:xfrm>
            <a:off x="7955279" y="4974336"/>
            <a:ext cx="1097280" cy="169164"/>
          </a:xfrm>
          <a:prstGeom prst="rect">
            <a:avLst/>
          </a:prstGeom>
          <a:noFill/>
          <a:ln>
            <a:noFill/>
          </a:ln>
        </p:spPr>
        <p:txBody>
          <a:bodyPr lIns="45720" tIns="22860" rIns="45720" bIns="22860" anchor="ctr"/>
          <a:lstStyle/>
          <a:p>
            <a:pPr algn="r"/>
            <a:r>
              <a:rPr lang="en-GB" sz="750" b="0" dirty="0">
                <a:solidFill>
                  <a:srgbClr val="D9E4EC"/>
                </a:solidFill>
              </a:rPr>
              <a:t>10 / 12</a:t>
            </a:r>
          </a:p>
        </p:txBody>
      </p:sp>
      <p:sp>
        <p:nvSpPr>
          <p:cNvPr id="9705" name="s"/>
          <p:cNvSpPr>
            <a:spLocks noGrp="1"/>
          </p:cNvSpPr>
          <p:nvPr/>
        </p:nvSpPr>
        <p:spPr>
          <a:xfrm>
            <a:off x="256032" y="777240"/>
            <a:ext cx="5577840" cy="4005072"/>
          </a:xfrm>
          <a:prstGeom prst="rect">
            <a:avLst/>
          </a:prstGeom>
          <a:solidFill>
            <a:srgbClr val="FFFFFF"/>
          </a:solidFill>
          <a:ln w="9525">
            <a:solidFill>
              <a:srgbClr val="D0DCE6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35408" name="s"/>
          <p:cNvSpPr>
            <a:spLocks noGrp="1"/>
          </p:cNvSpPr>
          <p:nvPr/>
        </p:nvSpPr>
        <p:spPr>
          <a:xfrm>
            <a:off x="256032" y="777240"/>
            <a:ext cx="5577840" cy="292608"/>
          </a:xfrm>
          <a:prstGeom prst="rect">
            <a:avLst/>
          </a:prstGeom>
          <a:solidFill>
            <a:srgbClr val="1A3A5C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18980" name="t"/>
          <p:cNvSpPr>
            <a:spLocks noGrp="1"/>
          </p:cNvSpPr>
          <p:nvPr/>
        </p:nvSpPr>
        <p:spPr>
          <a:xfrm>
            <a:off x="347472" y="781812"/>
            <a:ext cx="5394960" cy="283464"/>
          </a:xfrm>
          <a:prstGeom prst="rect">
            <a:avLst/>
          </a:prstGeom>
          <a:noFill/>
          <a:ln>
            <a:noFill/>
          </a:ln>
        </p:spPr>
        <p:txBody>
          <a:bodyPr lIns="45720" tIns="22860" rIns="45720" bIns="22860" anchor="ctr"/>
          <a:lstStyle/>
          <a:p>
            <a:pPr algn="l"/>
            <a:r>
              <a:rPr lang="en-GB" sz="1000" b="1" dirty="0">
                <a:solidFill>
                  <a:srgbClr val="FFFFFF"/>
                </a:solidFill>
              </a:rPr>
              <a:t>Day - Hour Heatmap</a:t>
            </a:r>
          </a:p>
        </p:txBody>
      </p:sp>
      <p:sp>
        <p:nvSpPr>
          <p:cNvPr id="42670" name="s"/>
          <p:cNvSpPr>
            <a:spLocks noGrp="1"/>
          </p:cNvSpPr>
          <p:nvPr/>
        </p:nvSpPr>
        <p:spPr>
          <a:xfrm>
            <a:off x="6016752" y="777240"/>
            <a:ext cx="2871216" cy="4005072"/>
          </a:xfrm>
          <a:prstGeom prst="rect">
            <a:avLst/>
          </a:prstGeom>
          <a:solidFill>
            <a:srgbClr val="FFFFFF"/>
          </a:solidFill>
          <a:ln w="9525">
            <a:solidFill>
              <a:srgbClr val="D0DCE6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35020" name="s"/>
          <p:cNvSpPr>
            <a:spLocks noGrp="1"/>
          </p:cNvSpPr>
          <p:nvPr/>
        </p:nvSpPr>
        <p:spPr>
          <a:xfrm>
            <a:off x="6016752" y="777240"/>
            <a:ext cx="2871216" cy="292608"/>
          </a:xfrm>
          <a:prstGeom prst="rect">
            <a:avLst/>
          </a:prstGeom>
          <a:solidFill>
            <a:srgbClr val="009898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33003" name="t"/>
          <p:cNvSpPr>
            <a:spLocks noGrp="1"/>
          </p:cNvSpPr>
          <p:nvPr/>
        </p:nvSpPr>
        <p:spPr>
          <a:xfrm>
            <a:off x="6108192" y="781812"/>
            <a:ext cx="2688336" cy="283464"/>
          </a:xfrm>
          <a:prstGeom prst="rect">
            <a:avLst/>
          </a:prstGeom>
          <a:noFill/>
          <a:ln>
            <a:noFill/>
          </a:ln>
        </p:spPr>
        <p:txBody>
          <a:bodyPr lIns="45720" tIns="22860" rIns="45720" bIns="22860" anchor="ctr"/>
          <a:lstStyle/>
          <a:p>
            <a:pPr algn="l"/>
            <a:r>
              <a:rPr lang="en-GB" sz="1100" b="1" dirty="0">
                <a:solidFill>
                  <a:srgbClr val="FFFFFF"/>
                </a:solidFill>
              </a:rPr>
              <a:t>Key Findings</a:t>
            </a:r>
          </a:p>
        </p:txBody>
      </p:sp>
      <p:sp>
        <p:nvSpPr>
          <p:cNvPr id="34436" name="s"/>
          <p:cNvSpPr>
            <a:spLocks noGrp="1"/>
          </p:cNvSpPr>
          <p:nvPr/>
        </p:nvSpPr>
        <p:spPr>
          <a:xfrm>
            <a:off x="6108192" y="1143000"/>
            <a:ext cx="50292" cy="3566160"/>
          </a:xfrm>
          <a:prstGeom prst="rect">
            <a:avLst/>
          </a:prstGeom>
          <a:solidFill>
            <a:srgbClr val="0B8A8A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4189" name="b"/>
          <p:cNvSpPr>
            <a:spLocks noGrp="1"/>
          </p:cNvSpPr>
          <p:nvPr/>
        </p:nvSpPr>
        <p:spPr>
          <a:xfrm>
            <a:off x="6245352" y="1188720"/>
            <a:ext cx="2596896" cy="3493008"/>
          </a:xfrm>
          <a:prstGeom prst="rect">
            <a:avLst/>
          </a:prstGeom>
          <a:noFill/>
          <a:ln>
            <a:noFill/>
          </a:ln>
        </p:spPr>
        <p:txBody>
          <a:bodyPr lIns="45720" tIns="22860" rIns="45720" bIns="22860"/>
          <a:lstStyle/>
          <a:p>
            <a:pPr marL="228600" indent="-228600">
              <a:buChar char="•"/>
            </a:pPr>
            <a:r>
              <a:rPr lang="en-GB" sz="950" dirty="0">
                <a:solidFill>
                  <a:srgbClr val="1C2B3A"/>
                </a:solidFill>
              </a:rPr>
              <a:t>Crime activity is lowest during early morning hours (2 AM – 6 AM).</a:t>
            </a:r>
          </a:p>
          <a:p>
            <a:endParaRPr lang="en-GB" sz="950" dirty="0">
              <a:solidFill>
                <a:srgbClr val="1C2B3A"/>
              </a:solidFill>
            </a:endParaRPr>
          </a:p>
          <a:p>
            <a:pPr marL="228600" indent="-228600">
              <a:buChar char="•"/>
            </a:pPr>
            <a:r>
              <a:rPr lang="en-GB" sz="950" dirty="0">
                <a:solidFill>
                  <a:srgbClr val="1C2B3A"/>
                </a:solidFill>
              </a:rPr>
              <a:t>Incidents increase steadily from late morning into evening.</a:t>
            </a:r>
          </a:p>
          <a:p>
            <a:endParaRPr lang="en-GB" sz="950" dirty="0">
              <a:solidFill>
                <a:srgbClr val="1C2B3A"/>
              </a:solidFill>
            </a:endParaRPr>
          </a:p>
          <a:p>
            <a:pPr marL="228600" indent="-228600">
              <a:buChar char="•"/>
            </a:pPr>
            <a:r>
              <a:rPr lang="en-GB" sz="950" dirty="0">
                <a:solidFill>
                  <a:srgbClr val="1C2B3A"/>
                </a:solidFill>
              </a:rPr>
              <a:t>Midday (around 12 PM) shows consistently high activity across all days.</a:t>
            </a:r>
          </a:p>
          <a:p>
            <a:endParaRPr lang="en-GB" sz="950" dirty="0">
              <a:solidFill>
                <a:srgbClr val="1C2B3A"/>
              </a:solidFill>
            </a:endParaRPr>
          </a:p>
          <a:p>
            <a:pPr marL="228600" indent="-228600">
              <a:buChar char="•"/>
            </a:pPr>
            <a:r>
              <a:rPr lang="en-GB" sz="950" dirty="0">
                <a:solidFill>
                  <a:srgbClr val="1C2B3A"/>
                </a:solidFill>
              </a:rPr>
              <a:t>Evening hours (3 PM – 9 PM) demonstrate sustained elevated crime levels.</a:t>
            </a:r>
          </a:p>
          <a:p>
            <a:endParaRPr lang="en-GB" sz="950" dirty="0">
              <a:solidFill>
                <a:srgbClr val="1C2B3A"/>
              </a:solidFill>
            </a:endParaRPr>
          </a:p>
          <a:p>
            <a:pPr marL="228600" indent="-228600">
              <a:buChar char="•"/>
            </a:pPr>
            <a:r>
              <a:rPr lang="en-GB" sz="950" dirty="0">
                <a:solidFill>
                  <a:srgbClr val="1C2B3A"/>
                </a:solidFill>
              </a:rPr>
              <a:t>Weekend nights exhibit relatively higher late-night intensity.</a:t>
            </a:r>
          </a:p>
          <a:p>
            <a:endParaRPr lang="en-GB" sz="950" dirty="0">
              <a:solidFill>
                <a:srgbClr val="1C2B3A"/>
              </a:solidFill>
            </a:endParaRPr>
          </a:p>
          <a:p>
            <a:pPr marL="228600" indent="-228600">
              <a:buChar char="•"/>
            </a:pPr>
            <a:r>
              <a:rPr lang="en-GB" sz="950" dirty="0">
                <a:solidFill>
                  <a:srgbClr val="1C2B3A"/>
                </a:solidFill>
              </a:rPr>
              <a:t>The pattern suggests strong influence of routine activity and social mobility.</a:t>
            </a:r>
          </a:p>
        </p:txBody>
      </p:sp>
      <p:pic>
        <p:nvPicPr>
          <p:cNvPr id="3" name="Picture 2" descr="A chart of blue and green squares&#10;&#10;AI-generated content may be incorrect.">
            <a:extLst>
              <a:ext uri="{FF2B5EF4-FFF2-40B4-BE49-F238E27FC236}">
                <a16:creationId xmlns:a16="http://schemas.microsoft.com/office/drawing/2014/main" id="{2B5C027A-9285-9ACB-67AE-99A542FCBCC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6032" y="1063385"/>
            <a:ext cx="5577840" cy="3718928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FF4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9144000" cy="5143500"/>
          <a:chOff x="0" y="0"/>
          <a:chExt cx="9144000" cy="5143500"/>
        </a:xfrm>
      </p:grpSpPr>
      <p:sp>
        <p:nvSpPr>
          <p:cNvPr id="55062" name="s"/>
          <p:cNvSpPr>
            <a:spLocks noGrp="1"/>
          </p:cNvSpPr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E8F0F5"/>
          </a:solidFill>
          <a:ln w="9525">
            <a:solidFill>
              <a:srgbClr val="D0DCE6"/>
            </a:solidFill>
          </a:ln>
          <a:effectLst>
            <a:outerShdw blurRad="63500" dist="25400" dir="8100000" algn="bl" rotWithShape="0">
              <a:srgbClr val="000000">
                <a:alpha val="9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7732" name="s"/>
          <p:cNvSpPr>
            <a:spLocks noGrp="1"/>
          </p:cNvSpPr>
          <p:nvPr/>
        </p:nvSpPr>
        <p:spPr>
          <a:xfrm>
            <a:off x="0" y="0"/>
            <a:ext cx="9144000" cy="475488"/>
          </a:xfrm>
          <a:prstGeom prst="rect">
            <a:avLst/>
          </a:prstGeom>
          <a:solidFill>
            <a:srgbClr val="0D1B2A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53497" name="t"/>
          <p:cNvSpPr>
            <a:spLocks noGrp="1"/>
          </p:cNvSpPr>
          <p:nvPr/>
        </p:nvSpPr>
        <p:spPr>
          <a:xfrm>
            <a:off x="256032" y="36576"/>
            <a:ext cx="8631936" cy="402336"/>
          </a:xfrm>
          <a:prstGeom prst="rect">
            <a:avLst/>
          </a:prstGeom>
          <a:noFill/>
          <a:ln>
            <a:noFill/>
          </a:ln>
        </p:spPr>
        <p:txBody>
          <a:bodyPr lIns="45720" tIns="22860" rIns="45720" bIns="22860" anchor="ctr"/>
          <a:lstStyle/>
          <a:p>
            <a:pPr algn="l"/>
            <a:r>
              <a:rPr lang="en-GB" sz="1700" b="1" dirty="0">
                <a:solidFill>
                  <a:srgbClr val="FFFFFF"/>
                </a:solidFill>
              </a:rPr>
              <a:t>Multivariate Analysis</a:t>
            </a:r>
          </a:p>
        </p:txBody>
      </p:sp>
      <p:sp>
        <p:nvSpPr>
          <p:cNvPr id="26747" name="s"/>
          <p:cNvSpPr>
            <a:spLocks noGrp="1"/>
          </p:cNvSpPr>
          <p:nvPr/>
        </p:nvSpPr>
        <p:spPr>
          <a:xfrm>
            <a:off x="0" y="4974336"/>
            <a:ext cx="9144000" cy="169164"/>
          </a:xfrm>
          <a:prstGeom prst="rect">
            <a:avLst/>
          </a:prstGeom>
          <a:solidFill>
            <a:srgbClr val="0D1B2A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36112" name="t"/>
          <p:cNvSpPr>
            <a:spLocks noGrp="1"/>
          </p:cNvSpPr>
          <p:nvPr/>
        </p:nvSpPr>
        <p:spPr>
          <a:xfrm>
            <a:off x="256032" y="4974336"/>
            <a:ext cx="4572000" cy="169164"/>
          </a:xfrm>
          <a:prstGeom prst="rect">
            <a:avLst/>
          </a:prstGeom>
          <a:noFill/>
          <a:ln>
            <a:noFill/>
          </a:ln>
        </p:spPr>
        <p:txBody>
          <a:bodyPr lIns="45720" tIns="22860" rIns="45720" bIns="22860" anchor="ctr"/>
          <a:lstStyle/>
          <a:p>
            <a:pPr algn="l"/>
            <a:r>
              <a:rPr lang="en-GB" sz="750" b="0" dirty="0">
                <a:solidFill>
                  <a:srgbClr val="D9E4EC"/>
                </a:solidFill>
              </a:rPr>
              <a:t>VISHVARAJ | 2527154</a:t>
            </a:r>
          </a:p>
        </p:txBody>
      </p:sp>
      <p:sp>
        <p:nvSpPr>
          <p:cNvPr id="23222" name="t"/>
          <p:cNvSpPr>
            <a:spLocks noGrp="1"/>
          </p:cNvSpPr>
          <p:nvPr/>
        </p:nvSpPr>
        <p:spPr>
          <a:xfrm>
            <a:off x="7955279" y="4974336"/>
            <a:ext cx="1097280" cy="169164"/>
          </a:xfrm>
          <a:prstGeom prst="rect">
            <a:avLst/>
          </a:prstGeom>
          <a:noFill/>
          <a:ln>
            <a:noFill/>
          </a:ln>
        </p:spPr>
        <p:txBody>
          <a:bodyPr lIns="45720" tIns="22860" rIns="45720" bIns="22860" anchor="ctr"/>
          <a:lstStyle/>
          <a:p>
            <a:pPr algn="r"/>
            <a:r>
              <a:rPr lang="en-GB" sz="750" b="0" dirty="0">
                <a:solidFill>
                  <a:srgbClr val="D9E4EC"/>
                </a:solidFill>
              </a:rPr>
              <a:t>11 / 12</a:t>
            </a:r>
          </a:p>
        </p:txBody>
      </p:sp>
      <p:sp>
        <p:nvSpPr>
          <p:cNvPr id="9705" name="s"/>
          <p:cNvSpPr>
            <a:spLocks noGrp="1"/>
          </p:cNvSpPr>
          <p:nvPr/>
        </p:nvSpPr>
        <p:spPr>
          <a:xfrm>
            <a:off x="256032" y="777240"/>
            <a:ext cx="5577840" cy="4005072"/>
          </a:xfrm>
          <a:prstGeom prst="rect">
            <a:avLst/>
          </a:prstGeom>
          <a:solidFill>
            <a:srgbClr val="FFFFFF"/>
          </a:solidFill>
          <a:ln w="9525">
            <a:solidFill>
              <a:srgbClr val="D0DCE6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35408" name="s"/>
          <p:cNvSpPr>
            <a:spLocks noGrp="1"/>
          </p:cNvSpPr>
          <p:nvPr/>
        </p:nvSpPr>
        <p:spPr>
          <a:xfrm>
            <a:off x="256032" y="777240"/>
            <a:ext cx="5577840" cy="292608"/>
          </a:xfrm>
          <a:prstGeom prst="rect">
            <a:avLst/>
          </a:prstGeom>
          <a:solidFill>
            <a:srgbClr val="1A3A5C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37274" name="t"/>
          <p:cNvSpPr>
            <a:spLocks noGrp="1"/>
          </p:cNvSpPr>
          <p:nvPr/>
        </p:nvSpPr>
        <p:spPr>
          <a:xfrm>
            <a:off x="347472" y="781812"/>
            <a:ext cx="5394960" cy="283464"/>
          </a:xfrm>
          <a:prstGeom prst="rect">
            <a:avLst/>
          </a:prstGeom>
          <a:noFill/>
          <a:ln>
            <a:noFill/>
          </a:ln>
        </p:spPr>
        <p:txBody>
          <a:bodyPr lIns="45720" tIns="22860" rIns="45720" bIns="22860" anchor="ctr"/>
          <a:lstStyle/>
          <a:p>
            <a:pPr algn="l"/>
            <a:r>
              <a:rPr lang="en-GB" sz="1000" b="1" dirty="0">
                <a:solidFill>
                  <a:srgbClr val="FFFFFF"/>
                </a:solidFill>
              </a:rPr>
              <a:t>Location - Crime Type Crosstab</a:t>
            </a:r>
          </a:p>
        </p:txBody>
      </p:sp>
      <p:sp>
        <p:nvSpPr>
          <p:cNvPr id="42670" name="s"/>
          <p:cNvSpPr>
            <a:spLocks noGrp="1"/>
          </p:cNvSpPr>
          <p:nvPr/>
        </p:nvSpPr>
        <p:spPr>
          <a:xfrm>
            <a:off x="6016752" y="777240"/>
            <a:ext cx="2871216" cy="4005072"/>
          </a:xfrm>
          <a:prstGeom prst="rect">
            <a:avLst/>
          </a:prstGeom>
          <a:solidFill>
            <a:srgbClr val="FFFFFF"/>
          </a:solidFill>
          <a:ln w="9525">
            <a:solidFill>
              <a:srgbClr val="D0DCE6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35020" name="s"/>
          <p:cNvSpPr>
            <a:spLocks noGrp="1"/>
          </p:cNvSpPr>
          <p:nvPr/>
        </p:nvSpPr>
        <p:spPr>
          <a:xfrm>
            <a:off x="6016752" y="777240"/>
            <a:ext cx="2871216" cy="292608"/>
          </a:xfrm>
          <a:prstGeom prst="rect">
            <a:avLst/>
          </a:prstGeom>
          <a:solidFill>
            <a:srgbClr val="009898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33003" name="t"/>
          <p:cNvSpPr>
            <a:spLocks noGrp="1"/>
          </p:cNvSpPr>
          <p:nvPr/>
        </p:nvSpPr>
        <p:spPr>
          <a:xfrm>
            <a:off x="6108192" y="781812"/>
            <a:ext cx="2688336" cy="283464"/>
          </a:xfrm>
          <a:prstGeom prst="rect">
            <a:avLst/>
          </a:prstGeom>
          <a:noFill/>
          <a:ln>
            <a:noFill/>
          </a:ln>
        </p:spPr>
        <p:txBody>
          <a:bodyPr lIns="45720" tIns="22860" rIns="45720" bIns="22860" anchor="ctr"/>
          <a:lstStyle/>
          <a:p>
            <a:pPr algn="l"/>
            <a:r>
              <a:rPr lang="en-GB" sz="1100" b="1" dirty="0">
                <a:solidFill>
                  <a:srgbClr val="FFFFFF"/>
                </a:solidFill>
              </a:rPr>
              <a:t>Key Findings</a:t>
            </a:r>
          </a:p>
        </p:txBody>
      </p:sp>
      <p:sp>
        <p:nvSpPr>
          <p:cNvPr id="34436" name="s"/>
          <p:cNvSpPr>
            <a:spLocks noGrp="1"/>
          </p:cNvSpPr>
          <p:nvPr/>
        </p:nvSpPr>
        <p:spPr>
          <a:xfrm>
            <a:off x="6108192" y="1143000"/>
            <a:ext cx="50292" cy="3566160"/>
          </a:xfrm>
          <a:prstGeom prst="rect">
            <a:avLst/>
          </a:prstGeom>
          <a:solidFill>
            <a:srgbClr val="0B8A8A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19588" name="b"/>
          <p:cNvSpPr>
            <a:spLocks noGrp="1"/>
          </p:cNvSpPr>
          <p:nvPr/>
        </p:nvSpPr>
        <p:spPr>
          <a:xfrm>
            <a:off x="6245352" y="1188720"/>
            <a:ext cx="2596896" cy="3493008"/>
          </a:xfrm>
          <a:prstGeom prst="rect">
            <a:avLst/>
          </a:prstGeom>
          <a:noFill/>
          <a:ln>
            <a:noFill/>
          </a:ln>
        </p:spPr>
        <p:txBody>
          <a:bodyPr lIns="45720" tIns="22860" rIns="45720" bIns="22860"/>
          <a:lstStyle/>
          <a:p>
            <a:pPr marL="228600" indent="-228600">
              <a:buChar char="•"/>
            </a:pPr>
            <a:r>
              <a:rPr lang="en-GB" sz="1000" dirty="0">
                <a:solidFill>
                  <a:srgbClr val="1C2B3A"/>
                </a:solidFill>
              </a:rPr>
              <a:t>Theft and Motor Vehicle Theft are highly concentrated on streets.</a:t>
            </a:r>
          </a:p>
          <a:p>
            <a:endParaRPr lang="en-GB" sz="1000" dirty="0">
              <a:solidFill>
                <a:srgbClr val="1C2B3A"/>
              </a:solidFill>
            </a:endParaRPr>
          </a:p>
          <a:p>
            <a:pPr marL="228600" indent="-228600">
              <a:buChar char="•"/>
            </a:pPr>
            <a:r>
              <a:rPr lang="en-GB" sz="1000" dirty="0">
                <a:solidFill>
                  <a:srgbClr val="1C2B3A"/>
                </a:solidFill>
              </a:rPr>
              <a:t>Battery incidents are strongly associated with apartment locations.</a:t>
            </a:r>
          </a:p>
          <a:p>
            <a:endParaRPr lang="en-GB" sz="1000" dirty="0">
              <a:solidFill>
                <a:srgbClr val="1C2B3A"/>
              </a:solidFill>
            </a:endParaRPr>
          </a:p>
          <a:p>
            <a:pPr marL="228600" indent="-228600">
              <a:buChar char="•"/>
            </a:pPr>
            <a:r>
              <a:rPr lang="en-GB" sz="1000" dirty="0">
                <a:solidFill>
                  <a:srgbClr val="1C2B3A"/>
                </a:solidFill>
              </a:rPr>
              <a:t>Residential areas exhibit diverse crime patterns across multiple categories.</a:t>
            </a:r>
          </a:p>
          <a:p>
            <a:endParaRPr lang="en-GB" sz="1000" dirty="0">
              <a:solidFill>
                <a:srgbClr val="1C2B3A"/>
              </a:solidFill>
            </a:endParaRPr>
          </a:p>
          <a:p>
            <a:pPr marL="228600" indent="-228600">
              <a:buChar char="•"/>
            </a:pPr>
            <a:r>
              <a:rPr lang="en-GB" sz="1000" dirty="0">
                <a:solidFill>
                  <a:srgbClr val="1C2B3A"/>
                </a:solidFill>
              </a:rPr>
              <a:t>Public urban spaces show higher crime density compared to semi-private locations.</a:t>
            </a:r>
          </a:p>
          <a:p>
            <a:endParaRPr lang="en-GB" sz="1000" dirty="0">
              <a:solidFill>
                <a:srgbClr val="1C2B3A"/>
              </a:solidFill>
            </a:endParaRPr>
          </a:p>
          <a:p>
            <a:pPr marL="228600" indent="-228600">
              <a:buChar char="•"/>
            </a:pPr>
            <a:r>
              <a:rPr lang="en-GB" sz="1000" dirty="0">
                <a:solidFill>
                  <a:srgbClr val="1C2B3A"/>
                </a:solidFill>
              </a:rPr>
              <a:t>Spatial context significantly influences crime type distribution.</a:t>
            </a:r>
          </a:p>
        </p:txBody>
      </p:sp>
      <p:pic>
        <p:nvPicPr>
          <p:cNvPr id="5" name="Picture 4" descr="A chart with different colors&#10;&#10;AI-generated content may be incorrect.">
            <a:extLst>
              <a:ext uri="{FF2B5EF4-FFF2-40B4-BE49-F238E27FC236}">
                <a16:creationId xmlns:a16="http://schemas.microsoft.com/office/drawing/2014/main" id="{40DC9950-2FC0-4525-A015-D8C2A550706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6032" y="1074420"/>
            <a:ext cx="5577840" cy="3707892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9144000" cy="5143500"/>
          <a:chOff x="0" y="0"/>
          <a:chExt cx="9144000" cy="5143500"/>
        </a:xfrm>
      </p:grpSpPr>
      <p:sp>
        <p:nvSpPr>
          <p:cNvPr id="2" name="Shape 6">
            <a:extLst>
              <a:ext uri="{FF2B5EF4-FFF2-40B4-BE49-F238E27FC236}">
                <a16:creationId xmlns:a16="http://schemas.microsoft.com/office/drawing/2014/main" id="{C008FAB4-8656-F24A-3CB3-8EF9FEC66302}"/>
              </a:ext>
            </a:extLst>
          </p:cNvPr>
          <p:cNvSpPr/>
          <p:nvPr/>
        </p:nvSpPr>
        <p:spPr>
          <a:xfrm>
            <a:off x="0" y="475742"/>
            <a:ext cx="9144000" cy="4498848"/>
          </a:xfrm>
          <a:prstGeom prst="rect">
            <a:avLst/>
          </a:prstGeom>
          <a:solidFill>
            <a:srgbClr val="E8F0F5"/>
          </a:solidFill>
          <a:ln w="9525">
            <a:solidFill>
              <a:srgbClr val="D0DCE6"/>
            </a:solidFill>
            <a:prstDash val="solid"/>
          </a:ln>
          <a:effectLst>
            <a:outerShdw blurRad="63500" dist="25400" dir="8100000" algn="bl" rotWithShape="0">
              <a:srgbClr val="000000">
                <a:alpha val="9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5210" name="s"/>
          <p:cNvSpPr>
            <a:spLocks noGrp="1"/>
          </p:cNvSpPr>
          <p:nvPr/>
        </p:nvSpPr>
        <p:spPr>
          <a:xfrm>
            <a:off x="0" y="0"/>
            <a:ext cx="9144000" cy="475488"/>
          </a:xfrm>
          <a:prstGeom prst="rect">
            <a:avLst/>
          </a:prstGeom>
          <a:solidFill>
            <a:srgbClr val="0D1B2A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6830" name="t"/>
          <p:cNvSpPr>
            <a:spLocks noGrp="1"/>
          </p:cNvSpPr>
          <p:nvPr/>
        </p:nvSpPr>
        <p:spPr>
          <a:xfrm>
            <a:off x="274320" y="0"/>
            <a:ext cx="8595360" cy="475488"/>
          </a:xfrm>
          <a:prstGeom prst="rect">
            <a:avLst/>
          </a:prstGeom>
          <a:noFill/>
          <a:ln>
            <a:noFill/>
          </a:ln>
        </p:spPr>
        <p:txBody>
          <a:bodyPr lIns="45720" tIns="22860" rIns="45720" bIns="22860" anchor="ctr"/>
          <a:lstStyle/>
          <a:p>
            <a:pPr algn="l"/>
            <a:r>
              <a:rPr lang="en-US" sz="1700" b="1" i="0" dirty="0">
                <a:solidFill>
                  <a:srgbClr val="FFFFFF"/>
                </a:solidFill>
              </a:rPr>
              <a:t>Spatial Crime Density</a:t>
            </a:r>
          </a:p>
        </p:txBody>
      </p:sp>
      <p:sp>
        <p:nvSpPr>
          <p:cNvPr id="2535" name="s"/>
          <p:cNvSpPr>
            <a:spLocks noGrp="1"/>
          </p:cNvSpPr>
          <p:nvPr/>
        </p:nvSpPr>
        <p:spPr>
          <a:xfrm>
            <a:off x="0" y="4974336"/>
            <a:ext cx="9144000" cy="169164"/>
          </a:xfrm>
          <a:prstGeom prst="rect">
            <a:avLst/>
          </a:prstGeom>
          <a:solidFill>
            <a:srgbClr val="0D1B2A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8442" name="t"/>
          <p:cNvSpPr>
            <a:spLocks noGrp="1"/>
          </p:cNvSpPr>
          <p:nvPr/>
        </p:nvSpPr>
        <p:spPr>
          <a:xfrm>
            <a:off x="274320" y="4974336"/>
            <a:ext cx="7315200" cy="169164"/>
          </a:xfrm>
          <a:prstGeom prst="rect">
            <a:avLst/>
          </a:prstGeom>
          <a:noFill/>
          <a:ln>
            <a:noFill/>
          </a:ln>
        </p:spPr>
        <p:txBody>
          <a:bodyPr lIns="45720" tIns="22860" rIns="45720" bIns="22860" anchor="ctr"/>
          <a:lstStyle/>
          <a:p>
            <a:pPr algn="l"/>
            <a:r>
              <a:rPr lang="en-US" sz="700" b="0" i="0" dirty="0">
                <a:solidFill>
                  <a:srgbClr val="D9E4EC"/>
                </a:solidFill>
              </a:rPr>
              <a:t>VISHVARAJ | 2527154</a:t>
            </a:r>
          </a:p>
        </p:txBody>
      </p:sp>
      <p:sp>
        <p:nvSpPr>
          <p:cNvPr id="1961" name="t"/>
          <p:cNvSpPr>
            <a:spLocks noGrp="1"/>
          </p:cNvSpPr>
          <p:nvPr/>
        </p:nvSpPr>
        <p:spPr>
          <a:xfrm>
            <a:off x="8229600" y="4974336"/>
            <a:ext cx="822960" cy="169164"/>
          </a:xfrm>
          <a:prstGeom prst="rect">
            <a:avLst/>
          </a:prstGeom>
          <a:noFill/>
          <a:ln>
            <a:noFill/>
          </a:ln>
        </p:spPr>
        <p:txBody>
          <a:bodyPr lIns="45720" tIns="22860" rIns="45720" bIns="22860" anchor="ctr"/>
          <a:lstStyle/>
          <a:p>
            <a:pPr algn="r"/>
            <a:r>
              <a:rPr lang="en-US" sz="700" b="0" i="0" dirty="0">
                <a:solidFill>
                  <a:srgbClr val="D9E4EC"/>
                </a:solidFill>
              </a:rPr>
              <a:t>12 / 14</a:t>
            </a:r>
          </a:p>
        </p:txBody>
      </p:sp>
      <p:sp>
        <p:nvSpPr>
          <p:cNvPr id="8169" name="s"/>
          <p:cNvSpPr>
            <a:spLocks noGrp="1"/>
          </p:cNvSpPr>
          <p:nvPr/>
        </p:nvSpPr>
        <p:spPr>
          <a:xfrm>
            <a:off x="256032" y="777240"/>
            <a:ext cx="5577840" cy="4005072"/>
          </a:xfrm>
          <a:prstGeom prst="rect">
            <a:avLst/>
          </a:prstGeom>
          <a:solidFill>
            <a:srgbClr val="FFFFFF"/>
          </a:solidFill>
          <a:ln w="9525">
            <a:solidFill>
              <a:srgbClr val="D0DCE6"/>
            </a:solidFill>
          </a:ln>
        </p:spPr>
        <p:txBody>
          <a:bodyPr/>
          <a:lstStyle/>
          <a:p>
            <a:endParaRPr lang="en-US"/>
          </a:p>
        </p:txBody>
      </p:sp>
      <p:sp>
        <p:nvSpPr>
          <p:cNvPr id="6983" name="s"/>
          <p:cNvSpPr>
            <a:spLocks noGrp="1"/>
          </p:cNvSpPr>
          <p:nvPr/>
        </p:nvSpPr>
        <p:spPr>
          <a:xfrm>
            <a:off x="256032" y="777240"/>
            <a:ext cx="5577840" cy="292608"/>
          </a:xfrm>
          <a:prstGeom prst="rect">
            <a:avLst/>
          </a:prstGeom>
          <a:solidFill>
            <a:srgbClr val="1A3A5C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2802" name="t"/>
          <p:cNvSpPr>
            <a:spLocks noGrp="1"/>
          </p:cNvSpPr>
          <p:nvPr/>
        </p:nvSpPr>
        <p:spPr>
          <a:xfrm>
            <a:off x="347472" y="777240"/>
            <a:ext cx="5394960" cy="292608"/>
          </a:xfrm>
          <a:prstGeom prst="rect">
            <a:avLst/>
          </a:prstGeom>
          <a:noFill/>
          <a:ln>
            <a:noFill/>
          </a:ln>
        </p:spPr>
        <p:txBody>
          <a:bodyPr lIns="45720" tIns="22860" rIns="45720" bIns="22860" anchor="ctr"/>
          <a:lstStyle/>
          <a:p>
            <a:pPr algn="l"/>
            <a:r>
              <a:rPr lang="en-US" sz="1000" b="1" i="0" dirty="0">
                <a:solidFill>
                  <a:srgbClr val="FFFFFF"/>
                </a:solidFill>
              </a:rPr>
              <a:t>Spatial Crime Density Map</a:t>
            </a:r>
          </a:p>
        </p:txBody>
      </p:sp>
      <p:pic>
        <p:nvPicPr>
          <p:cNvPr id="9501" name="SpatialMap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6032" y="1076124"/>
            <a:ext cx="5577840" cy="3706187"/>
          </a:xfrm>
          <a:prstGeom prst="rect">
            <a:avLst/>
          </a:prstGeom>
          <a:ln w="9525">
            <a:solidFill>
              <a:srgbClr val="D0DCE6"/>
            </a:solidFill>
          </a:ln>
        </p:spPr>
      </p:pic>
      <p:sp>
        <p:nvSpPr>
          <p:cNvPr id="4599" name="s"/>
          <p:cNvSpPr>
            <a:spLocks noGrp="1"/>
          </p:cNvSpPr>
          <p:nvPr/>
        </p:nvSpPr>
        <p:spPr>
          <a:xfrm>
            <a:off x="6016752" y="777240"/>
            <a:ext cx="2871216" cy="4005072"/>
          </a:xfrm>
          <a:prstGeom prst="rect">
            <a:avLst/>
          </a:prstGeom>
          <a:solidFill>
            <a:srgbClr val="FFFFFF"/>
          </a:solidFill>
          <a:ln w="9525">
            <a:solidFill>
              <a:srgbClr val="D0DCE6"/>
            </a:solidFill>
          </a:ln>
        </p:spPr>
        <p:txBody>
          <a:bodyPr/>
          <a:lstStyle/>
          <a:p>
            <a:endParaRPr lang="en-US"/>
          </a:p>
        </p:txBody>
      </p:sp>
      <p:sp>
        <p:nvSpPr>
          <p:cNvPr id="4927" name="s"/>
          <p:cNvSpPr>
            <a:spLocks noGrp="1"/>
          </p:cNvSpPr>
          <p:nvPr/>
        </p:nvSpPr>
        <p:spPr>
          <a:xfrm>
            <a:off x="6016752" y="777240"/>
            <a:ext cx="2871216" cy="292608"/>
          </a:xfrm>
          <a:prstGeom prst="rect">
            <a:avLst/>
          </a:prstGeom>
          <a:solidFill>
            <a:srgbClr val="0B8A8A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8773" name="t"/>
          <p:cNvSpPr>
            <a:spLocks noGrp="1"/>
          </p:cNvSpPr>
          <p:nvPr/>
        </p:nvSpPr>
        <p:spPr>
          <a:xfrm>
            <a:off x="6108192" y="777240"/>
            <a:ext cx="2688336" cy="292608"/>
          </a:xfrm>
          <a:prstGeom prst="rect">
            <a:avLst/>
          </a:prstGeom>
          <a:noFill/>
          <a:ln>
            <a:noFill/>
          </a:ln>
        </p:spPr>
        <p:txBody>
          <a:bodyPr lIns="45720" tIns="22860" rIns="45720" bIns="22860" anchor="ctr"/>
          <a:lstStyle/>
          <a:p>
            <a:pPr algn="l"/>
            <a:r>
              <a:rPr lang="en-US" sz="1050" b="1" i="0" dirty="0">
                <a:solidFill>
                  <a:srgbClr val="FFFFFF"/>
                </a:solidFill>
              </a:rPr>
              <a:t>Spatial Analysis Findings</a:t>
            </a:r>
          </a:p>
        </p:txBody>
      </p:sp>
      <p:sp>
        <p:nvSpPr>
          <p:cNvPr id="3659" name="s"/>
          <p:cNvSpPr>
            <a:spLocks noGrp="1"/>
          </p:cNvSpPr>
          <p:nvPr/>
        </p:nvSpPr>
        <p:spPr>
          <a:xfrm>
            <a:off x="6108192" y="1143000"/>
            <a:ext cx="50292" cy="3566160"/>
          </a:xfrm>
          <a:prstGeom prst="rect">
            <a:avLst/>
          </a:prstGeom>
          <a:solidFill>
            <a:srgbClr val="0B8A8A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6417" name="s"/>
          <p:cNvSpPr>
            <a:spLocks noGrp="1"/>
          </p:cNvSpPr>
          <p:nvPr/>
        </p:nvSpPr>
        <p:spPr>
          <a:xfrm>
            <a:off x="6199632" y="1147064"/>
            <a:ext cx="1261872" cy="658368"/>
          </a:xfrm>
          <a:prstGeom prst="rect">
            <a:avLst/>
          </a:prstGeom>
          <a:solidFill>
            <a:srgbClr val="EFF4F8"/>
          </a:solidFill>
          <a:ln w="9525">
            <a:solidFill>
              <a:srgbClr val="B0C8D8"/>
            </a:solidFill>
          </a:ln>
        </p:spPr>
        <p:txBody>
          <a:bodyPr/>
          <a:lstStyle/>
          <a:p>
            <a:endParaRPr lang="en-US"/>
          </a:p>
        </p:txBody>
      </p:sp>
      <p:sp>
        <p:nvSpPr>
          <p:cNvPr id="8263" name="t"/>
          <p:cNvSpPr>
            <a:spLocks noGrp="1"/>
          </p:cNvSpPr>
          <p:nvPr/>
        </p:nvSpPr>
        <p:spPr>
          <a:xfrm>
            <a:off x="6272784" y="1183640"/>
            <a:ext cx="1115568" cy="329184"/>
          </a:xfrm>
          <a:prstGeom prst="rect">
            <a:avLst/>
          </a:prstGeom>
          <a:noFill/>
          <a:ln>
            <a:noFill/>
          </a:ln>
        </p:spPr>
        <p:txBody>
          <a:bodyPr lIns="45720" tIns="22860" rIns="45720" bIns="22860" anchor="ctr"/>
          <a:lstStyle/>
          <a:p>
            <a:pPr algn="ctr"/>
            <a:r>
              <a:rPr lang="en-US" sz="2000" b="1" i="0" dirty="0">
                <a:solidFill>
                  <a:srgbClr val="0B8A8A"/>
                </a:solidFill>
              </a:rPr>
              <a:t>41.88°N</a:t>
            </a:r>
          </a:p>
        </p:txBody>
      </p:sp>
      <p:sp>
        <p:nvSpPr>
          <p:cNvPr id="7755" name="t"/>
          <p:cNvSpPr>
            <a:spLocks noGrp="1"/>
          </p:cNvSpPr>
          <p:nvPr/>
        </p:nvSpPr>
        <p:spPr>
          <a:xfrm>
            <a:off x="6272784" y="1515750"/>
            <a:ext cx="1115568" cy="250179"/>
          </a:xfrm>
          <a:prstGeom prst="rect">
            <a:avLst/>
          </a:prstGeom>
          <a:noFill/>
          <a:ln>
            <a:noFill/>
          </a:ln>
        </p:spPr>
        <p:txBody>
          <a:bodyPr lIns="45720" tIns="22860" rIns="45720" bIns="22860" anchor="t"/>
          <a:lstStyle/>
          <a:p>
            <a:pPr algn="ctr"/>
            <a:r>
              <a:rPr lang="en-US" sz="800" b="0" i="0" dirty="0">
                <a:solidFill>
                  <a:srgbClr val="6B7F8E"/>
                </a:solidFill>
              </a:rPr>
              <a:t>Hotspot Latitude</a:t>
            </a:r>
          </a:p>
        </p:txBody>
      </p:sp>
      <p:sp>
        <p:nvSpPr>
          <p:cNvPr id="1500" name="s"/>
          <p:cNvSpPr>
            <a:spLocks noGrp="1"/>
          </p:cNvSpPr>
          <p:nvPr/>
        </p:nvSpPr>
        <p:spPr>
          <a:xfrm>
            <a:off x="7552944" y="1147064"/>
            <a:ext cx="1261872" cy="658368"/>
          </a:xfrm>
          <a:prstGeom prst="rect">
            <a:avLst/>
          </a:prstGeom>
          <a:solidFill>
            <a:srgbClr val="EFF4F8"/>
          </a:solidFill>
          <a:ln w="9525">
            <a:solidFill>
              <a:srgbClr val="B0C8D8"/>
            </a:solidFill>
          </a:ln>
        </p:spPr>
        <p:txBody>
          <a:bodyPr/>
          <a:lstStyle/>
          <a:p>
            <a:endParaRPr lang="en-US"/>
          </a:p>
        </p:txBody>
      </p:sp>
      <p:sp>
        <p:nvSpPr>
          <p:cNvPr id="1434" name="t"/>
          <p:cNvSpPr>
            <a:spLocks noGrp="1"/>
          </p:cNvSpPr>
          <p:nvPr/>
        </p:nvSpPr>
        <p:spPr>
          <a:xfrm>
            <a:off x="7626096" y="1183640"/>
            <a:ext cx="1115568" cy="329184"/>
          </a:xfrm>
          <a:prstGeom prst="rect">
            <a:avLst/>
          </a:prstGeom>
          <a:noFill/>
          <a:ln>
            <a:noFill/>
          </a:ln>
        </p:spPr>
        <p:txBody>
          <a:bodyPr lIns="45720" tIns="22860" rIns="45720" bIns="22860" anchor="ctr"/>
          <a:lstStyle/>
          <a:p>
            <a:pPr algn="ctr"/>
            <a:r>
              <a:rPr lang="en-US" sz="2000" b="1" i="0" dirty="0">
                <a:solidFill>
                  <a:srgbClr val="0B8A8A"/>
                </a:solidFill>
              </a:rPr>
              <a:t>-87.63°</a:t>
            </a:r>
          </a:p>
        </p:txBody>
      </p:sp>
      <p:sp>
        <p:nvSpPr>
          <p:cNvPr id="5484" name="t"/>
          <p:cNvSpPr>
            <a:spLocks noGrp="1"/>
          </p:cNvSpPr>
          <p:nvPr/>
        </p:nvSpPr>
        <p:spPr>
          <a:xfrm>
            <a:off x="7626096" y="1515750"/>
            <a:ext cx="1115568" cy="250179"/>
          </a:xfrm>
          <a:prstGeom prst="rect">
            <a:avLst/>
          </a:prstGeom>
          <a:noFill/>
          <a:ln>
            <a:noFill/>
          </a:ln>
        </p:spPr>
        <p:txBody>
          <a:bodyPr lIns="45720" tIns="22860" rIns="45720" bIns="22860" anchor="t"/>
          <a:lstStyle/>
          <a:p>
            <a:pPr algn="ctr"/>
            <a:r>
              <a:rPr lang="en-US" sz="800" b="0" i="0" dirty="0">
                <a:solidFill>
                  <a:srgbClr val="6B7F8E"/>
                </a:solidFill>
              </a:rPr>
              <a:t>Hotspot Longitude</a:t>
            </a:r>
          </a:p>
        </p:txBody>
      </p:sp>
      <p:sp>
        <p:nvSpPr>
          <p:cNvPr id="2292" name="b"/>
          <p:cNvSpPr>
            <a:spLocks noGrp="1"/>
          </p:cNvSpPr>
          <p:nvPr/>
        </p:nvSpPr>
        <p:spPr>
          <a:xfrm>
            <a:off x="6215634" y="1887476"/>
            <a:ext cx="2615184" cy="2821684"/>
          </a:xfrm>
          <a:prstGeom prst="rect">
            <a:avLst/>
          </a:prstGeom>
          <a:noFill/>
          <a:ln>
            <a:noFill/>
          </a:ln>
        </p:spPr>
        <p:txBody>
          <a:bodyPr lIns="45720" tIns="22860" rIns="45720" bIns="22860"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050" dirty="0"/>
              <a:t>The highest crime density is around the Loop / Near North Side, which is Chicago’s busiest commercial area.</a:t>
            </a:r>
          </a:p>
          <a:p>
            <a:endParaRPr lang="en-GB" sz="105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050" dirty="0"/>
              <a:t>A second hotspot appears in the Southeast South Side.</a:t>
            </a:r>
          </a:p>
          <a:p>
            <a:endParaRPr lang="en-GB" sz="105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050" dirty="0"/>
              <a:t>The northwest residential areas show much lower crime activity.</a:t>
            </a:r>
          </a:p>
          <a:p>
            <a:endParaRPr lang="en-GB" sz="105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050" dirty="0"/>
              <a:t>A small dark spot near latitude 42.0 is likely a data outlier, but it was controlled during cleaning.</a:t>
            </a:r>
          </a:p>
          <a:p>
            <a:endParaRPr lang="en-GB" sz="105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050" dirty="0"/>
              <a:t>Overall, crime is clearly clustered by location, which supports our k-Means clustering results.</a:t>
            </a:r>
          </a:p>
          <a:p>
            <a:pPr marL="182880" indent="-182880">
              <a:buChar char="•"/>
            </a:pPr>
            <a:endParaRPr lang="en-US" sz="1000" dirty="0">
              <a:solidFill>
                <a:srgbClr val="1C2B3A"/>
              </a:solidFill>
            </a:endParaRPr>
          </a:p>
        </p:txBody>
      </p:sp>
      <p:sp>
        <p:nvSpPr>
          <p:cNvPr id="3" name="t">
            <a:extLst>
              <a:ext uri="{FF2B5EF4-FFF2-40B4-BE49-F238E27FC236}">
                <a16:creationId xmlns:a16="http://schemas.microsoft.com/office/drawing/2014/main" id="{F35D2051-4587-1733-27F4-51276E309804}"/>
              </a:ext>
            </a:extLst>
          </p:cNvPr>
          <p:cNvSpPr>
            <a:spLocks noGrp="1"/>
          </p:cNvSpPr>
          <p:nvPr/>
        </p:nvSpPr>
        <p:spPr>
          <a:xfrm>
            <a:off x="4206997" y="1409005"/>
            <a:ext cx="365003" cy="207637"/>
          </a:xfrm>
          <a:prstGeom prst="rect">
            <a:avLst/>
          </a:prstGeom>
          <a:noFill/>
          <a:ln>
            <a:noFill/>
          </a:ln>
        </p:spPr>
        <p:txBody>
          <a:bodyPr lIns="45720" tIns="22860" rIns="45720" bIns="22860" anchor="ctr"/>
          <a:lstStyle/>
          <a:p>
            <a:pPr algn="ctr"/>
            <a:r>
              <a:rPr lang="en-US" sz="1050" b="1" i="0" dirty="0">
                <a:solidFill>
                  <a:srgbClr val="0B8A8A"/>
                </a:solidFill>
              </a:rPr>
              <a:t>N</a:t>
            </a:r>
          </a:p>
        </p:txBody>
      </p:sp>
      <p:sp>
        <p:nvSpPr>
          <p:cNvPr id="4" name="t">
            <a:extLst>
              <a:ext uri="{FF2B5EF4-FFF2-40B4-BE49-F238E27FC236}">
                <a16:creationId xmlns:a16="http://schemas.microsoft.com/office/drawing/2014/main" id="{C6175FF1-4AA0-8C56-B71C-8213FC98B727}"/>
              </a:ext>
            </a:extLst>
          </p:cNvPr>
          <p:cNvSpPr>
            <a:spLocks noGrp="1"/>
          </p:cNvSpPr>
          <p:nvPr/>
        </p:nvSpPr>
        <p:spPr>
          <a:xfrm>
            <a:off x="3835908" y="1766891"/>
            <a:ext cx="1115568" cy="329184"/>
          </a:xfrm>
          <a:prstGeom prst="rect">
            <a:avLst/>
          </a:prstGeom>
          <a:noFill/>
          <a:ln>
            <a:noFill/>
          </a:ln>
        </p:spPr>
        <p:txBody>
          <a:bodyPr lIns="45720" tIns="22860" rIns="45720" bIns="22860" anchor="ctr"/>
          <a:lstStyle/>
          <a:p>
            <a:pPr algn="ctr"/>
            <a:r>
              <a:rPr lang="en-US" sz="1050" b="1" dirty="0">
                <a:solidFill>
                  <a:srgbClr val="0B8A8A"/>
                </a:solidFill>
              </a:rPr>
              <a:t>S</a:t>
            </a:r>
            <a:endParaRPr lang="en-US" sz="1050" b="1" i="0" dirty="0">
              <a:solidFill>
                <a:srgbClr val="0B8A8A"/>
              </a:solidFill>
            </a:endParaRPr>
          </a:p>
        </p:txBody>
      </p:sp>
      <p:sp>
        <p:nvSpPr>
          <p:cNvPr id="5" name="t">
            <a:extLst>
              <a:ext uri="{FF2B5EF4-FFF2-40B4-BE49-F238E27FC236}">
                <a16:creationId xmlns:a16="http://schemas.microsoft.com/office/drawing/2014/main" id="{8D764CF9-D1F5-7CBC-CD8D-7044A95F1420}"/>
              </a:ext>
            </a:extLst>
          </p:cNvPr>
          <p:cNvSpPr>
            <a:spLocks noGrp="1"/>
          </p:cNvSpPr>
          <p:nvPr/>
        </p:nvSpPr>
        <p:spPr>
          <a:xfrm>
            <a:off x="3579876" y="1574867"/>
            <a:ext cx="1115568" cy="329184"/>
          </a:xfrm>
          <a:prstGeom prst="rect">
            <a:avLst/>
          </a:prstGeom>
          <a:noFill/>
          <a:ln>
            <a:noFill/>
          </a:ln>
        </p:spPr>
        <p:txBody>
          <a:bodyPr lIns="45720" tIns="22860" rIns="45720" bIns="22860" anchor="ctr"/>
          <a:lstStyle/>
          <a:p>
            <a:pPr algn="ctr"/>
            <a:r>
              <a:rPr lang="en-US" sz="1050" b="1" dirty="0">
                <a:solidFill>
                  <a:srgbClr val="0B8A8A"/>
                </a:solidFill>
              </a:rPr>
              <a:t>W</a:t>
            </a:r>
            <a:endParaRPr lang="en-US" sz="1050" b="1" i="0" dirty="0">
              <a:solidFill>
                <a:srgbClr val="0B8A8A"/>
              </a:solidFill>
            </a:endParaRPr>
          </a:p>
        </p:txBody>
      </p:sp>
      <p:sp>
        <p:nvSpPr>
          <p:cNvPr id="6" name="t">
            <a:extLst>
              <a:ext uri="{FF2B5EF4-FFF2-40B4-BE49-F238E27FC236}">
                <a16:creationId xmlns:a16="http://schemas.microsoft.com/office/drawing/2014/main" id="{A603E2E5-C24E-C26C-07CE-76F2388E73D4}"/>
              </a:ext>
            </a:extLst>
          </p:cNvPr>
          <p:cNvSpPr>
            <a:spLocks noGrp="1"/>
          </p:cNvSpPr>
          <p:nvPr/>
        </p:nvSpPr>
        <p:spPr>
          <a:xfrm>
            <a:off x="4137660" y="1574867"/>
            <a:ext cx="1115568" cy="329184"/>
          </a:xfrm>
          <a:prstGeom prst="rect">
            <a:avLst/>
          </a:prstGeom>
          <a:noFill/>
          <a:ln>
            <a:noFill/>
          </a:ln>
        </p:spPr>
        <p:txBody>
          <a:bodyPr lIns="45720" tIns="22860" rIns="45720" bIns="22860" anchor="ctr"/>
          <a:lstStyle/>
          <a:p>
            <a:pPr algn="ctr"/>
            <a:r>
              <a:rPr lang="en-US" sz="1050" b="1" dirty="0">
                <a:solidFill>
                  <a:srgbClr val="0B8A8A"/>
                </a:solidFill>
              </a:rPr>
              <a:t>E</a:t>
            </a:r>
            <a:endParaRPr lang="en-US" sz="1050" b="1" i="0" dirty="0">
              <a:solidFill>
                <a:srgbClr val="0B8A8A"/>
              </a:solidFill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Shape 6">
            <a:extLst>
              <a:ext uri="{FF2B5EF4-FFF2-40B4-BE49-F238E27FC236}">
                <a16:creationId xmlns:a16="http://schemas.microsoft.com/office/drawing/2014/main" id="{8FBC6551-6D16-D115-5607-85018FFAA6A8}"/>
              </a:ext>
            </a:extLst>
          </p:cNvPr>
          <p:cNvSpPr/>
          <p:nvPr/>
        </p:nvSpPr>
        <p:spPr>
          <a:xfrm>
            <a:off x="0" y="469392"/>
            <a:ext cx="9144000" cy="4498848"/>
          </a:xfrm>
          <a:prstGeom prst="rect">
            <a:avLst/>
          </a:prstGeom>
          <a:solidFill>
            <a:srgbClr val="E8F0F5"/>
          </a:solidFill>
          <a:ln w="9525">
            <a:solidFill>
              <a:srgbClr val="D0DCE6"/>
            </a:solidFill>
            <a:prstDash val="solid"/>
          </a:ln>
          <a:effectLst>
            <a:outerShdw blurRad="63500" dist="25400" dir="8100000" algn="bl" rotWithShape="0">
              <a:srgbClr val="000000">
                <a:alpha val="9000"/>
              </a:srgbClr>
            </a:outerShdw>
          </a:effectLst>
        </p:spPr>
        <p:txBody>
          <a:bodyPr/>
          <a:lstStyle/>
          <a:p>
            <a:endParaRPr lang="en-GB" dirty="0"/>
          </a:p>
        </p:txBody>
      </p:sp>
      <p:sp>
        <p:nvSpPr>
          <p:cNvPr id="2" name="Shape 0"/>
          <p:cNvSpPr/>
          <p:nvPr/>
        </p:nvSpPr>
        <p:spPr>
          <a:xfrm>
            <a:off x="0" y="0"/>
            <a:ext cx="9144000" cy="475488"/>
          </a:xfrm>
          <a:prstGeom prst="rect">
            <a:avLst/>
          </a:prstGeom>
          <a:solidFill>
            <a:srgbClr val="0D1B2A"/>
          </a:solidFill>
          <a:ln w="12700">
            <a:solidFill>
              <a:srgbClr val="0D1B2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274320" y="0"/>
            <a:ext cx="859536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FFFFFF"/>
                </a:solidFill>
              </a:rPr>
              <a:t>Weka </a:t>
            </a:r>
            <a:endParaRPr lang="en-US" sz="1700" dirty="0"/>
          </a:p>
        </p:txBody>
      </p:sp>
      <p:sp>
        <p:nvSpPr>
          <p:cNvPr id="5" name="Shape 3"/>
          <p:cNvSpPr/>
          <p:nvPr/>
        </p:nvSpPr>
        <p:spPr>
          <a:xfrm>
            <a:off x="0" y="4974336"/>
            <a:ext cx="9144000" cy="169164"/>
          </a:xfrm>
          <a:prstGeom prst="rect">
            <a:avLst/>
          </a:prstGeom>
          <a:solidFill>
            <a:srgbClr val="0D1B2A"/>
          </a:solidFill>
          <a:ln w="12700">
            <a:solidFill>
              <a:srgbClr val="0D1B2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274320" y="4974336"/>
            <a:ext cx="7315200" cy="1691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700" dirty="0">
                <a:solidFill>
                  <a:srgbClr val="D9E4EC"/>
                </a:solidFill>
              </a:rPr>
              <a:t>VISHVARAJ | 2527154</a:t>
            </a:r>
            <a:endParaRPr lang="en-US" sz="700" dirty="0"/>
          </a:p>
        </p:txBody>
      </p:sp>
      <p:sp>
        <p:nvSpPr>
          <p:cNvPr id="7" name="Text 5"/>
          <p:cNvSpPr/>
          <p:nvPr/>
        </p:nvSpPr>
        <p:spPr>
          <a:xfrm>
            <a:off x="8503920" y="4988462"/>
            <a:ext cx="365760" cy="1550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700" dirty="0">
                <a:solidFill>
                  <a:srgbClr val="D9E4EC"/>
                </a:solidFill>
              </a:rPr>
              <a:t>13</a:t>
            </a:r>
            <a:endParaRPr lang="en-US" sz="700" dirty="0"/>
          </a:p>
        </p:txBody>
      </p:sp>
      <p:sp>
        <p:nvSpPr>
          <p:cNvPr id="8" name="Shape 6"/>
          <p:cNvSpPr/>
          <p:nvPr/>
        </p:nvSpPr>
        <p:spPr>
          <a:xfrm>
            <a:off x="256032" y="777240"/>
            <a:ext cx="2862617" cy="4005072"/>
          </a:xfrm>
          <a:prstGeom prst="rect">
            <a:avLst/>
          </a:prstGeom>
          <a:solidFill>
            <a:srgbClr val="E8F0F5"/>
          </a:solidFill>
          <a:ln w="9525">
            <a:solidFill>
              <a:srgbClr val="D0DCE6"/>
            </a:solidFill>
            <a:prstDash val="solid"/>
          </a:ln>
          <a:effectLst>
            <a:outerShdw blurRad="63500" dist="25400" dir="8100000" algn="bl" rotWithShape="0">
              <a:srgbClr val="000000">
                <a:alpha val="9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9" name="Shape 7"/>
          <p:cNvSpPr/>
          <p:nvPr/>
        </p:nvSpPr>
        <p:spPr>
          <a:xfrm>
            <a:off x="256032" y="777240"/>
            <a:ext cx="2862617" cy="310896"/>
          </a:xfrm>
          <a:prstGeom prst="rect">
            <a:avLst/>
          </a:prstGeom>
          <a:solidFill>
            <a:srgbClr val="1A3A5C"/>
          </a:solidFill>
          <a:ln w="12700">
            <a:solidFill>
              <a:srgbClr val="1A3A5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347472" y="777240"/>
            <a:ext cx="4965192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b="1" dirty="0">
                <a:solidFill>
                  <a:srgbClr val="FFFFFF"/>
                </a:solidFill>
              </a:rPr>
              <a:t>K-Means Clustering Results</a:t>
            </a:r>
            <a:endParaRPr lang="en-US" sz="1000" dirty="0"/>
          </a:p>
        </p:txBody>
      </p:sp>
      <p:sp>
        <p:nvSpPr>
          <p:cNvPr id="13" name="Shape 11"/>
          <p:cNvSpPr/>
          <p:nvPr/>
        </p:nvSpPr>
        <p:spPr>
          <a:xfrm>
            <a:off x="3397208" y="804920"/>
            <a:ext cx="5496816" cy="4005072"/>
          </a:xfrm>
          <a:prstGeom prst="rect">
            <a:avLst/>
          </a:prstGeom>
          <a:solidFill>
            <a:srgbClr val="FFFFFF"/>
          </a:solidFill>
          <a:ln w="9525">
            <a:solidFill>
              <a:srgbClr val="D0DCE6"/>
            </a:solidFill>
            <a:prstDash val="solid"/>
          </a:ln>
          <a:effectLst>
            <a:outerShdw blurRad="63500" dist="25400" dir="8100000" algn="bl" rotWithShape="0">
              <a:srgbClr val="000000">
                <a:alpha val="9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7" name="Text 15"/>
          <p:cNvSpPr/>
          <p:nvPr/>
        </p:nvSpPr>
        <p:spPr>
          <a:xfrm>
            <a:off x="3740251" y="1101419"/>
            <a:ext cx="4134785" cy="1697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endParaRPr lang="en-GB" sz="1050" dirty="0">
              <a:solidFill>
                <a:srgbClr val="1C2B3A"/>
              </a:solidFill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050" dirty="0">
                <a:solidFill>
                  <a:srgbClr val="1C2B3A"/>
                </a:solidFill>
              </a:rPr>
              <a:t>Cluster 1 (29%) represents weekend-dominant crime patterns.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050" dirty="0">
              <a:solidFill>
                <a:srgbClr val="1C2B3A"/>
              </a:solidFill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050" dirty="0">
                <a:solidFill>
                  <a:srgbClr val="1C2B3A"/>
                </a:solidFill>
              </a:rPr>
              <a:t>Cluster 0 and 2 differentiate northern vs southern ward activity.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050" dirty="0">
              <a:solidFill>
                <a:srgbClr val="1C2B3A"/>
              </a:solidFill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050" dirty="0">
                <a:solidFill>
                  <a:srgbClr val="1C2B3A"/>
                </a:solidFill>
              </a:rPr>
              <a:t>Geographic variables significantly influence clustering structure.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050" dirty="0">
              <a:solidFill>
                <a:srgbClr val="1C2B3A"/>
              </a:solidFill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050" dirty="0">
                <a:solidFill>
                  <a:srgbClr val="1C2B3A"/>
                </a:solidFill>
              </a:rPr>
              <a:t>Across all clusters, crime activity centers around midday hours (12 PM), indicating consistent temporal patterns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US" sz="1050" dirty="0"/>
          </a:p>
        </p:txBody>
      </p:sp>
      <p:pic>
        <p:nvPicPr>
          <p:cNvPr id="33" name="Picture 32" descr="A screenshot of a computer  AI-generated content may be incorrect.">
            <a:extLst>
              <a:ext uri="{FF2B5EF4-FFF2-40B4-BE49-F238E27FC236}">
                <a16:creationId xmlns:a16="http://schemas.microsoft.com/office/drawing/2014/main" id="{02F8626C-9184-DBE3-577F-50A485E839F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10810" b="1924"/>
          <a:stretch>
            <a:fillRect/>
          </a:stretch>
        </p:blipFill>
        <p:spPr>
          <a:xfrm>
            <a:off x="256032" y="1090050"/>
            <a:ext cx="2862617" cy="3692262"/>
          </a:xfrm>
          <a:prstGeom prst="rect">
            <a:avLst/>
          </a:prstGeom>
        </p:spPr>
      </p:pic>
      <p:sp>
        <p:nvSpPr>
          <p:cNvPr id="35" name="Shape 25">
            <a:extLst>
              <a:ext uri="{FF2B5EF4-FFF2-40B4-BE49-F238E27FC236}">
                <a16:creationId xmlns:a16="http://schemas.microsoft.com/office/drawing/2014/main" id="{7E6549CA-8018-81BC-FFC5-0897B8112C13}"/>
              </a:ext>
            </a:extLst>
          </p:cNvPr>
          <p:cNvSpPr/>
          <p:nvPr/>
        </p:nvSpPr>
        <p:spPr>
          <a:xfrm>
            <a:off x="3391152" y="780535"/>
            <a:ext cx="5496816" cy="321727"/>
          </a:xfrm>
          <a:prstGeom prst="rect">
            <a:avLst/>
          </a:prstGeom>
          <a:solidFill>
            <a:srgbClr val="0B8A8A"/>
          </a:solidFill>
          <a:ln w="12700">
            <a:solidFill>
              <a:srgbClr val="0B8A8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7" name="Text 13">
            <a:extLst>
              <a:ext uri="{FF2B5EF4-FFF2-40B4-BE49-F238E27FC236}">
                <a16:creationId xmlns:a16="http://schemas.microsoft.com/office/drawing/2014/main" id="{3C13441E-D6CC-52F5-3608-3CD6EDB09EC4}"/>
              </a:ext>
            </a:extLst>
          </p:cNvPr>
          <p:cNvSpPr/>
          <p:nvPr/>
        </p:nvSpPr>
        <p:spPr>
          <a:xfrm>
            <a:off x="3554634" y="824648"/>
            <a:ext cx="4791032" cy="2509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b="1" dirty="0">
                <a:solidFill>
                  <a:srgbClr val="FFFFFF"/>
                </a:solidFill>
              </a:rPr>
              <a:t>k-Means Key Findings</a:t>
            </a:r>
            <a:endParaRPr lang="en-US" sz="1050" dirty="0"/>
          </a:p>
        </p:txBody>
      </p:sp>
      <p:sp>
        <p:nvSpPr>
          <p:cNvPr id="4" name="s">
            <a:extLst>
              <a:ext uri="{FF2B5EF4-FFF2-40B4-BE49-F238E27FC236}">
                <a16:creationId xmlns:a16="http://schemas.microsoft.com/office/drawing/2014/main" id="{F50D7184-342D-C89F-51F0-C6F17BE693EA}"/>
              </a:ext>
            </a:extLst>
          </p:cNvPr>
          <p:cNvSpPr>
            <a:spLocks noGrp="1"/>
          </p:cNvSpPr>
          <p:nvPr/>
        </p:nvSpPr>
        <p:spPr>
          <a:xfrm>
            <a:off x="3601175" y="1165984"/>
            <a:ext cx="50292" cy="3566160"/>
          </a:xfrm>
          <a:prstGeom prst="rect">
            <a:avLst/>
          </a:prstGeom>
          <a:solidFill>
            <a:srgbClr val="0B8A8A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9144000" cy="5143500"/>
          <a:chOff x="0" y="0"/>
          <a:chExt cx="9144000" cy="5143500"/>
        </a:xfrm>
      </p:grpSpPr>
      <p:sp>
        <p:nvSpPr>
          <p:cNvPr id="2" name="Shape 6">
            <a:extLst>
              <a:ext uri="{FF2B5EF4-FFF2-40B4-BE49-F238E27FC236}">
                <a16:creationId xmlns:a16="http://schemas.microsoft.com/office/drawing/2014/main" id="{9187E00C-B6ED-E4D7-5536-44AA5F7F58DB}"/>
              </a:ext>
            </a:extLst>
          </p:cNvPr>
          <p:cNvSpPr/>
          <p:nvPr/>
        </p:nvSpPr>
        <p:spPr>
          <a:xfrm>
            <a:off x="0" y="469392"/>
            <a:ext cx="9144000" cy="4498848"/>
          </a:xfrm>
          <a:prstGeom prst="rect">
            <a:avLst/>
          </a:prstGeom>
          <a:solidFill>
            <a:srgbClr val="E8F0F5"/>
          </a:solidFill>
          <a:ln w="9525">
            <a:solidFill>
              <a:srgbClr val="D0DCE6"/>
            </a:solidFill>
            <a:prstDash val="solid"/>
          </a:ln>
          <a:effectLst>
            <a:outerShdw blurRad="63500" dist="25400" dir="8100000" algn="bl" rotWithShape="0">
              <a:srgbClr val="000000">
                <a:alpha val="9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8596" name="s"/>
          <p:cNvSpPr>
            <a:spLocks noGrp="1"/>
          </p:cNvSpPr>
          <p:nvPr/>
        </p:nvSpPr>
        <p:spPr>
          <a:xfrm>
            <a:off x="0" y="0"/>
            <a:ext cx="9144000" cy="475488"/>
          </a:xfrm>
          <a:prstGeom prst="rect">
            <a:avLst/>
          </a:prstGeom>
          <a:solidFill>
            <a:srgbClr val="0D1B2A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5845" name="t"/>
          <p:cNvSpPr>
            <a:spLocks noGrp="1"/>
          </p:cNvSpPr>
          <p:nvPr/>
        </p:nvSpPr>
        <p:spPr>
          <a:xfrm>
            <a:off x="274320" y="0"/>
            <a:ext cx="8595360" cy="475488"/>
          </a:xfrm>
          <a:prstGeom prst="rect">
            <a:avLst/>
          </a:prstGeom>
          <a:noFill/>
          <a:ln>
            <a:noFill/>
          </a:ln>
        </p:spPr>
        <p:txBody>
          <a:bodyPr lIns="45720" tIns="22860" rIns="45720" bIns="22860" anchor="ctr"/>
          <a:lstStyle/>
          <a:p>
            <a:pPr algn="l"/>
            <a:r>
              <a:rPr lang="en-US" sz="1700" b="1" i="0" dirty="0">
                <a:solidFill>
                  <a:srgbClr val="FFFFFF"/>
                </a:solidFill>
              </a:rPr>
              <a:t>Weka — J48 Decision Tree</a:t>
            </a:r>
          </a:p>
        </p:txBody>
      </p:sp>
      <p:sp>
        <p:nvSpPr>
          <p:cNvPr id="8499" name="s"/>
          <p:cNvSpPr>
            <a:spLocks noGrp="1"/>
          </p:cNvSpPr>
          <p:nvPr/>
        </p:nvSpPr>
        <p:spPr>
          <a:xfrm>
            <a:off x="0" y="4974336"/>
            <a:ext cx="9144000" cy="169164"/>
          </a:xfrm>
          <a:prstGeom prst="rect">
            <a:avLst/>
          </a:prstGeom>
          <a:solidFill>
            <a:srgbClr val="0D1B2A"/>
          </a:solidFill>
          <a:ln>
            <a:noFill/>
          </a:ln>
        </p:spPr>
        <p:txBody>
          <a:bodyPr/>
          <a:lstStyle/>
          <a:p>
            <a:endParaRPr lang="en-US" dirty="0"/>
          </a:p>
        </p:txBody>
      </p:sp>
      <p:sp>
        <p:nvSpPr>
          <p:cNvPr id="4016" name="t"/>
          <p:cNvSpPr>
            <a:spLocks noGrp="1"/>
          </p:cNvSpPr>
          <p:nvPr/>
        </p:nvSpPr>
        <p:spPr>
          <a:xfrm>
            <a:off x="274320" y="4974336"/>
            <a:ext cx="7315200" cy="169164"/>
          </a:xfrm>
          <a:prstGeom prst="rect">
            <a:avLst/>
          </a:prstGeom>
          <a:noFill/>
          <a:ln>
            <a:noFill/>
          </a:ln>
        </p:spPr>
        <p:txBody>
          <a:bodyPr lIns="45720" tIns="22860" rIns="45720" bIns="22860" anchor="ctr"/>
          <a:lstStyle/>
          <a:p>
            <a:r>
              <a:rPr lang="en-US" sz="700" dirty="0">
                <a:solidFill>
                  <a:srgbClr val="D9E4EC"/>
                </a:solidFill>
              </a:rPr>
              <a:t>VISHVARAJ | 2527154</a:t>
            </a:r>
            <a:endParaRPr lang="en-US" sz="700" dirty="0"/>
          </a:p>
        </p:txBody>
      </p:sp>
      <p:sp>
        <p:nvSpPr>
          <p:cNvPr id="7696" name="t"/>
          <p:cNvSpPr>
            <a:spLocks noGrp="1"/>
          </p:cNvSpPr>
          <p:nvPr/>
        </p:nvSpPr>
        <p:spPr>
          <a:xfrm>
            <a:off x="8537347" y="4968240"/>
            <a:ext cx="350621" cy="169164"/>
          </a:xfrm>
          <a:prstGeom prst="rect">
            <a:avLst/>
          </a:prstGeom>
          <a:noFill/>
          <a:ln>
            <a:noFill/>
          </a:ln>
        </p:spPr>
        <p:txBody>
          <a:bodyPr lIns="45720" tIns="22860" rIns="45720" bIns="22860" anchor="ctr"/>
          <a:lstStyle/>
          <a:p>
            <a:pPr algn="r"/>
            <a:r>
              <a:rPr lang="en-US" sz="700" b="0" i="0" dirty="0">
                <a:solidFill>
                  <a:srgbClr val="D9E4EC"/>
                </a:solidFill>
              </a:rPr>
              <a:t>14</a:t>
            </a:r>
          </a:p>
        </p:txBody>
      </p:sp>
      <p:sp>
        <p:nvSpPr>
          <p:cNvPr id="6656" name="s"/>
          <p:cNvSpPr>
            <a:spLocks noGrp="1"/>
          </p:cNvSpPr>
          <p:nvPr/>
        </p:nvSpPr>
        <p:spPr>
          <a:xfrm>
            <a:off x="256032" y="804672"/>
            <a:ext cx="4206240" cy="3977639"/>
          </a:xfrm>
          <a:prstGeom prst="rect">
            <a:avLst/>
          </a:prstGeom>
          <a:solidFill>
            <a:srgbClr val="FFFFFF"/>
          </a:solidFill>
          <a:ln w="9525">
            <a:solidFill>
              <a:srgbClr val="D0DCE6"/>
            </a:solidFill>
          </a:ln>
        </p:spPr>
        <p:txBody>
          <a:bodyPr/>
          <a:lstStyle/>
          <a:p>
            <a:endParaRPr lang="en-US"/>
          </a:p>
        </p:txBody>
      </p:sp>
      <p:sp>
        <p:nvSpPr>
          <p:cNvPr id="1705" name="s"/>
          <p:cNvSpPr>
            <a:spLocks noGrp="1"/>
          </p:cNvSpPr>
          <p:nvPr/>
        </p:nvSpPr>
        <p:spPr>
          <a:xfrm>
            <a:off x="256032" y="804672"/>
            <a:ext cx="4206240" cy="329184"/>
          </a:xfrm>
          <a:prstGeom prst="rect">
            <a:avLst/>
          </a:prstGeom>
          <a:solidFill>
            <a:srgbClr val="1A3A5C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9650" name="t"/>
          <p:cNvSpPr>
            <a:spLocks noGrp="1"/>
          </p:cNvSpPr>
          <p:nvPr/>
        </p:nvSpPr>
        <p:spPr>
          <a:xfrm>
            <a:off x="347472" y="804672"/>
            <a:ext cx="4023360" cy="329184"/>
          </a:xfrm>
          <a:prstGeom prst="rect">
            <a:avLst/>
          </a:prstGeom>
          <a:noFill/>
          <a:ln>
            <a:noFill/>
          </a:ln>
        </p:spPr>
        <p:txBody>
          <a:bodyPr lIns="45720" tIns="22860" rIns="45720" bIns="22860" anchor="ctr"/>
          <a:lstStyle/>
          <a:p>
            <a:pPr algn="l"/>
            <a:r>
              <a:rPr lang="en-US" sz="1050" b="1" i="0" dirty="0">
                <a:solidFill>
                  <a:srgbClr val="FFFFFF"/>
                </a:solidFill>
              </a:rPr>
              <a:t>Model Prediction Summary</a:t>
            </a:r>
          </a:p>
        </p:txBody>
      </p:sp>
      <p:sp>
        <p:nvSpPr>
          <p:cNvPr id="2463" name="t"/>
          <p:cNvSpPr>
            <a:spLocks noGrp="1"/>
          </p:cNvSpPr>
          <p:nvPr/>
        </p:nvSpPr>
        <p:spPr>
          <a:xfrm>
            <a:off x="438912" y="2962656"/>
            <a:ext cx="1828800" cy="237744"/>
          </a:xfrm>
          <a:prstGeom prst="rect">
            <a:avLst/>
          </a:prstGeom>
          <a:noFill/>
          <a:ln>
            <a:noFill/>
          </a:ln>
        </p:spPr>
        <p:txBody>
          <a:bodyPr lIns="45720" tIns="22860" rIns="45720" bIns="22860" anchor="ctr"/>
          <a:lstStyle/>
          <a:p>
            <a:pPr algn="l"/>
            <a:r>
              <a:rPr lang="en-US" sz="900" b="1" i="0" dirty="0">
                <a:solidFill>
                  <a:srgbClr val="FFFFFF"/>
                </a:solidFill>
              </a:rPr>
              <a:t>Crime Type</a:t>
            </a:r>
          </a:p>
        </p:txBody>
      </p:sp>
      <p:sp>
        <p:nvSpPr>
          <p:cNvPr id="9572" name="t"/>
          <p:cNvSpPr>
            <a:spLocks noGrp="1"/>
          </p:cNvSpPr>
          <p:nvPr/>
        </p:nvSpPr>
        <p:spPr>
          <a:xfrm>
            <a:off x="2304288" y="2962656"/>
            <a:ext cx="1097280" cy="237744"/>
          </a:xfrm>
          <a:prstGeom prst="rect">
            <a:avLst/>
          </a:prstGeom>
          <a:noFill/>
          <a:ln>
            <a:noFill/>
          </a:ln>
        </p:spPr>
        <p:txBody>
          <a:bodyPr lIns="45720" tIns="22860" rIns="45720" bIns="22860" anchor="ctr"/>
          <a:lstStyle/>
          <a:p>
            <a:pPr algn="l"/>
            <a:r>
              <a:rPr lang="en-US" sz="900" b="1" i="0" dirty="0">
                <a:solidFill>
                  <a:srgbClr val="FFFFFF"/>
                </a:solidFill>
              </a:rPr>
              <a:t>Outcome</a:t>
            </a:r>
          </a:p>
        </p:txBody>
      </p:sp>
      <p:sp>
        <p:nvSpPr>
          <p:cNvPr id="4774" name="t"/>
          <p:cNvSpPr>
            <a:spLocks noGrp="1"/>
          </p:cNvSpPr>
          <p:nvPr/>
        </p:nvSpPr>
        <p:spPr>
          <a:xfrm>
            <a:off x="3419856" y="2962656"/>
            <a:ext cx="914400" cy="237744"/>
          </a:xfrm>
          <a:prstGeom prst="rect">
            <a:avLst/>
          </a:prstGeom>
          <a:noFill/>
          <a:ln>
            <a:noFill/>
          </a:ln>
        </p:spPr>
        <p:txBody>
          <a:bodyPr lIns="45720" tIns="22860" rIns="45720" bIns="22860" anchor="ctr"/>
          <a:lstStyle/>
          <a:p>
            <a:pPr algn="ctr"/>
            <a:r>
              <a:rPr lang="en-US" sz="900" b="1" i="0" dirty="0">
                <a:solidFill>
                  <a:srgbClr val="FFFFFF"/>
                </a:solidFill>
              </a:rPr>
              <a:t>Confidence</a:t>
            </a:r>
          </a:p>
        </p:txBody>
      </p:sp>
      <p:sp>
        <p:nvSpPr>
          <p:cNvPr id="1986" name="s"/>
          <p:cNvSpPr>
            <a:spLocks noGrp="1"/>
          </p:cNvSpPr>
          <p:nvPr/>
        </p:nvSpPr>
        <p:spPr>
          <a:xfrm>
            <a:off x="4645152" y="804672"/>
            <a:ext cx="4242816" cy="3977639"/>
          </a:xfrm>
          <a:prstGeom prst="rect">
            <a:avLst/>
          </a:prstGeom>
          <a:solidFill>
            <a:srgbClr val="FFFFFF"/>
          </a:solidFill>
          <a:ln w="9525">
            <a:solidFill>
              <a:srgbClr val="D0DCE6"/>
            </a:solidFill>
          </a:ln>
        </p:spPr>
        <p:txBody>
          <a:bodyPr/>
          <a:lstStyle/>
          <a:p>
            <a:endParaRPr lang="en-US"/>
          </a:p>
        </p:txBody>
      </p:sp>
      <p:sp>
        <p:nvSpPr>
          <p:cNvPr id="5498" name="s"/>
          <p:cNvSpPr>
            <a:spLocks noGrp="1"/>
          </p:cNvSpPr>
          <p:nvPr/>
        </p:nvSpPr>
        <p:spPr>
          <a:xfrm>
            <a:off x="4645152" y="804672"/>
            <a:ext cx="4242816" cy="329184"/>
          </a:xfrm>
          <a:prstGeom prst="rect">
            <a:avLst/>
          </a:prstGeom>
          <a:solidFill>
            <a:srgbClr val="0B8A8A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3300" name="t"/>
          <p:cNvSpPr>
            <a:spLocks noGrp="1"/>
          </p:cNvSpPr>
          <p:nvPr/>
        </p:nvSpPr>
        <p:spPr>
          <a:xfrm>
            <a:off x="4736592" y="804672"/>
            <a:ext cx="4059936" cy="329184"/>
          </a:xfrm>
          <a:prstGeom prst="rect">
            <a:avLst/>
          </a:prstGeom>
          <a:noFill/>
          <a:ln>
            <a:noFill/>
          </a:ln>
        </p:spPr>
        <p:txBody>
          <a:bodyPr lIns="45720" tIns="22860" rIns="45720" bIns="22860" anchor="ctr"/>
          <a:lstStyle/>
          <a:p>
            <a:pPr algn="l"/>
            <a:r>
              <a:rPr lang="en-US" sz="1100" b="1" i="0" dirty="0">
                <a:solidFill>
                  <a:srgbClr val="FFFFFF"/>
                </a:solidFill>
              </a:rPr>
              <a:t>Key Findings &amp; Tree Interpretation</a:t>
            </a:r>
          </a:p>
        </p:txBody>
      </p:sp>
      <p:sp>
        <p:nvSpPr>
          <p:cNvPr id="8477" name="s"/>
          <p:cNvSpPr>
            <a:spLocks noGrp="1"/>
          </p:cNvSpPr>
          <p:nvPr/>
        </p:nvSpPr>
        <p:spPr>
          <a:xfrm>
            <a:off x="4736592" y="1207008"/>
            <a:ext cx="50292" cy="3511296"/>
          </a:xfrm>
          <a:prstGeom prst="rect">
            <a:avLst/>
          </a:prstGeom>
          <a:solidFill>
            <a:srgbClr val="0B8A8A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8736" name="b"/>
          <p:cNvSpPr>
            <a:spLocks noGrp="1"/>
          </p:cNvSpPr>
          <p:nvPr/>
        </p:nvSpPr>
        <p:spPr>
          <a:xfrm>
            <a:off x="4828032" y="1287398"/>
            <a:ext cx="3877056" cy="3353814"/>
          </a:xfrm>
          <a:prstGeom prst="rect">
            <a:avLst/>
          </a:prstGeom>
          <a:noFill/>
          <a:ln>
            <a:noFill/>
          </a:ln>
        </p:spPr>
        <p:txBody>
          <a:bodyPr lIns="45720" tIns="22860" rIns="45720" bIns="22860"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050" dirty="0"/>
              <a:t>The most important factor in predicting arrest is the type of crime.</a:t>
            </a:r>
            <a:br>
              <a:rPr lang="en-GB" sz="1050" dirty="0"/>
            </a:br>
            <a:r>
              <a:rPr lang="en-GB" sz="1050" dirty="0"/>
              <a:t>Crime category influences the arrest outcome more than time or location.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US" sz="1045" b="1" dirty="0">
              <a:solidFill>
                <a:srgbClr val="0D1B2A"/>
              </a:solidFill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050" dirty="0"/>
              <a:t>Narcotics, liquor violations, and prostitution have very high arrest rates. These crimes often involve direct police action or clear evidence at the scene.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050" b="1" dirty="0">
              <a:solidFill>
                <a:srgbClr val="0D1B2A"/>
              </a:solidFill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050" dirty="0"/>
              <a:t>Theft, deceptive practice, and motor vehicle theft have very low arrest rates. In these cases, offenders are usually not caught at the scene.</a:t>
            </a:r>
          </a:p>
          <a:p>
            <a:endParaRPr lang="en-GB" sz="105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050" dirty="0"/>
              <a:t>Theft, deceptive practice, and motor vehicle theft have very low arrest rates. In these cases, offenders are usually not caught at the scene.</a:t>
            </a:r>
            <a:endParaRPr lang="en-US" sz="1045" b="1" dirty="0">
              <a:solidFill>
                <a:srgbClr val="0D1B2A"/>
              </a:solidFill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US" sz="1045" b="1" dirty="0">
              <a:solidFill>
                <a:srgbClr val="0D1B2A"/>
              </a:solidFill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050" dirty="0"/>
              <a:t>The decision tree is well-balanced and properly pruned.</a:t>
            </a:r>
            <a:br>
              <a:rPr lang="en-GB" sz="1050" dirty="0"/>
            </a:br>
            <a:r>
              <a:rPr lang="en-GB" sz="1050" dirty="0"/>
              <a:t>It captures important patterns without overfitting and performs well on new data.</a:t>
            </a:r>
            <a:endParaRPr lang="en-US" sz="1045" b="1" dirty="0">
              <a:solidFill>
                <a:srgbClr val="0D1B2A"/>
              </a:solidFill>
            </a:endParaRPr>
          </a:p>
        </p:txBody>
      </p:sp>
      <p:pic>
        <p:nvPicPr>
          <p:cNvPr id="5" name="Picture 4" descr="A screenshot of a computer  AI-generated content may be incorrect.">
            <a:extLst>
              <a:ext uri="{FF2B5EF4-FFF2-40B4-BE49-F238E27FC236}">
                <a16:creationId xmlns:a16="http://schemas.microsoft.com/office/drawing/2014/main" id="{8F5D4C18-345D-2332-ED99-89FE51BB650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6032" y="1133855"/>
            <a:ext cx="4206240" cy="3648455"/>
          </a:xfrm>
          <a:prstGeom prst="rect">
            <a:avLst/>
          </a:prstGeom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D1B2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2"/>
          <p:cNvSpPr/>
          <p:nvPr/>
        </p:nvSpPr>
        <p:spPr>
          <a:xfrm>
            <a:off x="8412480" y="4983480"/>
            <a:ext cx="54864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lvl="0" algn="r">
              <a:defRPr/>
            </a:pPr>
            <a:r>
              <a:rPr lang="en-US" sz="800" dirty="0">
                <a:solidFill>
                  <a:srgbClr val="D9E4CE"/>
                </a:solidFill>
              </a:rPr>
              <a:t>15 </a:t>
            </a:r>
          </a:p>
        </p:txBody>
      </p:sp>
      <p:sp>
        <p:nvSpPr>
          <p:cNvPr id="5" name="Shape 3"/>
          <p:cNvSpPr/>
          <p:nvPr/>
        </p:nvSpPr>
        <p:spPr>
          <a:xfrm>
            <a:off x="0" y="0"/>
            <a:ext cx="9144000" cy="466344"/>
          </a:xfrm>
          <a:prstGeom prst="rect">
            <a:avLst/>
          </a:prstGeom>
          <a:solidFill>
            <a:srgbClr val="0B8A8A"/>
          </a:solidFill>
          <a:ln w="12700">
            <a:solidFill>
              <a:srgbClr val="0B8A8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228600" y="-8636"/>
            <a:ext cx="86868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FFFFFF"/>
                </a:solidFill>
              </a:rPr>
              <a:t>Executive Summary</a:t>
            </a:r>
            <a:endParaRPr lang="en-US" sz="1700" dirty="0"/>
          </a:p>
        </p:txBody>
      </p:sp>
      <p:sp>
        <p:nvSpPr>
          <p:cNvPr id="7" name="Shape 5"/>
          <p:cNvSpPr/>
          <p:nvPr/>
        </p:nvSpPr>
        <p:spPr>
          <a:xfrm>
            <a:off x="201168" y="621792"/>
            <a:ext cx="2798064" cy="4206240"/>
          </a:xfrm>
          <a:prstGeom prst="rect">
            <a:avLst/>
          </a:prstGeom>
          <a:solidFill>
            <a:srgbClr val="1A3A5C"/>
          </a:solidFill>
          <a:ln w="19050">
            <a:solidFill>
              <a:srgbClr val="0B8A8A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8" name="Shape 6"/>
          <p:cNvSpPr/>
          <p:nvPr/>
        </p:nvSpPr>
        <p:spPr>
          <a:xfrm>
            <a:off x="201168" y="621792"/>
            <a:ext cx="2798064" cy="384048"/>
          </a:xfrm>
          <a:prstGeom prst="rect">
            <a:avLst/>
          </a:prstGeom>
          <a:solidFill>
            <a:srgbClr val="0B8A8A"/>
          </a:solidFill>
          <a:ln w="12700">
            <a:solidFill>
              <a:srgbClr val="0B8A8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292608" y="621792"/>
            <a:ext cx="265176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FFFFFF"/>
                </a:solidFill>
              </a:rPr>
              <a:t>Key Findings</a:t>
            </a:r>
            <a:endParaRPr lang="en-US" sz="1200" dirty="0"/>
          </a:p>
        </p:txBody>
      </p:sp>
      <p:sp>
        <p:nvSpPr>
          <p:cNvPr id="10" name="Shape 8"/>
          <p:cNvSpPr/>
          <p:nvPr/>
        </p:nvSpPr>
        <p:spPr>
          <a:xfrm>
            <a:off x="310896" y="1341426"/>
            <a:ext cx="164592" cy="164592"/>
          </a:xfrm>
          <a:prstGeom prst="rect">
            <a:avLst/>
          </a:prstGeom>
          <a:solidFill>
            <a:srgbClr val="0B8A8A"/>
          </a:solidFill>
          <a:ln w="12700">
            <a:solidFill>
              <a:srgbClr val="0B8A8A"/>
            </a:solidFill>
            <a:prstDash val="solid"/>
          </a:ln>
        </p:spPr>
        <p:txBody>
          <a:bodyPr/>
          <a:lstStyle/>
          <a:p>
            <a:endParaRPr lang="en-GB" dirty="0"/>
          </a:p>
        </p:txBody>
      </p:sp>
      <p:sp>
        <p:nvSpPr>
          <p:cNvPr id="11" name="Text 9"/>
          <p:cNvSpPr/>
          <p:nvPr/>
        </p:nvSpPr>
        <p:spPr>
          <a:xfrm>
            <a:off x="548640" y="1115568"/>
            <a:ext cx="2331720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D9E4EC"/>
                </a:solidFill>
              </a:rPr>
              <a:t>Theft (23.6%) is Chicago's most prevalent crime  summer peaks in July.</a:t>
            </a:r>
            <a:endParaRPr lang="en-US" sz="950" dirty="0"/>
          </a:p>
        </p:txBody>
      </p:sp>
      <p:sp>
        <p:nvSpPr>
          <p:cNvPr id="12" name="Shape 10"/>
          <p:cNvSpPr/>
          <p:nvPr/>
        </p:nvSpPr>
        <p:spPr>
          <a:xfrm>
            <a:off x="310896" y="2094824"/>
            <a:ext cx="164592" cy="164592"/>
          </a:xfrm>
          <a:prstGeom prst="rect">
            <a:avLst/>
          </a:prstGeom>
          <a:solidFill>
            <a:srgbClr val="0B8A8A"/>
          </a:solidFill>
          <a:ln w="12700">
            <a:solidFill>
              <a:srgbClr val="0B8A8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548640" y="1847088"/>
            <a:ext cx="2331720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GB" sz="950" dirty="0">
                <a:solidFill>
                  <a:srgbClr val="D9E4EC"/>
                </a:solidFill>
              </a:rPr>
              <a:t>Overall arrest rate is 18%</a:t>
            </a:r>
            <a:r>
              <a:rPr lang="en-US" sz="950" dirty="0">
                <a:solidFill>
                  <a:srgbClr val="D9E4EC"/>
                </a:solidFill>
              </a:rPr>
              <a:t>; Narcotics highest at 62%, Theft lowest at 9%.</a:t>
            </a:r>
            <a:endParaRPr lang="en-US" sz="950" dirty="0"/>
          </a:p>
        </p:txBody>
      </p:sp>
      <p:sp>
        <p:nvSpPr>
          <p:cNvPr id="14" name="Shape 12"/>
          <p:cNvSpPr/>
          <p:nvPr/>
        </p:nvSpPr>
        <p:spPr>
          <a:xfrm>
            <a:off x="310896" y="2800806"/>
            <a:ext cx="164592" cy="164592"/>
          </a:xfrm>
          <a:prstGeom prst="rect">
            <a:avLst/>
          </a:prstGeom>
          <a:solidFill>
            <a:srgbClr val="0B8A8A"/>
          </a:solidFill>
          <a:ln w="12700">
            <a:solidFill>
              <a:srgbClr val="0B8A8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Text 13"/>
          <p:cNvSpPr/>
          <p:nvPr/>
        </p:nvSpPr>
        <p:spPr>
          <a:xfrm>
            <a:off x="548640" y="2578608"/>
            <a:ext cx="2331720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D9E4EC"/>
                </a:solidFill>
              </a:rPr>
              <a:t>Street &amp; residential locations account for 69% of all incidents.</a:t>
            </a:r>
            <a:endParaRPr lang="en-US" sz="950" dirty="0"/>
          </a:p>
        </p:txBody>
      </p:sp>
      <p:sp>
        <p:nvSpPr>
          <p:cNvPr id="16" name="Shape 14"/>
          <p:cNvSpPr/>
          <p:nvPr/>
        </p:nvSpPr>
        <p:spPr>
          <a:xfrm>
            <a:off x="307384" y="3566160"/>
            <a:ext cx="164592" cy="164592"/>
          </a:xfrm>
          <a:prstGeom prst="rect">
            <a:avLst/>
          </a:prstGeom>
          <a:solidFill>
            <a:srgbClr val="0B8A8A"/>
          </a:solidFill>
          <a:ln w="12700">
            <a:solidFill>
              <a:srgbClr val="0B8A8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Text 15"/>
          <p:cNvSpPr/>
          <p:nvPr/>
        </p:nvSpPr>
        <p:spPr>
          <a:xfrm>
            <a:off x="548640" y="3310128"/>
            <a:ext cx="2331720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D9E4EC"/>
                </a:solidFill>
              </a:rPr>
              <a:t>South &amp; West Side districts (D7–D11) are disproportionately affected.</a:t>
            </a:r>
            <a:endParaRPr lang="en-US" sz="950" dirty="0"/>
          </a:p>
        </p:txBody>
      </p:sp>
      <p:sp>
        <p:nvSpPr>
          <p:cNvPr id="18" name="Shape 16"/>
          <p:cNvSpPr/>
          <p:nvPr/>
        </p:nvSpPr>
        <p:spPr>
          <a:xfrm>
            <a:off x="312895" y="4331514"/>
            <a:ext cx="164592" cy="164592"/>
          </a:xfrm>
          <a:prstGeom prst="rect">
            <a:avLst/>
          </a:prstGeom>
          <a:solidFill>
            <a:srgbClr val="0B8A8A"/>
          </a:solidFill>
          <a:ln w="12700">
            <a:solidFill>
              <a:srgbClr val="0B8A8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9" name="Text 17"/>
          <p:cNvSpPr/>
          <p:nvPr/>
        </p:nvSpPr>
        <p:spPr>
          <a:xfrm>
            <a:off x="548640" y="4041648"/>
            <a:ext cx="2331720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D9E4EC"/>
                </a:solidFill>
              </a:rPr>
              <a:t>Evening hours (18–22) are consistently the highest-risk time window.</a:t>
            </a:r>
            <a:endParaRPr lang="en-US" sz="950" dirty="0"/>
          </a:p>
        </p:txBody>
      </p:sp>
      <p:sp>
        <p:nvSpPr>
          <p:cNvPr id="20" name="Shape 18"/>
          <p:cNvSpPr/>
          <p:nvPr/>
        </p:nvSpPr>
        <p:spPr>
          <a:xfrm>
            <a:off x="3182112" y="621792"/>
            <a:ext cx="2798064" cy="4206240"/>
          </a:xfrm>
          <a:prstGeom prst="rect">
            <a:avLst/>
          </a:prstGeom>
          <a:solidFill>
            <a:srgbClr val="1A3A5C"/>
          </a:solidFill>
          <a:ln w="19050">
            <a:solidFill>
              <a:srgbClr val="F5A623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1" name="Shape 19"/>
          <p:cNvSpPr/>
          <p:nvPr/>
        </p:nvSpPr>
        <p:spPr>
          <a:xfrm>
            <a:off x="3182112" y="621792"/>
            <a:ext cx="2798064" cy="384048"/>
          </a:xfrm>
          <a:prstGeom prst="rect">
            <a:avLst/>
          </a:prstGeom>
          <a:solidFill>
            <a:srgbClr val="F5A623"/>
          </a:solidFill>
          <a:ln w="12700">
            <a:solidFill>
              <a:srgbClr val="F5A62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2" name="Text 20"/>
          <p:cNvSpPr/>
          <p:nvPr/>
        </p:nvSpPr>
        <p:spPr>
          <a:xfrm>
            <a:off x="3273552" y="621792"/>
            <a:ext cx="265176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FFFFFF"/>
                </a:solidFill>
              </a:rPr>
              <a:t>Actionable Insights</a:t>
            </a:r>
            <a:endParaRPr lang="en-US" sz="1200" dirty="0"/>
          </a:p>
        </p:txBody>
      </p:sp>
      <p:sp>
        <p:nvSpPr>
          <p:cNvPr id="23" name="Shape 21"/>
          <p:cNvSpPr/>
          <p:nvPr/>
        </p:nvSpPr>
        <p:spPr>
          <a:xfrm>
            <a:off x="3291840" y="1389888"/>
            <a:ext cx="164592" cy="164592"/>
          </a:xfrm>
          <a:prstGeom prst="rect">
            <a:avLst/>
          </a:prstGeom>
          <a:solidFill>
            <a:srgbClr val="F5A623"/>
          </a:solidFill>
          <a:ln w="12700">
            <a:solidFill>
              <a:srgbClr val="F5A62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4" name="Text 22"/>
          <p:cNvSpPr/>
          <p:nvPr/>
        </p:nvSpPr>
        <p:spPr>
          <a:xfrm>
            <a:off x="3529584" y="1115568"/>
            <a:ext cx="2331720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D9E4EC"/>
                </a:solidFill>
              </a:rPr>
              <a:t>Seasonal crime surges justify dynamic summer policing strategies.</a:t>
            </a:r>
            <a:endParaRPr lang="en-US" sz="950" dirty="0"/>
          </a:p>
        </p:txBody>
      </p:sp>
      <p:sp>
        <p:nvSpPr>
          <p:cNvPr id="25" name="Shape 23"/>
          <p:cNvSpPr/>
          <p:nvPr/>
        </p:nvSpPr>
        <p:spPr>
          <a:xfrm>
            <a:off x="3291840" y="2110975"/>
            <a:ext cx="164592" cy="164592"/>
          </a:xfrm>
          <a:prstGeom prst="rect">
            <a:avLst/>
          </a:prstGeom>
          <a:solidFill>
            <a:srgbClr val="F5A623"/>
          </a:solidFill>
          <a:ln w="12700">
            <a:solidFill>
              <a:srgbClr val="F5A62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6" name="Text 24"/>
          <p:cNvSpPr/>
          <p:nvPr/>
        </p:nvSpPr>
        <p:spPr>
          <a:xfrm>
            <a:off x="3529584" y="1847088"/>
            <a:ext cx="2331720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D9E4EC"/>
                </a:solidFill>
              </a:rPr>
              <a:t>Weka clustering reveals 4 distinct crime profiles for targeted intervention.</a:t>
            </a:r>
            <a:endParaRPr lang="en-US" sz="950" dirty="0"/>
          </a:p>
        </p:txBody>
      </p:sp>
      <p:sp>
        <p:nvSpPr>
          <p:cNvPr id="27" name="Shape 25"/>
          <p:cNvSpPr/>
          <p:nvPr/>
        </p:nvSpPr>
        <p:spPr>
          <a:xfrm>
            <a:off x="3291840" y="2837624"/>
            <a:ext cx="164592" cy="164592"/>
          </a:xfrm>
          <a:prstGeom prst="rect">
            <a:avLst/>
          </a:prstGeom>
          <a:solidFill>
            <a:srgbClr val="F5A623"/>
          </a:solidFill>
          <a:ln w="12700">
            <a:solidFill>
              <a:srgbClr val="F5A62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8" name="Text 26"/>
          <p:cNvSpPr/>
          <p:nvPr/>
        </p:nvSpPr>
        <p:spPr>
          <a:xfrm>
            <a:off x="3529584" y="2578608"/>
            <a:ext cx="2331720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D9E4EC"/>
                </a:solidFill>
              </a:rPr>
              <a:t>Low arrest to crime ratio in theft/burglary indicates need for forensic investment.</a:t>
            </a:r>
            <a:endParaRPr lang="en-US" sz="950" dirty="0"/>
          </a:p>
        </p:txBody>
      </p:sp>
      <p:sp>
        <p:nvSpPr>
          <p:cNvPr id="29" name="Shape 27"/>
          <p:cNvSpPr/>
          <p:nvPr/>
        </p:nvSpPr>
        <p:spPr>
          <a:xfrm>
            <a:off x="3273552" y="3566160"/>
            <a:ext cx="164592" cy="164592"/>
          </a:xfrm>
          <a:prstGeom prst="rect">
            <a:avLst/>
          </a:prstGeom>
          <a:solidFill>
            <a:srgbClr val="F5A623"/>
          </a:solidFill>
          <a:ln w="12700">
            <a:solidFill>
              <a:srgbClr val="F5A62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0" name="Text 28"/>
          <p:cNvSpPr/>
          <p:nvPr/>
        </p:nvSpPr>
        <p:spPr>
          <a:xfrm>
            <a:off x="3529584" y="3310128"/>
            <a:ext cx="2331720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D9E4EC"/>
                </a:solidFill>
              </a:rPr>
              <a:t>Evening hotspots require increased patrol deployment 18:00–22:00.</a:t>
            </a:r>
            <a:endParaRPr lang="en-US" sz="950" dirty="0"/>
          </a:p>
        </p:txBody>
      </p:sp>
      <p:sp>
        <p:nvSpPr>
          <p:cNvPr id="31" name="Shape 29"/>
          <p:cNvSpPr/>
          <p:nvPr/>
        </p:nvSpPr>
        <p:spPr>
          <a:xfrm>
            <a:off x="3291840" y="4303164"/>
            <a:ext cx="164592" cy="164592"/>
          </a:xfrm>
          <a:prstGeom prst="rect">
            <a:avLst/>
          </a:prstGeom>
          <a:solidFill>
            <a:srgbClr val="F5A623"/>
          </a:solidFill>
          <a:ln w="12700">
            <a:solidFill>
              <a:srgbClr val="F5A62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2" name="Text 30"/>
          <p:cNvSpPr/>
          <p:nvPr/>
        </p:nvSpPr>
        <p:spPr>
          <a:xfrm>
            <a:off x="3529584" y="4041648"/>
            <a:ext cx="2331720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D9E4EC"/>
                </a:solidFill>
              </a:rPr>
              <a:t>District level disparities call for resource rebalancing toward high risk areas.</a:t>
            </a:r>
            <a:endParaRPr lang="en-US" sz="950" dirty="0"/>
          </a:p>
        </p:txBody>
      </p:sp>
      <p:sp>
        <p:nvSpPr>
          <p:cNvPr id="33" name="Shape 31"/>
          <p:cNvSpPr/>
          <p:nvPr/>
        </p:nvSpPr>
        <p:spPr>
          <a:xfrm>
            <a:off x="6163056" y="621792"/>
            <a:ext cx="2798064" cy="4206240"/>
          </a:xfrm>
          <a:prstGeom prst="rect">
            <a:avLst/>
          </a:prstGeom>
          <a:solidFill>
            <a:srgbClr val="1A3A5C"/>
          </a:solidFill>
          <a:ln w="19050">
            <a:solidFill>
              <a:srgbClr val="E05C2A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34" name="Shape 32"/>
          <p:cNvSpPr/>
          <p:nvPr/>
        </p:nvSpPr>
        <p:spPr>
          <a:xfrm>
            <a:off x="6163056" y="621792"/>
            <a:ext cx="2798064" cy="384048"/>
          </a:xfrm>
          <a:prstGeom prst="rect">
            <a:avLst/>
          </a:prstGeom>
          <a:solidFill>
            <a:srgbClr val="E05C2A"/>
          </a:solidFill>
          <a:ln w="12700">
            <a:solidFill>
              <a:srgbClr val="E05C2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5" name="Text 33"/>
          <p:cNvSpPr/>
          <p:nvPr/>
        </p:nvSpPr>
        <p:spPr>
          <a:xfrm>
            <a:off x="6254496" y="621792"/>
            <a:ext cx="265176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FFFFFF"/>
                </a:solidFill>
              </a:rPr>
              <a:t>Recommendations</a:t>
            </a:r>
            <a:endParaRPr lang="en-US" sz="1200" dirty="0"/>
          </a:p>
        </p:txBody>
      </p:sp>
      <p:sp>
        <p:nvSpPr>
          <p:cNvPr id="36" name="Shape 34"/>
          <p:cNvSpPr/>
          <p:nvPr/>
        </p:nvSpPr>
        <p:spPr>
          <a:xfrm>
            <a:off x="6272784" y="1380744"/>
            <a:ext cx="164592" cy="164592"/>
          </a:xfrm>
          <a:prstGeom prst="rect">
            <a:avLst/>
          </a:prstGeom>
          <a:solidFill>
            <a:srgbClr val="E05C2A"/>
          </a:solidFill>
          <a:ln w="12700">
            <a:solidFill>
              <a:srgbClr val="E05C2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7" name="Text 35"/>
          <p:cNvSpPr/>
          <p:nvPr/>
        </p:nvSpPr>
        <p:spPr>
          <a:xfrm>
            <a:off x="6510528" y="1115568"/>
            <a:ext cx="2331720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D9E4EC"/>
                </a:solidFill>
              </a:rPr>
              <a:t>Deploy predictive policing models using time + location features.</a:t>
            </a:r>
            <a:endParaRPr lang="en-US" sz="950" dirty="0"/>
          </a:p>
        </p:txBody>
      </p:sp>
      <p:sp>
        <p:nvSpPr>
          <p:cNvPr id="38" name="Shape 36"/>
          <p:cNvSpPr/>
          <p:nvPr/>
        </p:nvSpPr>
        <p:spPr>
          <a:xfrm>
            <a:off x="6272784" y="2094824"/>
            <a:ext cx="164592" cy="164592"/>
          </a:xfrm>
          <a:prstGeom prst="rect">
            <a:avLst/>
          </a:prstGeom>
          <a:solidFill>
            <a:srgbClr val="E05C2A"/>
          </a:solidFill>
          <a:ln w="12700">
            <a:solidFill>
              <a:srgbClr val="E05C2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9" name="Text 37"/>
          <p:cNvSpPr/>
          <p:nvPr/>
        </p:nvSpPr>
        <p:spPr>
          <a:xfrm>
            <a:off x="6510528" y="1847088"/>
            <a:ext cx="2331720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D9E4EC"/>
                </a:solidFill>
              </a:rPr>
              <a:t>Invest in CCTV &amp; forensic capacity in top 5 theft prone districts.</a:t>
            </a:r>
            <a:endParaRPr lang="en-US" sz="950" dirty="0"/>
          </a:p>
        </p:txBody>
      </p:sp>
      <p:sp>
        <p:nvSpPr>
          <p:cNvPr id="40" name="Shape 38"/>
          <p:cNvSpPr/>
          <p:nvPr/>
        </p:nvSpPr>
        <p:spPr>
          <a:xfrm>
            <a:off x="6272784" y="2837624"/>
            <a:ext cx="164592" cy="164592"/>
          </a:xfrm>
          <a:prstGeom prst="rect">
            <a:avLst/>
          </a:prstGeom>
          <a:solidFill>
            <a:srgbClr val="E05C2A"/>
          </a:solidFill>
          <a:ln w="12700">
            <a:solidFill>
              <a:srgbClr val="E05C2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1" name="Text 39"/>
          <p:cNvSpPr/>
          <p:nvPr/>
        </p:nvSpPr>
        <p:spPr>
          <a:xfrm>
            <a:off x="6510528" y="2578608"/>
            <a:ext cx="2331720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D9E4EC"/>
                </a:solidFill>
              </a:rPr>
              <a:t>Introduce community policing initiatives in D7, D8, D11.</a:t>
            </a:r>
            <a:endParaRPr lang="en-US" sz="950" dirty="0"/>
          </a:p>
        </p:txBody>
      </p:sp>
      <p:sp>
        <p:nvSpPr>
          <p:cNvPr id="42" name="Shape 40"/>
          <p:cNvSpPr/>
          <p:nvPr/>
        </p:nvSpPr>
        <p:spPr>
          <a:xfrm>
            <a:off x="6272784" y="3577423"/>
            <a:ext cx="164592" cy="164592"/>
          </a:xfrm>
          <a:prstGeom prst="rect">
            <a:avLst/>
          </a:prstGeom>
          <a:solidFill>
            <a:srgbClr val="E05C2A"/>
          </a:solidFill>
          <a:ln w="12700">
            <a:solidFill>
              <a:srgbClr val="E05C2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3" name="Text 41"/>
          <p:cNvSpPr/>
          <p:nvPr/>
        </p:nvSpPr>
        <p:spPr>
          <a:xfrm>
            <a:off x="6510528" y="3310128"/>
            <a:ext cx="2331720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D9E4EC"/>
                </a:solidFill>
              </a:rPr>
              <a:t>Apply oversampling before training arrest-prediction classifiers.</a:t>
            </a:r>
            <a:endParaRPr lang="en-US" sz="950" dirty="0"/>
          </a:p>
        </p:txBody>
      </p:sp>
      <p:sp>
        <p:nvSpPr>
          <p:cNvPr id="44" name="Shape 42"/>
          <p:cNvSpPr/>
          <p:nvPr/>
        </p:nvSpPr>
        <p:spPr>
          <a:xfrm>
            <a:off x="6272784" y="4289670"/>
            <a:ext cx="164592" cy="164592"/>
          </a:xfrm>
          <a:prstGeom prst="rect">
            <a:avLst/>
          </a:prstGeom>
          <a:solidFill>
            <a:srgbClr val="E05C2A"/>
          </a:solidFill>
          <a:ln w="12700">
            <a:solidFill>
              <a:srgbClr val="E05C2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5" name="Text 43"/>
          <p:cNvSpPr/>
          <p:nvPr/>
        </p:nvSpPr>
        <p:spPr>
          <a:xfrm>
            <a:off x="6510528" y="4041648"/>
            <a:ext cx="2331720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D9E4EC"/>
                </a:solidFill>
              </a:rPr>
              <a:t>Integrate 2023–2024 data for longitudinal trend validation.</a:t>
            </a:r>
            <a:endParaRPr lang="en-US" sz="950" dirty="0"/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id="{1FB6B283-116F-E689-DA54-24705F19B72E}"/>
              </a:ext>
            </a:extLst>
          </p:cNvPr>
          <p:cNvSpPr txBox="1"/>
          <p:nvPr/>
        </p:nvSpPr>
        <p:spPr>
          <a:xfrm>
            <a:off x="91440" y="4924956"/>
            <a:ext cx="4578350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800" dirty="0">
                <a:solidFill>
                  <a:srgbClr val="D9E4EC"/>
                </a:solidFill>
              </a:rPr>
              <a:t>VISHVARAJ | 2527154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D1B2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9144000" cy="5143500"/>
          <a:chOff x="0" y="0"/>
          <a:chExt cx="9144000" cy="5143500"/>
        </a:xfrm>
      </p:grpSpPr>
      <p:sp>
        <p:nvSpPr>
          <p:cNvPr id="2941" name="s"/>
          <p:cNvSpPr>
            <a:spLocks noGrp="1"/>
          </p:cNvSpPr>
          <p:nvPr/>
        </p:nvSpPr>
        <p:spPr>
          <a:xfrm>
            <a:off x="0" y="0"/>
            <a:ext cx="9144000" cy="475488"/>
          </a:xfrm>
          <a:prstGeom prst="rect">
            <a:avLst/>
          </a:prstGeom>
          <a:solidFill>
            <a:srgbClr val="0B8A8A"/>
          </a:solidFill>
          <a:ln>
            <a:noFill/>
          </a:ln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700" name="t"/>
          <p:cNvSpPr>
            <a:spLocks noGrp="1"/>
          </p:cNvSpPr>
          <p:nvPr/>
        </p:nvSpPr>
        <p:spPr>
          <a:xfrm>
            <a:off x="274320" y="0"/>
            <a:ext cx="8595360" cy="475488"/>
          </a:xfrm>
          <a:prstGeom prst="rect">
            <a:avLst/>
          </a:prstGeom>
          <a:noFill/>
          <a:ln>
            <a:noFill/>
          </a:ln>
        </p:spPr>
        <p:txBody>
          <a:bodyPr lIns="45720" tIns="22860" rIns="45720" bIns="2286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7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References</a:t>
            </a:r>
          </a:p>
        </p:txBody>
      </p:sp>
      <p:sp>
        <p:nvSpPr>
          <p:cNvPr id="4340" name="s"/>
          <p:cNvSpPr>
            <a:spLocks noGrp="1"/>
          </p:cNvSpPr>
          <p:nvPr/>
        </p:nvSpPr>
        <p:spPr>
          <a:xfrm>
            <a:off x="0" y="4974336"/>
            <a:ext cx="9144000" cy="169164"/>
          </a:xfrm>
          <a:prstGeom prst="rect">
            <a:avLst/>
          </a:prstGeom>
          <a:solidFill>
            <a:srgbClr val="0D1B2A"/>
          </a:solidFill>
          <a:ln>
            <a:noFill/>
          </a:ln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827" name="t"/>
          <p:cNvSpPr>
            <a:spLocks noGrp="1"/>
          </p:cNvSpPr>
          <p:nvPr/>
        </p:nvSpPr>
        <p:spPr>
          <a:xfrm>
            <a:off x="274320" y="4961636"/>
            <a:ext cx="7315200" cy="169164"/>
          </a:xfrm>
          <a:prstGeom prst="rect">
            <a:avLst/>
          </a:prstGeom>
          <a:noFill/>
          <a:ln>
            <a:noFill/>
          </a:ln>
        </p:spPr>
        <p:txBody>
          <a:bodyPr lIns="45720" tIns="22860" rIns="45720" bIns="22860" anchor="ctr"/>
          <a:lstStyle/>
          <a:p>
            <a:r>
              <a:rPr lang="en-US" sz="700" dirty="0">
                <a:solidFill>
                  <a:srgbClr val="D9E4EC"/>
                </a:solidFill>
              </a:rPr>
              <a:t>VISHVARAJ | 2527154</a:t>
            </a:r>
            <a:endParaRPr lang="en-US" sz="700" dirty="0"/>
          </a:p>
        </p:txBody>
      </p:sp>
      <p:sp>
        <p:nvSpPr>
          <p:cNvPr id="6945" name="t"/>
          <p:cNvSpPr>
            <a:spLocks noGrp="1"/>
          </p:cNvSpPr>
          <p:nvPr/>
        </p:nvSpPr>
        <p:spPr>
          <a:xfrm>
            <a:off x="8046720" y="4976412"/>
            <a:ext cx="822960" cy="169164"/>
          </a:xfrm>
          <a:prstGeom prst="rect">
            <a:avLst/>
          </a:prstGeom>
          <a:noFill/>
          <a:ln>
            <a:noFill/>
          </a:ln>
        </p:spPr>
        <p:txBody>
          <a:bodyPr lIns="45720" tIns="22860" rIns="45720" bIns="2286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700" b="0" i="0" u="none" strike="noStrike" kern="1200" cap="none" spc="0" normalizeH="0" baseline="0" noProof="0" dirty="0">
                <a:ln>
                  <a:noFill/>
                </a:ln>
                <a:solidFill>
                  <a:srgbClr val="D9E4C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16</a:t>
            </a:r>
          </a:p>
        </p:txBody>
      </p:sp>
      <p:sp>
        <p:nvSpPr>
          <p:cNvPr id="2" name="Shape 1">
            <a:extLst>
              <a:ext uri="{FF2B5EF4-FFF2-40B4-BE49-F238E27FC236}">
                <a16:creationId xmlns:a16="http://schemas.microsoft.com/office/drawing/2014/main" id="{D0754FDC-7AD4-ED1C-7AA3-02327C9B4EB1}"/>
              </a:ext>
            </a:extLst>
          </p:cNvPr>
          <p:cNvSpPr/>
          <p:nvPr/>
        </p:nvSpPr>
        <p:spPr>
          <a:xfrm>
            <a:off x="292608" y="982980"/>
            <a:ext cx="8558784" cy="3483864"/>
          </a:xfrm>
          <a:prstGeom prst="rect">
            <a:avLst/>
          </a:prstGeom>
          <a:solidFill>
            <a:srgbClr val="1A3A5C"/>
          </a:solidFill>
          <a:ln w="19050">
            <a:solidFill>
              <a:srgbClr val="0B8A8A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City of Chicago (2022) </a:t>
            </a:r>
            <a:r>
              <a:rPr kumimoji="0" lang="en-GB" sz="1000" b="0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Chicago Crime Dataset 2022</a:t>
            </a: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. Chicago Data Portal. Available at: </a:t>
            </a: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https://data.cityofchicago.org</a:t>
            </a:r>
            <a:endParaRPr kumimoji="0" lang="en-GB" sz="10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0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Witten, I.H., Frank, E., Hall, M.A. and Pal, C.J. (2016) </a:t>
            </a:r>
            <a:r>
              <a:rPr kumimoji="0" lang="en-GB" sz="1000" b="0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Data Mining: Practical Machine Learning Tools and Techniques</a:t>
            </a: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. 4th edn. Morgan Kaufmann.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0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Quinlan, J.R. (1993) </a:t>
            </a:r>
            <a:r>
              <a:rPr kumimoji="0" lang="en-GB" sz="1000" b="0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C4.5: Programs for Machine Learning</a:t>
            </a: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. Morgan Kaufmann.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0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MacQueen, J. (1967) ‘Some methods for classification and analysis of multivariate observations’, </a:t>
            </a:r>
            <a:r>
              <a:rPr kumimoji="0" lang="en-GB" sz="1000" b="0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Proceedings of the 5th Berkeley Symposium on Mathematical Statistics and Probability</a:t>
            </a: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, 1, pp. 281–297.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0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Tukey, J.W. (1977) </a:t>
            </a:r>
            <a:r>
              <a:rPr kumimoji="0" lang="en-GB" sz="1000" b="0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Exploratory Data Analysis</a:t>
            </a: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. Addison-Wesley.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0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Cohen, L.E. and Felson, M. (1979) ‘Social change and crime rate trends: A routine activity approach’, </a:t>
            </a:r>
            <a:r>
              <a:rPr kumimoji="0" lang="en-GB" sz="1000" b="0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American Sociological Review</a:t>
            </a: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, 44(4), pp. 588–608.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0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McKinney, W. (2022) </a:t>
            </a:r>
            <a:r>
              <a:rPr kumimoji="0" lang="en-GB" sz="1000" b="0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Python for Data Analysis</a:t>
            </a: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. 3rd edn. O’Reilly Media.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0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Chainey, S. and Ratcliffe, J. (2005) </a:t>
            </a:r>
            <a:r>
              <a:rPr kumimoji="0" lang="en-GB" sz="1000" b="0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GIS and Crime Mapping</a:t>
            </a: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. Wiley.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0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Han, J., Kamber, M. and Pei, J. (2011) </a:t>
            </a:r>
            <a:r>
              <a:rPr kumimoji="0" lang="en-GB" sz="1000" b="0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Data Mining: Concepts and Techniques</a:t>
            </a: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. 3rd edn. Morgan Kaufmann.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0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Powers, D.M.W. (2011) ‘Evaluation: From precision, recall and F-measure to ROC, informedness, markedness and correlation’, </a:t>
            </a:r>
            <a:r>
              <a:rPr kumimoji="0" lang="en-GB" sz="1000" b="0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Journal of Machine Learning Technologies</a:t>
            </a: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, 2(1), pp. 37–63.</a:t>
            </a:r>
          </a:p>
          <a:p>
            <a:pPr marL="137160" marR="0" lvl="0" indent="-13716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5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6680</TotalTime>
  <Words>1501</Words>
  <Application>Microsoft Office PowerPoint</Application>
  <PresentationFormat>On-screen Show (16:9)</PresentationFormat>
  <Paragraphs>264</Paragraphs>
  <Slides>16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9" baseType="lpstr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Chicago Crime 2022 – Exploratory Data Analysis</dc:title>
  <dc:subject>PptxGenJS Presentation</dc:subject>
  <dc:creator>PptxGenJS</dc:creator>
  <cp:lastModifiedBy>Vishvarajsinh Surendrasinh Rana (2527154)</cp:lastModifiedBy>
  <cp:revision>39</cp:revision>
  <dcterms:created xsi:type="dcterms:W3CDTF">2026-02-20T16:03:42Z</dcterms:created>
  <dcterms:modified xsi:type="dcterms:W3CDTF">2026-03-02T15:50:52Z</dcterms:modified>
</cp:coreProperties>
</file>