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482" r:id="rId6"/>
    <p:sldId id="591" r:id="rId7"/>
    <p:sldId id="585" r:id="rId8"/>
    <p:sldId id="592" r:id="rId9"/>
    <p:sldId id="593" r:id="rId10"/>
    <p:sldId id="495" r:id="rId11"/>
    <p:sldId id="498" r:id="rId12"/>
    <p:sldId id="594" r:id="rId13"/>
    <p:sldId id="587" r:id="rId14"/>
    <p:sldId id="588" r:id="rId15"/>
    <p:sldId id="589" r:id="rId16"/>
    <p:sldId id="478" r:id="rId17"/>
    <p:sldId id="507" r:id="rId18"/>
    <p:sldId id="595" r:id="rId19"/>
    <p:sldId id="272" r:id="rId20"/>
    <p:sldId id="329" r:id="rId21"/>
    <p:sldId id="561" r:id="rId22"/>
    <p:sldId id="573" r:id="rId23"/>
    <p:sldId id="576" r:id="rId24"/>
    <p:sldId id="469" r:id="rId25"/>
    <p:sldId id="597" r:id="rId26"/>
    <p:sldId id="270" r:id="rId27"/>
    <p:sldId id="568" r:id="rId28"/>
    <p:sldId id="599" r:id="rId29"/>
    <p:sldId id="578" r:id="rId30"/>
    <p:sldId id="596" r:id="rId31"/>
    <p:sldId id="598" r:id="rId32"/>
    <p:sldId id="566" r:id="rId33"/>
    <p:sldId id="575" r:id="rId34"/>
    <p:sldId id="577" r:id="rId35"/>
    <p:sldId id="455" r:id="rId36"/>
    <p:sldId id="290" r:id="rId37"/>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607E8C"/>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4A4105-201D-420C-AAA4-C0ACE2D420F1}" v="15" dt="2026-02-19T16:14:18.0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91" autoAdjust="0"/>
    <p:restoredTop sz="96395" autoAdjust="0"/>
  </p:normalViewPr>
  <p:slideViewPr>
    <p:cSldViewPr snapToGrid="0" showGuides="1">
      <p:cViewPr varScale="1">
        <p:scale>
          <a:sx n="81" d="100"/>
          <a:sy n="81" d="100"/>
        </p:scale>
        <p:origin x="48" y="17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3224"/>
        <p:guide pos="223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CE196-BE53-436C-A134-B671EB632429}" type="doc">
      <dgm:prSet loTypeId="urn:microsoft.com/office/officeart/2011/layout/HexagonRadial" loCatId="cycle" qsTypeId="urn:microsoft.com/office/officeart/2005/8/quickstyle/simple1" qsCatId="simple" csTypeId="urn:microsoft.com/office/officeart/2005/8/colors/colorful2" csCatId="colorful" phldr="1"/>
      <dgm:spPr/>
      <dgm:t>
        <a:bodyPr/>
        <a:lstStyle/>
        <a:p>
          <a:endParaRPr lang="en-GB"/>
        </a:p>
      </dgm:t>
    </dgm:pt>
    <dgm:pt modelId="{FB3E4C2F-6CD1-4BF1-BBB3-2DF5AEDDA3A1}">
      <dgm:prSet phldrT="[Text]"/>
      <dgm:spPr/>
      <dgm:t>
        <a:bodyPr/>
        <a:lstStyle/>
        <a:p>
          <a:r>
            <a:rPr lang="en-GB" dirty="0"/>
            <a:t>Considerations</a:t>
          </a:r>
        </a:p>
      </dgm:t>
    </dgm:pt>
    <dgm:pt modelId="{7F154165-1A8A-4336-BF4C-9477389C2B2E}" type="parTrans" cxnId="{99FFDE84-939E-43F7-80CF-0E622D9FFA60}">
      <dgm:prSet/>
      <dgm:spPr/>
      <dgm:t>
        <a:bodyPr/>
        <a:lstStyle/>
        <a:p>
          <a:endParaRPr lang="en-GB"/>
        </a:p>
      </dgm:t>
    </dgm:pt>
    <dgm:pt modelId="{D080C963-7F89-44C5-9FB3-F63C0CF31299}" type="sibTrans" cxnId="{99FFDE84-939E-43F7-80CF-0E622D9FFA60}">
      <dgm:prSet/>
      <dgm:spPr/>
      <dgm:t>
        <a:bodyPr/>
        <a:lstStyle/>
        <a:p>
          <a:endParaRPr lang="en-GB"/>
        </a:p>
      </dgm:t>
    </dgm:pt>
    <dgm:pt modelId="{D1D9D5EE-1724-4182-85EC-641395AA4975}">
      <dgm:prSet phldrT="[Text]"/>
      <dgm:spPr/>
      <dgm:t>
        <a:bodyPr/>
        <a:lstStyle/>
        <a:p>
          <a:r>
            <a:rPr lang="en-GB" dirty="0"/>
            <a:t>Permission requirement</a:t>
          </a:r>
        </a:p>
      </dgm:t>
    </dgm:pt>
    <dgm:pt modelId="{6755E588-8AE5-4273-AEF7-2995301BA387}" type="parTrans" cxnId="{ECE07DDB-FB3E-455B-BEEE-114A420B201A}">
      <dgm:prSet/>
      <dgm:spPr/>
      <dgm:t>
        <a:bodyPr/>
        <a:lstStyle/>
        <a:p>
          <a:endParaRPr lang="en-GB"/>
        </a:p>
      </dgm:t>
    </dgm:pt>
    <dgm:pt modelId="{774FD3F4-D383-4708-92CA-84EAD787BA53}" type="sibTrans" cxnId="{ECE07DDB-FB3E-455B-BEEE-114A420B201A}">
      <dgm:prSet/>
      <dgm:spPr/>
      <dgm:t>
        <a:bodyPr/>
        <a:lstStyle/>
        <a:p>
          <a:endParaRPr lang="en-GB"/>
        </a:p>
      </dgm:t>
    </dgm:pt>
    <dgm:pt modelId="{689F3DAB-D1F7-4611-AA88-E91F84393EE0}">
      <dgm:prSet phldrT="[Text]"/>
      <dgm:spPr/>
      <dgm:t>
        <a:bodyPr/>
        <a:lstStyle/>
        <a:p>
          <a:r>
            <a:rPr lang="en-GB" dirty="0"/>
            <a:t>Educational exceptions</a:t>
          </a:r>
        </a:p>
      </dgm:t>
    </dgm:pt>
    <dgm:pt modelId="{BB999562-D1B3-49EA-835B-15CACB4FFB38}" type="parTrans" cxnId="{88D45AAB-856C-4A84-A7C5-22A55EBADB9A}">
      <dgm:prSet/>
      <dgm:spPr/>
      <dgm:t>
        <a:bodyPr/>
        <a:lstStyle/>
        <a:p>
          <a:endParaRPr lang="en-GB"/>
        </a:p>
      </dgm:t>
    </dgm:pt>
    <dgm:pt modelId="{FAF911D7-2AD0-4142-B288-EE885E58BD4B}" type="sibTrans" cxnId="{88D45AAB-856C-4A84-A7C5-22A55EBADB9A}">
      <dgm:prSet/>
      <dgm:spPr/>
      <dgm:t>
        <a:bodyPr/>
        <a:lstStyle/>
        <a:p>
          <a:endParaRPr lang="en-GB"/>
        </a:p>
      </dgm:t>
    </dgm:pt>
    <dgm:pt modelId="{102334D3-F5B7-4976-A191-C2C983008433}">
      <dgm:prSet phldrT="[Text]"/>
      <dgm:spPr/>
      <dgm:t>
        <a:bodyPr/>
        <a:lstStyle/>
        <a:p>
          <a:r>
            <a:rPr lang="en-GB" dirty="0"/>
            <a:t>Fair dealing</a:t>
          </a:r>
        </a:p>
      </dgm:t>
    </dgm:pt>
    <dgm:pt modelId="{2C6A3879-FDA0-4BAD-9F33-F2F7AD5BE4E1}" type="parTrans" cxnId="{43BF74FD-CFBA-46DE-8575-4DABF33D1062}">
      <dgm:prSet/>
      <dgm:spPr/>
      <dgm:t>
        <a:bodyPr/>
        <a:lstStyle/>
        <a:p>
          <a:endParaRPr lang="en-GB"/>
        </a:p>
      </dgm:t>
    </dgm:pt>
    <dgm:pt modelId="{E6AF02DA-B3FA-4423-98B1-9F5804AE1DD4}" type="sibTrans" cxnId="{43BF74FD-CFBA-46DE-8575-4DABF33D1062}">
      <dgm:prSet/>
      <dgm:spPr/>
      <dgm:t>
        <a:bodyPr/>
        <a:lstStyle/>
        <a:p>
          <a:endParaRPr lang="en-GB"/>
        </a:p>
      </dgm:t>
    </dgm:pt>
    <dgm:pt modelId="{0A8F9EE4-E045-4A89-AC8E-5FB874C658A9}">
      <dgm:prSet phldrT="[Text]"/>
      <dgm:spPr/>
      <dgm:t>
        <a:bodyPr/>
        <a:lstStyle/>
        <a:p>
          <a:r>
            <a:rPr lang="en-GB"/>
            <a:t>Attribution requirement</a:t>
          </a:r>
        </a:p>
      </dgm:t>
    </dgm:pt>
    <dgm:pt modelId="{B2349F53-0E46-4A5C-B306-A4B2B99192A1}" type="parTrans" cxnId="{9358FCF2-865C-477C-9C15-6FE0C2EA6D47}">
      <dgm:prSet/>
      <dgm:spPr/>
      <dgm:t>
        <a:bodyPr/>
        <a:lstStyle/>
        <a:p>
          <a:endParaRPr lang="en-GB"/>
        </a:p>
      </dgm:t>
    </dgm:pt>
    <dgm:pt modelId="{227C5BAE-294C-48E6-9046-93AA47119DE7}" type="sibTrans" cxnId="{9358FCF2-865C-477C-9C15-6FE0C2EA6D47}">
      <dgm:prSet/>
      <dgm:spPr/>
      <dgm:t>
        <a:bodyPr/>
        <a:lstStyle/>
        <a:p>
          <a:endParaRPr lang="en-GB"/>
        </a:p>
      </dgm:t>
    </dgm:pt>
    <dgm:pt modelId="{A0DEA2C8-D691-409C-85EB-23FD1EDC3787}">
      <dgm:prSet phldrT="[Text]"/>
      <dgm:spPr/>
      <dgm:t>
        <a:bodyPr/>
        <a:lstStyle/>
        <a:p>
          <a:r>
            <a:rPr lang="en-GB" dirty="0"/>
            <a:t>Creative Commons licenses</a:t>
          </a:r>
        </a:p>
      </dgm:t>
    </dgm:pt>
    <dgm:pt modelId="{767825A6-D4AD-49BD-BDF2-CC982D17A095}" type="parTrans" cxnId="{8FC8508B-AA01-4CFB-8D70-6CBBD047714B}">
      <dgm:prSet/>
      <dgm:spPr/>
      <dgm:t>
        <a:bodyPr/>
        <a:lstStyle/>
        <a:p>
          <a:endParaRPr lang="en-GB"/>
        </a:p>
      </dgm:t>
    </dgm:pt>
    <dgm:pt modelId="{6D8BBB39-FA37-4235-B001-A58D2AED5DAB}" type="sibTrans" cxnId="{8FC8508B-AA01-4CFB-8D70-6CBBD047714B}">
      <dgm:prSet/>
      <dgm:spPr/>
      <dgm:t>
        <a:bodyPr/>
        <a:lstStyle/>
        <a:p>
          <a:endParaRPr lang="en-GB"/>
        </a:p>
      </dgm:t>
    </dgm:pt>
    <dgm:pt modelId="{27A77ACA-CA14-4E8C-AA7D-AA200DFFAA42}">
      <dgm:prSet phldrT="[Text]"/>
      <dgm:spPr/>
      <dgm:t>
        <a:bodyPr/>
        <a:lstStyle/>
        <a:p>
          <a:r>
            <a:rPr lang="en-GB" dirty="0"/>
            <a:t>Public domain works</a:t>
          </a:r>
        </a:p>
      </dgm:t>
    </dgm:pt>
    <dgm:pt modelId="{C085F057-03E1-41CC-A210-8350D7BD9E33}" type="parTrans" cxnId="{7F9DFC77-7AB5-4AC0-AD61-247879D9C892}">
      <dgm:prSet/>
      <dgm:spPr/>
      <dgm:t>
        <a:bodyPr/>
        <a:lstStyle/>
        <a:p>
          <a:endParaRPr lang="en-GB"/>
        </a:p>
      </dgm:t>
    </dgm:pt>
    <dgm:pt modelId="{4570564C-20E1-4994-B428-56A1B70B16AB}" type="sibTrans" cxnId="{7F9DFC77-7AB5-4AC0-AD61-247879D9C892}">
      <dgm:prSet/>
      <dgm:spPr/>
      <dgm:t>
        <a:bodyPr/>
        <a:lstStyle/>
        <a:p>
          <a:endParaRPr lang="en-GB"/>
        </a:p>
      </dgm:t>
    </dgm:pt>
    <dgm:pt modelId="{DD576DB1-56B2-4BAC-9F27-8D3EF6847DED}" type="pres">
      <dgm:prSet presAssocID="{D7BCE196-BE53-436C-A134-B671EB632429}" presName="Name0" presStyleCnt="0">
        <dgm:presLayoutVars>
          <dgm:chMax val="1"/>
          <dgm:chPref val="1"/>
          <dgm:dir/>
          <dgm:animOne val="branch"/>
          <dgm:animLvl val="lvl"/>
        </dgm:presLayoutVars>
      </dgm:prSet>
      <dgm:spPr/>
    </dgm:pt>
    <dgm:pt modelId="{E358B519-79E5-469F-881F-EBE2922A80EF}" type="pres">
      <dgm:prSet presAssocID="{FB3E4C2F-6CD1-4BF1-BBB3-2DF5AEDDA3A1}" presName="Parent" presStyleLbl="node0" presStyleIdx="0" presStyleCnt="1">
        <dgm:presLayoutVars>
          <dgm:chMax val="6"/>
          <dgm:chPref val="6"/>
        </dgm:presLayoutVars>
      </dgm:prSet>
      <dgm:spPr/>
    </dgm:pt>
    <dgm:pt modelId="{084F640E-A510-4CC3-A0C1-29A6739D70F5}" type="pres">
      <dgm:prSet presAssocID="{D1D9D5EE-1724-4182-85EC-641395AA4975}" presName="Accent1" presStyleCnt="0"/>
      <dgm:spPr/>
    </dgm:pt>
    <dgm:pt modelId="{54C574A4-50DF-4B0A-B497-E907A9E707C2}" type="pres">
      <dgm:prSet presAssocID="{D1D9D5EE-1724-4182-85EC-641395AA4975}" presName="Accent" presStyleLbl="bgShp" presStyleIdx="0" presStyleCnt="6"/>
      <dgm:spPr/>
    </dgm:pt>
    <dgm:pt modelId="{B411BFD0-61CF-4663-8E21-C02D32D9B11D}" type="pres">
      <dgm:prSet presAssocID="{D1D9D5EE-1724-4182-85EC-641395AA4975}" presName="Child1" presStyleLbl="node1" presStyleIdx="0" presStyleCnt="6">
        <dgm:presLayoutVars>
          <dgm:chMax val="0"/>
          <dgm:chPref val="0"/>
          <dgm:bulletEnabled val="1"/>
        </dgm:presLayoutVars>
      </dgm:prSet>
      <dgm:spPr/>
    </dgm:pt>
    <dgm:pt modelId="{40333ED2-0684-477A-A545-5A030A152BE7}" type="pres">
      <dgm:prSet presAssocID="{689F3DAB-D1F7-4611-AA88-E91F84393EE0}" presName="Accent2" presStyleCnt="0"/>
      <dgm:spPr/>
    </dgm:pt>
    <dgm:pt modelId="{A78E24DE-2B49-4FB4-97CF-7A43E6545541}" type="pres">
      <dgm:prSet presAssocID="{689F3DAB-D1F7-4611-AA88-E91F84393EE0}" presName="Accent" presStyleLbl="bgShp" presStyleIdx="1" presStyleCnt="6"/>
      <dgm:spPr/>
    </dgm:pt>
    <dgm:pt modelId="{AB1D8AA1-54E8-4B48-A703-3EAE38434C4C}" type="pres">
      <dgm:prSet presAssocID="{689F3DAB-D1F7-4611-AA88-E91F84393EE0}" presName="Child2" presStyleLbl="node1" presStyleIdx="1" presStyleCnt="6">
        <dgm:presLayoutVars>
          <dgm:chMax val="0"/>
          <dgm:chPref val="0"/>
          <dgm:bulletEnabled val="1"/>
        </dgm:presLayoutVars>
      </dgm:prSet>
      <dgm:spPr/>
    </dgm:pt>
    <dgm:pt modelId="{8D00A6FB-1D30-4574-BA3C-C358F2AA143A}" type="pres">
      <dgm:prSet presAssocID="{102334D3-F5B7-4976-A191-C2C983008433}" presName="Accent3" presStyleCnt="0"/>
      <dgm:spPr/>
    </dgm:pt>
    <dgm:pt modelId="{658C5C9E-0921-4F59-8B84-A2AF8D0B0211}" type="pres">
      <dgm:prSet presAssocID="{102334D3-F5B7-4976-A191-C2C983008433}" presName="Accent" presStyleLbl="bgShp" presStyleIdx="2" presStyleCnt="6"/>
      <dgm:spPr/>
    </dgm:pt>
    <dgm:pt modelId="{1593DDC6-15A7-4734-BDD9-519F6C1EC22B}" type="pres">
      <dgm:prSet presAssocID="{102334D3-F5B7-4976-A191-C2C983008433}" presName="Child3" presStyleLbl="node1" presStyleIdx="2" presStyleCnt="6">
        <dgm:presLayoutVars>
          <dgm:chMax val="0"/>
          <dgm:chPref val="0"/>
          <dgm:bulletEnabled val="1"/>
        </dgm:presLayoutVars>
      </dgm:prSet>
      <dgm:spPr/>
    </dgm:pt>
    <dgm:pt modelId="{1D8A2312-FC95-431F-A6B4-A39076E807FC}" type="pres">
      <dgm:prSet presAssocID="{0A8F9EE4-E045-4A89-AC8E-5FB874C658A9}" presName="Accent4" presStyleCnt="0"/>
      <dgm:spPr/>
    </dgm:pt>
    <dgm:pt modelId="{B1CF13E1-D2A6-4584-A17B-34C595A9AFFA}" type="pres">
      <dgm:prSet presAssocID="{0A8F9EE4-E045-4A89-AC8E-5FB874C658A9}" presName="Accent" presStyleLbl="bgShp" presStyleIdx="3" presStyleCnt="6"/>
      <dgm:spPr/>
    </dgm:pt>
    <dgm:pt modelId="{0D9D9D03-2CE7-4347-A8D8-E4770B46AABE}" type="pres">
      <dgm:prSet presAssocID="{0A8F9EE4-E045-4A89-AC8E-5FB874C658A9}" presName="Child4" presStyleLbl="node1" presStyleIdx="3" presStyleCnt="6">
        <dgm:presLayoutVars>
          <dgm:chMax val="0"/>
          <dgm:chPref val="0"/>
          <dgm:bulletEnabled val="1"/>
        </dgm:presLayoutVars>
      </dgm:prSet>
      <dgm:spPr/>
    </dgm:pt>
    <dgm:pt modelId="{0E97C1EB-C52D-481E-9DA4-BE8C8B299934}" type="pres">
      <dgm:prSet presAssocID="{A0DEA2C8-D691-409C-85EB-23FD1EDC3787}" presName="Accent5" presStyleCnt="0"/>
      <dgm:spPr/>
    </dgm:pt>
    <dgm:pt modelId="{C7C2FC80-8BA6-4CB4-9629-CD83A60494FB}" type="pres">
      <dgm:prSet presAssocID="{A0DEA2C8-D691-409C-85EB-23FD1EDC3787}" presName="Accent" presStyleLbl="bgShp" presStyleIdx="4" presStyleCnt="6"/>
      <dgm:spPr/>
    </dgm:pt>
    <dgm:pt modelId="{3D930558-90FA-4C96-A378-61643083C1FB}" type="pres">
      <dgm:prSet presAssocID="{A0DEA2C8-D691-409C-85EB-23FD1EDC3787}" presName="Child5" presStyleLbl="node1" presStyleIdx="4" presStyleCnt="6">
        <dgm:presLayoutVars>
          <dgm:chMax val="0"/>
          <dgm:chPref val="0"/>
          <dgm:bulletEnabled val="1"/>
        </dgm:presLayoutVars>
      </dgm:prSet>
      <dgm:spPr/>
    </dgm:pt>
    <dgm:pt modelId="{B35216FC-ABAD-4506-9662-52F4B5770AD5}" type="pres">
      <dgm:prSet presAssocID="{27A77ACA-CA14-4E8C-AA7D-AA200DFFAA42}" presName="Accent6" presStyleCnt="0"/>
      <dgm:spPr/>
    </dgm:pt>
    <dgm:pt modelId="{407F48CE-08BD-4791-BFA7-315F7F9F605A}" type="pres">
      <dgm:prSet presAssocID="{27A77ACA-CA14-4E8C-AA7D-AA200DFFAA42}" presName="Accent" presStyleLbl="bgShp" presStyleIdx="5" presStyleCnt="6"/>
      <dgm:spPr/>
    </dgm:pt>
    <dgm:pt modelId="{121083A3-1D5A-4D54-9FB2-90A6EE8A36C4}" type="pres">
      <dgm:prSet presAssocID="{27A77ACA-CA14-4E8C-AA7D-AA200DFFAA42}" presName="Child6" presStyleLbl="node1" presStyleIdx="5" presStyleCnt="6" custLinFactNeighborX="2144">
        <dgm:presLayoutVars>
          <dgm:chMax val="0"/>
          <dgm:chPref val="0"/>
          <dgm:bulletEnabled val="1"/>
        </dgm:presLayoutVars>
      </dgm:prSet>
      <dgm:spPr/>
    </dgm:pt>
  </dgm:ptLst>
  <dgm:cxnLst>
    <dgm:cxn modelId="{08D70D03-31D6-4035-8BB1-665138CF01B7}" type="presOf" srcId="{D7BCE196-BE53-436C-A134-B671EB632429}" destId="{DD576DB1-56B2-4BAC-9F27-8D3EF6847DED}" srcOrd="0" destOrd="0" presId="urn:microsoft.com/office/officeart/2011/layout/HexagonRadial"/>
    <dgm:cxn modelId="{6B940E20-988D-40B9-A77F-39419310A7AF}" type="presOf" srcId="{D1D9D5EE-1724-4182-85EC-641395AA4975}" destId="{B411BFD0-61CF-4663-8E21-C02D32D9B11D}" srcOrd="0" destOrd="0" presId="urn:microsoft.com/office/officeart/2011/layout/HexagonRadial"/>
    <dgm:cxn modelId="{34A69621-486F-4E2B-B45F-9FFB265BA8CA}" type="presOf" srcId="{689F3DAB-D1F7-4611-AA88-E91F84393EE0}" destId="{AB1D8AA1-54E8-4B48-A703-3EAE38434C4C}" srcOrd="0" destOrd="0" presId="urn:microsoft.com/office/officeart/2011/layout/HexagonRadial"/>
    <dgm:cxn modelId="{EEAC0040-ADA8-4ACE-A13F-216876134AA4}" type="presOf" srcId="{102334D3-F5B7-4976-A191-C2C983008433}" destId="{1593DDC6-15A7-4734-BDD9-519F6C1EC22B}" srcOrd="0" destOrd="0" presId="urn:microsoft.com/office/officeart/2011/layout/HexagonRadial"/>
    <dgm:cxn modelId="{439F3762-32BF-4FA9-9864-3B924DDF04DE}" type="presOf" srcId="{27A77ACA-CA14-4E8C-AA7D-AA200DFFAA42}" destId="{121083A3-1D5A-4D54-9FB2-90A6EE8A36C4}" srcOrd="0" destOrd="0" presId="urn:microsoft.com/office/officeart/2011/layout/HexagonRadial"/>
    <dgm:cxn modelId="{7F9DFC77-7AB5-4AC0-AD61-247879D9C892}" srcId="{FB3E4C2F-6CD1-4BF1-BBB3-2DF5AEDDA3A1}" destId="{27A77ACA-CA14-4E8C-AA7D-AA200DFFAA42}" srcOrd="5" destOrd="0" parTransId="{C085F057-03E1-41CC-A210-8350D7BD9E33}" sibTransId="{4570564C-20E1-4994-B428-56A1B70B16AB}"/>
    <dgm:cxn modelId="{B5540F80-EF82-452D-B8E4-A903EAE0ADF5}" type="presOf" srcId="{0A8F9EE4-E045-4A89-AC8E-5FB874C658A9}" destId="{0D9D9D03-2CE7-4347-A8D8-E4770B46AABE}" srcOrd="0" destOrd="0" presId="urn:microsoft.com/office/officeart/2011/layout/HexagonRadial"/>
    <dgm:cxn modelId="{99FFDE84-939E-43F7-80CF-0E622D9FFA60}" srcId="{D7BCE196-BE53-436C-A134-B671EB632429}" destId="{FB3E4C2F-6CD1-4BF1-BBB3-2DF5AEDDA3A1}" srcOrd="0" destOrd="0" parTransId="{7F154165-1A8A-4336-BF4C-9477389C2B2E}" sibTransId="{D080C963-7F89-44C5-9FB3-F63C0CF31299}"/>
    <dgm:cxn modelId="{8FC8508B-AA01-4CFB-8D70-6CBBD047714B}" srcId="{FB3E4C2F-6CD1-4BF1-BBB3-2DF5AEDDA3A1}" destId="{A0DEA2C8-D691-409C-85EB-23FD1EDC3787}" srcOrd="4" destOrd="0" parTransId="{767825A6-D4AD-49BD-BDF2-CC982D17A095}" sibTransId="{6D8BBB39-FA37-4235-B001-A58D2AED5DAB}"/>
    <dgm:cxn modelId="{66F9FB90-BBAD-4CCA-A3A3-0776EBD588EE}" type="presOf" srcId="{FB3E4C2F-6CD1-4BF1-BBB3-2DF5AEDDA3A1}" destId="{E358B519-79E5-469F-881F-EBE2922A80EF}" srcOrd="0" destOrd="0" presId="urn:microsoft.com/office/officeart/2011/layout/HexagonRadial"/>
    <dgm:cxn modelId="{88D45AAB-856C-4A84-A7C5-22A55EBADB9A}" srcId="{FB3E4C2F-6CD1-4BF1-BBB3-2DF5AEDDA3A1}" destId="{689F3DAB-D1F7-4611-AA88-E91F84393EE0}" srcOrd="1" destOrd="0" parTransId="{BB999562-D1B3-49EA-835B-15CACB4FFB38}" sibTransId="{FAF911D7-2AD0-4142-B288-EE885E58BD4B}"/>
    <dgm:cxn modelId="{8ACFAECE-EFCB-44C9-95C6-03EA2FD029D4}" type="presOf" srcId="{A0DEA2C8-D691-409C-85EB-23FD1EDC3787}" destId="{3D930558-90FA-4C96-A378-61643083C1FB}" srcOrd="0" destOrd="0" presId="urn:microsoft.com/office/officeart/2011/layout/HexagonRadial"/>
    <dgm:cxn modelId="{ECE07DDB-FB3E-455B-BEEE-114A420B201A}" srcId="{FB3E4C2F-6CD1-4BF1-BBB3-2DF5AEDDA3A1}" destId="{D1D9D5EE-1724-4182-85EC-641395AA4975}" srcOrd="0" destOrd="0" parTransId="{6755E588-8AE5-4273-AEF7-2995301BA387}" sibTransId="{774FD3F4-D383-4708-92CA-84EAD787BA53}"/>
    <dgm:cxn modelId="{9358FCF2-865C-477C-9C15-6FE0C2EA6D47}" srcId="{FB3E4C2F-6CD1-4BF1-BBB3-2DF5AEDDA3A1}" destId="{0A8F9EE4-E045-4A89-AC8E-5FB874C658A9}" srcOrd="3" destOrd="0" parTransId="{B2349F53-0E46-4A5C-B306-A4B2B99192A1}" sibTransId="{227C5BAE-294C-48E6-9046-93AA47119DE7}"/>
    <dgm:cxn modelId="{43BF74FD-CFBA-46DE-8575-4DABF33D1062}" srcId="{FB3E4C2F-6CD1-4BF1-BBB3-2DF5AEDDA3A1}" destId="{102334D3-F5B7-4976-A191-C2C983008433}" srcOrd="2" destOrd="0" parTransId="{2C6A3879-FDA0-4BAD-9F33-F2F7AD5BE4E1}" sibTransId="{E6AF02DA-B3FA-4423-98B1-9F5804AE1DD4}"/>
    <dgm:cxn modelId="{1F8047C2-D4B6-4F3F-90F8-8814A28DE5E0}" type="presParOf" srcId="{DD576DB1-56B2-4BAC-9F27-8D3EF6847DED}" destId="{E358B519-79E5-469F-881F-EBE2922A80EF}" srcOrd="0" destOrd="0" presId="urn:microsoft.com/office/officeart/2011/layout/HexagonRadial"/>
    <dgm:cxn modelId="{FF9927B4-6C01-4F37-990F-5F7C33668E86}" type="presParOf" srcId="{DD576DB1-56B2-4BAC-9F27-8D3EF6847DED}" destId="{084F640E-A510-4CC3-A0C1-29A6739D70F5}" srcOrd="1" destOrd="0" presId="urn:microsoft.com/office/officeart/2011/layout/HexagonRadial"/>
    <dgm:cxn modelId="{696568A7-5E11-40AC-8CDA-2C92058B5B6A}" type="presParOf" srcId="{084F640E-A510-4CC3-A0C1-29A6739D70F5}" destId="{54C574A4-50DF-4B0A-B497-E907A9E707C2}" srcOrd="0" destOrd="0" presId="urn:microsoft.com/office/officeart/2011/layout/HexagonRadial"/>
    <dgm:cxn modelId="{AC024243-7656-43AB-8C09-EDF082E46160}" type="presParOf" srcId="{DD576DB1-56B2-4BAC-9F27-8D3EF6847DED}" destId="{B411BFD0-61CF-4663-8E21-C02D32D9B11D}" srcOrd="2" destOrd="0" presId="urn:microsoft.com/office/officeart/2011/layout/HexagonRadial"/>
    <dgm:cxn modelId="{FC82FB02-5B70-4A9C-BB7F-F5E19BCAC34E}" type="presParOf" srcId="{DD576DB1-56B2-4BAC-9F27-8D3EF6847DED}" destId="{40333ED2-0684-477A-A545-5A030A152BE7}" srcOrd="3" destOrd="0" presId="urn:microsoft.com/office/officeart/2011/layout/HexagonRadial"/>
    <dgm:cxn modelId="{B940349F-72B4-48F9-8359-D64DADA06552}" type="presParOf" srcId="{40333ED2-0684-477A-A545-5A030A152BE7}" destId="{A78E24DE-2B49-4FB4-97CF-7A43E6545541}" srcOrd="0" destOrd="0" presId="urn:microsoft.com/office/officeart/2011/layout/HexagonRadial"/>
    <dgm:cxn modelId="{CAD174AD-E414-4884-8B97-136B57A0E11C}" type="presParOf" srcId="{DD576DB1-56B2-4BAC-9F27-8D3EF6847DED}" destId="{AB1D8AA1-54E8-4B48-A703-3EAE38434C4C}" srcOrd="4" destOrd="0" presId="urn:microsoft.com/office/officeart/2011/layout/HexagonRadial"/>
    <dgm:cxn modelId="{CAB19F17-88FF-408B-AB47-F5D08CCEC27D}" type="presParOf" srcId="{DD576DB1-56B2-4BAC-9F27-8D3EF6847DED}" destId="{8D00A6FB-1D30-4574-BA3C-C358F2AA143A}" srcOrd="5" destOrd="0" presId="urn:microsoft.com/office/officeart/2011/layout/HexagonRadial"/>
    <dgm:cxn modelId="{9FE772DC-6462-4F1C-BAF1-8832211FE8BB}" type="presParOf" srcId="{8D00A6FB-1D30-4574-BA3C-C358F2AA143A}" destId="{658C5C9E-0921-4F59-8B84-A2AF8D0B0211}" srcOrd="0" destOrd="0" presId="urn:microsoft.com/office/officeart/2011/layout/HexagonRadial"/>
    <dgm:cxn modelId="{C609D3DA-ECE6-4F26-9D07-04CFB8757F6A}" type="presParOf" srcId="{DD576DB1-56B2-4BAC-9F27-8D3EF6847DED}" destId="{1593DDC6-15A7-4734-BDD9-519F6C1EC22B}" srcOrd="6" destOrd="0" presId="urn:microsoft.com/office/officeart/2011/layout/HexagonRadial"/>
    <dgm:cxn modelId="{E38FF291-8864-4F04-9608-ADAAE01D77E5}" type="presParOf" srcId="{DD576DB1-56B2-4BAC-9F27-8D3EF6847DED}" destId="{1D8A2312-FC95-431F-A6B4-A39076E807FC}" srcOrd="7" destOrd="0" presId="urn:microsoft.com/office/officeart/2011/layout/HexagonRadial"/>
    <dgm:cxn modelId="{2090A666-ABEE-4936-A50F-0BB3CA94B93A}" type="presParOf" srcId="{1D8A2312-FC95-431F-A6B4-A39076E807FC}" destId="{B1CF13E1-D2A6-4584-A17B-34C595A9AFFA}" srcOrd="0" destOrd="0" presId="urn:microsoft.com/office/officeart/2011/layout/HexagonRadial"/>
    <dgm:cxn modelId="{0F491644-2C90-4FE3-B63A-B9CEC1938496}" type="presParOf" srcId="{DD576DB1-56B2-4BAC-9F27-8D3EF6847DED}" destId="{0D9D9D03-2CE7-4347-A8D8-E4770B46AABE}" srcOrd="8" destOrd="0" presId="urn:microsoft.com/office/officeart/2011/layout/HexagonRadial"/>
    <dgm:cxn modelId="{FAE46B3C-11D5-49F5-A6F3-00207300D1E1}" type="presParOf" srcId="{DD576DB1-56B2-4BAC-9F27-8D3EF6847DED}" destId="{0E97C1EB-C52D-481E-9DA4-BE8C8B299934}" srcOrd="9" destOrd="0" presId="urn:microsoft.com/office/officeart/2011/layout/HexagonRadial"/>
    <dgm:cxn modelId="{24050B40-C349-4F9A-87D4-AB00939F8067}" type="presParOf" srcId="{0E97C1EB-C52D-481E-9DA4-BE8C8B299934}" destId="{C7C2FC80-8BA6-4CB4-9629-CD83A60494FB}" srcOrd="0" destOrd="0" presId="urn:microsoft.com/office/officeart/2011/layout/HexagonRadial"/>
    <dgm:cxn modelId="{1350B766-4F74-40B4-8937-CD27FCAA0241}" type="presParOf" srcId="{DD576DB1-56B2-4BAC-9F27-8D3EF6847DED}" destId="{3D930558-90FA-4C96-A378-61643083C1FB}" srcOrd="10" destOrd="0" presId="urn:microsoft.com/office/officeart/2011/layout/HexagonRadial"/>
    <dgm:cxn modelId="{B93E4994-4E95-4551-91BD-64D5945AC8CA}" type="presParOf" srcId="{DD576DB1-56B2-4BAC-9F27-8D3EF6847DED}" destId="{B35216FC-ABAD-4506-9662-52F4B5770AD5}" srcOrd="11" destOrd="0" presId="urn:microsoft.com/office/officeart/2011/layout/HexagonRadial"/>
    <dgm:cxn modelId="{2423904F-A498-474F-980C-7A565598D6DE}" type="presParOf" srcId="{B35216FC-ABAD-4506-9662-52F4B5770AD5}" destId="{407F48CE-08BD-4791-BFA7-315F7F9F605A}" srcOrd="0" destOrd="0" presId="urn:microsoft.com/office/officeart/2011/layout/HexagonRadial"/>
    <dgm:cxn modelId="{E42D41CD-C7ED-4DEE-8189-BC31A53C4B59}" type="presParOf" srcId="{DD576DB1-56B2-4BAC-9F27-8D3EF6847DED}" destId="{121083A3-1D5A-4D54-9FB2-90A6EE8A36C4}"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8B519-79E5-469F-881F-EBE2922A80EF}">
      <dsp:nvSpPr>
        <dsp:cNvPr id="0" name=""/>
        <dsp:cNvSpPr/>
      </dsp:nvSpPr>
      <dsp:spPr>
        <a:xfrm>
          <a:off x="2078014" y="1475439"/>
          <a:ext cx="1875347" cy="162225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Considerations</a:t>
          </a:r>
        </a:p>
      </dsp:txBody>
      <dsp:txXfrm>
        <a:off x="2388785" y="1744269"/>
        <a:ext cx="1253805" cy="1084591"/>
      </dsp:txXfrm>
    </dsp:sp>
    <dsp:sp modelId="{A78E24DE-2B49-4FB4-97CF-7A43E6545541}">
      <dsp:nvSpPr>
        <dsp:cNvPr id="0" name=""/>
        <dsp:cNvSpPr/>
      </dsp:nvSpPr>
      <dsp:spPr>
        <a:xfrm>
          <a:off x="3252341" y="699301"/>
          <a:ext cx="707562" cy="60965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1BFD0-61CF-4663-8E21-C02D32D9B11D}">
      <dsp:nvSpPr>
        <dsp:cNvPr id="0" name=""/>
        <dsp:cNvSpPr/>
      </dsp:nvSpPr>
      <dsp:spPr>
        <a:xfrm>
          <a:off x="2250760" y="0"/>
          <a:ext cx="1536833" cy="1329541"/>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Permission requirement</a:t>
          </a:r>
        </a:p>
      </dsp:txBody>
      <dsp:txXfrm>
        <a:off x="2505446" y="220333"/>
        <a:ext cx="1027461" cy="888875"/>
      </dsp:txXfrm>
    </dsp:sp>
    <dsp:sp modelId="{658C5C9E-0921-4F59-8B84-A2AF8D0B0211}">
      <dsp:nvSpPr>
        <dsp:cNvPr id="0" name=""/>
        <dsp:cNvSpPr/>
      </dsp:nvSpPr>
      <dsp:spPr>
        <a:xfrm>
          <a:off x="4078122" y="1839039"/>
          <a:ext cx="707562" cy="60965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1D8AA1-54E8-4B48-A703-3EAE38434C4C}">
      <dsp:nvSpPr>
        <dsp:cNvPr id="0" name=""/>
        <dsp:cNvSpPr/>
      </dsp:nvSpPr>
      <dsp:spPr>
        <a:xfrm>
          <a:off x="3660215" y="817757"/>
          <a:ext cx="1536833" cy="1329541"/>
        </a:xfrm>
        <a:prstGeom prst="hexagon">
          <a:avLst>
            <a:gd name="adj" fmla="val 28570"/>
            <a:gd name="vf" fmla="val 115470"/>
          </a:avLst>
        </a:prstGeom>
        <a:solidFill>
          <a:schemeClr val="accent2">
            <a:hueOff val="-3430925"/>
            <a:satOff val="834"/>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Educational exceptions</a:t>
          </a:r>
        </a:p>
      </dsp:txBody>
      <dsp:txXfrm>
        <a:off x="3914901" y="1038090"/>
        <a:ext cx="1027461" cy="888875"/>
      </dsp:txXfrm>
    </dsp:sp>
    <dsp:sp modelId="{B1CF13E1-D2A6-4584-A17B-34C595A9AFFA}">
      <dsp:nvSpPr>
        <dsp:cNvPr id="0" name=""/>
        <dsp:cNvSpPr/>
      </dsp:nvSpPr>
      <dsp:spPr>
        <a:xfrm>
          <a:off x="3504482" y="3125589"/>
          <a:ext cx="707562" cy="60965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3DDC6-15A7-4734-BDD9-519F6C1EC22B}">
      <dsp:nvSpPr>
        <dsp:cNvPr id="0" name=""/>
        <dsp:cNvSpPr/>
      </dsp:nvSpPr>
      <dsp:spPr>
        <a:xfrm>
          <a:off x="3660215" y="2425373"/>
          <a:ext cx="1536833" cy="1329541"/>
        </a:xfrm>
        <a:prstGeom prst="hexagon">
          <a:avLst>
            <a:gd name="adj" fmla="val 28570"/>
            <a:gd name="vf" fmla="val 115470"/>
          </a:avLst>
        </a:prstGeom>
        <a:solidFill>
          <a:schemeClr val="accent2">
            <a:hueOff val="-6861850"/>
            <a:satOff val="1669"/>
            <a:lumOff val="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Fair dealing</a:t>
          </a:r>
        </a:p>
      </dsp:txBody>
      <dsp:txXfrm>
        <a:off x="3914901" y="2645706"/>
        <a:ext cx="1027461" cy="888875"/>
      </dsp:txXfrm>
    </dsp:sp>
    <dsp:sp modelId="{C7C2FC80-8BA6-4CB4-9629-CD83A60494FB}">
      <dsp:nvSpPr>
        <dsp:cNvPr id="0" name=""/>
        <dsp:cNvSpPr/>
      </dsp:nvSpPr>
      <dsp:spPr>
        <a:xfrm>
          <a:off x="2081504" y="3259138"/>
          <a:ext cx="707562" cy="60965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9D9D03-2CE7-4347-A8D8-E4770B46AABE}">
      <dsp:nvSpPr>
        <dsp:cNvPr id="0" name=""/>
        <dsp:cNvSpPr/>
      </dsp:nvSpPr>
      <dsp:spPr>
        <a:xfrm>
          <a:off x="2250760" y="3244045"/>
          <a:ext cx="1536833" cy="1329541"/>
        </a:xfrm>
        <a:prstGeom prst="hexagon">
          <a:avLst>
            <a:gd name="adj" fmla="val 28570"/>
            <a:gd name="vf" fmla="val 115470"/>
          </a:avLst>
        </a:prstGeom>
        <a:solidFill>
          <a:schemeClr val="accent2">
            <a:hueOff val="-10292775"/>
            <a:satOff val="2503"/>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Attribution requirement</a:t>
          </a:r>
        </a:p>
      </dsp:txBody>
      <dsp:txXfrm>
        <a:off x="2505446" y="3464378"/>
        <a:ext cx="1027461" cy="888875"/>
      </dsp:txXfrm>
    </dsp:sp>
    <dsp:sp modelId="{407F48CE-08BD-4791-BFA7-315F7F9F605A}">
      <dsp:nvSpPr>
        <dsp:cNvPr id="0" name=""/>
        <dsp:cNvSpPr/>
      </dsp:nvSpPr>
      <dsp:spPr>
        <a:xfrm>
          <a:off x="1242199" y="2119857"/>
          <a:ext cx="707562" cy="609659"/>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30558-90FA-4C96-A378-61643083C1FB}">
      <dsp:nvSpPr>
        <dsp:cNvPr id="0" name=""/>
        <dsp:cNvSpPr/>
      </dsp:nvSpPr>
      <dsp:spPr>
        <a:xfrm>
          <a:off x="834762" y="2426287"/>
          <a:ext cx="1536833" cy="1329541"/>
        </a:xfrm>
        <a:prstGeom prst="hexagon">
          <a:avLst>
            <a:gd name="adj" fmla="val 28570"/>
            <a:gd name="vf" fmla="val 115470"/>
          </a:avLst>
        </a:prstGeom>
        <a:solidFill>
          <a:schemeClr val="accent2">
            <a:hueOff val="-13723699"/>
            <a:satOff val="3338"/>
            <a:lumOff val="1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Creative Commons licenses</a:t>
          </a:r>
        </a:p>
      </dsp:txBody>
      <dsp:txXfrm>
        <a:off x="1089448" y="2646620"/>
        <a:ext cx="1027461" cy="888875"/>
      </dsp:txXfrm>
    </dsp:sp>
    <dsp:sp modelId="{121083A3-1D5A-4D54-9FB2-90A6EE8A36C4}">
      <dsp:nvSpPr>
        <dsp:cNvPr id="0" name=""/>
        <dsp:cNvSpPr/>
      </dsp:nvSpPr>
      <dsp:spPr>
        <a:xfrm>
          <a:off x="867712" y="815927"/>
          <a:ext cx="1536833" cy="1329541"/>
        </a:xfrm>
        <a:prstGeom prst="hexagon">
          <a:avLst>
            <a:gd name="adj" fmla="val 28570"/>
            <a:gd name="vf" fmla="val 115470"/>
          </a:avLst>
        </a:prstGeom>
        <a:solidFill>
          <a:schemeClr val="accent2">
            <a:hueOff val="-17154624"/>
            <a:satOff val="417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Public domain works</a:t>
          </a:r>
        </a:p>
      </dsp:txBody>
      <dsp:txXfrm>
        <a:off x="1122398" y="1036260"/>
        <a:ext cx="1027461" cy="88887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48" tIns="49524" rIns="99048" bIns="49524" rtlCol="0"/>
          <a:lstStyle>
            <a:lvl1pPr algn="r">
              <a:defRPr sz="1300"/>
            </a:lvl1pPr>
          </a:lstStyle>
          <a:p>
            <a:fld id="{6CC4392C-B303-40FD-BC68-78C142F0970E}" type="datetimeFigureOut">
              <a:rPr lang="en-GB" smtClean="0"/>
              <a:t>26/02/2026</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48" tIns="49524" rIns="99048" bIns="4952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8"/>
            <a:ext cx="3078427"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8"/>
            <a:ext cx="3078427" cy="513507"/>
          </a:xfrm>
          <a:prstGeom prst="rect">
            <a:avLst/>
          </a:prstGeom>
        </p:spPr>
        <p:txBody>
          <a:bodyPr vert="horz" lIns="99048" tIns="49524" rIns="99048" bIns="49524" rtlCol="0" anchor="b"/>
          <a:lstStyle>
            <a:lvl1pPr algn="r">
              <a:defRPr sz="13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t>What is copyright and copyright law</a:t>
            </a:r>
          </a:p>
          <a:p>
            <a:r>
              <a:rPr lang="en-GB" sz="1200"/>
              <a:t>What does copyright protect</a:t>
            </a:r>
          </a:p>
          <a:p>
            <a:r>
              <a:rPr lang="en-GB" sz="1200"/>
              <a:t>How long does copyright last</a:t>
            </a:r>
          </a:p>
          <a:p>
            <a:r>
              <a:rPr lang="en-GB" sz="1200"/>
              <a:t>Who owns copyright</a:t>
            </a:r>
          </a:p>
          <a:p>
            <a:r>
              <a:rPr lang="en-GB" sz="1200"/>
              <a:t>Copyright as an economic right</a:t>
            </a:r>
          </a:p>
          <a:p>
            <a:r>
              <a:rPr lang="en-GB" sz="1200"/>
              <a:t>Using copyrighted material </a:t>
            </a:r>
          </a:p>
          <a:p>
            <a:r>
              <a:rPr lang="en-GB" sz="1200"/>
              <a:t>Copyright exceptions and fair dealing</a:t>
            </a:r>
          </a:p>
          <a:p>
            <a:r>
              <a:rPr lang="en-GB" sz="1200"/>
              <a:t>Copyright licences and Creative Commons</a:t>
            </a:r>
          </a:p>
          <a:p>
            <a:r>
              <a:rPr lang="en-GB" sz="1200"/>
              <a:t>Obtaining permission to copy</a:t>
            </a:r>
          </a:p>
          <a:p>
            <a:r>
              <a:rPr lang="en-GB" sz="1200"/>
              <a:t>Sources of free to use material</a:t>
            </a:r>
          </a:p>
          <a:p>
            <a:r>
              <a:rPr lang="en-GB" sz="1200"/>
              <a:t>Open Access and sources of Open Access material</a:t>
            </a:r>
          </a:p>
          <a:p>
            <a:r>
              <a:rPr lang="en-GB" sz="1200"/>
              <a:t>Copyrighted material in theses</a:t>
            </a:r>
          </a:p>
          <a:p>
            <a:r>
              <a:rPr lang="en-GB" sz="1200"/>
              <a:t>Protecting your own work</a:t>
            </a:r>
          </a:p>
          <a:p>
            <a:r>
              <a:rPr lang="en-GB" sz="1200"/>
              <a:t>Copyright infringement</a:t>
            </a:r>
          </a:p>
          <a:p>
            <a:r>
              <a:rPr lang="en-GB" sz="1200"/>
              <a:t>Further resources</a:t>
            </a:r>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307165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US" altLang="en-US" dirty="0">
                <a:latin typeface="Arial" panose="020B0604020202020204" pitchFamily="34" charset="0"/>
                <a:cs typeface="Arial" panose="020B0604020202020204" pitchFamily="34" charset="0"/>
              </a:rPr>
              <a:t>The Author is in control of all these rights. If someone wants you to assign rights to them, this is what you are giving up. If you do that, it should be for a consideration. </a:t>
            </a:r>
          </a:p>
          <a:p>
            <a:endParaRPr lang="en-GB" dirty="0"/>
          </a:p>
        </p:txBody>
      </p:sp>
      <p:sp>
        <p:nvSpPr>
          <p:cNvPr id="4" name="Slide Number Placeholder 3"/>
          <p:cNvSpPr>
            <a:spLocks noGrp="1"/>
          </p:cNvSpPr>
          <p:nvPr>
            <p:ph type="sldNum" sz="quarter" idx="5"/>
          </p:nvPr>
        </p:nvSpPr>
        <p:spPr/>
        <p:txBody>
          <a:bodyPr/>
          <a:lstStyle/>
          <a:p>
            <a:fld id="{76110F28-5578-435C-AD28-32E1F269F8D0}" type="slidenum">
              <a:rPr lang="en-GB" smtClean="0"/>
              <a:t>5</a:t>
            </a:fld>
            <a:endParaRPr lang="en-GB"/>
          </a:p>
        </p:txBody>
      </p:sp>
    </p:spTree>
    <p:extLst>
      <p:ext uri="{BB962C8B-B14F-4D97-AF65-F5344CB8AC3E}">
        <p14:creationId xmlns:p14="http://schemas.microsoft.com/office/powerpoint/2010/main" val="2750171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111622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touch on ‘fair dealing’ shortly. It’s also important to note that using the licensing bodies means that royalties are distributed correctly.</a:t>
            </a:r>
          </a:p>
        </p:txBody>
      </p:sp>
      <p:sp>
        <p:nvSpPr>
          <p:cNvPr id="4" name="Slide Number Placeholder 3"/>
          <p:cNvSpPr>
            <a:spLocks noGrp="1"/>
          </p:cNvSpPr>
          <p:nvPr>
            <p:ph type="sldNum" sz="quarter" idx="5"/>
          </p:nvPr>
        </p:nvSpPr>
        <p:spPr/>
        <p:txBody>
          <a:bodyPr/>
          <a:lstStyle/>
          <a:p>
            <a:fld id="{76110F28-5578-435C-AD28-32E1F269F8D0}" type="slidenum">
              <a:rPr lang="en-GB" smtClean="0"/>
              <a:t>16</a:t>
            </a:fld>
            <a:endParaRPr lang="en-GB"/>
          </a:p>
        </p:txBody>
      </p:sp>
    </p:spTree>
    <p:extLst>
      <p:ext uri="{BB962C8B-B14F-4D97-AF65-F5344CB8AC3E}">
        <p14:creationId xmlns:p14="http://schemas.microsoft.com/office/powerpoint/2010/main" val="1212807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2307165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EF122-48DC-976D-132D-9EFB99AF9F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8C05A5-91F4-1F7F-46EB-25B374094C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20DC7D-8581-C450-7154-9DF8EC413664}"/>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D5DC6BCE-B771-E1B5-604A-6A5D3F65B218}"/>
              </a:ext>
            </a:extLst>
          </p:cNvPr>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168403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A0F890-9FE8-7E93-B79B-BF269A7375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038AA-A4BC-16B7-FC9C-330CD639C2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113FD2-0656-A277-E768-A29C81A3E7B3}"/>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B4156E93-1FC6-87AB-63B4-C9500518A6AA}"/>
              </a:ext>
            </a:extLst>
          </p:cNvPr>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289497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4610E-FD86-EDA3-F305-F29B00D7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FA089F-304B-4CF3-8FED-034A52AEAC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B85665-ABD2-9347-607E-7AE665DD6612}"/>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88A9D540-7272-613C-248A-DDD833136B07}"/>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461861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20229-933E-ED2F-08AD-3BB8EBEC34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511BB9-419C-D4D3-0D56-4C2F3CF27A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36F5C-5B75-9ADD-B3E0-1ECAFF0F4A6A}"/>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A236A35E-3ACE-B23C-CE37-D79E59A78AAE}"/>
              </a:ext>
            </a:extLst>
          </p:cNvPr>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842517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8F1AA-FC2B-4F08-BE24-9E8DDE3D51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A28959-2D24-0E8A-EBE3-8371FA20F3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58F581-6541-2256-2626-C2FFE647C6E0}"/>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1703354D-2D4E-83C0-9E2B-3EF0C8EAC35B}"/>
              </a:ext>
            </a:extLst>
          </p:cNvPr>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74513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5E346-9E28-BDBC-B6A9-DEF3F195FB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B54089-361B-0B7C-9CA0-49DE76C437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4602A1-220D-C08B-FF1F-7520290E2381}"/>
              </a:ext>
            </a:extLst>
          </p:cNvPr>
          <p:cNvSpPr>
            <a:spLocks noGrp="1"/>
          </p:cNvSpPr>
          <p:nvPr>
            <p:ph type="body" idx="1"/>
          </p:nvPr>
        </p:nvSpPr>
        <p:spPr/>
        <p:txBody>
          <a:bodyPr/>
          <a:lstStyle/>
          <a:p>
            <a:r>
              <a:rPr lang="en-GB" sz="1200" dirty="0"/>
              <a:t>What is copyright and copyright law</a:t>
            </a:r>
          </a:p>
          <a:p>
            <a:r>
              <a:rPr lang="en-GB" sz="1200" dirty="0"/>
              <a:t>What does copyright protect</a:t>
            </a:r>
          </a:p>
          <a:p>
            <a:r>
              <a:rPr lang="en-GB" sz="1200" dirty="0"/>
              <a:t>How long does copyright last</a:t>
            </a:r>
          </a:p>
          <a:p>
            <a:r>
              <a:rPr lang="en-GB" sz="1200" dirty="0"/>
              <a:t>Who owns copyright</a:t>
            </a:r>
          </a:p>
          <a:p>
            <a:r>
              <a:rPr lang="en-GB" sz="1200" dirty="0"/>
              <a:t>Copyright as an economic right</a:t>
            </a:r>
          </a:p>
          <a:p>
            <a:r>
              <a:rPr lang="en-GB" sz="1200" dirty="0"/>
              <a:t>Using copyrighted material </a:t>
            </a:r>
          </a:p>
          <a:p>
            <a:r>
              <a:rPr lang="en-GB" sz="1200" dirty="0"/>
              <a:t>Copyright exceptions and fair dealing</a:t>
            </a:r>
          </a:p>
          <a:p>
            <a:r>
              <a:rPr lang="en-GB" sz="1200" dirty="0"/>
              <a:t>Copyright licences and Creative Commons</a:t>
            </a:r>
          </a:p>
          <a:p>
            <a:r>
              <a:rPr lang="en-GB" sz="1200" dirty="0"/>
              <a:t>Obtaining permission to copy</a:t>
            </a:r>
          </a:p>
          <a:p>
            <a:r>
              <a:rPr lang="en-GB" sz="1200" dirty="0"/>
              <a:t>Sources of free to use material</a:t>
            </a:r>
          </a:p>
          <a:p>
            <a:r>
              <a:rPr lang="en-GB" sz="1200" dirty="0"/>
              <a:t>Open Access and sources of Open Access material</a:t>
            </a:r>
          </a:p>
          <a:p>
            <a:r>
              <a:rPr lang="en-GB" sz="1200" dirty="0"/>
              <a:t>Copyrighted material in theses</a:t>
            </a:r>
          </a:p>
          <a:p>
            <a:r>
              <a:rPr lang="en-GB" sz="1200" dirty="0"/>
              <a:t>Protecting your own work</a:t>
            </a:r>
          </a:p>
          <a:p>
            <a:r>
              <a:rPr lang="en-GB" sz="1200" dirty="0"/>
              <a:t>Copyright infringement</a:t>
            </a:r>
          </a:p>
          <a:p>
            <a:r>
              <a:rPr lang="en-GB" sz="1200" dirty="0"/>
              <a:t>Further resources</a:t>
            </a:r>
          </a:p>
          <a:p>
            <a:endParaRPr lang="en-GB" dirty="0"/>
          </a:p>
        </p:txBody>
      </p:sp>
      <p:sp>
        <p:nvSpPr>
          <p:cNvPr id="4" name="Slide Number Placeholder 3">
            <a:extLst>
              <a:ext uri="{FF2B5EF4-FFF2-40B4-BE49-F238E27FC236}">
                <a16:creationId xmlns:a16="http://schemas.microsoft.com/office/drawing/2014/main" id="{5FFFC1F7-B3AD-23F7-B398-926FCB417EDF}"/>
              </a:ext>
            </a:extLst>
          </p:cNvPr>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5140904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lvl1pPr>
              <a:defRPr sz="2000">
                <a:latin typeface="Calibri" panose="020F0502020204030204" pitchFamily="34" charset="0"/>
                <a:cs typeface="Calibri" panose="020F0502020204030204" pitchFamily="34" charset="0"/>
              </a:defRPr>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2/26/2026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19109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CD2E-38B5-A77B-2A18-6128BA21E3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0365F1-20BC-9A5A-573B-8B39144DDB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6C085-04B9-2E62-CD4D-9C621FAA8BBA}"/>
              </a:ext>
            </a:extLst>
          </p:cNvPr>
          <p:cNvSpPr>
            <a:spLocks noGrp="1"/>
          </p:cNvSpPr>
          <p:nvPr>
            <p:ph type="dt" sz="half" idx="10"/>
          </p:nvPr>
        </p:nvSpPr>
        <p:spPr/>
        <p:txBody>
          <a:bodyPr/>
          <a:lstStyle/>
          <a:p>
            <a:fld id="{849DEE9C-12E4-49AD-A271-AE061AC74F90}" type="datetimeFigureOut">
              <a:rPr lang="en-GB" smtClean="0"/>
              <a:t>26/02/2026</a:t>
            </a:fld>
            <a:endParaRPr lang="en-GB"/>
          </a:p>
        </p:txBody>
      </p:sp>
      <p:sp>
        <p:nvSpPr>
          <p:cNvPr id="5" name="Footer Placeholder 4">
            <a:extLst>
              <a:ext uri="{FF2B5EF4-FFF2-40B4-BE49-F238E27FC236}">
                <a16:creationId xmlns:a16="http://schemas.microsoft.com/office/drawing/2014/main" id="{0D58A095-7264-25BD-10A1-2C6D36EB6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BB7A7-F687-F691-973E-056305023E55}"/>
              </a:ext>
            </a:extLst>
          </p:cNvPr>
          <p:cNvSpPr>
            <a:spLocks noGrp="1"/>
          </p:cNvSpPr>
          <p:nvPr>
            <p:ph type="sldNum" sz="quarter" idx="12"/>
          </p:nvPr>
        </p:nvSpPr>
        <p:spPr/>
        <p:txBody>
          <a:bodyPr/>
          <a:lstStyle/>
          <a:p>
            <a:fld id="{B37F6A42-7607-4CCC-849E-01FF47D213CC}" type="slidenum">
              <a:rPr lang="en-GB" smtClean="0"/>
              <a:t>‹#›</a:t>
            </a:fld>
            <a:endParaRPr lang="en-GB"/>
          </a:p>
        </p:txBody>
      </p:sp>
    </p:spTree>
    <p:extLst>
      <p:ext uri="{BB962C8B-B14F-4D97-AF65-F5344CB8AC3E}">
        <p14:creationId xmlns:p14="http://schemas.microsoft.com/office/powerpoint/2010/main" val="351834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7" name="Shape 137"/>
          <p:cNvSpPr>
            <a:spLocks noGrp="1"/>
          </p:cNvSpPr>
          <p:nvPr>
            <p:ph type="body" sz="quarter" idx="13"/>
          </p:nvPr>
        </p:nvSpPr>
        <p:spPr>
          <a:xfrm>
            <a:off x="4353376" y="791633"/>
            <a:ext cx="3485248" cy="867930"/>
          </a:xfrm>
          <a:prstGeom prst="rect">
            <a:avLst/>
          </a:prstGeom>
        </p:spPr>
        <p:txBody>
          <a:bodyPr wrap="none">
            <a:spAutoFit/>
          </a:bodyPr>
          <a:lstStyle>
            <a:lvl1pPr marL="0" indent="0" algn="ctr">
              <a:spcBef>
                <a:spcPts val="0"/>
              </a:spcBef>
              <a:buSzTx/>
              <a:buNone/>
              <a:defRPr sz="5600">
                <a:solidFill>
                  <a:srgbClr val="2B1054"/>
                </a:solidFill>
                <a:latin typeface="Montserrat Semi Bold"/>
                <a:ea typeface="Montserrat Semi Bold"/>
                <a:cs typeface="Montserrat Semi Bold"/>
                <a:sym typeface="Montserrat Semi Bold"/>
              </a:defRPr>
            </a:lvl1pPr>
          </a:lstStyle>
          <a:p>
            <a:pPr>
              <a:defRPr>
                <a:latin typeface="+mj-lt"/>
                <a:ea typeface="+mj-ea"/>
                <a:cs typeface="+mj-cs"/>
                <a:sym typeface="Montserrat-Regular"/>
              </a:defRPr>
            </a:pPr>
            <a:r>
              <a:rPr>
                <a:latin typeface="Montserrat Semi Bold"/>
                <a:ea typeface="Montserrat Semi Bold"/>
                <a:cs typeface="Montserrat Semi Bold"/>
                <a:sym typeface="Montserrat Semi Bold"/>
              </a:rPr>
              <a:t>SLIDE TITLE</a:t>
            </a:r>
          </a:p>
        </p:txBody>
      </p:sp>
      <p:sp>
        <p:nvSpPr>
          <p:cNvPr id="138" name="Shape 138"/>
          <p:cNvSpPr>
            <a:spLocks noGrp="1"/>
          </p:cNvSpPr>
          <p:nvPr>
            <p:ph type="body" sz="quarter" idx="14"/>
          </p:nvPr>
        </p:nvSpPr>
        <p:spPr>
          <a:xfrm>
            <a:off x="5027333" y="5113427"/>
            <a:ext cx="2137337" cy="441147"/>
          </a:xfrm>
          <a:prstGeom prst="rect">
            <a:avLst/>
          </a:prstGeom>
        </p:spPr>
        <p:txBody>
          <a:bodyPr wrap="none">
            <a:spAutoFit/>
          </a:bodyPr>
          <a:lstStyle>
            <a:lvl1pPr marL="0" indent="0" algn="ctr">
              <a:spcBef>
                <a:spcPts val="0"/>
              </a:spcBef>
              <a:buSzTx/>
              <a:buNone/>
              <a:defRPr sz="2533">
                <a:solidFill>
                  <a:srgbClr val="EC008C"/>
                </a:solidFill>
                <a:latin typeface="Museo Sans Rounded 100"/>
                <a:ea typeface="Museo Sans Rounded 100"/>
                <a:cs typeface="Museo Sans Rounded 100"/>
                <a:sym typeface="Museo Sans Rounded 100"/>
              </a:defRPr>
            </a:lvl1pPr>
          </a:lstStyle>
          <a:p>
            <a:r>
              <a:t>Photo Caption</a:t>
            </a:r>
          </a:p>
        </p:txBody>
      </p:sp>
      <p:sp>
        <p:nvSpPr>
          <p:cNvPr id="139" name="Shape 139"/>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45933291"/>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pixabay.com/?utm_source=link-attribution&amp;utm_medium=referral&amp;utm_campaign=image&amp;utm_content=39594" TargetMode="External"/><Relationship Id="rId4" Type="http://schemas.openxmlformats.org/officeDocument/2006/relationships/hyperlink" Target="https://pixabay.com/users/clker-free-vector-images-3736/?utm_source=link-attribution&amp;utm_medium=referral&amp;utm_campaign=image&amp;utm_content=39594"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5.xml"/><Relationship Id="rId5" Type="http://schemas.openxmlformats.org/officeDocument/2006/relationships/image" Target="../media/image18.jpe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15.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hyperlink" Target="https://www.pagesofthesea.org.uk/" TargetMode="External"/><Relationship Id="rId2" Type="http://schemas.openxmlformats.org/officeDocument/2006/relationships/image" Target="../media/image26.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hyperlink" Target="https://images.google.com/" TargetMode="External"/><Relationship Id="rId7" Type="http://schemas.openxmlformats.org/officeDocument/2006/relationships/hyperlink" Target="https://www.pexels.com/"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unsplash.com/" TargetMode="External"/><Relationship Id="rId5" Type="http://schemas.openxmlformats.org/officeDocument/2006/relationships/hyperlink" Target="https://www.flickr.com/commons" TargetMode="External"/><Relationship Id="rId4" Type="http://schemas.openxmlformats.org/officeDocument/2006/relationships/hyperlink" Target="https://pixabay.com/images/search/"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mailto:copyright@uwtsd.ac.uk" TargetMode="External"/><Relationship Id="rId2" Type="http://schemas.openxmlformats.org/officeDocument/2006/relationships/hyperlink" Target="https://www.tineye.com/"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creativecommons.org/"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5.xml"/><Relationship Id="rId4" Type="http://schemas.openxmlformats.org/officeDocument/2006/relationships/hyperlink" Target="https://www.copyrightuser.org/understand/rights-permissions/creative-commons/"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archive.org/details/prelinger" TargetMode="External"/><Relationship Id="rId3" Type="http://schemas.openxmlformats.org/officeDocument/2006/relationships/hyperlink" Target="https://commons.wikimedia.org/wiki/Main_Page" TargetMode="External"/><Relationship Id="rId7" Type="http://schemas.openxmlformats.org/officeDocument/2006/relationships/hyperlink" Target="https://archive.org/" TargetMode="External"/><Relationship Id="rId2" Type="http://schemas.openxmlformats.org/officeDocument/2006/relationships/hyperlink" Target="https://creativecommons.org/" TargetMode="External"/><Relationship Id="rId1" Type="http://schemas.openxmlformats.org/officeDocument/2006/relationships/slideLayout" Target="../slideLayouts/slideLayout4.xml"/><Relationship Id="rId6" Type="http://schemas.openxmlformats.org/officeDocument/2006/relationships/hyperlink" Target="https://en.wikisource.org/wiki/Main_Page" TargetMode="External"/><Relationship Id="rId11" Type="http://schemas.openxmlformats.org/officeDocument/2006/relationships/hyperlink" Target="https://commons.wikimedia.org/wiki/File:Gynandromorph_of_Athyma_inara_Westwood,_1850_-_Colour_Sergeant.jpg" TargetMode="External"/><Relationship Id="rId5" Type="http://schemas.openxmlformats.org/officeDocument/2006/relationships/hyperlink" Target="https://incompetech.com/" TargetMode="External"/><Relationship Id="rId10" Type="http://schemas.openxmlformats.org/officeDocument/2006/relationships/image" Target="../media/image35.jpg"/><Relationship Id="rId4" Type="http://schemas.openxmlformats.org/officeDocument/2006/relationships/hyperlink" Target="https://film.britishcouncil.org/resources/film-archive" TargetMode="External"/><Relationship Id="rId9" Type="http://schemas.openxmlformats.org/officeDocument/2006/relationships/hyperlink" Target="https://images.nasa.gov/"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hyperlink" Target="https://digitalservices.uwtsd.ac.uk/library/support-for-staff/copyright-hub/" TargetMode="External"/><Relationship Id="rId7" Type="http://schemas.openxmlformats.org/officeDocument/2006/relationships/hyperlink" Target="https://www.gov.uk/government/organisations/intellectual-property-office" TargetMode="External"/><Relationship Id="rId2" Type="http://schemas.openxmlformats.org/officeDocument/2006/relationships/hyperlink" Target="https://www.copyrightuser.org/" TargetMode="External"/><Relationship Id="rId1" Type="http://schemas.openxmlformats.org/officeDocument/2006/relationships/slideLayout" Target="../slideLayouts/slideLayout4.xml"/><Relationship Id="rId6" Type="http://schemas.openxmlformats.org/officeDocument/2006/relationships/hyperlink" Target="https://uwtsd.ac.uk/library/open-access-and-research/e-theses-submission-guide/uwtsd-repository-takedown-policy/" TargetMode="External"/><Relationship Id="rId5" Type="http://schemas.openxmlformats.org/officeDocument/2006/relationships/hyperlink" Target="https://view.officeapps.live.com/op/view.aspx?src=https%3A%2F%2Fdigitalservices.uwtsd.ac.uk%2Fwp-content%2Fuploads%2F2025%2F11%2FUWTSD-Copyright-Policy_revised_2025.docx&amp;wdOrigin=BROWSELINK" TargetMode="External"/><Relationship Id="rId4" Type="http://schemas.openxmlformats.org/officeDocument/2006/relationships/hyperlink" Target="https://uwtsd.ac.uk/media/uwtsd-website/content-assets/documents/library-and-learning-resources/17A-ENG---UWTSD-Copyright-Policy.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mailto:copyright@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a:latin typeface="Calibri" panose="020F0502020204030204" pitchFamily="34" charset="0"/>
                <a:cs typeface="Calibri" panose="020F0502020204030204" pitchFamily="34" charset="0"/>
              </a:rPr>
              <a:t>Emily Wild 2026</a:t>
            </a:r>
          </a:p>
        </p:txBody>
      </p:sp>
      <p:sp>
        <p:nvSpPr>
          <p:cNvPr id="4" name="Title 3"/>
          <p:cNvSpPr>
            <a:spLocks noGrp="1"/>
          </p:cNvSpPr>
          <p:nvPr>
            <p:ph type="title"/>
          </p:nvPr>
        </p:nvSpPr>
        <p:spPr/>
        <p:txBody>
          <a:bodyPr>
            <a:normAutofit fontScale="90000"/>
          </a:bodyPr>
          <a:lstStyle/>
          <a:p>
            <a:r>
              <a:rPr lang="en-GB" sz="6000" dirty="0">
                <a:latin typeface="+mn-lt"/>
              </a:rPr>
              <a:t>Copyright Compliance and Teaching</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4">
            <a:extLst>
              <a:ext uri="{FF2B5EF4-FFF2-40B4-BE49-F238E27FC236}">
                <a16:creationId xmlns:a16="http://schemas.microsoft.com/office/drawing/2014/main" id="{167BBF41-3DFA-D768-A780-AF6791946CA6}"/>
              </a:ext>
            </a:extLst>
          </p:cNvPr>
          <p:cNvSpPr txBox="1"/>
          <p:nvPr/>
        </p:nvSpPr>
        <p:spPr>
          <a:xfrm>
            <a:off x="486555" y="1752109"/>
            <a:ext cx="6344898" cy="4005662"/>
          </a:xfrm>
          <a:prstGeom prst="rect">
            <a:avLst/>
          </a:prstGeom>
        </p:spPr>
        <p:txBody>
          <a:bodyPr vert="horz" lIns="91440" tIns="45720" rIns="91440" bIns="45720" rtlCol="0" anchor="t">
            <a:normAutofit/>
          </a:bodyPr>
          <a:lstStyle/>
          <a:p>
            <a:pPr>
              <a:lnSpc>
                <a:spcPct val="114000"/>
              </a:lnSpc>
              <a:spcAft>
                <a:spcPts val="600"/>
              </a:spcAft>
            </a:pPr>
            <a:r>
              <a:rPr lang="en-GB" sz="2000" dirty="0">
                <a:effectLst/>
                <a:latin typeface="Calibri Light" panose="020F0302020204030204" pitchFamily="34" charset="0"/>
                <a:ea typeface="Calibri"/>
                <a:cs typeface="Calibri Light" panose="020F0302020204030204" pitchFamily="34" charset="0"/>
              </a:rPr>
              <a:t>This session will cover:</a:t>
            </a:r>
          </a:p>
          <a:p>
            <a:pPr>
              <a:lnSpc>
                <a:spcPct val="114000"/>
              </a:lnSpc>
              <a:spcAft>
                <a:spcPts val="600"/>
              </a:spcAft>
            </a:pPr>
            <a:endParaRPr lang="en-GB" sz="2000" dirty="0">
              <a:effectLst/>
              <a:latin typeface="Calibri Light" panose="020F0302020204030204" pitchFamily="34" charset="0"/>
              <a:ea typeface="Calibri"/>
              <a:cs typeface="Calibri Light" panose="020F0302020204030204" pitchFamily="34" charset="0"/>
            </a:endParaRPr>
          </a:p>
          <a:p>
            <a:pPr marL="342900" indent="-342900">
              <a:lnSpc>
                <a:spcPct val="114000"/>
              </a:lnSpc>
              <a:spcAft>
                <a:spcPts val="600"/>
              </a:spcAft>
              <a:buFont typeface="Arial" panose="020B0604020202020204" pitchFamily="34" charset="0"/>
              <a:buChar char="•"/>
            </a:pPr>
            <a:r>
              <a:rPr lang="en-GB" sz="2000" dirty="0">
                <a:effectLst/>
                <a:latin typeface="Calibri Light" panose="020F0302020204030204" pitchFamily="34" charset="0"/>
                <a:ea typeface="Calibri"/>
                <a:cs typeface="Calibri Light" panose="020F0302020204030204" pitchFamily="34" charset="0"/>
              </a:rPr>
              <a:t>An overview of basic copyright.</a:t>
            </a:r>
          </a:p>
          <a:p>
            <a:pPr marL="342900" indent="-342900">
              <a:lnSpc>
                <a:spcPct val="114000"/>
              </a:lnSpc>
              <a:spcAft>
                <a:spcPts val="600"/>
              </a:spcAft>
              <a:buFont typeface="Arial" panose="020B0604020202020204" pitchFamily="34" charset="0"/>
              <a:buChar char="•"/>
            </a:pPr>
            <a:r>
              <a:rPr lang="en-GB" sz="2000" dirty="0">
                <a:effectLst/>
                <a:latin typeface="Calibri Light" panose="020F0302020204030204" pitchFamily="34" charset="0"/>
                <a:cs typeface="Calibri Light" panose="020F0302020204030204" pitchFamily="34" charset="0"/>
              </a:rPr>
              <a:t>How to provide materials </a:t>
            </a:r>
            <a:r>
              <a:rPr lang="en-GB" sz="2000" dirty="0">
                <a:latin typeface="Calibri Light" panose="020F0302020204030204" pitchFamily="34" charset="0"/>
                <a:cs typeface="Calibri Light" panose="020F0302020204030204" pitchFamily="34" charset="0"/>
              </a:rPr>
              <a:t>to students without breaching copyright.</a:t>
            </a:r>
          </a:p>
          <a:p>
            <a:pPr marL="342900" indent="-342900">
              <a:lnSpc>
                <a:spcPct val="114000"/>
              </a:lnSpc>
              <a:spcAft>
                <a:spcPts val="600"/>
              </a:spcAft>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Copyright exceptions, licences, and fair dealing, and how these work.</a:t>
            </a:r>
          </a:p>
          <a:p>
            <a:pPr marL="342900" indent="-342900">
              <a:lnSpc>
                <a:spcPct val="114000"/>
              </a:lnSpc>
              <a:spcAft>
                <a:spcPts val="600"/>
              </a:spcAft>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Where to access Copyright-free materials and </a:t>
            </a:r>
            <a:r>
              <a:rPr lang="en-GB" sz="2000" dirty="0">
                <a:effectLst/>
                <a:latin typeface="Calibri Light" panose="020F0302020204030204" pitchFamily="34" charset="0"/>
                <a:cs typeface="Calibri Light" panose="020F0302020204030204" pitchFamily="34" charset="0"/>
              </a:rPr>
              <a:t>Creative Commons.  </a:t>
            </a:r>
          </a:p>
          <a:p>
            <a:pPr>
              <a:lnSpc>
                <a:spcPct val="114000"/>
              </a:lnSpc>
              <a:spcAft>
                <a:spcPts val="600"/>
              </a:spcAft>
            </a:pPr>
            <a:endParaRPr lang="en-GB" sz="2000" dirty="0">
              <a:latin typeface="Calibri" panose="020F0502020204030204" pitchFamily="34" charset="0"/>
              <a:cs typeface="Calibri" panose="020F0502020204030204" pitchFamily="34" charset="0"/>
            </a:endParaRPr>
          </a:p>
          <a:p>
            <a:pPr>
              <a:lnSpc>
                <a:spcPct val="90000"/>
              </a:lnSpc>
              <a:spcAft>
                <a:spcPts val="600"/>
              </a:spcAft>
            </a:pPr>
            <a:endParaRPr lang="en-GB" sz="2000" dirty="0">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72874435-DE95-C6E6-DE2C-1219B25674A8}"/>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Copyright for Academic staff</a:t>
            </a:r>
          </a:p>
        </p:txBody>
      </p:sp>
      <p:pic>
        <p:nvPicPr>
          <p:cNvPr id="25" name="Picture Placeholder 24" descr="Logo, icon, company name&#10;&#10;Description automatically generated">
            <a:extLst>
              <a:ext uri="{FF2B5EF4-FFF2-40B4-BE49-F238E27FC236}">
                <a16:creationId xmlns:a16="http://schemas.microsoft.com/office/drawing/2014/main" id="{0A2AD778-784B-A04E-F5F9-5A140BB95BC0}"/>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385" b="385"/>
          <a:stretch>
            <a:fillRect/>
          </a:stretch>
        </p:blipFill>
        <p:spPr>
          <a:xfrm>
            <a:off x="7260269" y="1533263"/>
            <a:ext cx="4165214" cy="4133112"/>
          </a:xfrm>
        </p:spPr>
      </p:pic>
      <p:sp>
        <p:nvSpPr>
          <p:cNvPr id="26" name="TextBox 25">
            <a:extLst>
              <a:ext uri="{FF2B5EF4-FFF2-40B4-BE49-F238E27FC236}">
                <a16:creationId xmlns:a16="http://schemas.microsoft.com/office/drawing/2014/main" id="{8FECD35B-7FCF-99E7-70BD-877444BB7692}"/>
              </a:ext>
            </a:extLst>
          </p:cNvPr>
          <p:cNvSpPr txBox="1"/>
          <p:nvPr/>
        </p:nvSpPr>
        <p:spPr>
          <a:xfrm>
            <a:off x="7260269" y="5932856"/>
            <a:ext cx="4286865" cy="307777"/>
          </a:xfrm>
          <a:prstGeom prst="rect">
            <a:avLst/>
          </a:prstGeom>
          <a:noFill/>
        </p:spPr>
        <p:txBody>
          <a:bodyPr wrap="square" rtlCol="0">
            <a:spAutoFit/>
          </a:bodyPr>
          <a:lstStyle/>
          <a:p>
            <a:r>
              <a:rPr lang="en-GB" sz="1400" b="0" i="0" dirty="0">
                <a:solidFill>
                  <a:srgbClr val="191B26"/>
                </a:solidFill>
                <a:effectLst/>
                <a:latin typeface="Open Sans" panose="020B0606030504020204" pitchFamily="34" charset="0"/>
              </a:rPr>
              <a:t>Image by </a:t>
            </a:r>
            <a:r>
              <a:rPr lang="en-GB" sz="1400" b="0" i="0" u="sng" dirty="0" err="1">
                <a:solidFill>
                  <a:srgbClr val="191B26"/>
                </a:solidFill>
                <a:effectLst/>
                <a:latin typeface="Open Sans" panose="020B0606030504020204" pitchFamily="34" charset="0"/>
                <a:hlinkClick r:id="rId4"/>
              </a:rPr>
              <a:t>Clker</a:t>
            </a:r>
            <a:r>
              <a:rPr lang="en-GB" sz="1400" b="0" i="0" u="sng" dirty="0">
                <a:solidFill>
                  <a:srgbClr val="191B26"/>
                </a:solidFill>
                <a:effectLst/>
                <a:latin typeface="Open Sans" panose="020B0606030504020204" pitchFamily="34" charset="0"/>
                <a:hlinkClick r:id="rId4"/>
              </a:rPr>
              <a:t>-Free-Vector-Images</a:t>
            </a:r>
            <a:r>
              <a:rPr lang="en-GB" sz="1400" b="0" i="0" dirty="0">
                <a:solidFill>
                  <a:srgbClr val="191B26"/>
                </a:solidFill>
                <a:effectLst/>
                <a:latin typeface="Open Sans" panose="020B0606030504020204" pitchFamily="34" charset="0"/>
              </a:rPr>
              <a:t> from </a:t>
            </a:r>
            <a:r>
              <a:rPr lang="en-GB" sz="1400" b="0" i="0" u="sng" dirty="0">
                <a:solidFill>
                  <a:srgbClr val="191B26"/>
                </a:solidFill>
                <a:effectLst/>
                <a:latin typeface="Open Sans" panose="020B0606030504020204" pitchFamily="34" charset="0"/>
                <a:hlinkClick r:id="rId5"/>
              </a:rPr>
              <a:t>Pixabay</a:t>
            </a:r>
            <a:endParaRPr lang="en-GB" sz="1400" dirty="0"/>
          </a:p>
        </p:txBody>
      </p:sp>
    </p:spTree>
    <p:extLst>
      <p:ext uri="{BB962C8B-B14F-4D97-AF65-F5344CB8AC3E}">
        <p14:creationId xmlns:p14="http://schemas.microsoft.com/office/powerpoint/2010/main" val="3395593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C6B3DAB-4213-298D-F036-A72402F1F989}"/>
              </a:ext>
            </a:extLst>
          </p:cNvPr>
          <p:cNvSpPr>
            <a:spLocks noGrp="1"/>
          </p:cNvSpPr>
          <p:nvPr>
            <p:ph sz="half" idx="1"/>
          </p:nvPr>
        </p:nvSpPr>
        <p:spPr>
          <a:xfrm>
            <a:off x="340095" y="2120915"/>
            <a:ext cx="6316318" cy="3874400"/>
          </a:xfrm>
        </p:spPr>
        <p:txBody>
          <a:bodyPr>
            <a:normAutofit/>
          </a:bodyPr>
          <a:lstStyle/>
          <a:p>
            <a:pPr>
              <a:buFont typeface="Arial" panose="020B0604020202020204" pitchFamily="34" charset="0"/>
              <a:buChar char="•"/>
            </a:pPr>
            <a:r>
              <a:rPr lang="en-GB" sz="2000" dirty="0"/>
              <a:t>Copyright is a set of rights assigned to protect creative works.</a:t>
            </a:r>
          </a:p>
          <a:p>
            <a:pPr>
              <a:buFont typeface="Arial" panose="020B0604020202020204" pitchFamily="34" charset="0"/>
              <a:buChar char="•"/>
            </a:pPr>
            <a:r>
              <a:rPr lang="en-GB" sz="2000" dirty="0"/>
              <a:t>These rights allow the holder to determine how their work is used, copied, adapted or distributed.</a:t>
            </a:r>
          </a:p>
          <a:p>
            <a:pPr>
              <a:buFont typeface="Arial" panose="020B0604020202020204" pitchFamily="34" charset="0"/>
              <a:buChar char="•"/>
            </a:pPr>
            <a:r>
              <a:rPr lang="en-GB" sz="2000" dirty="0"/>
              <a:t>Copyright is automatically assigned to the creator of an original piece of work.</a:t>
            </a:r>
          </a:p>
          <a:p>
            <a:pPr>
              <a:buFont typeface="Arial" panose="020B0604020202020204" pitchFamily="34" charset="0"/>
              <a:buChar char="•"/>
            </a:pPr>
            <a:r>
              <a:rPr lang="en-GB" sz="2000" dirty="0"/>
              <a:t>Having a set of ‘exclusive’ rights in copyright law enables the copyright holder to control the use of their work and to earn from it.</a:t>
            </a:r>
          </a:p>
        </p:txBody>
      </p:sp>
      <p:sp>
        <p:nvSpPr>
          <p:cNvPr id="3" name="Title 2">
            <a:extLst>
              <a:ext uri="{FF2B5EF4-FFF2-40B4-BE49-F238E27FC236}">
                <a16:creationId xmlns:a16="http://schemas.microsoft.com/office/drawing/2014/main" id="{213E0078-1403-687C-4CF0-19B6A11F02F3}"/>
              </a:ext>
            </a:extLst>
          </p:cNvPr>
          <p:cNvSpPr>
            <a:spLocks noGrp="1"/>
          </p:cNvSpPr>
          <p:nvPr>
            <p:ph type="title"/>
          </p:nvPr>
        </p:nvSpPr>
        <p:spPr>
          <a:xfrm>
            <a:off x="718456" y="262866"/>
            <a:ext cx="10795518" cy="1003916"/>
          </a:xfrm>
        </p:spPr>
        <p:txBody>
          <a:bodyPr anchor="b">
            <a:normAutofit/>
          </a:bodyPr>
          <a:lstStyle/>
          <a:p>
            <a:r>
              <a:rPr lang="en-GB"/>
              <a:t>What is copyright?</a:t>
            </a:r>
          </a:p>
        </p:txBody>
      </p:sp>
      <p:pic>
        <p:nvPicPr>
          <p:cNvPr id="6" name="Picture 5" descr="A view of the hands of an old person holding some coins">
            <a:extLst>
              <a:ext uri="{FF2B5EF4-FFF2-40B4-BE49-F238E27FC236}">
                <a16:creationId xmlns:a16="http://schemas.microsoft.com/office/drawing/2014/main" id="{D27CE6DC-A8FB-0B3C-52E8-A86B26815B5A}"/>
              </a:ext>
            </a:extLst>
          </p:cNvPr>
          <p:cNvPicPr>
            <a:picLocks noChangeAspect="1"/>
          </p:cNvPicPr>
          <p:nvPr/>
        </p:nvPicPr>
        <p:blipFill>
          <a:blip r:embed="rId2">
            <a:extLst>
              <a:ext uri="{28A0092B-C50C-407E-A947-70E740481C1C}">
                <a14:useLocalDpi xmlns:a14="http://schemas.microsoft.com/office/drawing/2010/main" val="0"/>
              </a:ext>
            </a:extLst>
          </a:blip>
          <a:srcRect l="3090" r="32364" b="1"/>
          <a:stretch>
            <a:fillRect/>
          </a:stretch>
        </p:blipFill>
        <p:spPr>
          <a:xfrm>
            <a:off x="6612894" y="1515718"/>
            <a:ext cx="5239011" cy="4565650"/>
          </a:xfrm>
          <a:prstGeom prst="rect">
            <a:avLst/>
          </a:prstGeom>
          <a:noFill/>
        </p:spPr>
      </p:pic>
    </p:spTree>
    <p:extLst>
      <p:ext uri="{BB962C8B-B14F-4D97-AF65-F5344CB8AC3E}">
        <p14:creationId xmlns:p14="http://schemas.microsoft.com/office/powerpoint/2010/main" val="4104283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707366" y="297276"/>
            <a:ext cx="5601213"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ea typeface="Montserrat Semi Bold"/>
                <a:cs typeface="Montserrat Semi Bold"/>
                <a:sym typeface="Montserrat Semi Bold"/>
              </a:rPr>
              <a:t>Striking a balance</a:t>
            </a:r>
            <a:endParaRPr sz="6000" dirty="0">
              <a:solidFill>
                <a:schemeClr val="bg1"/>
              </a:solidFill>
              <a:latin typeface="+mn-lt"/>
              <a:ea typeface="Montserrat Semi Bold"/>
              <a:cs typeface="Montserrat Semi Bold"/>
              <a:sym typeface="Montserrat Semi Bold"/>
            </a:endParaRPr>
          </a:p>
        </p:txBody>
      </p:sp>
      <p:sp>
        <p:nvSpPr>
          <p:cNvPr id="5" name="TextBox 4">
            <a:extLst>
              <a:ext uri="{FF2B5EF4-FFF2-40B4-BE49-F238E27FC236}">
                <a16:creationId xmlns:a16="http://schemas.microsoft.com/office/drawing/2014/main" id="{62AD2D8D-164A-E848-9B36-DAE2C9199189}"/>
              </a:ext>
            </a:extLst>
          </p:cNvPr>
          <p:cNvSpPr txBox="1"/>
          <p:nvPr/>
        </p:nvSpPr>
        <p:spPr>
          <a:xfrm>
            <a:off x="328192" y="2212541"/>
            <a:ext cx="6708488" cy="294371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67733" tIns="67733" rIns="67733" bIns="67733" numCol="1" spcCol="38100" rtlCol="0" anchor="ctr">
            <a:spAutoFit/>
          </a:bodyPr>
          <a:lstStyle/>
          <a:p>
            <a:pPr defTabSz="1100639" hangingPunct="0">
              <a:lnSpc>
                <a:spcPct val="114000"/>
              </a:lnSpc>
            </a:pPr>
            <a:r>
              <a:rPr lang="en-GB" sz="2000" dirty="0">
                <a:latin typeface="Calibri Light" panose="020F0302020204030204" pitchFamily="34" charset="0"/>
                <a:cs typeface="Calibri Light" panose="020F0302020204030204" pitchFamily="34" charset="0"/>
              </a:rPr>
              <a:t>Copyright law has to strike a balance between protecting creative works and allowing the public to use them.</a:t>
            </a:r>
          </a:p>
          <a:p>
            <a:pPr defTabSz="1100639" hangingPunct="0">
              <a:lnSpc>
                <a:spcPct val="114000"/>
              </a:lnSpc>
            </a:pPr>
            <a:endPar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endParaRPr>
          </a:p>
          <a:p>
            <a:pPr defTabSz="1100639" hangingPunct="0">
              <a:lnSpc>
                <a:spcPct val="114000"/>
              </a:lnSpc>
            </a:pPr>
            <a: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t>Protection: </a:t>
            </a:r>
            <a:b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br>
            <a: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t>Rights granted to authors to allow them to earn from their work.</a:t>
            </a:r>
          </a:p>
          <a:p>
            <a:pPr defTabSz="1100639" hangingPunct="0">
              <a:lnSpc>
                <a:spcPct val="114000"/>
              </a:lnSpc>
            </a:pPr>
            <a:b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br>
            <a: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t>Public good:</a:t>
            </a:r>
            <a:b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br>
            <a:r>
              <a:rPr lang="en-US" sz="2000" dirty="0">
                <a:solidFill>
                  <a:schemeClr val="tx2">
                    <a:lumMod val="10000"/>
                  </a:schemeClr>
                </a:solidFill>
                <a:latin typeface="Calibri Light" panose="020F0302020204030204" pitchFamily="34" charset="0"/>
                <a:cs typeface="Calibri Light" panose="020F0302020204030204" pitchFamily="34" charset="0"/>
                <a:sym typeface="Montserrat Light"/>
              </a:rPr>
              <a:t>Allows limited use of materials in specific circumstances. </a:t>
            </a:r>
          </a:p>
        </p:txBody>
      </p:sp>
      <p:pic>
        <p:nvPicPr>
          <p:cNvPr id="6" name="Picture 5" descr="A gold and silver sphere balancing on a platform">
            <a:extLst>
              <a:ext uri="{FF2B5EF4-FFF2-40B4-BE49-F238E27FC236}">
                <a16:creationId xmlns:a16="http://schemas.microsoft.com/office/drawing/2014/main" id="{691EE98D-36A8-0CB3-A66B-AB4344E3CF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6680" y="1732618"/>
            <a:ext cx="4953040" cy="3714780"/>
          </a:xfrm>
          <a:prstGeom prst="rect">
            <a:avLst/>
          </a:prstGeom>
        </p:spPr>
      </p:pic>
    </p:spTree>
    <p:extLst>
      <p:ext uri="{BB962C8B-B14F-4D97-AF65-F5344CB8AC3E}">
        <p14:creationId xmlns:p14="http://schemas.microsoft.com/office/powerpoint/2010/main" val="4200904503"/>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07CB95-2B77-475E-ABC0-B801BCC3FC54}"/>
              </a:ext>
            </a:extLst>
          </p:cNvPr>
          <p:cNvSpPr>
            <a:spLocks noGrp="1"/>
          </p:cNvSpPr>
          <p:nvPr>
            <p:ph sz="half" idx="1"/>
          </p:nvPr>
        </p:nvSpPr>
        <p:spPr>
          <a:xfrm>
            <a:off x="418855" y="1600201"/>
            <a:ext cx="5568990" cy="4565650"/>
          </a:xfrm>
        </p:spPr>
        <p:txBody>
          <a:bodyPr>
            <a:noAutofit/>
          </a:bodyPr>
          <a:lstStyle/>
          <a:p>
            <a:pPr marL="0" indent="0">
              <a:buNone/>
            </a:pPr>
            <a:r>
              <a:rPr lang="en-GB" sz="2000" dirty="0"/>
              <a:t>Having exclusive rights:</a:t>
            </a:r>
          </a:p>
          <a:p>
            <a:pPr marL="0" indent="0">
              <a:buNone/>
            </a:pPr>
            <a:endParaRPr lang="en-GB" sz="2000" dirty="0"/>
          </a:p>
          <a:p>
            <a:pPr>
              <a:buFont typeface="Arial" panose="020B0604020202020204" pitchFamily="34" charset="0"/>
              <a:buChar char="•"/>
            </a:pPr>
            <a:r>
              <a:rPr lang="en-GB" sz="2000" dirty="0"/>
              <a:t>Copying the work</a:t>
            </a:r>
          </a:p>
          <a:p>
            <a:pPr>
              <a:buFont typeface="Arial" panose="020B0604020202020204" pitchFamily="34" charset="0"/>
              <a:buChar char="•"/>
            </a:pPr>
            <a:r>
              <a:rPr lang="en-GB" sz="2000" dirty="0"/>
              <a:t>Distributing copies – either free or charged</a:t>
            </a:r>
          </a:p>
          <a:p>
            <a:pPr>
              <a:buFont typeface="Arial" panose="020B0604020202020204" pitchFamily="34" charset="0"/>
              <a:buChar char="•"/>
            </a:pPr>
            <a:r>
              <a:rPr lang="en-GB" sz="2000" dirty="0"/>
              <a:t>Renting or lending copies</a:t>
            </a:r>
          </a:p>
          <a:p>
            <a:pPr>
              <a:buFont typeface="Arial" panose="020B0604020202020204" pitchFamily="34" charset="0"/>
              <a:buChar char="•"/>
            </a:pPr>
            <a:r>
              <a:rPr lang="en-GB" sz="2000" dirty="0"/>
              <a:t>Performing, showing, or playing the work in public</a:t>
            </a:r>
          </a:p>
          <a:p>
            <a:pPr>
              <a:buFont typeface="Arial" panose="020B0604020202020204" pitchFamily="34" charset="0"/>
              <a:buChar char="•"/>
            </a:pPr>
            <a:r>
              <a:rPr lang="en-GB" sz="2000" dirty="0"/>
              <a:t>Adapting the work</a:t>
            </a:r>
          </a:p>
          <a:p>
            <a:pPr>
              <a:buFont typeface="Arial" panose="020B0604020202020204" pitchFamily="34" charset="0"/>
              <a:buChar char="•"/>
            </a:pPr>
            <a:r>
              <a:rPr lang="en-GB" sz="2000" dirty="0"/>
              <a:t>Putting it on the internet</a:t>
            </a:r>
          </a:p>
          <a:p>
            <a:pPr>
              <a:buFont typeface="Arial" panose="020B0604020202020204" pitchFamily="34" charset="0"/>
              <a:buChar char="•"/>
            </a:pPr>
            <a:r>
              <a:rPr lang="en-GB" sz="2000" dirty="0"/>
              <a:t>Exclusive rights can be sold, left in a will, licensed etc.</a:t>
            </a:r>
          </a:p>
        </p:txBody>
      </p:sp>
      <p:sp>
        <p:nvSpPr>
          <p:cNvPr id="2" name="Title 1">
            <a:extLst>
              <a:ext uri="{FF2B5EF4-FFF2-40B4-BE49-F238E27FC236}">
                <a16:creationId xmlns:a16="http://schemas.microsoft.com/office/drawing/2014/main" id="{2A1E9752-E29A-47A2-B7A3-3B4DC7021C39}"/>
              </a:ext>
            </a:extLst>
          </p:cNvPr>
          <p:cNvSpPr>
            <a:spLocks noGrp="1"/>
          </p:cNvSpPr>
          <p:nvPr>
            <p:ph type="title"/>
          </p:nvPr>
        </p:nvSpPr>
        <p:spPr>
          <a:xfrm>
            <a:off x="718456" y="262866"/>
            <a:ext cx="10795518" cy="1003916"/>
          </a:xfrm>
        </p:spPr>
        <p:txBody>
          <a:bodyPr anchor="b">
            <a:normAutofit/>
          </a:bodyPr>
          <a:lstStyle/>
          <a:p>
            <a:r>
              <a:rPr lang="en-GB" dirty="0"/>
              <a:t>Copyright as an economic right</a:t>
            </a:r>
          </a:p>
        </p:txBody>
      </p:sp>
      <p:pic>
        <p:nvPicPr>
          <p:cNvPr id="17" name="Picture 16" descr="Assorted patterns scrap collage">
            <a:extLst>
              <a:ext uri="{FF2B5EF4-FFF2-40B4-BE49-F238E27FC236}">
                <a16:creationId xmlns:a16="http://schemas.microsoft.com/office/drawing/2014/main" id="{262B8FF2-265B-38F8-E016-2EA3E84AF956}"/>
              </a:ext>
            </a:extLst>
          </p:cNvPr>
          <p:cNvPicPr>
            <a:picLocks noChangeAspect="1"/>
          </p:cNvPicPr>
          <p:nvPr/>
        </p:nvPicPr>
        <p:blipFill>
          <a:blip r:embed="rId3">
            <a:extLst>
              <a:ext uri="{28A0092B-C50C-407E-A947-70E740481C1C}">
                <a14:useLocalDpi xmlns:a14="http://schemas.microsoft.com/office/drawing/2010/main" val="0"/>
              </a:ext>
            </a:extLst>
          </a:blip>
          <a:srcRect l="14872" r="20583" b="1"/>
          <a:stretch>
            <a:fillRect/>
          </a:stretch>
        </p:blipFill>
        <p:spPr>
          <a:xfrm>
            <a:off x="6254749" y="1600201"/>
            <a:ext cx="5239011" cy="4565650"/>
          </a:xfrm>
          <a:prstGeom prst="rect">
            <a:avLst/>
          </a:prstGeom>
          <a:noFill/>
        </p:spPr>
      </p:pic>
    </p:spTree>
    <p:extLst>
      <p:ext uri="{BB962C8B-B14F-4D97-AF65-F5344CB8AC3E}">
        <p14:creationId xmlns:p14="http://schemas.microsoft.com/office/powerpoint/2010/main" val="196182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655608" y="421951"/>
            <a:ext cx="11042190"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rPr>
              <a:t>Authorship and ownership of rights</a:t>
            </a:r>
            <a:endParaRPr sz="6000" dirty="0">
              <a:solidFill>
                <a:schemeClr val="bg1"/>
              </a:solidFill>
              <a:latin typeface="+mn-lt"/>
            </a:endParaRPr>
          </a:p>
        </p:txBody>
      </p:sp>
      <p:sp>
        <p:nvSpPr>
          <p:cNvPr id="6" name="Rectangle 5">
            <a:extLst>
              <a:ext uri="{FF2B5EF4-FFF2-40B4-BE49-F238E27FC236}">
                <a16:creationId xmlns:a16="http://schemas.microsoft.com/office/drawing/2014/main" id="{100D3287-8C2B-1C40-B95D-E2D981F734B3}"/>
              </a:ext>
            </a:extLst>
          </p:cNvPr>
          <p:cNvSpPr/>
          <p:nvPr/>
        </p:nvSpPr>
        <p:spPr>
          <a:xfrm>
            <a:off x="540259" y="1327811"/>
            <a:ext cx="11272887" cy="5414816"/>
          </a:xfrm>
          <a:prstGeom prst="rect">
            <a:avLst/>
          </a:prstGeom>
        </p:spPr>
        <p:txBody>
          <a:bodyPr wrap="square">
            <a:spAutoFit/>
          </a:bodyPr>
          <a:lstStyle/>
          <a:p>
            <a:pPr marL="342900" indent="-342900" defTabSz="1219170">
              <a:lnSpc>
                <a:spcPct val="114000"/>
              </a:lnSpc>
              <a:buFont typeface="Arial" panose="020B0604020202020204" pitchFamily="34" charset="0"/>
              <a:buChar char="•"/>
            </a:pPr>
            <a:r>
              <a:rPr lang="en-GB" sz="2000" dirty="0">
                <a:solidFill>
                  <a:prstClr val="black"/>
                </a:solidFill>
                <a:cs typeface="Calibri" panose="020F0502020204030204" pitchFamily="34" charset="0"/>
              </a:rPr>
              <a:t>The author of a work is the first person who creates; this is the first copyright owner of the work.</a:t>
            </a:r>
          </a:p>
          <a:p>
            <a:pPr marL="342900" indent="-342900" defTabSz="1219170">
              <a:lnSpc>
                <a:spcPct val="114000"/>
              </a:lnSpc>
              <a:buFont typeface="Arial" panose="020B0604020202020204" pitchFamily="34" charset="0"/>
              <a:buChar char="•"/>
            </a:pPr>
            <a:endParaRPr lang="en-GB" sz="2000" dirty="0">
              <a:solidFill>
                <a:prstClr val="black"/>
              </a:solidFill>
              <a:cs typeface="Calibri" panose="020F0502020204030204" pitchFamily="34" charset="0"/>
            </a:endParaRPr>
          </a:p>
          <a:p>
            <a:pPr marL="342900" indent="-342900" defTabSz="1219170">
              <a:lnSpc>
                <a:spcPct val="114000"/>
              </a:lnSpc>
              <a:buFont typeface="Arial" panose="020B0604020202020204" pitchFamily="34" charset="0"/>
              <a:buChar char="•"/>
            </a:pPr>
            <a:r>
              <a:rPr lang="en-GB" sz="2000" dirty="0">
                <a:solidFill>
                  <a:prstClr val="black"/>
                </a:solidFill>
                <a:cs typeface="Calibri" panose="020F0502020204030204" pitchFamily="34" charset="0"/>
              </a:rPr>
              <a:t>Works of joint authorship: a work produced by the collaboration of two or more authors in which the contribution of each author is not distinct from that of the other author or authors.  </a:t>
            </a:r>
            <a:r>
              <a:rPr lang="en-GB" sz="2000" dirty="0">
                <a:solidFill>
                  <a:prstClr val="black"/>
                </a:solidFill>
                <a:cs typeface="Calibri" panose="020F0502020204030204" pitchFamily="34" charset="0"/>
                <a:sym typeface="Wingdings" pitchFamily="2" charset="2"/>
              </a:rPr>
              <a:t>This has i</a:t>
            </a:r>
            <a:r>
              <a:rPr lang="en-GB" sz="2000" dirty="0">
                <a:solidFill>
                  <a:prstClr val="black"/>
                </a:solidFill>
                <a:cs typeface="Calibri" panose="020F0502020204030204" pitchFamily="34" charset="0"/>
              </a:rPr>
              <a:t>mplications for reuse and duration of copyright.</a:t>
            </a:r>
          </a:p>
          <a:p>
            <a:pPr marL="342900" indent="-342900" defTabSz="1219170">
              <a:lnSpc>
                <a:spcPct val="114000"/>
              </a:lnSpc>
              <a:buFont typeface="Arial" panose="020B0604020202020204" pitchFamily="34" charset="0"/>
              <a:buChar char="•"/>
            </a:pPr>
            <a:endParaRPr lang="en-GB" sz="2000" dirty="0">
              <a:solidFill>
                <a:prstClr val="black"/>
              </a:solidFill>
              <a:cs typeface="Calibri" panose="020F0502020204030204" pitchFamily="34" charset="0"/>
            </a:endParaRPr>
          </a:p>
          <a:p>
            <a:pPr marL="342900" indent="-342900" defTabSz="1219170">
              <a:lnSpc>
                <a:spcPct val="114000"/>
              </a:lnSpc>
              <a:buFont typeface="Arial" panose="020B0604020202020204" pitchFamily="34" charset="0"/>
              <a:buChar char="•"/>
            </a:pPr>
            <a:r>
              <a:rPr lang="en-GB" sz="2000" dirty="0">
                <a:solidFill>
                  <a:prstClr val="black"/>
                </a:solidFill>
                <a:cs typeface="Calibri" panose="020F0502020204030204" pitchFamily="34" charset="0"/>
              </a:rPr>
              <a:t>When a work is published, the author usually assigns the copyright to the publisher, who then has ownership of the rights.</a:t>
            </a:r>
          </a:p>
          <a:p>
            <a:pPr marL="342900" indent="-342900" defTabSz="1219170">
              <a:lnSpc>
                <a:spcPct val="114000"/>
              </a:lnSpc>
              <a:buFont typeface="Arial" panose="020B0604020202020204" pitchFamily="34" charset="0"/>
              <a:buChar char="•"/>
            </a:pPr>
            <a:endParaRPr lang="en-GB" sz="2000" dirty="0">
              <a:solidFill>
                <a:prstClr val="black"/>
              </a:solidFill>
              <a:cs typeface="Calibri" panose="020F0502020204030204" pitchFamily="34" charset="0"/>
            </a:endParaRPr>
          </a:p>
          <a:p>
            <a:pPr marL="342900" indent="-342900" defTabSz="1219170">
              <a:lnSpc>
                <a:spcPct val="114000"/>
              </a:lnSpc>
              <a:buFont typeface="Arial" panose="020B0604020202020204" pitchFamily="34" charset="0"/>
              <a:buChar char="•"/>
            </a:pPr>
            <a:r>
              <a:rPr lang="en-GB" sz="2000" dirty="0">
                <a:solidFill>
                  <a:prstClr val="black"/>
                </a:solidFill>
                <a:cs typeface="Calibri" panose="020F0502020204030204" pitchFamily="34" charset="0"/>
              </a:rPr>
              <a:t>However, the author still retains their moral rights.</a:t>
            </a:r>
          </a:p>
          <a:p>
            <a:pPr marL="342900" indent="-342900" defTabSz="1219170">
              <a:lnSpc>
                <a:spcPct val="114000"/>
              </a:lnSpc>
              <a:buFont typeface="Arial" panose="020B0604020202020204" pitchFamily="34" charset="0"/>
              <a:buChar char="•"/>
            </a:pPr>
            <a:endParaRPr lang="en-GB" sz="2000" dirty="0">
              <a:solidFill>
                <a:prstClr val="black"/>
              </a:solidFill>
              <a:cs typeface="Calibri" panose="020F0502020204030204" pitchFamily="34" charset="0"/>
            </a:endParaRPr>
          </a:p>
          <a:p>
            <a:pPr defTabSz="1219170">
              <a:lnSpc>
                <a:spcPct val="114000"/>
              </a:lnSpc>
            </a:pPr>
            <a:r>
              <a:rPr lang="en-GB" sz="2000" b="1" dirty="0">
                <a:solidFill>
                  <a:prstClr val="black"/>
                </a:solidFill>
                <a:cs typeface="Calibri" panose="020F0502020204030204" pitchFamily="34" charset="0"/>
              </a:rPr>
              <a:t>Although:</a:t>
            </a:r>
          </a:p>
          <a:p>
            <a:pPr>
              <a:lnSpc>
                <a:spcPct val="114000"/>
              </a:lnSpc>
              <a:spcAft>
                <a:spcPts val="800"/>
              </a:spcAft>
              <a:buNone/>
            </a:pPr>
            <a:r>
              <a:rPr lang="en-GB" sz="2000" kern="100" dirty="0">
                <a:solidFill>
                  <a:srgbClr val="000000"/>
                </a:solidFill>
                <a:effectLst/>
                <a:ea typeface="DengXian" panose="02010600030101010101" pitchFamily="2" charset="-122"/>
                <a:cs typeface="Calibri" panose="020F0502020204030204" pitchFamily="34" charset="0"/>
              </a:rPr>
              <a:t>The University is the first owner of the rights of any work made in the course of your employment, unless you have made an agreement to the contrary.</a:t>
            </a:r>
            <a:endParaRPr lang="en-GB" sz="2000" kern="100" dirty="0">
              <a:effectLst/>
              <a:ea typeface="DengXian" panose="02010600030101010101" pitchFamily="2" charset="-122"/>
              <a:cs typeface="Calibri" panose="020F0502020204030204" pitchFamily="34" charset="0"/>
            </a:endParaRPr>
          </a:p>
          <a:p>
            <a:pPr marL="342900" indent="-342900" defTabSz="1219170">
              <a:buFont typeface="Arial" panose="020B0604020202020204" pitchFamily="34" charset="0"/>
              <a:buChar char="•"/>
            </a:pPr>
            <a:endParaRPr lang="en-GB" sz="2000" dirty="0">
              <a:solidFill>
                <a:prstClr val="black"/>
              </a:solidFill>
              <a:cs typeface="Calibri" panose="020F0502020204030204" pitchFamily="34" charset="0"/>
            </a:endParaRPr>
          </a:p>
        </p:txBody>
      </p:sp>
    </p:spTree>
    <p:extLst>
      <p:ext uri="{BB962C8B-B14F-4D97-AF65-F5344CB8AC3E}">
        <p14:creationId xmlns:p14="http://schemas.microsoft.com/office/powerpoint/2010/main" val="3728586223"/>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293EA-6D53-16A5-7F5E-D80D3E2F70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8EFEE4-A60E-05B5-795F-0355B06AD6B2}"/>
              </a:ext>
            </a:extLst>
          </p:cNvPr>
          <p:cNvSpPr>
            <a:spLocks noGrp="1"/>
          </p:cNvSpPr>
          <p:nvPr>
            <p:ph type="title"/>
          </p:nvPr>
        </p:nvSpPr>
        <p:spPr>
          <a:xfrm>
            <a:off x="201283" y="200159"/>
            <a:ext cx="11697419" cy="1003916"/>
          </a:xfrm>
        </p:spPr>
        <p:txBody>
          <a:bodyPr>
            <a:normAutofit/>
          </a:bodyPr>
          <a:lstStyle/>
          <a:p>
            <a:r>
              <a:rPr lang="en-GB" sz="4400" dirty="0"/>
              <a:t>What does it protect and how long does it last?</a:t>
            </a:r>
          </a:p>
        </p:txBody>
      </p:sp>
      <p:sp>
        <p:nvSpPr>
          <p:cNvPr id="168" name="Shape 168">
            <a:extLst>
              <a:ext uri="{FF2B5EF4-FFF2-40B4-BE49-F238E27FC236}">
                <a16:creationId xmlns:a16="http://schemas.microsoft.com/office/drawing/2014/main" id="{4F708B48-8FED-1FF8-CA37-1E2BD680A1A8}"/>
              </a:ext>
            </a:extLst>
          </p:cNvPr>
          <p:cNvSpPr>
            <a:spLocks noGrp="1"/>
          </p:cNvSpPr>
          <p:nvPr>
            <p:ph sz="quarter" idx="10"/>
          </p:nvPr>
        </p:nvSpPr>
        <p:spPr>
          <a:xfrm>
            <a:off x="698242" y="1592263"/>
            <a:ext cx="10795518" cy="4251325"/>
          </a:xfrm>
          <a:prstGeom prst="rect">
            <a:avLst/>
          </a:prstGeom>
        </p:spPr>
        <p:txBody>
          <a:bodyPr>
            <a:normAutofit/>
          </a:bodyPr>
          <a:lstStyle/>
          <a:p>
            <a:pPr hangingPunct="1">
              <a:defRPr>
                <a:solidFill>
                  <a:srgbClr val="474C55"/>
                </a:solidFill>
              </a:defRPr>
            </a:pPr>
            <a:endParaRPr lang="en-GB" sz="2900">
              <a:solidFill>
                <a:schemeClr val="bg1"/>
              </a:solidFill>
              <a:latin typeface="+mn-lt"/>
            </a:endParaRPr>
          </a:p>
          <a:p>
            <a:pPr marL="0" indent="0" hangingPunct="1">
              <a:buNone/>
              <a:defRPr>
                <a:solidFill>
                  <a:srgbClr val="474C55"/>
                </a:solidFill>
              </a:defRPr>
            </a:pPr>
            <a:endParaRPr lang="en-GB" sz="2900">
              <a:solidFill>
                <a:schemeClr val="bg1"/>
              </a:solidFill>
              <a:latin typeface="+mn-lt"/>
            </a:endParaRPr>
          </a:p>
        </p:txBody>
      </p:sp>
      <p:graphicFrame>
        <p:nvGraphicFramePr>
          <p:cNvPr id="2" name="Table 1">
            <a:extLst>
              <a:ext uri="{FF2B5EF4-FFF2-40B4-BE49-F238E27FC236}">
                <a16:creationId xmlns:a16="http://schemas.microsoft.com/office/drawing/2014/main" id="{CA6D7734-7A91-7255-5E93-5CFC3B0E5D4F}"/>
              </a:ext>
            </a:extLst>
          </p:cNvPr>
          <p:cNvGraphicFramePr>
            <a:graphicFrameLocks noGrp="1"/>
          </p:cNvGraphicFramePr>
          <p:nvPr>
            <p:extLst>
              <p:ext uri="{D42A27DB-BD31-4B8C-83A1-F6EECF244321}">
                <p14:modId xmlns:p14="http://schemas.microsoft.com/office/powerpoint/2010/main" val="1263238490"/>
              </p:ext>
            </p:extLst>
          </p:nvPr>
        </p:nvGraphicFramePr>
        <p:xfrm>
          <a:off x="119270" y="1387576"/>
          <a:ext cx="12072728" cy="4639513"/>
        </p:xfrm>
        <a:graphic>
          <a:graphicData uri="http://schemas.openxmlformats.org/drawingml/2006/table">
            <a:tbl>
              <a:tblPr firstRow="1" bandRow="1">
                <a:tableStyleId>{5C22544A-7EE6-4342-B048-85BDC9FD1C3A}</a:tableStyleId>
              </a:tblPr>
              <a:tblGrid>
                <a:gridCol w="1509091">
                  <a:extLst>
                    <a:ext uri="{9D8B030D-6E8A-4147-A177-3AD203B41FA5}">
                      <a16:colId xmlns:a16="http://schemas.microsoft.com/office/drawing/2014/main" val="3600246907"/>
                    </a:ext>
                  </a:extLst>
                </a:gridCol>
                <a:gridCol w="1509091">
                  <a:extLst>
                    <a:ext uri="{9D8B030D-6E8A-4147-A177-3AD203B41FA5}">
                      <a16:colId xmlns:a16="http://schemas.microsoft.com/office/drawing/2014/main" val="1177980340"/>
                    </a:ext>
                  </a:extLst>
                </a:gridCol>
                <a:gridCol w="1509091">
                  <a:extLst>
                    <a:ext uri="{9D8B030D-6E8A-4147-A177-3AD203B41FA5}">
                      <a16:colId xmlns:a16="http://schemas.microsoft.com/office/drawing/2014/main" val="551221261"/>
                    </a:ext>
                  </a:extLst>
                </a:gridCol>
                <a:gridCol w="1509091">
                  <a:extLst>
                    <a:ext uri="{9D8B030D-6E8A-4147-A177-3AD203B41FA5}">
                      <a16:colId xmlns:a16="http://schemas.microsoft.com/office/drawing/2014/main" val="839388083"/>
                    </a:ext>
                  </a:extLst>
                </a:gridCol>
                <a:gridCol w="1509091">
                  <a:extLst>
                    <a:ext uri="{9D8B030D-6E8A-4147-A177-3AD203B41FA5}">
                      <a16:colId xmlns:a16="http://schemas.microsoft.com/office/drawing/2014/main" val="3311781217"/>
                    </a:ext>
                  </a:extLst>
                </a:gridCol>
                <a:gridCol w="1509091">
                  <a:extLst>
                    <a:ext uri="{9D8B030D-6E8A-4147-A177-3AD203B41FA5}">
                      <a16:colId xmlns:a16="http://schemas.microsoft.com/office/drawing/2014/main" val="997232257"/>
                    </a:ext>
                  </a:extLst>
                </a:gridCol>
                <a:gridCol w="1509091">
                  <a:extLst>
                    <a:ext uri="{9D8B030D-6E8A-4147-A177-3AD203B41FA5}">
                      <a16:colId xmlns:a16="http://schemas.microsoft.com/office/drawing/2014/main" val="1863732575"/>
                    </a:ext>
                  </a:extLst>
                </a:gridCol>
                <a:gridCol w="1509091">
                  <a:extLst>
                    <a:ext uri="{9D8B030D-6E8A-4147-A177-3AD203B41FA5}">
                      <a16:colId xmlns:a16="http://schemas.microsoft.com/office/drawing/2014/main" val="4067565734"/>
                    </a:ext>
                  </a:extLst>
                </a:gridCol>
              </a:tblGrid>
              <a:tr h="96919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atin typeface="Calibri" panose="020F0502020204030204" pitchFamily="34" charset="0"/>
                          <a:cs typeface="Calibri" panose="020F0502020204030204" pitchFamily="34" charset="0"/>
                        </a:rPr>
                        <a:t>Literary works</a:t>
                      </a:r>
                      <a:endParaRPr lang="en-GB" sz="1200" dirty="0"/>
                    </a:p>
                    <a:p>
                      <a:endParaRPr lang="en-GB" sz="1200" dirty="0"/>
                    </a:p>
                  </a:txBody>
                  <a:tcPr/>
                </a:tc>
                <a:tc>
                  <a:txBody>
                    <a:bodyPr/>
                    <a:lstStyle/>
                    <a:p>
                      <a:r>
                        <a:rPr lang="en-US" sz="1200" b="1">
                          <a:latin typeface="Calibri" panose="020F0502020204030204" pitchFamily="34" charset="0"/>
                          <a:cs typeface="Calibri" panose="020F0502020204030204" pitchFamily="34" charset="0"/>
                        </a:rPr>
                        <a:t>Musical works</a:t>
                      </a:r>
                      <a:endParaRPr lang="en-GB" sz="1200"/>
                    </a:p>
                  </a:txBody>
                  <a:tcPr/>
                </a:tc>
                <a:tc>
                  <a:txBody>
                    <a:bodyPr/>
                    <a:lstStyle/>
                    <a:p>
                      <a:r>
                        <a:rPr lang="en-US" sz="1200" b="1">
                          <a:latin typeface="Calibri" panose="020F0502020204030204" pitchFamily="34" charset="0"/>
                          <a:cs typeface="Calibri" panose="020F0502020204030204" pitchFamily="34" charset="0"/>
                        </a:rPr>
                        <a:t>Artistic works</a:t>
                      </a:r>
                      <a:endParaRPr lang="en-GB" sz="1200"/>
                    </a:p>
                  </a:txBody>
                  <a:tcPr/>
                </a:tc>
                <a:tc>
                  <a:txBody>
                    <a:bodyPr/>
                    <a:lstStyle/>
                    <a:p>
                      <a:r>
                        <a:rPr lang="en-US" sz="1200" b="1">
                          <a:latin typeface="Calibri" panose="020F0502020204030204" pitchFamily="34" charset="0"/>
                          <a:cs typeface="Calibri" panose="020F0502020204030204" pitchFamily="34" charset="0"/>
                        </a:rPr>
                        <a:t>Dramatic works</a:t>
                      </a:r>
                      <a:endParaRPr lang="en-GB" sz="1200"/>
                    </a:p>
                  </a:txBody>
                  <a:tcPr/>
                </a:tc>
                <a:tc>
                  <a:txBody>
                    <a:bodyPr/>
                    <a:lstStyle/>
                    <a:p>
                      <a:r>
                        <a:rPr lang="en-US" sz="1200" b="1">
                          <a:latin typeface="Calibri" panose="020F0502020204030204" pitchFamily="34" charset="0"/>
                          <a:cs typeface="Calibri" panose="020F0502020204030204" pitchFamily="34" charset="0"/>
                        </a:rPr>
                        <a:t>Sound recordings</a:t>
                      </a:r>
                      <a:endParaRPr lang="en-GB" sz="1200"/>
                    </a:p>
                  </a:txBody>
                  <a:tcPr/>
                </a:tc>
                <a:tc>
                  <a:txBody>
                    <a:bodyPr/>
                    <a:lstStyle/>
                    <a:p>
                      <a:r>
                        <a:rPr lang="en-US" sz="1200" b="1">
                          <a:latin typeface="Calibri" panose="020F0502020204030204" pitchFamily="34" charset="0"/>
                          <a:cs typeface="Calibri" panose="020F0502020204030204" pitchFamily="34" charset="0"/>
                        </a:rPr>
                        <a:t>Films</a:t>
                      </a:r>
                      <a:endParaRPr lang="en-GB" sz="1200"/>
                    </a:p>
                  </a:txBody>
                  <a:tcPr/>
                </a:tc>
                <a:tc>
                  <a:txBody>
                    <a:bodyPr/>
                    <a:lstStyle/>
                    <a:p>
                      <a:r>
                        <a:rPr lang="en-US" sz="1200" b="1">
                          <a:latin typeface="Calibri" panose="020F0502020204030204" pitchFamily="34" charset="0"/>
                          <a:cs typeface="Calibri" panose="020F0502020204030204" pitchFamily="34" charset="0"/>
                        </a:rPr>
                        <a:t>Broadcasts</a:t>
                      </a:r>
                      <a:endParaRPr lang="en-GB" sz="1200"/>
                    </a:p>
                  </a:txBody>
                  <a:tcPr/>
                </a:tc>
                <a:tc>
                  <a:txBody>
                    <a:bodyPr/>
                    <a:lstStyle/>
                    <a:p>
                      <a:r>
                        <a:rPr lang="en-US" sz="1200" b="1">
                          <a:latin typeface="Calibri" panose="020F0502020204030204" pitchFamily="34" charset="0"/>
                          <a:cs typeface="Calibri" panose="020F0502020204030204" pitchFamily="34" charset="0"/>
                        </a:rPr>
                        <a:t>Typographical arrangements</a:t>
                      </a:r>
                      <a:endParaRPr lang="en-GB" sz="1200"/>
                    </a:p>
                  </a:txBody>
                  <a:tcPr/>
                </a:tc>
                <a:extLst>
                  <a:ext uri="{0D108BD9-81ED-4DB2-BD59-A6C34878D82A}">
                    <a16:rowId xmlns:a16="http://schemas.microsoft.com/office/drawing/2014/main" val="1599390549"/>
                  </a:ext>
                </a:extLst>
              </a:tr>
              <a:tr h="14033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libri" panose="020F0502020204030204" pitchFamily="34" charset="0"/>
                          <a:cs typeface="Calibri" panose="020F0502020204030204" pitchFamily="34" charset="0"/>
                        </a:rPr>
                        <a:t>novels, short stories, poetry, but also computer programs and databases </a:t>
                      </a:r>
                      <a:endParaRPr lang="en-GB" sz="1200" dirty="0"/>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libri" panose="020F0502020204030204" pitchFamily="34" charset="0"/>
                          <a:cs typeface="Calibri" panose="020F0502020204030204" pitchFamily="34" charset="0"/>
                        </a:rPr>
                        <a:t>melodies and music scores (not lyrics – these are considered literary works)</a:t>
                      </a:r>
                    </a:p>
                    <a:p>
                      <a:endParaRPr lang="en-GB" sz="1200" dirty="0"/>
                    </a:p>
                  </a:txBody>
                  <a:tcPr/>
                </a:tc>
                <a:tc>
                  <a:txBody>
                    <a:bodyPr/>
                    <a:lstStyle/>
                    <a:p>
                      <a:r>
                        <a:rPr lang="en-US" sz="1200">
                          <a:latin typeface="Calibri" panose="020F0502020204030204" pitchFamily="34" charset="0"/>
                          <a:cs typeface="Calibri" panose="020F0502020204030204" pitchFamily="34" charset="0"/>
                        </a:rPr>
                        <a:t>graphic works, photographs, sculptures, collages, works of architecture and works of artistic craftsmanship</a:t>
                      </a:r>
                      <a:endParaRPr lang="en-GB" sz="1200"/>
                    </a:p>
                  </a:txBody>
                  <a:tcPr/>
                </a:tc>
                <a:tc>
                  <a:txBody>
                    <a:bodyPr/>
                    <a:lstStyle/>
                    <a:p>
                      <a:r>
                        <a:rPr lang="en-US" sz="1200" dirty="0">
                          <a:latin typeface="Calibri" panose="020F0502020204030204" pitchFamily="34" charset="0"/>
                          <a:cs typeface="Calibri" panose="020F0502020204030204" pitchFamily="34" charset="0"/>
                        </a:rPr>
                        <a:t>a work of dance or mime that can be performed before an audience</a:t>
                      </a:r>
                      <a:endParaRPr lang="en-GB" sz="1200" dirty="0"/>
                    </a:p>
                  </a:txBody>
                  <a:tcPr/>
                </a:tc>
                <a:tc>
                  <a:txBody>
                    <a:bodyPr/>
                    <a:lstStyle/>
                    <a:p>
                      <a:r>
                        <a:rPr lang="en-US" sz="1200">
                          <a:latin typeface="Calibri" panose="020F0502020204030204" pitchFamily="34" charset="0"/>
                          <a:cs typeface="Calibri" panose="020F0502020204030204" pitchFamily="34" charset="0"/>
                        </a:rPr>
                        <a:t>vinyl records, tapes, CDs, digital audio tapes </a:t>
                      </a:r>
                      <a:endParaRPr lang="en-GB" sz="1200"/>
                    </a:p>
                  </a:txBody>
                  <a:tcPr/>
                </a:tc>
                <a:tc>
                  <a:txBody>
                    <a:bodyPr/>
                    <a:lstStyle/>
                    <a:p>
                      <a:r>
                        <a:rPr lang="en-US" sz="1200">
                          <a:latin typeface="Calibri" panose="020F0502020204030204" pitchFamily="34" charset="0"/>
                          <a:cs typeface="Calibri" panose="020F0502020204030204" pitchFamily="34" charset="0"/>
                        </a:rPr>
                        <a:t>moving images </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Calibri" panose="020F0502020204030204" pitchFamily="34" charset="0"/>
                          <a:cs typeface="Calibri" panose="020F0502020204030204" pitchFamily="34" charset="0"/>
                        </a:rPr>
                        <a:t>the ‘signal’</a:t>
                      </a:r>
                    </a:p>
                    <a:p>
                      <a:endParaRPr lang="en-GB" sz="1200"/>
                    </a:p>
                  </a:txBody>
                  <a:tcPr/>
                </a:tc>
                <a:tc>
                  <a:txBody>
                    <a:bodyPr/>
                    <a:lstStyle/>
                    <a:p>
                      <a:r>
                        <a:rPr lang="en-US" sz="1200">
                          <a:latin typeface="Calibri" panose="020F0502020204030204" pitchFamily="34" charset="0"/>
                          <a:cs typeface="Calibri" panose="020F0502020204030204" pitchFamily="34" charset="0"/>
                        </a:rPr>
                        <a:t>typographical layout and arrangement</a:t>
                      </a:r>
                      <a:endParaRPr lang="en-GB" sz="1200"/>
                    </a:p>
                  </a:txBody>
                  <a:tcPr/>
                </a:tc>
                <a:extLst>
                  <a:ext uri="{0D108BD9-81ED-4DB2-BD59-A6C34878D82A}">
                    <a16:rowId xmlns:a16="http://schemas.microsoft.com/office/drawing/2014/main" val="2948312340"/>
                  </a:ext>
                </a:extLst>
              </a:tr>
              <a:tr h="2266960">
                <a:tc>
                  <a:txBody>
                    <a:bodyPr/>
                    <a:lstStyle/>
                    <a:p>
                      <a:r>
                        <a:rPr lang="en-US" sz="1200" b="1" dirty="0">
                          <a:solidFill>
                            <a:srgbClr val="474C55"/>
                          </a:solidFill>
                        </a:rPr>
                        <a:t>lifetime of the author + 70 years </a:t>
                      </a:r>
                      <a:endParaRPr lang="en-GB" sz="1200" dirty="0"/>
                    </a:p>
                  </a:txBody>
                  <a:tcPr/>
                </a:tc>
                <a:tc>
                  <a:txBody>
                    <a:bodyPr/>
                    <a:lstStyle/>
                    <a:p>
                      <a:r>
                        <a:rPr lang="en-US" sz="1200" b="1">
                          <a:solidFill>
                            <a:srgbClr val="474C55"/>
                          </a:solidFill>
                        </a:rPr>
                        <a:t>lifetime of the author + 70 years </a:t>
                      </a:r>
                      <a:endParaRPr lang="en-GB" sz="1200"/>
                    </a:p>
                  </a:txBody>
                  <a:tcPr/>
                </a:tc>
                <a:tc>
                  <a:txBody>
                    <a:bodyPr/>
                    <a:lstStyle/>
                    <a:p>
                      <a:r>
                        <a:rPr lang="en-US" sz="1200" b="1">
                          <a:solidFill>
                            <a:srgbClr val="474C55"/>
                          </a:solidFill>
                        </a:rPr>
                        <a:t>lifetime of the author + 70 years </a:t>
                      </a:r>
                      <a:endParaRPr lang="en-GB" sz="1200"/>
                    </a:p>
                  </a:txBody>
                  <a:tcPr/>
                </a:tc>
                <a:tc>
                  <a:txBody>
                    <a:bodyPr/>
                    <a:lstStyle/>
                    <a:p>
                      <a:r>
                        <a:rPr lang="en-US" sz="1200" b="1">
                          <a:solidFill>
                            <a:srgbClr val="474C55"/>
                          </a:solidFill>
                        </a:rPr>
                        <a:t>lifetime of the author + 70 years </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solidFill>
                            <a:srgbClr val="474C55"/>
                          </a:solidFill>
                        </a:rPr>
                        <a:t>50 years </a:t>
                      </a:r>
                      <a:r>
                        <a:rPr lang="en-US" sz="1200">
                          <a:solidFill>
                            <a:srgbClr val="474C55"/>
                          </a:solidFill>
                        </a:rPr>
                        <a:t>from the year in which the recording was made or, if published, </a:t>
                      </a:r>
                      <a:r>
                        <a:rPr lang="en-US" sz="1200" b="1">
                          <a:solidFill>
                            <a:srgbClr val="474C55"/>
                          </a:solidFill>
                        </a:rPr>
                        <a:t>70 years </a:t>
                      </a:r>
                      <a:r>
                        <a:rPr lang="en-US" sz="1200">
                          <a:solidFill>
                            <a:srgbClr val="474C55"/>
                          </a:solidFill>
                        </a:rPr>
                        <a:t>from publication</a:t>
                      </a:r>
                    </a:p>
                    <a:p>
                      <a:endParaRPr lang="en-GB" sz="1200"/>
                    </a:p>
                  </a:txBody>
                  <a:tcPr/>
                </a:tc>
                <a:tc>
                  <a:txBody>
                    <a:bodyPr/>
                    <a:lstStyle/>
                    <a:p>
                      <a:r>
                        <a:rPr lang="en-US" sz="1200" b="1">
                          <a:solidFill>
                            <a:srgbClr val="474C55"/>
                          </a:solidFill>
                        </a:rPr>
                        <a:t>70 years </a:t>
                      </a:r>
                      <a:r>
                        <a:rPr lang="en-US" sz="1200">
                          <a:solidFill>
                            <a:srgbClr val="474C55"/>
                          </a:solidFill>
                        </a:rPr>
                        <a:t>from the death of the last to die of the following persons: director; author of the screenplay; author of the dialogue (if different); composer of the music specially created for the film</a:t>
                      </a:r>
                      <a:endParaRPr lang="en-GB" sz="1200"/>
                    </a:p>
                  </a:txBody>
                  <a:tcPr/>
                </a:tc>
                <a:tc>
                  <a:txBody>
                    <a:bodyPr/>
                    <a:lstStyle/>
                    <a:p>
                      <a:r>
                        <a:rPr lang="en-US" sz="1200" b="1">
                          <a:solidFill>
                            <a:srgbClr val="474C55"/>
                          </a:solidFill>
                        </a:rPr>
                        <a:t>50 years </a:t>
                      </a:r>
                      <a:r>
                        <a:rPr lang="en-US" sz="1200">
                          <a:solidFill>
                            <a:srgbClr val="474C55"/>
                          </a:solidFill>
                        </a:rPr>
                        <a:t>from transmission</a:t>
                      </a:r>
                      <a:endParaRPr lang="en-GB" sz="1200"/>
                    </a:p>
                  </a:txBody>
                  <a:tcPr/>
                </a:tc>
                <a:tc>
                  <a:txBody>
                    <a:bodyPr/>
                    <a:lstStyle/>
                    <a:p>
                      <a:r>
                        <a:rPr lang="en-US" sz="1200" b="1" dirty="0">
                          <a:solidFill>
                            <a:srgbClr val="474C55"/>
                          </a:solidFill>
                        </a:rPr>
                        <a:t>25 years </a:t>
                      </a:r>
                      <a:r>
                        <a:rPr lang="en-US" sz="1200" dirty="0">
                          <a:solidFill>
                            <a:srgbClr val="474C55"/>
                          </a:solidFill>
                        </a:rPr>
                        <a:t>from publication</a:t>
                      </a:r>
                      <a:endParaRPr lang="en-GB" sz="1200" dirty="0"/>
                    </a:p>
                  </a:txBody>
                  <a:tcPr/>
                </a:tc>
                <a:extLst>
                  <a:ext uri="{0D108BD9-81ED-4DB2-BD59-A6C34878D82A}">
                    <a16:rowId xmlns:a16="http://schemas.microsoft.com/office/drawing/2014/main" val="3800862412"/>
                  </a:ext>
                </a:extLst>
              </a:tr>
            </a:tbl>
          </a:graphicData>
        </a:graphic>
      </p:graphicFrame>
    </p:spTree>
    <p:extLst>
      <p:ext uri="{BB962C8B-B14F-4D97-AF65-F5344CB8AC3E}">
        <p14:creationId xmlns:p14="http://schemas.microsoft.com/office/powerpoint/2010/main" val="3346222550"/>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242" y="266571"/>
            <a:ext cx="10795518" cy="1003916"/>
          </a:xfrm>
        </p:spPr>
        <p:txBody>
          <a:bodyPr>
            <a:normAutofit/>
          </a:bodyPr>
          <a:lstStyle/>
          <a:p>
            <a:r>
              <a:rPr lang="en-GB" dirty="0">
                <a:latin typeface="+mn-lt"/>
              </a:rPr>
              <a:t>What copyright does not protect.. </a:t>
            </a:r>
          </a:p>
        </p:txBody>
      </p:sp>
      <p:sp>
        <p:nvSpPr>
          <p:cNvPr id="3" name="TextBox 2">
            <a:extLst>
              <a:ext uri="{FF2B5EF4-FFF2-40B4-BE49-F238E27FC236}">
                <a16:creationId xmlns:a16="http://schemas.microsoft.com/office/drawing/2014/main" id="{029C3FB7-37E3-7730-BAEE-9B7C3B7B0FE1}"/>
              </a:ext>
            </a:extLst>
          </p:cNvPr>
          <p:cNvSpPr txBox="1"/>
          <p:nvPr/>
        </p:nvSpPr>
        <p:spPr>
          <a:xfrm>
            <a:off x="812657" y="2071782"/>
            <a:ext cx="5751443" cy="3408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14000"/>
              </a:lnSpc>
              <a:buFont typeface="Arial" panose="020B0604020202020204" pitchFamily="34" charset="0"/>
              <a:buChar char="•"/>
            </a:pPr>
            <a:r>
              <a:rPr lang="en-US" sz="2400" dirty="0">
                <a:latin typeface="Calibri Light" panose="020F0302020204030204" pitchFamily="34" charset="0"/>
                <a:ea typeface="Calibri Light"/>
                <a:cs typeface="Calibri Light" panose="020F0302020204030204" pitchFamily="34" charset="0"/>
              </a:rPr>
              <a:t>Ideas, concepts and theories.</a:t>
            </a:r>
          </a:p>
          <a:p>
            <a:pPr marL="342900" indent="-342900">
              <a:lnSpc>
                <a:spcPct val="114000"/>
              </a:lnSpc>
              <a:buFont typeface="Arial" panose="020B0604020202020204" pitchFamily="34" charset="0"/>
              <a:buChar char="•"/>
            </a:pPr>
            <a:endParaRPr lang="en-US" sz="2400" dirty="0">
              <a:latin typeface="Calibri Light" panose="020F0302020204030204" pitchFamily="34" charset="0"/>
              <a:ea typeface="Calibri Light"/>
              <a:cs typeface="Calibri Light" panose="020F0302020204030204" pitchFamily="34" charset="0"/>
            </a:endParaRPr>
          </a:p>
          <a:p>
            <a:pPr marL="342900" indent="-342900">
              <a:lnSpc>
                <a:spcPct val="114000"/>
              </a:lnSpc>
              <a:buFont typeface="Arial" panose="020B0604020202020204" pitchFamily="34" charset="0"/>
              <a:buChar char="•"/>
            </a:pPr>
            <a:r>
              <a:rPr lang="en-US" sz="2400" dirty="0">
                <a:latin typeface="Calibri Light" panose="020F0302020204030204" pitchFamily="34" charset="0"/>
                <a:ea typeface="Calibri Light"/>
                <a:cs typeface="Calibri Light" panose="020F0302020204030204" pitchFamily="34" charset="0"/>
              </a:rPr>
              <a:t>Works in the public domain.</a:t>
            </a:r>
          </a:p>
          <a:p>
            <a:pPr marL="342900" indent="-342900">
              <a:lnSpc>
                <a:spcPct val="114000"/>
              </a:lnSpc>
              <a:buFont typeface="Arial" panose="020B0604020202020204" pitchFamily="34" charset="0"/>
              <a:buChar char="•"/>
            </a:pPr>
            <a:endParaRPr lang="en-US" sz="2400" dirty="0">
              <a:latin typeface="Calibri Light" panose="020F0302020204030204" pitchFamily="34" charset="0"/>
              <a:ea typeface="Calibri Light"/>
              <a:cs typeface="Calibri Light" panose="020F0302020204030204" pitchFamily="34" charset="0"/>
            </a:endParaRPr>
          </a:p>
          <a:p>
            <a:pPr marL="342900" indent="-342900">
              <a:lnSpc>
                <a:spcPct val="114000"/>
              </a:lnSpc>
              <a:buFont typeface="Arial" panose="020B0604020202020204" pitchFamily="34" charset="0"/>
              <a:buChar char="•"/>
            </a:pPr>
            <a:r>
              <a:rPr lang="en-US" sz="2400" dirty="0">
                <a:latin typeface="Calibri Light" panose="020F0302020204030204" pitchFamily="34" charset="0"/>
                <a:ea typeface="Calibri Light"/>
                <a:cs typeface="Calibri Light" panose="020F0302020204030204" pitchFamily="34" charset="0"/>
              </a:rPr>
              <a:t>Works which are not fixed.</a:t>
            </a:r>
          </a:p>
          <a:p>
            <a:pPr marL="342900" indent="-342900">
              <a:lnSpc>
                <a:spcPct val="114000"/>
              </a:lnSpc>
              <a:buFont typeface="Arial" panose="020B0604020202020204" pitchFamily="34" charset="0"/>
              <a:buChar char="•"/>
            </a:pPr>
            <a:endParaRPr lang="en-US" sz="2400" dirty="0">
              <a:latin typeface="Calibri Light" panose="020F0302020204030204" pitchFamily="34" charset="0"/>
              <a:ea typeface="Calibri Light"/>
              <a:cs typeface="Calibri Light" panose="020F0302020204030204" pitchFamily="34" charset="0"/>
            </a:endParaRPr>
          </a:p>
          <a:p>
            <a:pPr marL="342900" indent="-342900">
              <a:lnSpc>
                <a:spcPct val="114000"/>
              </a:lnSpc>
              <a:buFont typeface="Arial" panose="020B0604020202020204" pitchFamily="34" charset="0"/>
              <a:buChar char="•"/>
            </a:pPr>
            <a:r>
              <a:rPr lang="en-US" sz="2400" dirty="0">
                <a:latin typeface="Calibri Light" panose="020F0302020204030204" pitchFamily="34" charset="0"/>
                <a:ea typeface="Calibri Light"/>
                <a:cs typeface="Calibri Light" panose="020F0302020204030204" pitchFamily="34" charset="0"/>
              </a:rPr>
              <a:t>Facts, data, and common knowledge.</a:t>
            </a:r>
          </a:p>
          <a:p>
            <a:endParaRPr lang="en-US" sz="2400" dirty="0">
              <a:ea typeface="Calibri Light"/>
              <a:cs typeface="Calibri Light"/>
            </a:endParaRPr>
          </a:p>
        </p:txBody>
      </p:sp>
      <p:pic>
        <p:nvPicPr>
          <p:cNvPr id="20" name="Graphic 19" descr="No sign with solid fill">
            <a:extLst>
              <a:ext uri="{FF2B5EF4-FFF2-40B4-BE49-F238E27FC236}">
                <a16:creationId xmlns:a16="http://schemas.microsoft.com/office/drawing/2014/main" id="{D5DDD0CE-B85C-F21C-AF4A-345F46AD1D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7341" y="1536137"/>
            <a:ext cx="4480045" cy="4480045"/>
          </a:xfrm>
          <a:prstGeom prst="rect">
            <a:avLst/>
          </a:prstGeom>
        </p:spPr>
      </p:pic>
    </p:spTree>
    <p:extLst>
      <p:ext uri="{BB962C8B-B14F-4D97-AF65-F5344CB8AC3E}">
        <p14:creationId xmlns:p14="http://schemas.microsoft.com/office/powerpoint/2010/main" val="933451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858755" y="398835"/>
            <a:ext cx="6083012"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rPr>
              <a:t>Ideas vs expression</a:t>
            </a:r>
            <a:endParaRPr sz="6000" dirty="0">
              <a:solidFill>
                <a:schemeClr val="bg1"/>
              </a:solidFill>
              <a:latin typeface="+mn-lt"/>
            </a:endParaRPr>
          </a:p>
        </p:txBody>
      </p:sp>
      <p:pic>
        <p:nvPicPr>
          <p:cNvPr id="8" name="Picture 7">
            <a:extLst>
              <a:ext uri="{FF2B5EF4-FFF2-40B4-BE49-F238E27FC236}">
                <a16:creationId xmlns:a16="http://schemas.microsoft.com/office/drawing/2014/main" id="{B5A7F918-2289-C648-8CE2-9E2E5C0EE0F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8755" y="2202994"/>
            <a:ext cx="2288680" cy="3215596"/>
          </a:xfrm>
          <a:prstGeom prst="rect">
            <a:avLst/>
          </a:prstGeom>
        </p:spPr>
      </p:pic>
      <p:sp>
        <p:nvSpPr>
          <p:cNvPr id="9" name="Shape 163">
            <a:extLst>
              <a:ext uri="{FF2B5EF4-FFF2-40B4-BE49-F238E27FC236}">
                <a16:creationId xmlns:a16="http://schemas.microsoft.com/office/drawing/2014/main" id="{C2791C10-292A-9E45-A285-2D42021FC6D3}"/>
              </a:ext>
            </a:extLst>
          </p:cNvPr>
          <p:cNvSpPr txBox="1">
            <a:spLocks/>
          </p:cNvSpPr>
          <p:nvPr/>
        </p:nvSpPr>
        <p:spPr>
          <a:xfrm>
            <a:off x="858755" y="5492299"/>
            <a:ext cx="2288680" cy="628463"/>
          </a:xfrm>
          <a:prstGeom prst="rect">
            <a:avLst/>
          </a:prstGeom>
          <a:ln w="12700">
            <a:miter lim="400000"/>
          </a:ln>
          <a:extLst>
            <a:ext uri="{C572A759-6A51-4108-AA02-DFA0A04FC94B}">
              <ma14:wrappingTextBoxFlag xmlns="" xmlns:ma14="http://schemas.microsoft.com/office/mac/drawingml/2011/main" val="1"/>
            </a:ext>
          </a:extLst>
        </p:spPr>
        <p:txBody>
          <a:bodyPr lIns="25400" tIns="25400" rIns="25400" bIns="25400" anchor="ctr">
            <a:noAutofit/>
          </a:bodyPr>
          <a:lstStyle>
            <a:lvl1pPr marL="187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1pPr>
            <a:lvl2pPr marL="4258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2pPr>
            <a:lvl3pPr marL="6640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3pPr>
            <a:lvl4pPr marL="9021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4pPr>
            <a:lvl5pPr marL="11402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5pPr>
            <a:lvl6pPr marL="13783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6pPr>
            <a:lvl7pPr marL="16165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7pPr>
            <a:lvl8pPr marL="18546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8pPr>
            <a:lvl9pPr marL="2092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9pPr>
          </a:lstStyle>
          <a:p>
            <a:pPr marL="0" indent="0">
              <a:buNone/>
              <a:defRPr>
                <a:solidFill>
                  <a:srgbClr val="474C55"/>
                </a:solidFill>
              </a:defRPr>
            </a:pPr>
            <a:r>
              <a:rPr lang="en-US" sz="1400" dirty="0">
                <a:solidFill>
                  <a:srgbClr val="474C55"/>
                </a:solidFill>
              </a:rPr>
              <a:t>Battle Royal (2000, dir. Kinji </a:t>
            </a:r>
            <a:r>
              <a:rPr lang="en-US" sz="1400" dirty="0" err="1">
                <a:solidFill>
                  <a:srgbClr val="474C55"/>
                </a:solidFill>
              </a:rPr>
              <a:t>Fukasaku</a:t>
            </a:r>
            <a:r>
              <a:rPr lang="en-US" sz="1400" dirty="0">
                <a:solidFill>
                  <a:srgbClr val="474C55"/>
                </a:solidFill>
              </a:rPr>
              <a:t>)</a:t>
            </a:r>
            <a:endParaRPr lang="en-US" sz="1400" b="1" dirty="0">
              <a:solidFill>
                <a:srgbClr val="474C55"/>
              </a:solidFill>
            </a:endParaRPr>
          </a:p>
        </p:txBody>
      </p:sp>
      <p:pic>
        <p:nvPicPr>
          <p:cNvPr id="10" name="Picture 9">
            <a:extLst>
              <a:ext uri="{FF2B5EF4-FFF2-40B4-BE49-F238E27FC236}">
                <a16:creationId xmlns:a16="http://schemas.microsoft.com/office/drawing/2014/main" id="{6E926CC4-A958-FF41-BAAC-507B173A0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6152" y="2202994"/>
            <a:ext cx="2143373" cy="3215060"/>
          </a:xfrm>
          <a:prstGeom prst="rect">
            <a:avLst/>
          </a:prstGeom>
        </p:spPr>
      </p:pic>
      <p:sp>
        <p:nvSpPr>
          <p:cNvPr id="11" name="Shape 163">
            <a:extLst>
              <a:ext uri="{FF2B5EF4-FFF2-40B4-BE49-F238E27FC236}">
                <a16:creationId xmlns:a16="http://schemas.microsoft.com/office/drawing/2014/main" id="{569F0282-D1EF-1040-A74A-6FD7CC2D91B5}"/>
              </a:ext>
            </a:extLst>
          </p:cNvPr>
          <p:cNvSpPr txBox="1">
            <a:spLocks/>
          </p:cNvSpPr>
          <p:nvPr/>
        </p:nvSpPr>
        <p:spPr>
          <a:xfrm>
            <a:off x="3390169" y="5492299"/>
            <a:ext cx="2288679" cy="580627"/>
          </a:xfrm>
          <a:prstGeom prst="rect">
            <a:avLst/>
          </a:prstGeom>
          <a:ln w="12700">
            <a:miter lim="400000"/>
          </a:ln>
          <a:extLst>
            <a:ext uri="{C572A759-6A51-4108-AA02-DFA0A04FC94B}">
              <ma14:wrappingTextBoxFlag xmlns="" xmlns:ma14="http://schemas.microsoft.com/office/mac/drawingml/2011/main" val="1"/>
            </a:ext>
          </a:extLst>
        </p:spPr>
        <p:txBody>
          <a:bodyPr lIns="25400" tIns="25400" rIns="25400" bIns="25400" anchor="ctr">
            <a:noAutofit/>
          </a:bodyPr>
          <a:lstStyle>
            <a:lvl1pPr marL="187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1pPr>
            <a:lvl2pPr marL="4258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2pPr>
            <a:lvl3pPr marL="6640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3pPr>
            <a:lvl4pPr marL="9021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4pPr>
            <a:lvl5pPr marL="11402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5pPr>
            <a:lvl6pPr marL="13783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6pPr>
            <a:lvl7pPr marL="16165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7pPr>
            <a:lvl8pPr marL="18546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8pPr>
            <a:lvl9pPr marL="2092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9pPr>
          </a:lstStyle>
          <a:p>
            <a:pPr marL="0" indent="0">
              <a:buNone/>
              <a:defRPr>
                <a:solidFill>
                  <a:srgbClr val="474C55"/>
                </a:solidFill>
              </a:defRPr>
            </a:pPr>
            <a:r>
              <a:rPr lang="en-US" sz="1400" dirty="0">
                <a:solidFill>
                  <a:srgbClr val="474C55"/>
                </a:solidFill>
              </a:rPr>
              <a:t>The Hunger Games (2012-2015, dir. Gary Ross and Francis Lawrence)</a:t>
            </a:r>
            <a:endParaRPr lang="en-US" sz="1400" b="1" dirty="0">
              <a:solidFill>
                <a:srgbClr val="474C55"/>
              </a:solidFill>
            </a:endParaRPr>
          </a:p>
        </p:txBody>
      </p:sp>
      <p:pic>
        <p:nvPicPr>
          <p:cNvPr id="15" name="Picture 14" descr="A group of people posing for the camera&#10;&#10;Description automatically generated">
            <a:extLst>
              <a:ext uri="{FF2B5EF4-FFF2-40B4-BE49-F238E27FC236}">
                <a16:creationId xmlns:a16="http://schemas.microsoft.com/office/drawing/2014/main" id="{76CFD39B-BD6C-4C4D-9448-971A839D41D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51675" y="2199599"/>
            <a:ext cx="2662179" cy="3218455"/>
          </a:xfrm>
          <a:prstGeom prst="rect">
            <a:avLst/>
          </a:prstGeom>
        </p:spPr>
      </p:pic>
      <p:sp>
        <p:nvSpPr>
          <p:cNvPr id="17" name="Shape 163">
            <a:extLst>
              <a:ext uri="{FF2B5EF4-FFF2-40B4-BE49-F238E27FC236}">
                <a16:creationId xmlns:a16="http://schemas.microsoft.com/office/drawing/2014/main" id="{E5F87FD2-69BD-6A4D-BFCC-7C28AF3E8EDC}"/>
              </a:ext>
            </a:extLst>
          </p:cNvPr>
          <p:cNvSpPr txBox="1">
            <a:spLocks/>
          </p:cNvSpPr>
          <p:nvPr/>
        </p:nvSpPr>
        <p:spPr>
          <a:xfrm>
            <a:off x="5851675" y="5414659"/>
            <a:ext cx="2592271" cy="480980"/>
          </a:xfrm>
          <a:prstGeom prst="rect">
            <a:avLst/>
          </a:prstGeom>
          <a:ln w="12700">
            <a:miter lim="400000"/>
          </a:ln>
          <a:extLst>
            <a:ext uri="{C572A759-6A51-4108-AA02-DFA0A04FC94B}">
              <ma14:wrappingTextBoxFlag xmlns="" xmlns:ma14="http://schemas.microsoft.com/office/mac/drawingml/2011/main" val="1"/>
            </a:ext>
          </a:extLst>
        </p:spPr>
        <p:txBody>
          <a:bodyPr lIns="25400" tIns="25400" rIns="25400" bIns="25400" anchor="ctr">
            <a:normAutofit/>
          </a:bodyPr>
          <a:lstStyle>
            <a:lvl1pPr marL="187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1pPr>
            <a:lvl2pPr marL="4258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2pPr>
            <a:lvl3pPr marL="6640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3pPr>
            <a:lvl4pPr marL="9021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4pPr>
            <a:lvl5pPr marL="11402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5pPr>
            <a:lvl6pPr marL="13783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6pPr>
            <a:lvl7pPr marL="16165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7pPr>
            <a:lvl8pPr marL="18546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8pPr>
            <a:lvl9pPr marL="2092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9pPr>
          </a:lstStyle>
          <a:p>
            <a:pPr marL="0" indent="0">
              <a:buNone/>
              <a:defRPr>
                <a:solidFill>
                  <a:srgbClr val="474C55"/>
                </a:solidFill>
              </a:defRPr>
            </a:pPr>
            <a:r>
              <a:rPr lang="en-US" sz="1400" dirty="0">
                <a:solidFill>
                  <a:srgbClr val="474C55"/>
                </a:solidFill>
              </a:rPr>
              <a:t>Fortnite (2017, dir. Epic Games)</a:t>
            </a:r>
            <a:endParaRPr lang="en-US" sz="1400" b="1" dirty="0">
              <a:solidFill>
                <a:srgbClr val="474C55"/>
              </a:solidFill>
            </a:endParaRPr>
          </a:p>
        </p:txBody>
      </p:sp>
      <p:sp>
        <p:nvSpPr>
          <p:cNvPr id="2" name="TextBox 1">
            <a:extLst>
              <a:ext uri="{FF2B5EF4-FFF2-40B4-BE49-F238E27FC236}">
                <a16:creationId xmlns:a16="http://schemas.microsoft.com/office/drawing/2014/main" id="{0AEF5AC5-D203-7CA0-8856-F9F4F9B413B8}"/>
              </a:ext>
            </a:extLst>
          </p:cNvPr>
          <p:cNvSpPr txBox="1"/>
          <p:nvPr/>
        </p:nvSpPr>
        <p:spPr>
          <a:xfrm>
            <a:off x="858755" y="1493520"/>
            <a:ext cx="7876928" cy="400110"/>
          </a:xfrm>
          <a:prstGeom prst="rect">
            <a:avLst/>
          </a:prstGeom>
          <a:noFill/>
        </p:spPr>
        <p:txBody>
          <a:bodyPr wrap="square" rtlCol="0">
            <a:spAutoFit/>
          </a:bodyPr>
          <a:lstStyle/>
          <a:p>
            <a:pPr marL="0" indent="0">
              <a:buNone/>
              <a:defRPr>
                <a:solidFill>
                  <a:srgbClr val="474C55"/>
                </a:solidFill>
              </a:defRPr>
            </a:pPr>
            <a:r>
              <a:rPr lang="en-US" sz="2000" dirty="0">
                <a:ea typeface="Calibri"/>
                <a:cs typeface="Calibri" panose="020F0502020204030204" pitchFamily="34" charset="0"/>
              </a:rPr>
              <a:t>Copyright only protects the expression of ideas, not ideas themselves.</a:t>
            </a:r>
            <a:endParaRPr lang="en-US" sz="2000" b="1" dirty="0">
              <a:ea typeface="Calibri"/>
              <a:cs typeface="Calibri" panose="020F0502020204030204" pitchFamily="34" charset="0"/>
            </a:endParaRPr>
          </a:p>
        </p:txBody>
      </p:sp>
      <p:pic>
        <p:nvPicPr>
          <p:cNvPr id="1026" name="Picture 2" descr="Squid Game (TV Series 2021–2025) - IMDb">
            <a:extLst>
              <a:ext uri="{FF2B5EF4-FFF2-40B4-BE49-F238E27FC236}">
                <a16:creationId xmlns:a16="http://schemas.microsoft.com/office/drawing/2014/main" id="{63AA56A6-C17E-B5B8-0E10-C3D6A50AE1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53023" y="2194456"/>
            <a:ext cx="2170393" cy="32202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4031235-E63D-832E-636A-4B4A80144517}"/>
              </a:ext>
            </a:extLst>
          </p:cNvPr>
          <p:cNvSpPr txBox="1"/>
          <p:nvPr/>
        </p:nvSpPr>
        <p:spPr>
          <a:xfrm>
            <a:off x="8798689" y="5492299"/>
            <a:ext cx="2279060" cy="523220"/>
          </a:xfrm>
          <a:prstGeom prst="rect">
            <a:avLst/>
          </a:prstGeom>
          <a:noFill/>
        </p:spPr>
        <p:txBody>
          <a:bodyPr wrap="square" rtlCol="0">
            <a:spAutoFit/>
          </a:bodyPr>
          <a:lstStyle/>
          <a:p>
            <a:r>
              <a:rPr lang="en-GB" sz="1400" dirty="0">
                <a:latin typeface="Calibri" panose="020F0502020204030204" pitchFamily="34" charset="0"/>
                <a:cs typeface="Calibri" panose="020F0502020204030204" pitchFamily="34" charset="0"/>
              </a:rPr>
              <a:t>Squid Game (2021-2025, dir. </a:t>
            </a:r>
            <a:r>
              <a:rPr lang="en-GB" sz="1400" i="0" dirty="0">
                <a:solidFill>
                  <a:srgbClr val="000000"/>
                </a:solidFill>
                <a:effectLst/>
                <a:latin typeface="Calibri" panose="020F0502020204030204" pitchFamily="34" charset="0"/>
                <a:cs typeface="Calibri" panose="020F0502020204030204" pitchFamily="34" charset="0"/>
              </a:rPr>
              <a:t>Hwang Dong-hyuk)</a:t>
            </a:r>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39694610"/>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799381" y="386091"/>
            <a:ext cx="8629670"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rPr>
              <a:t>Works in the public domain</a:t>
            </a:r>
            <a:endParaRPr sz="6000" dirty="0">
              <a:solidFill>
                <a:schemeClr val="bg1"/>
              </a:solidFill>
              <a:latin typeface="+mn-lt"/>
            </a:endParaRPr>
          </a:p>
        </p:txBody>
      </p:sp>
      <p:pic>
        <p:nvPicPr>
          <p:cNvPr id="1026" name="Picture 2" descr="See adjacent text.">
            <a:extLst>
              <a:ext uri="{FF2B5EF4-FFF2-40B4-BE49-F238E27FC236}">
                <a16:creationId xmlns:a16="http://schemas.microsoft.com/office/drawing/2014/main" id="{7D7487D4-D285-1148-A368-E2226B5BB1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13321" y="1388329"/>
            <a:ext cx="1706243" cy="250433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ohannes Vermeer - Het melkmeisje - Google Art Project.jpg">
            <a:extLst>
              <a:ext uri="{FF2B5EF4-FFF2-40B4-BE49-F238E27FC236}">
                <a16:creationId xmlns:a16="http://schemas.microsoft.com/office/drawing/2014/main" id="{4EC4E8B7-FF84-E44D-AF0D-796F7EAAA93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79986" y="1365862"/>
            <a:ext cx="2126877" cy="2381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painting of a scene at night with 10 swirly stars, Venus, and a bright yellow crescent Moon. In the background there are hills, in the middle ground there is a moonlit town with a church that has an elongated steeple, and in the foreground there is the dark green silhouette of a cypress tree and houses.">
            <a:extLst>
              <a:ext uri="{FF2B5EF4-FFF2-40B4-BE49-F238E27FC236}">
                <a16:creationId xmlns:a16="http://schemas.microsoft.com/office/drawing/2014/main" id="{95BBEC20-D64F-524F-97C5-DBD5FF9D4FE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68990" y="1388533"/>
            <a:ext cx="2964277" cy="23516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sunami by hokusai 19th century.jpg">
            <a:extLst>
              <a:ext uri="{FF2B5EF4-FFF2-40B4-BE49-F238E27FC236}">
                <a16:creationId xmlns:a16="http://schemas.microsoft.com/office/drawing/2014/main" id="{F6D3F1D7-629E-F945-BF10-BA825CD8247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22950" y="3834082"/>
            <a:ext cx="3553635" cy="238528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s://upload.wikimedia.org/wikipedia/commons/thumb/0/0b/Sandro_Botticelli_-_La_nascita_di_Venere_-_Google_Art_Project_-_edited.jpg/1280px-Sandro_Botticelli_-_La_nascita_di_Venere_-_Google_Art_Project_-_edited.jpg">
            <a:extLst>
              <a:ext uri="{FF2B5EF4-FFF2-40B4-BE49-F238E27FC236}">
                <a16:creationId xmlns:a16="http://schemas.microsoft.com/office/drawing/2014/main" id="{7361A3C5-898B-E248-BA24-0CAE1634213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3524" y="4122292"/>
            <a:ext cx="2945225" cy="184861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an and woman with stern expession stand side-by-side. The man holds a pitch fork and wears glasses.">
            <a:extLst>
              <a:ext uri="{FF2B5EF4-FFF2-40B4-BE49-F238E27FC236}">
                <a16:creationId xmlns:a16="http://schemas.microsoft.com/office/drawing/2014/main" id="{0CF1DA15-EB99-8340-9559-6FB38E1A571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44539" y="4000150"/>
            <a:ext cx="1730420" cy="209122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John Everett Millais - Ophelia - Google Art Project.jpg">
            <a:extLst>
              <a:ext uri="{FF2B5EF4-FFF2-40B4-BE49-F238E27FC236}">
                <a16:creationId xmlns:a16="http://schemas.microsoft.com/office/drawing/2014/main" id="{C019E434-3E2C-D347-A2ED-54A7A1439993}"/>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766685" y="4364842"/>
            <a:ext cx="2514768" cy="17095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2CDBFF-060C-842F-EF1B-6F2591AD54DD}"/>
              </a:ext>
            </a:extLst>
          </p:cNvPr>
          <p:cNvSpPr txBox="1"/>
          <p:nvPr/>
        </p:nvSpPr>
        <p:spPr>
          <a:xfrm>
            <a:off x="298974" y="1365862"/>
            <a:ext cx="3445565"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Light"/>
                <a:cs typeface="Calibri" panose="020F0502020204030204" pitchFamily="34" charset="0"/>
              </a:rPr>
              <a:t>Gallery of works that have exceeded the copyright period.</a:t>
            </a:r>
          </a:p>
          <a:p>
            <a:endParaRPr lang="en-GB" sz="2000" dirty="0">
              <a:ea typeface="Calibri Light"/>
              <a:cs typeface="Calibri" panose="020F0502020204030204" pitchFamily="34" charset="0"/>
            </a:endParaRPr>
          </a:p>
          <a:p>
            <a:r>
              <a:rPr lang="en-GB" sz="2000" dirty="0">
                <a:ea typeface="Calibri Light"/>
                <a:cs typeface="Calibri" panose="020F0502020204030204" pitchFamily="34" charset="0"/>
              </a:rPr>
              <a:t>One notable exception to this is Peter Pan, which will remain forever in copyright with the proceeds going to Great Ormond Street hospital. </a:t>
            </a:r>
            <a:endParaRPr lang="en-US" sz="2000" dirty="0">
              <a:ea typeface="Calibri Light"/>
              <a:cs typeface="Calibri" panose="020F0502020204030204" pitchFamily="34" charset="0"/>
            </a:endParaRPr>
          </a:p>
          <a:p>
            <a:pPr algn="l"/>
            <a:endParaRPr lang="en-US" sz="2400" dirty="0">
              <a:ea typeface="Calibri Light"/>
              <a:cs typeface="Calibri Light"/>
            </a:endParaRPr>
          </a:p>
        </p:txBody>
      </p:sp>
    </p:spTree>
    <p:extLst>
      <p:ext uri="{BB962C8B-B14F-4D97-AF65-F5344CB8AC3E}">
        <p14:creationId xmlns:p14="http://schemas.microsoft.com/office/powerpoint/2010/main" val="4182821406"/>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856892" y="314374"/>
            <a:ext cx="7612405"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rPr>
              <a:t>Works that are not fixed</a:t>
            </a:r>
            <a:endParaRPr sz="6000" dirty="0">
              <a:solidFill>
                <a:schemeClr val="bg1"/>
              </a:solidFill>
              <a:latin typeface="+mn-lt"/>
            </a:endParaRPr>
          </a:p>
        </p:txBody>
      </p:sp>
      <p:pic>
        <p:nvPicPr>
          <p:cNvPr id="4" name="Picture 3">
            <a:extLst>
              <a:ext uri="{FF2B5EF4-FFF2-40B4-BE49-F238E27FC236}">
                <a16:creationId xmlns:a16="http://schemas.microsoft.com/office/drawing/2014/main" id="{DAAAC54E-67B2-2343-8666-68DC0F98B0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6102" y="1531981"/>
            <a:ext cx="7775256" cy="4373581"/>
          </a:xfrm>
          <a:prstGeom prst="rect">
            <a:avLst/>
          </a:prstGeom>
        </p:spPr>
      </p:pic>
      <p:sp>
        <p:nvSpPr>
          <p:cNvPr id="8" name="Shape 163">
            <a:extLst>
              <a:ext uri="{FF2B5EF4-FFF2-40B4-BE49-F238E27FC236}">
                <a16:creationId xmlns:a16="http://schemas.microsoft.com/office/drawing/2014/main" id="{FB9F35DE-8502-3C4B-A65B-6F0950D6F534}"/>
              </a:ext>
            </a:extLst>
          </p:cNvPr>
          <p:cNvSpPr txBox="1">
            <a:spLocks/>
          </p:cNvSpPr>
          <p:nvPr/>
        </p:nvSpPr>
        <p:spPr>
          <a:xfrm>
            <a:off x="8469297" y="3203275"/>
            <a:ext cx="3627128" cy="2794328"/>
          </a:xfrm>
          <a:prstGeom prst="rect">
            <a:avLst/>
          </a:prstGeom>
          <a:ln w="12700">
            <a:miter lim="400000"/>
          </a:ln>
          <a:extLst>
            <a:ext uri="{C572A759-6A51-4108-AA02-DFA0A04FC94B}">
              <ma14:wrappingTextBoxFlag xmlns="" xmlns:ma14="http://schemas.microsoft.com/office/mac/drawingml/2011/main" val="1"/>
            </a:ext>
          </a:extLst>
        </p:spPr>
        <p:txBody>
          <a:bodyPr lIns="25400" tIns="25400" rIns="25400" bIns="25400" anchor="ctr">
            <a:noAutofit/>
          </a:bodyPr>
          <a:lstStyle>
            <a:lvl1pPr marL="187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1pPr>
            <a:lvl2pPr marL="4258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2pPr>
            <a:lvl3pPr marL="6640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3pPr>
            <a:lvl4pPr marL="9021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4pPr>
            <a:lvl5pPr marL="11402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5pPr>
            <a:lvl6pPr marL="137837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6pPr>
            <a:lvl7pPr marL="161650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7pPr>
            <a:lvl8pPr marL="1854627"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8pPr>
            <a:lvl9pPr marL="2092752" marR="0" indent="-187752" algn="l" defTabSz="309563" rtl="0" latinLnBrk="0">
              <a:lnSpc>
                <a:spcPct val="100000"/>
              </a:lnSpc>
              <a:spcBef>
                <a:spcPts val="638"/>
              </a:spcBef>
              <a:spcAft>
                <a:spcPts val="0"/>
              </a:spcAft>
              <a:buClrTx/>
              <a:buSzPct val="75000"/>
              <a:buFontTx/>
              <a:buChar char="•"/>
              <a:tabLst/>
              <a:defRPr sz="1500" b="0" i="0" u="none" strike="noStrike" cap="none" spc="0" baseline="0">
                <a:ln>
                  <a:noFill/>
                </a:ln>
                <a:solidFill>
                  <a:srgbClr val="000000"/>
                </a:solidFill>
                <a:uFillTx/>
                <a:latin typeface="Calibri"/>
                <a:ea typeface="Calibri"/>
                <a:cs typeface="Calibri"/>
                <a:sym typeface="Calibri"/>
              </a:defRPr>
            </a:lvl9pPr>
          </a:lstStyle>
          <a:p>
            <a:pPr marL="0" indent="0">
              <a:buNone/>
              <a:defRPr>
                <a:solidFill>
                  <a:srgbClr val="474C55"/>
                </a:solidFill>
              </a:defRPr>
            </a:pPr>
            <a:r>
              <a:rPr lang="en-US" sz="1800" dirty="0">
                <a:solidFill>
                  <a:schemeClr val="tx1"/>
                </a:solidFill>
                <a:latin typeface="+mn-lt"/>
              </a:rPr>
              <a:t>Danny Boyle, Pages of the Sea</a:t>
            </a:r>
          </a:p>
          <a:p>
            <a:pPr marL="0" indent="0">
              <a:buNone/>
              <a:defRPr>
                <a:solidFill>
                  <a:srgbClr val="474C55"/>
                </a:solidFill>
              </a:defRPr>
            </a:pPr>
            <a:r>
              <a:rPr lang="en-US" sz="1800" dirty="0">
                <a:solidFill>
                  <a:schemeClr val="tx1"/>
                </a:solidFill>
                <a:latin typeface="+mn-lt"/>
              </a:rPr>
              <a:t>2018 Centenary of Armistice Day </a:t>
            </a:r>
          </a:p>
          <a:p>
            <a:pPr marL="0" indent="0">
              <a:buNone/>
              <a:defRPr>
                <a:solidFill>
                  <a:srgbClr val="474C55"/>
                </a:solidFill>
              </a:defRPr>
            </a:pPr>
            <a:r>
              <a:rPr lang="en-GB" sz="1800" dirty="0">
                <a:latin typeface="+mn-lt"/>
                <a:hlinkClick r:id="rId3"/>
              </a:rPr>
              <a:t>Home - Pages of the Sea</a:t>
            </a:r>
            <a:endParaRPr lang="en-GB" sz="1800" dirty="0">
              <a:latin typeface="+mn-lt"/>
            </a:endParaRPr>
          </a:p>
          <a:p>
            <a:pPr marL="0" indent="0">
              <a:buNone/>
              <a:defRPr>
                <a:solidFill>
                  <a:srgbClr val="474C55"/>
                </a:solidFill>
              </a:defRPr>
            </a:pPr>
            <a:endParaRPr lang="en-GB" sz="1800" dirty="0">
              <a:solidFill>
                <a:srgbClr val="474C55"/>
              </a:solidFill>
              <a:latin typeface="+mn-lt"/>
            </a:endParaRPr>
          </a:p>
          <a:p>
            <a:pPr marL="0" indent="0">
              <a:buNone/>
              <a:defRPr>
                <a:solidFill>
                  <a:srgbClr val="474C55"/>
                </a:solidFill>
              </a:defRPr>
            </a:pPr>
            <a:r>
              <a:rPr lang="en-US" sz="1800" dirty="0">
                <a:solidFill>
                  <a:schemeClr val="tx1"/>
                </a:solidFill>
                <a:latin typeface="+mn-lt"/>
              </a:rPr>
              <a:t>Photograph by Matt Cardy</a:t>
            </a:r>
          </a:p>
          <a:p>
            <a:pPr marL="0" indent="0">
              <a:buNone/>
              <a:defRPr>
                <a:solidFill>
                  <a:srgbClr val="474C55"/>
                </a:solidFill>
              </a:defRPr>
            </a:pPr>
            <a:r>
              <a:rPr lang="en-US" sz="1800" dirty="0">
                <a:solidFill>
                  <a:schemeClr val="tx1"/>
                </a:solidFill>
                <a:latin typeface="+mn-lt"/>
              </a:rPr>
              <a:t>Q. Does copyright exist in the photo?</a:t>
            </a:r>
          </a:p>
        </p:txBody>
      </p:sp>
      <p:sp>
        <p:nvSpPr>
          <p:cNvPr id="2" name="TextBox 1">
            <a:extLst>
              <a:ext uri="{FF2B5EF4-FFF2-40B4-BE49-F238E27FC236}">
                <a16:creationId xmlns:a16="http://schemas.microsoft.com/office/drawing/2014/main" id="{D7A28696-4D08-EE48-DB20-91FBB1C41116}"/>
              </a:ext>
            </a:extLst>
          </p:cNvPr>
          <p:cNvSpPr txBox="1"/>
          <p:nvPr/>
        </p:nvSpPr>
        <p:spPr>
          <a:xfrm>
            <a:off x="8396358" y="1620724"/>
            <a:ext cx="360011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panose="020F0502020204030204" pitchFamily="34" charset="0"/>
              </a:rPr>
              <a:t>Sand art - which the sea will wash away.</a:t>
            </a:r>
            <a:endParaRPr lang="en-US" sz="2000" dirty="0">
              <a:cs typeface="Calibri" panose="020F0502020204030204" pitchFamily="34" charset="0"/>
            </a:endParaRPr>
          </a:p>
        </p:txBody>
      </p:sp>
    </p:spTree>
    <p:extLst>
      <p:ext uri="{BB962C8B-B14F-4D97-AF65-F5344CB8AC3E}">
        <p14:creationId xmlns:p14="http://schemas.microsoft.com/office/powerpoint/2010/main" val="4067124646"/>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ACADC6-627D-9068-DE75-A17914DE7B6E}"/>
              </a:ext>
            </a:extLst>
          </p:cNvPr>
          <p:cNvSpPr>
            <a:spLocks noGrp="1"/>
          </p:cNvSpPr>
          <p:nvPr>
            <p:ph type="title"/>
          </p:nvPr>
        </p:nvSpPr>
        <p:spPr/>
        <p:txBody>
          <a:bodyPr>
            <a:normAutofit fontScale="90000"/>
          </a:bodyPr>
          <a:lstStyle/>
          <a:p>
            <a:r>
              <a:rPr lang="en-US" dirty="0">
                <a:ea typeface="Calibri Light"/>
                <a:cs typeface="Calibri Light"/>
              </a:rPr>
              <a:t>Facts, data, and common knowledge</a:t>
            </a:r>
            <a:endParaRPr lang="en-US" dirty="0"/>
          </a:p>
        </p:txBody>
      </p:sp>
      <p:sp>
        <p:nvSpPr>
          <p:cNvPr id="2" name="Text Placeholder 1">
            <a:extLst>
              <a:ext uri="{FF2B5EF4-FFF2-40B4-BE49-F238E27FC236}">
                <a16:creationId xmlns:a16="http://schemas.microsoft.com/office/drawing/2014/main" id="{35E7933F-0711-8CA5-3A30-3DDB8A17F191}"/>
              </a:ext>
            </a:extLst>
          </p:cNvPr>
          <p:cNvSpPr>
            <a:spLocks noGrp="1"/>
          </p:cNvSpPr>
          <p:nvPr>
            <p:ph sz="quarter" idx="10"/>
          </p:nvPr>
        </p:nvSpPr>
        <p:spPr>
          <a:xfrm>
            <a:off x="600740" y="1547537"/>
            <a:ext cx="10709145" cy="380654"/>
          </a:xfrm>
        </p:spPr>
        <p:txBody>
          <a:bodyPr vert="horz" lIns="91440" tIns="45720" rIns="91440" bIns="45720" rtlCol="0" anchor="t">
            <a:normAutofit/>
          </a:bodyPr>
          <a:lstStyle/>
          <a:p>
            <a:pPr marL="0" indent="0">
              <a:buNone/>
            </a:pPr>
            <a:r>
              <a:rPr lang="en-US" dirty="0">
                <a:latin typeface="+mn-lt"/>
                <a:ea typeface="Calibri"/>
              </a:rPr>
              <a:t>Calendars, height and weight charts, tape measures, and historic events etc.</a:t>
            </a:r>
          </a:p>
          <a:p>
            <a:pPr marL="0" indent="0">
              <a:buNone/>
            </a:pPr>
            <a:endParaRPr lang="en-US" dirty="0">
              <a:ea typeface="Calibri" panose="020F0502020204030204" pitchFamily="34" charset="0"/>
            </a:endParaRPr>
          </a:p>
          <a:p>
            <a:pPr marL="0" indent="0">
              <a:buNone/>
            </a:pPr>
            <a:endParaRPr lang="en-US" dirty="0">
              <a:latin typeface="+mn-lt"/>
              <a:ea typeface="Calibri" panose="020F0502020204030204" pitchFamily="34" charset="0"/>
            </a:endParaRPr>
          </a:p>
          <a:p>
            <a:pPr marL="0" indent="0">
              <a:buNone/>
            </a:pPr>
            <a:endParaRPr lang="en-US" dirty="0">
              <a:ea typeface="Calibri" panose="020F0502020204030204" pitchFamily="34" charset="0"/>
            </a:endParaRPr>
          </a:p>
        </p:txBody>
      </p:sp>
      <p:pic>
        <p:nvPicPr>
          <p:cNvPr id="7" name="Picture 6" descr="Calendar dates">
            <a:extLst>
              <a:ext uri="{FF2B5EF4-FFF2-40B4-BE49-F238E27FC236}">
                <a16:creationId xmlns:a16="http://schemas.microsoft.com/office/drawing/2014/main" id="{4BE66432-0C93-3259-3A61-D11625B80F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144" y="2172600"/>
            <a:ext cx="5650425" cy="3766030"/>
          </a:xfrm>
          <a:prstGeom prst="rect">
            <a:avLst/>
          </a:prstGeom>
        </p:spPr>
      </p:pic>
      <p:pic>
        <p:nvPicPr>
          <p:cNvPr id="9" name="Picture 8" descr="Close-up of wooden white and yellow ruler">
            <a:extLst>
              <a:ext uri="{FF2B5EF4-FFF2-40B4-BE49-F238E27FC236}">
                <a16:creationId xmlns:a16="http://schemas.microsoft.com/office/drawing/2014/main" id="{82AF7566-46D6-6FAC-BC65-4ACC189B6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6223" y="2122905"/>
            <a:ext cx="5087633" cy="3815725"/>
          </a:xfrm>
          <a:prstGeom prst="rect">
            <a:avLst/>
          </a:prstGeom>
        </p:spPr>
      </p:pic>
    </p:spTree>
    <p:extLst>
      <p:ext uri="{BB962C8B-B14F-4D97-AF65-F5344CB8AC3E}">
        <p14:creationId xmlns:p14="http://schemas.microsoft.com/office/powerpoint/2010/main" val="2270005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latin typeface="+mn-lt"/>
              </a:rPr>
              <a:t>Using copyrighted material</a:t>
            </a:r>
          </a:p>
        </p:txBody>
      </p:sp>
      <p:sp>
        <p:nvSpPr>
          <p:cNvPr id="3" name="Content Placeholder 2"/>
          <p:cNvSpPr>
            <a:spLocks noGrp="1"/>
          </p:cNvSpPr>
          <p:nvPr>
            <p:ph sz="quarter" idx="10"/>
          </p:nvPr>
        </p:nvSpPr>
        <p:spPr>
          <a:xfrm>
            <a:off x="698241" y="1958023"/>
            <a:ext cx="10795518" cy="3976728"/>
          </a:xfrm>
        </p:spPr>
        <p:txBody>
          <a:bodyPr>
            <a:normAutofit/>
          </a:bodyPr>
          <a:lstStyle/>
          <a:p>
            <a:pPr marL="0" indent="0">
              <a:buNone/>
            </a:pPr>
            <a:r>
              <a:rPr lang="en-GB" sz="2400" dirty="0">
                <a:latin typeface="+mn-lt"/>
              </a:rPr>
              <a:t>You will usually need permission to:</a:t>
            </a:r>
          </a:p>
          <a:p>
            <a:pPr lvl="1">
              <a:buFont typeface="Arial" panose="020B0604020202020204" pitchFamily="34" charset="0"/>
              <a:buChar char="•"/>
            </a:pPr>
            <a:r>
              <a:rPr lang="en-GB" dirty="0">
                <a:cs typeface="Calibri" panose="020F0502020204030204" pitchFamily="34" charset="0"/>
              </a:rPr>
              <a:t>Use a work</a:t>
            </a:r>
          </a:p>
          <a:p>
            <a:pPr lvl="1">
              <a:buFont typeface="Arial" panose="020B0604020202020204" pitchFamily="34" charset="0"/>
              <a:buChar char="•"/>
            </a:pPr>
            <a:r>
              <a:rPr lang="en-GB" dirty="0">
                <a:cs typeface="Calibri" panose="020F0502020204030204" pitchFamily="34" charset="0"/>
              </a:rPr>
              <a:t>Alter or remix a work</a:t>
            </a:r>
          </a:p>
          <a:p>
            <a:pPr marL="0" indent="0">
              <a:buNone/>
            </a:pPr>
            <a:r>
              <a:rPr lang="en-GB" sz="2400" dirty="0">
                <a:latin typeface="+mn-lt"/>
              </a:rPr>
              <a:t>If it is still in copyright.</a:t>
            </a:r>
          </a:p>
          <a:p>
            <a:pPr marL="0" indent="0">
              <a:buNone/>
            </a:pPr>
            <a:endParaRPr lang="en-GB" sz="2400" dirty="0">
              <a:latin typeface="+mn-lt"/>
            </a:endParaRPr>
          </a:p>
          <a:p>
            <a:pPr marL="0" indent="0">
              <a:buNone/>
            </a:pPr>
            <a:r>
              <a:rPr lang="en-GB" sz="2400" b="1" dirty="0">
                <a:latin typeface="+mn-lt"/>
              </a:rPr>
              <a:t>Even if your use is non-commercial, using someone else's work without permission may still infringe their copyright.  </a:t>
            </a:r>
          </a:p>
          <a:p>
            <a:pPr marL="0" indent="0">
              <a:buNone/>
            </a:pPr>
            <a:r>
              <a:rPr lang="en-GB" sz="2400" dirty="0">
                <a:latin typeface="+mn-lt"/>
              </a:rPr>
              <a:t>Crediting the author of a work is important, but it is not enough to avoid copyright infringement if you don’t have permission.</a:t>
            </a:r>
            <a:endParaRPr lang="en-GB" dirty="0">
              <a:cs typeface="Calibri"/>
            </a:endParaRP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cs typeface="Calibri"/>
            </a:endParaRPr>
          </a:p>
        </p:txBody>
      </p:sp>
    </p:spTree>
    <p:extLst>
      <p:ext uri="{BB962C8B-B14F-4D97-AF65-F5344CB8AC3E}">
        <p14:creationId xmlns:p14="http://schemas.microsoft.com/office/powerpoint/2010/main" val="2029728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AE91F73-E1A0-A9F4-A861-CB023F16DA40}"/>
              </a:ext>
            </a:extLst>
          </p:cNvPr>
          <p:cNvSpPr>
            <a:spLocks noGrp="1"/>
          </p:cNvSpPr>
          <p:nvPr>
            <p:ph type="title"/>
          </p:nvPr>
        </p:nvSpPr>
        <p:spPr/>
        <p:txBody>
          <a:bodyPr/>
          <a:lstStyle/>
          <a:p>
            <a:r>
              <a:rPr lang="en-GB" dirty="0"/>
              <a:t>Use of copyrighted materials</a:t>
            </a:r>
            <a:endParaRPr lang="en-US" dirty="0"/>
          </a:p>
        </p:txBody>
      </p:sp>
      <p:graphicFrame>
        <p:nvGraphicFramePr>
          <p:cNvPr id="7" name="Content Placeholder 6">
            <a:extLst>
              <a:ext uri="{FF2B5EF4-FFF2-40B4-BE49-F238E27FC236}">
                <a16:creationId xmlns:a16="http://schemas.microsoft.com/office/drawing/2014/main" id="{F32FF369-EA6C-BF26-9015-6920D58900AD}"/>
              </a:ext>
            </a:extLst>
          </p:cNvPr>
          <p:cNvGraphicFramePr>
            <a:graphicFrameLocks noGrp="1"/>
          </p:cNvGraphicFramePr>
          <p:nvPr>
            <p:ph sz="quarter" idx="10"/>
          </p:nvPr>
        </p:nvGraphicFramePr>
        <p:xfrm>
          <a:off x="-207660" y="1516901"/>
          <a:ext cx="6031812"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47DE66CB-91EB-509C-9009-BD68246DD5FB}"/>
              </a:ext>
            </a:extLst>
          </p:cNvPr>
          <p:cNvSpPr txBox="1"/>
          <p:nvPr/>
        </p:nvSpPr>
        <p:spPr>
          <a:xfrm>
            <a:off x="5486905" y="2408913"/>
            <a:ext cx="6292622"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solidFill>
                  <a:srgbClr val="0D0D0D"/>
                </a:solidFill>
                <a:cs typeface="Calibri" panose="020F0502020204030204" pitchFamily="34" charset="0"/>
              </a:rPr>
              <a:t>It is necessary to </a:t>
            </a:r>
            <a:r>
              <a:rPr lang="en-GB" sz="2400" b="0" i="0" dirty="0">
                <a:solidFill>
                  <a:srgbClr val="0D0D0D"/>
                </a:solidFill>
                <a:effectLst/>
                <a:cs typeface="Calibri" panose="020F0502020204030204" pitchFamily="34" charset="0"/>
              </a:rPr>
              <a:t>obtain permission or use legal exceptions or relevant licences.</a:t>
            </a:r>
            <a:r>
              <a:rPr lang="en-GB" sz="2400" dirty="0">
                <a:solidFill>
                  <a:srgbClr val="0D0D0D"/>
                </a:solidFill>
                <a:cs typeface="Calibri" panose="020F0502020204030204" pitchFamily="34" charset="0"/>
              </a:rPr>
              <a:t> </a:t>
            </a:r>
            <a:endParaRPr lang="en-GB" sz="2400" b="0" i="0" dirty="0">
              <a:solidFill>
                <a:srgbClr val="0D0D0D"/>
              </a:solidFill>
              <a:effectLst/>
              <a:cs typeface="Calibri" panose="020F0502020204030204" pitchFamily="34" charset="0"/>
            </a:endParaRPr>
          </a:p>
          <a:p>
            <a:pPr marL="285750" indent="-285750" algn="l">
              <a:buFont typeface="Arial" panose="020B0604020202020204" pitchFamily="34" charset="0"/>
              <a:buChar char="•"/>
            </a:pPr>
            <a:endParaRPr lang="en-GB" sz="2400" dirty="0">
              <a:solidFill>
                <a:srgbClr val="0D0D0D"/>
              </a:solidFill>
              <a:cs typeface="Calibri" panose="020F0502020204030204" pitchFamily="34" charset="0"/>
            </a:endParaRPr>
          </a:p>
          <a:p>
            <a:pPr marL="285750" indent="-285750" algn="l">
              <a:buFont typeface="Arial" panose="020B0604020202020204" pitchFamily="34" charset="0"/>
              <a:buChar char="•"/>
            </a:pPr>
            <a:r>
              <a:rPr lang="en-GB" sz="2400" b="0" i="0" dirty="0">
                <a:solidFill>
                  <a:srgbClr val="0D0D0D"/>
                </a:solidFill>
                <a:effectLst/>
                <a:cs typeface="Calibri" panose="020F0502020204030204" pitchFamily="34" charset="0"/>
              </a:rPr>
              <a:t>Understanding these requirements and limitations is essential to avoid copyright infringement while incorporating third-party material into</a:t>
            </a:r>
            <a:r>
              <a:rPr lang="en-GB" sz="2400" dirty="0">
                <a:solidFill>
                  <a:srgbClr val="0D0D0D"/>
                </a:solidFill>
                <a:cs typeface="Calibri" panose="020F0502020204030204" pitchFamily="34" charset="0"/>
              </a:rPr>
              <a:t> your own</a:t>
            </a:r>
            <a:r>
              <a:rPr lang="en-GB" sz="2400" b="0" i="0" dirty="0">
                <a:solidFill>
                  <a:srgbClr val="0D0D0D"/>
                </a:solidFill>
                <a:effectLst/>
                <a:cs typeface="Calibri" panose="020F0502020204030204" pitchFamily="34" charset="0"/>
              </a:rPr>
              <a:t> work.</a:t>
            </a:r>
          </a:p>
        </p:txBody>
      </p:sp>
    </p:spTree>
    <p:extLst>
      <p:ext uri="{BB962C8B-B14F-4D97-AF65-F5344CB8AC3E}">
        <p14:creationId xmlns:p14="http://schemas.microsoft.com/office/powerpoint/2010/main" val="469322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3EBFB-01C8-E0DF-9FF7-0103DC5767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DF2FFB-3CB8-0F53-9DAA-575DD2D6DC45}"/>
              </a:ext>
            </a:extLst>
          </p:cNvPr>
          <p:cNvSpPr>
            <a:spLocks noGrp="1"/>
          </p:cNvSpPr>
          <p:nvPr>
            <p:ph type="title"/>
          </p:nvPr>
        </p:nvSpPr>
        <p:spPr/>
        <p:txBody>
          <a:bodyPr>
            <a:normAutofit/>
          </a:bodyPr>
          <a:lstStyle/>
          <a:p>
            <a:r>
              <a:rPr lang="en-GB" sz="6000" dirty="0">
                <a:latin typeface="+mn-lt"/>
              </a:rPr>
              <a:t>Copyright exceptions and licenses</a:t>
            </a:r>
          </a:p>
        </p:txBody>
      </p:sp>
      <p:sp>
        <p:nvSpPr>
          <p:cNvPr id="3" name="Content Placeholder 2">
            <a:extLst>
              <a:ext uri="{FF2B5EF4-FFF2-40B4-BE49-F238E27FC236}">
                <a16:creationId xmlns:a16="http://schemas.microsoft.com/office/drawing/2014/main" id="{B3A6FA41-7782-DF2C-7E87-FE4399D466FC}"/>
              </a:ext>
            </a:extLst>
          </p:cNvPr>
          <p:cNvSpPr>
            <a:spLocks noGrp="1"/>
          </p:cNvSpPr>
          <p:nvPr>
            <p:ph idx="1"/>
          </p:nvPr>
        </p:nvSpPr>
        <p:spPr>
          <a:xfrm>
            <a:off x="607633" y="1526373"/>
            <a:ext cx="10795518" cy="4449674"/>
          </a:xfrm>
        </p:spPr>
        <p:txBody>
          <a:bodyPr>
            <a:noAutofit/>
          </a:bodyPr>
          <a:lstStyle/>
          <a:p>
            <a:pPr marL="0" indent="0">
              <a:lnSpc>
                <a:spcPct val="114000"/>
              </a:lnSpc>
              <a:buNone/>
            </a:pPr>
            <a:r>
              <a:rPr lang="en-GB" sz="2000" dirty="0">
                <a:cs typeface="Calibri" panose="020F0502020204030204" pitchFamily="34" charset="0"/>
              </a:rPr>
              <a:t>UK Copyright law includes exceptions that allow the use of copyrighted work for educational purposes.  This means that in situations where you would normally need to have a license or request permission, you can use these exceptions instead.</a:t>
            </a:r>
          </a:p>
          <a:p>
            <a:pPr marL="0" indent="0">
              <a:lnSpc>
                <a:spcPct val="114000"/>
              </a:lnSpc>
              <a:buNone/>
            </a:pPr>
            <a:r>
              <a:rPr lang="en-GB" sz="2000" dirty="0">
                <a:cs typeface="Calibri" panose="020F0502020204030204" pitchFamily="34" charset="0"/>
              </a:rPr>
              <a:t>Most relevant exceptions for universities are:</a:t>
            </a:r>
          </a:p>
          <a:p>
            <a:pPr lvl="1">
              <a:lnSpc>
                <a:spcPct val="114000"/>
              </a:lnSpc>
              <a:buFont typeface="Arial" panose="020B0604020202020204" pitchFamily="34" charset="0"/>
              <a:buChar char="•"/>
            </a:pPr>
            <a:r>
              <a:rPr lang="en-GB" sz="2000" dirty="0">
                <a:cs typeface="Calibri" panose="020F0502020204030204" pitchFamily="34" charset="0"/>
              </a:rPr>
              <a:t>Illustration for instruction.</a:t>
            </a:r>
          </a:p>
          <a:p>
            <a:pPr lvl="1">
              <a:lnSpc>
                <a:spcPct val="114000"/>
              </a:lnSpc>
              <a:buFont typeface="Arial" panose="020B0604020202020204" pitchFamily="34" charset="0"/>
              <a:buChar char="•"/>
            </a:pPr>
            <a:r>
              <a:rPr lang="en-GB" sz="2000" dirty="0">
                <a:cs typeface="Calibri" panose="020F0502020204030204" pitchFamily="34" charset="0"/>
              </a:rPr>
              <a:t>Copying for education.</a:t>
            </a:r>
          </a:p>
          <a:p>
            <a:pPr lvl="1">
              <a:lnSpc>
                <a:spcPct val="114000"/>
              </a:lnSpc>
              <a:buFont typeface="Arial" panose="020B0604020202020204" pitchFamily="34" charset="0"/>
              <a:buChar char="•"/>
            </a:pPr>
            <a:r>
              <a:rPr lang="en-GB" sz="2000" dirty="0">
                <a:cs typeface="Calibri" panose="020F0502020204030204" pitchFamily="34" charset="0"/>
              </a:rPr>
              <a:t>Text and data mining for non-commercial research (for any research activity).</a:t>
            </a:r>
          </a:p>
          <a:p>
            <a:pPr marL="0" indent="0">
              <a:lnSpc>
                <a:spcPct val="114000"/>
              </a:lnSpc>
              <a:buNone/>
            </a:pPr>
            <a:r>
              <a:rPr lang="en-GB" sz="2000" dirty="0">
                <a:cs typeface="Calibri" panose="020F0502020204030204" pitchFamily="34" charset="0"/>
              </a:rPr>
              <a:t>Licences allow people to use more of a copyrighted work than is permitted by the exceptions.</a:t>
            </a:r>
            <a:endParaRPr lang="en-US" sz="2000" dirty="0">
              <a:cs typeface="Calibri" panose="020F0502020204030204" pitchFamily="34" charset="0"/>
            </a:endParaRPr>
          </a:p>
          <a:p>
            <a:pPr lvl="1">
              <a:lnSpc>
                <a:spcPct val="114000"/>
              </a:lnSpc>
              <a:buFont typeface="Arial" panose="020B0604020202020204" pitchFamily="34" charset="0"/>
              <a:buChar char="•"/>
            </a:pPr>
            <a:r>
              <a:rPr lang="en-GB" sz="2000" dirty="0">
                <a:cs typeface="Calibri" panose="020F0502020204030204" pitchFamily="34" charset="0"/>
              </a:rPr>
              <a:t>Copyright Licensing Agency (CLA) – copying and distributing book extracts and articles.</a:t>
            </a:r>
          </a:p>
          <a:p>
            <a:pPr lvl="1">
              <a:lnSpc>
                <a:spcPct val="114000"/>
              </a:lnSpc>
              <a:buFont typeface="Arial" panose="020B0604020202020204" pitchFamily="34" charset="0"/>
              <a:buChar char="•"/>
            </a:pPr>
            <a:r>
              <a:rPr lang="en-GB" sz="2000" dirty="0">
                <a:cs typeface="Calibri" panose="020F0502020204030204" pitchFamily="34" charset="0"/>
              </a:rPr>
              <a:t>Educational Recording Agency (ERA) – copying and distributing TV broadcasts.</a:t>
            </a:r>
          </a:p>
        </p:txBody>
      </p:sp>
    </p:spTree>
    <p:extLst>
      <p:ext uri="{BB962C8B-B14F-4D97-AF65-F5344CB8AC3E}">
        <p14:creationId xmlns:p14="http://schemas.microsoft.com/office/powerpoint/2010/main" val="1515939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FC7C12-B846-45B3-862F-2F8141F15547}"/>
              </a:ext>
            </a:extLst>
          </p:cNvPr>
          <p:cNvSpPr>
            <a:spLocks noGrp="1"/>
          </p:cNvSpPr>
          <p:nvPr>
            <p:ph sz="half" idx="1"/>
          </p:nvPr>
        </p:nvSpPr>
        <p:spPr>
          <a:xfrm>
            <a:off x="530572" y="1375512"/>
            <a:ext cx="6867219" cy="4565650"/>
          </a:xfrm>
        </p:spPr>
        <p:txBody>
          <a:bodyPr>
            <a:normAutofit/>
          </a:bodyPr>
          <a:lstStyle/>
          <a:p>
            <a:pPr marL="0" indent="0">
              <a:lnSpc>
                <a:spcPct val="114000"/>
              </a:lnSpc>
              <a:buNone/>
            </a:pPr>
            <a:r>
              <a:rPr lang="en-GB" sz="2000" dirty="0">
                <a:latin typeface="Calibri Light" panose="020F0302020204030204" pitchFamily="34" charset="0"/>
                <a:cs typeface="Calibri Light" panose="020F0302020204030204" pitchFamily="34" charset="0"/>
              </a:rPr>
              <a:t>Specific to UK legislation – different from the US ‘fair use’ and has no statutory definition</a:t>
            </a:r>
          </a:p>
          <a:p>
            <a:pPr marL="0" indent="0">
              <a:lnSpc>
                <a:spcPct val="114000"/>
              </a:lnSpc>
              <a:buNone/>
            </a:pPr>
            <a:r>
              <a:rPr lang="en-GB" sz="2000" dirty="0">
                <a:latin typeface="Calibri Light" panose="020F0302020204030204" pitchFamily="34" charset="0"/>
                <a:cs typeface="Calibri Light" panose="020F0302020204030204" pitchFamily="34" charset="0"/>
              </a:rPr>
              <a:t>‘How would a fair-minded and honest person have dealt with the work?’</a:t>
            </a:r>
          </a:p>
          <a:p>
            <a:pPr marL="0" indent="0">
              <a:lnSpc>
                <a:spcPct val="114000"/>
              </a:lnSpc>
              <a:buNone/>
            </a:pPr>
            <a:endParaRPr lang="en-GB" sz="2000" dirty="0">
              <a:latin typeface="Calibri Light" panose="020F0302020204030204" pitchFamily="34" charset="0"/>
              <a:cs typeface="Calibri Light" panose="020F0302020204030204" pitchFamily="34" charset="0"/>
            </a:endParaRPr>
          </a:p>
          <a:p>
            <a:pPr marL="0" indent="0">
              <a:lnSpc>
                <a:spcPct val="114000"/>
              </a:lnSpc>
              <a:buNone/>
            </a:pPr>
            <a:r>
              <a:rPr lang="en-GB" sz="2000" dirty="0">
                <a:latin typeface="Calibri Light" panose="020F0302020204030204" pitchFamily="34" charset="0"/>
                <a:cs typeface="Calibri Light" panose="020F0302020204030204" pitchFamily="34" charset="0"/>
              </a:rPr>
              <a:t>Two questions you can ask:</a:t>
            </a:r>
          </a:p>
          <a:p>
            <a:pPr>
              <a:lnSpc>
                <a:spcPct val="114000"/>
              </a:lnSpc>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Does using the work affect the market for the original work?</a:t>
            </a:r>
          </a:p>
          <a:p>
            <a:pPr>
              <a:lnSpc>
                <a:spcPct val="114000"/>
              </a:lnSpc>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Is the amount I’m using reasonable and appropriate?</a:t>
            </a:r>
          </a:p>
          <a:p>
            <a:pPr>
              <a:lnSpc>
                <a:spcPct val="114000"/>
              </a:lnSpc>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a:p>
            <a:pPr marL="0" indent="0">
              <a:lnSpc>
                <a:spcPct val="114000"/>
              </a:lnSpc>
              <a:buNone/>
            </a:pPr>
            <a:r>
              <a:rPr lang="en-GB" sz="2000" b="1" dirty="0">
                <a:latin typeface="Calibri Light" panose="020F0302020204030204" pitchFamily="34" charset="0"/>
                <a:cs typeface="Calibri Light" panose="020F0302020204030204" pitchFamily="34" charset="0"/>
              </a:rPr>
              <a:t>Always ensure adequate acknowledgement is given </a:t>
            </a:r>
          </a:p>
          <a:p>
            <a:pPr marL="457200" lvl="1" indent="0">
              <a:lnSpc>
                <a:spcPct val="114000"/>
              </a:lnSpc>
              <a:buNone/>
            </a:pPr>
            <a:endParaRPr lang="en-GB" sz="2000" dirty="0">
              <a:latin typeface="Calibri" panose="020F0502020204030204" pitchFamily="34" charset="0"/>
              <a:cs typeface="Calibri" panose="020F0502020204030204" pitchFamily="34" charset="0"/>
            </a:endParaRPr>
          </a:p>
          <a:p>
            <a:endParaRPr lang="en-GB" sz="2000" dirty="0"/>
          </a:p>
        </p:txBody>
      </p:sp>
      <p:sp>
        <p:nvSpPr>
          <p:cNvPr id="2" name="Title 1">
            <a:extLst>
              <a:ext uri="{FF2B5EF4-FFF2-40B4-BE49-F238E27FC236}">
                <a16:creationId xmlns:a16="http://schemas.microsoft.com/office/drawing/2014/main" id="{A558C6FF-AE22-4897-B75E-E221D393B1B4}"/>
              </a:ext>
            </a:extLst>
          </p:cNvPr>
          <p:cNvSpPr>
            <a:spLocks noGrp="1"/>
          </p:cNvSpPr>
          <p:nvPr>
            <p:ph type="title"/>
          </p:nvPr>
        </p:nvSpPr>
        <p:spPr>
          <a:xfrm>
            <a:off x="718456" y="262866"/>
            <a:ext cx="10795518" cy="1003916"/>
          </a:xfrm>
        </p:spPr>
        <p:txBody>
          <a:bodyPr anchor="b">
            <a:normAutofit/>
          </a:bodyPr>
          <a:lstStyle/>
          <a:p>
            <a:r>
              <a:rPr lang="en-GB" sz="6000" dirty="0">
                <a:latin typeface="+mn-lt"/>
              </a:rPr>
              <a:t>Fair dealing</a:t>
            </a:r>
            <a:endParaRPr lang="en-GB" sz="6000" dirty="0"/>
          </a:p>
        </p:txBody>
      </p:sp>
      <p:pic>
        <p:nvPicPr>
          <p:cNvPr id="5" name="Picture 4" descr="Scales of justice on blue background">
            <a:extLst>
              <a:ext uri="{FF2B5EF4-FFF2-40B4-BE49-F238E27FC236}">
                <a16:creationId xmlns:a16="http://schemas.microsoft.com/office/drawing/2014/main" id="{776B2D3F-904A-59F5-FC74-2AE934ED827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1347" r="12059" b="1"/>
          <a:stretch/>
        </p:blipFill>
        <p:spPr>
          <a:xfrm>
            <a:off x="7676040" y="1842074"/>
            <a:ext cx="4168267" cy="3632527"/>
          </a:xfrm>
          <a:prstGeom prst="rect">
            <a:avLst/>
          </a:prstGeom>
          <a:noFill/>
        </p:spPr>
      </p:pic>
    </p:spTree>
    <p:extLst>
      <p:ext uri="{BB962C8B-B14F-4D97-AF65-F5344CB8AC3E}">
        <p14:creationId xmlns:p14="http://schemas.microsoft.com/office/powerpoint/2010/main" val="721918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4FCB11-5433-1F26-234D-313099748FDB}"/>
              </a:ext>
            </a:extLst>
          </p:cNvPr>
          <p:cNvSpPr txBox="1"/>
          <p:nvPr/>
        </p:nvSpPr>
        <p:spPr>
          <a:xfrm>
            <a:off x="450663" y="1738662"/>
            <a:ext cx="6564155" cy="4176584"/>
          </a:xfrm>
          <a:prstGeom prst="rect">
            <a:avLst/>
          </a:prstGeom>
        </p:spPr>
        <p:txBody>
          <a:bodyPr vert="horz" lIns="91440" tIns="45720" rIns="91440" bIns="45720" rtlCol="0">
            <a:normAutofit/>
          </a:bodyPr>
          <a:lstStyle/>
          <a:p>
            <a:pPr marL="228600" indent="-228600">
              <a:lnSpc>
                <a:spcPct val="114000"/>
              </a:lnSpc>
              <a:spcBef>
                <a:spcPts val="1000"/>
              </a:spcBef>
              <a:spcAft>
                <a:spcPts val="800"/>
              </a:spcAft>
              <a:buFont typeface="Wingdings" panose="05000000000000000000" pitchFamily="2" charset="2"/>
              <a:buChar char="§"/>
            </a:pPr>
            <a:r>
              <a:rPr lang="en-US" sz="2000" dirty="0">
                <a:effectLst/>
                <a:latin typeface="Calibri Light" panose="020F0302020204030204" pitchFamily="34" charset="0"/>
                <a:cs typeface="Calibri Light" panose="020F0302020204030204" pitchFamily="34" charset="0"/>
              </a:rPr>
              <a:t>Copyright legislation and licenses enable you to use text, images, film clips, etc., for teaching without having to seek permission from the copyright holders.  </a:t>
            </a:r>
          </a:p>
          <a:p>
            <a:pPr marL="228600" indent="-228600">
              <a:lnSpc>
                <a:spcPct val="114000"/>
              </a:lnSpc>
              <a:spcBef>
                <a:spcPts val="1000"/>
              </a:spcBef>
              <a:spcAft>
                <a:spcPts val="800"/>
              </a:spcAft>
              <a:buFont typeface="Wingdings" panose="05000000000000000000" pitchFamily="2" charset="2"/>
              <a:buChar char="§"/>
            </a:pPr>
            <a:r>
              <a:rPr lang="en-US" sz="2000" dirty="0">
                <a:effectLst/>
                <a:latin typeface="Calibri Light" panose="020F0302020204030204" pitchFamily="34" charset="0"/>
                <a:cs typeface="Calibri Light" panose="020F0302020204030204" pitchFamily="34" charset="0"/>
              </a:rPr>
              <a:t>The Library provides access to electronic content through licensing arrangements with publishers.</a:t>
            </a:r>
          </a:p>
          <a:p>
            <a:pPr marL="228600" indent="-228600">
              <a:lnSpc>
                <a:spcPct val="114000"/>
              </a:lnSpc>
              <a:spcBef>
                <a:spcPts val="1000"/>
              </a:spcBef>
              <a:spcAft>
                <a:spcPts val="800"/>
              </a:spcAft>
              <a:buFont typeface="Wingdings" panose="05000000000000000000" pitchFamily="2" charset="2"/>
              <a:buChar char="§"/>
            </a:pPr>
            <a:r>
              <a:rPr lang="en-US" sz="2000" dirty="0">
                <a:effectLst/>
                <a:latin typeface="Calibri Light" panose="020F0302020204030204" pitchFamily="34" charset="0"/>
                <a:cs typeface="Calibri Light" panose="020F0302020204030204" pitchFamily="34" charset="0"/>
              </a:rPr>
              <a:t>When you use any copyrighted material not covered by a license in your teaching, you can use the exceptions, but you must apply the principles of </a:t>
            </a:r>
            <a:r>
              <a:rPr lang="en-US" sz="2000" b="1" dirty="0">
                <a:effectLst/>
                <a:latin typeface="Calibri Light" panose="020F0302020204030204" pitchFamily="34" charset="0"/>
                <a:cs typeface="Calibri Light" panose="020F0302020204030204" pitchFamily="34" charset="0"/>
              </a:rPr>
              <a:t>fair dealing </a:t>
            </a:r>
            <a:r>
              <a:rPr lang="en-US" sz="2000" dirty="0">
                <a:effectLst/>
                <a:latin typeface="Calibri Light" panose="020F0302020204030204" pitchFamily="34" charset="0"/>
                <a:cs typeface="Calibri Light" panose="020F0302020204030204" pitchFamily="34" charset="0"/>
              </a:rPr>
              <a:t>and only use what is necessary and fair.  You should also acknowledge the source of any third-party material used.  </a:t>
            </a:r>
          </a:p>
        </p:txBody>
      </p:sp>
      <p:sp>
        <p:nvSpPr>
          <p:cNvPr id="8" name="Title 1">
            <a:extLst>
              <a:ext uri="{FF2B5EF4-FFF2-40B4-BE49-F238E27FC236}">
                <a16:creationId xmlns:a16="http://schemas.microsoft.com/office/drawing/2014/main" id="{72874435-DE95-C6E6-DE2C-1219B25674A8}"/>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Providing resources for students</a:t>
            </a:r>
          </a:p>
        </p:txBody>
      </p:sp>
      <p:pic>
        <p:nvPicPr>
          <p:cNvPr id="4" name="Picture 3" descr="Open book">
            <a:extLst>
              <a:ext uri="{FF2B5EF4-FFF2-40B4-BE49-F238E27FC236}">
                <a16:creationId xmlns:a16="http://schemas.microsoft.com/office/drawing/2014/main" id="{625ADAA0-E31D-DD9F-955F-AE49CE5F2C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5660" y="2134507"/>
            <a:ext cx="4308100" cy="2875656"/>
          </a:xfrm>
          <a:prstGeom prst="rect">
            <a:avLst/>
          </a:prstGeom>
          <a:noFill/>
        </p:spPr>
      </p:pic>
      <p:sp>
        <p:nvSpPr>
          <p:cNvPr id="23" name="TextBox 4">
            <a:extLst>
              <a:ext uri="{FF2B5EF4-FFF2-40B4-BE49-F238E27FC236}">
                <a16:creationId xmlns:a16="http://schemas.microsoft.com/office/drawing/2014/main" id="{167BBF41-3DFA-D768-A780-AF6791946CA6}"/>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4974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F35B2-CAF0-05BE-A34D-07A7C27D55A2}"/>
            </a:ext>
          </a:extLst>
        </p:cNvPr>
        <p:cNvGrpSpPr/>
        <p:nvPr/>
      </p:nvGrpSpPr>
      <p:grpSpPr>
        <a:xfrm>
          <a:off x="0" y="0"/>
          <a:ext cx="0" cy="0"/>
          <a:chOff x="0" y="0"/>
          <a:chExt cx="0" cy="0"/>
        </a:xfrm>
      </p:grpSpPr>
      <p:sp>
        <p:nvSpPr>
          <p:cNvPr id="23" name="TextBox 4">
            <a:extLst>
              <a:ext uri="{FF2B5EF4-FFF2-40B4-BE49-F238E27FC236}">
                <a16:creationId xmlns:a16="http://schemas.microsoft.com/office/drawing/2014/main" id="{ACEB7F5C-F7FF-A3C0-88B7-C8AD763FB5FD}"/>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BF4B9C4B-07E5-1B37-5B81-9FA4E8917E89}"/>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Providing text materials</a:t>
            </a:r>
          </a:p>
        </p:txBody>
      </p:sp>
      <p:sp>
        <p:nvSpPr>
          <p:cNvPr id="3" name="TextBox 2">
            <a:extLst>
              <a:ext uri="{FF2B5EF4-FFF2-40B4-BE49-F238E27FC236}">
                <a16:creationId xmlns:a16="http://schemas.microsoft.com/office/drawing/2014/main" id="{23C5529A-B2A4-0DAA-5FB9-C0CD1AE4D117}"/>
              </a:ext>
            </a:extLst>
          </p:cNvPr>
          <p:cNvSpPr txBox="1"/>
          <p:nvPr/>
        </p:nvSpPr>
        <p:spPr>
          <a:xfrm>
            <a:off x="718456" y="1680210"/>
            <a:ext cx="11062556" cy="4123949"/>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The easiest way to make sure the material you are providing is copyright compliant is to use your Leganto Online Resource Lists – these are checked by library staff to ensure all material is compliant.  </a:t>
            </a:r>
          </a:p>
          <a:p>
            <a:pPr marL="342900" indent="-342900">
              <a:lnSpc>
                <a:spcPct val="115000"/>
              </a:lnSpc>
              <a:spcAft>
                <a:spcPts val="800"/>
              </a:spcAft>
              <a:buFont typeface="Arial" panose="020B0604020202020204" pitchFamily="34" charset="0"/>
              <a:buChar char="•"/>
            </a:pP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Where available, we will link to our digital ebooks and articles, covered by our licenses.</a:t>
            </a:r>
          </a:p>
          <a:p>
            <a:pPr marL="342900" indent="-342900">
              <a:lnSpc>
                <a:spcPct val="115000"/>
              </a:lnSpc>
              <a:spcAft>
                <a:spcPts val="800"/>
              </a:spcAft>
              <a:buFont typeface="Arial" panose="020B0604020202020204" pitchFamily="34" charset="0"/>
              <a:buChar char="•"/>
            </a:pP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We can provide digitised chapters or articles via your Online Resource Lists or the digitisation request form.</a:t>
            </a:r>
            <a:r>
              <a:rPr lang="en-GB" sz="2000" kern="100" dirty="0">
                <a:latin typeface="Calibri Light" panose="020F0302020204030204" pitchFamily="34" charset="0"/>
                <a:ea typeface="DengXian" panose="02010600030101010101" pitchFamily="2" charset="-122"/>
                <a:cs typeface="Calibri Light" panose="020F0302020204030204" pitchFamily="34" charset="0"/>
              </a:rPr>
              <a:t> And where we don’t own a copy of a book to digitise a chapter for example, we can purchase a digital copy and pay for the copyright.</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indent="-342900">
              <a:lnSpc>
                <a:spcPct val="115000"/>
              </a:lnSpc>
              <a:spcAft>
                <a:spcPts val="800"/>
              </a:spcAft>
              <a:buFont typeface="Arial" panose="020B0604020202020204" pitchFamily="34" charset="0"/>
              <a:buChar char="•"/>
            </a:pP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Files uploaded to Moodle, such as PDF versions, are </a:t>
            </a:r>
            <a:r>
              <a:rPr lang="en-GB" sz="2000" b="1" kern="1200" dirty="0">
                <a:effectLst/>
                <a:latin typeface="Calibri Light" panose="020F0302020204030204" pitchFamily="34" charset="0"/>
                <a:ea typeface="DengXian" panose="02010600030101010101" pitchFamily="2" charset="-122"/>
                <a:cs typeface="Calibri Light" panose="020F0302020204030204" pitchFamily="34" charset="0"/>
              </a:rPr>
              <a:t>unlikely to be compliant</a:t>
            </a: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 so it is better to go through the library</a:t>
            </a:r>
            <a:r>
              <a:rPr lang="en-GB" sz="2000" dirty="0">
                <a:latin typeface="Calibri Light" panose="020F0302020204030204" pitchFamily="34" charset="0"/>
                <a:ea typeface="DengXian" panose="02010600030101010101" pitchFamily="2" charset="-122"/>
                <a:cs typeface="Calibri Light" panose="020F0302020204030204" pitchFamily="34" charset="0"/>
              </a:rPr>
              <a:t> and use the permalinks available for each resource.</a:t>
            </a:r>
            <a:endParaRPr lang="en-GB" sz="2000" kern="12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indent="-342900">
              <a:lnSpc>
                <a:spcPct val="115000"/>
              </a:lnSpc>
              <a:spcAft>
                <a:spcPts val="800"/>
              </a:spcAft>
              <a:buFont typeface="Arial" panose="020B0604020202020204" pitchFamily="34" charset="0"/>
              <a:buChar char="•"/>
            </a:pPr>
            <a:r>
              <a:rPr lang="en-GB" sz="2000" kern="1200" dirty="0">
                <a:effectLst/>
                <a:latin typeface="Calibri Light" panose="020F0302020204030204" pitchFamily="34" charset="0"/>
                <a:ea typeface="DengXian" panose="02010600030101010101" pitchFamily="2" charset="-122"/>
                <a:cs typeface="Calibri Light" panose="020F0302020204030204" pitchFamily="34" charset="0"/>
              </a:rPr>
              <a:t>Open Access resources can be freely linked to, but copying may not be permitted.</a:t>
            </a:r>
          </a:p>
          <a:p>
            <a:pPr marL="342900" indent="-342900">
              <a:lnSpc>
                <a:spcPct val="115000"/>
              </a:lnSpc>
              <a:spcAft>
                <a:spcPts val="800"/>
              </a:spcAft>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Creative Commons content may have broader permissions, but check the license.</a:t>
            </a:r>
          </a:p>
        </p:txBody>
      </p:sp>
    </p:spTree>
    <p:extLst>
      <p:ext uri="{BB962C8B-B14F-4D97-AF65-F5344CB8AC3E}">
        <p14:creationId xmlns:p14="http://schemas.microsoft.com/office/powerpoint/2010/main" val="3878673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FE3F9-AD66-C9CC-4209-6FFE76BBFE63}"/>
            </a:ext>
          </a:extLst>
        </p:cNvPr>
        <p:cNvGrpSpPr/>
        <p:nvPr/>
      </p:nvGrpSpPr>
      <p:grpSpPr>
        <a:xfrm>
          <a:off x="0" y="0"/>
          <a:ext cx="0" cy="0"/>
          <a:chOff x="0" y="0"/>
          <a:chExt cx="0" cy="0"/>
        </a:xfrm>
      </p:grpSpPr>
      <p:sp>
        <p:nvSpPr>
          <p:cNvPr id="23" name="TextBox 4">
            <a:extLst>
              <a:ext uri="{FF2B5EF4-FFF2-40B4-BE49-F238E27FC236}">
                <a16:creationId xmlns:a16="http://schemas.microsoft.com/office/drawing/2014/main" id="{9F85234D-85CF-93A3-839B-070EC6A0F453}"/>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761C6480-9815-AF71-E8EC-F1FA17854FCB}"/>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Sharing research papers</a:t>
            </a:r>
          </a:p>
        </p:txBody>
      </p:sp>
      <p:sp>
        <p:nvSpPr>
          <p:cNvPr id="6" name="TextBox 5">
            <a:extLst>
              <a:ext uri="{FF2B5EF4-FFF2-40B4-BE49-F238E27FC236}">
                <a16:creationId xmlns:a16="http://schemas.microsoft.com/office/drawing/2014/main" id="{F416617F-2177-DE4E-5D64-9C1AA39B4A18}"/>
              </a:ext>
            </a:extLst>
          </p:cNvPr>
          <p:cNvSpPr txBox="1"/>
          <p:nvPr/>
        </p:nvSpPr>
        <p:spPr>
          <a:xfrm>
            <a:off x="1038288" y="1853627"/>
            <a:ext cx="8325464" cy="3416320"/>
          </a:xfrm>
          <a:prstGeom prst="rect">
            <a:avLst/>
          </a:prstGeom>
          <a:noFill/>
        </p:spPr>
        <p:txBody>
          <a:bodyPr wrap="square">
            <a:spAutoFit/>
          </a:bodyPr>
          <a:lstStyle/>
          <a:p>
            <a:r>
              <a:rPr lang="en-GB" b="0" i="0" dirty="0">
                <a:solidFill>
                  <a:srgbClr val="374151"/>
                </a:solidFill>
                <a:effectLst/>
                <a:latin typeface="Calibri Light" panose="020F0302020204030204" pitchFamily="34" charset="0"/>
                <a:cs typeface="Calibri Light" panose="020F0302020204030204" pitchFamily="34" charset="0"/>
              </a:rPr>
              <a:t>A student asks you to upload key research papers to Moodle for their final year project. These papers are behind paywalls, but your university library has digital access.</a:t>
            </a:r>
          </a:p>
          <a:p>
            <a:endParaRPr lang="en-GB" dirty="0">
              <a:solidFill>
                <a:srgbClr val="374151"/>
              </a:solidFill>
              <a:latin typeface="Calibri Light" panose="020F0302020204030204" pitchFamily="34" charset="0"/>
              <a:cs typeface="Calibri Light" panose="020F0302020204030204" pitchFamily="34" charset="0"/>
            </a:endParaRPr>
          </a:p>
          <a:p>
            <a:r>
              <a:rPr lang="en-GB" b="0" i="0" dirty="0">
                <a:solidFill>
                  <a:srgbClr val="374151"/>
                </a:solidFill>
                <a:effectLst/>
                <a:latin typeface="Calibri Light" panose="020F0302020204030204" pitchFamily="34" charset="0"/>
                <a:cs typeface="Calibri Light" panose="020F0302020204030204" pitchFamily="34" charset="0"/>
              </a:rPr>
              <a:t>Do you:</a:t>
            </a:r>
          </a:p>
          <a:p>
            <a:endParaRPr lang="en-GB" dirty="0">
              <a:solidFill>
                <a:srgbClr val="374151"/>
              </a:solidFill>
              <a:latin typeface="Calibri Light" panose="020F0302020204030204" pitchFamily="34" charset="0"/>
              <a:cs typeface="Calibri Light" panose="020F0302020204030204" pitchFamily="34" charset="0"/>
            </a:endParaRPr>
          </a:p>
          <a:p>
            <a:pPr marL="342900" indent="-342900">
              <a:buAutoNum type="alphaUcParenR"/>
            </a:pPr>
            <a:r>
              <a:rPr lang="en-GB" dirty="0">
                <a:solidFill>
                  <a:srgbClr val="374151"/>
                </a:solidFill>
                <a:latin typeface="Calibri Light" panose="020F0302020204030204" pitchFamily="34" charset="0"/>
                <a:cs typeface="Calibri Light" panose="020F0302020204030204" pitchFamily="34" charset="0"/>
              </a:rPr>
              <a:t>Upload the PDFs directly – the library pays for access, so it’s fine. </a:t>
            </a:r>
          </a:p>
          <a:p>
            <a:pPr marL="342900" indent="-342900">
              <a:buAutoNum type="alphaUcParenR"/>
            </a:pPr>
            <a:endParaRPr lang="en-GB" dirty="0">
              <a:solidFill>
                <a:srgbClr val="1D4ED8"/>
              </a:solidFill>
              <a:latin typeface="Calibri Light" panose="020F0302020204030204" pitchFamily="34" charset="0"/>
              <a:cs typeface="Calibri Light" panose="020F0302020204030204" pitchFamily="34" charset="0"/>
            </a:endParaRPr>
          </a:p>
          <a:p>
            <a:pPr marL="342900" indent="-342900">
              <a:buAutoNum type="alphaUcParenR"/>
            </a:pPr>
            <a:r>
              <a:rPr lang="en-GB" dirty="0">
                <a:latin typeface="Calibri Light" panose="020F0302020204030204" pitchFamily="34" charset="0"/>
                <a:cs typeface="Calibri Light" panose="020F0302020204030204" pitchFamily="34" charset="0"/>
              </a:rPr>
              <a:t>Add </a:t>
            </a:r>
            <a:r>
              <a:rPr lang="en-GB" dirty="0">
                <a:solidFill>
                  <a:srgbClr val="374151"/>
                </a:solidFill>
                <a:latin typeface="Calibri Light" panose="020F0302020204030204" pitchFamily="34" charset="0"/>
                <a:cs typeface="Calibri Light" panose="020F0302020204030204" pitchFamily="34" charset="0"/>
              </a:rPr>
              <a:t>the links to your Online Resource Lists. </a:t>
            </a:r>
          </a:p>
          <a:p>
            <a:pPr marL="342900" indent="-342900">
              <a:buAutoNum type="alphaUcParenR"/>
            </a:pPr>
            <a:endParaRPr lang="en-GB" dirty="0">
              <a:solidFill>
                <a:srgbClr val="374151"/>
              </a:solidFill>
              <a:latin typeface="Calibri Light" panose="020F0302020204030204" pitchFamily="34" charset="0"/>
              <a:cs typeface="Calibri Light" panose="020F0302020204030204" pitchFamily="34" charset="0"/>
            </a:endParaRPr>
          </a:p>
          <a:p>
            <a:pPr marL="342900" indent="-342900">
              <a:buAutoNum type="alphaUcParenR"/>
            </a:pPr>
            <a:r>
              <a:rPr lang="en-GB" dirty="0">
                <a:solidFill>
                  <a:srgbClr val="374151"/>
                </a:solidFill>
                <a:latin typeface="Calibri Light" panose="020F0302020204030204" pitchFamily="34" charset="0"/>
                <a:cs typeface="Calibri Light" panose="020F0302020204030204" pitchFamily="34" charset="0"/>
              </a:rPr>
              <a:t>Upload just the abstracts and key figures. </a:t>
            </a:r>
            <a:endParaRPr lang="en-GB" b="0" i="0" dirty="0">
              <a:solidFill>
                <a:srgbClr val="1D4ED8"/>
              </a:solidFill>
              <a:effectLst/>
              <a:latin typeface="Calibri Light" panose="020F0302020204030204" pitchFamily="34" charset="0"/>
              <a:cs typeface="Calibri Light" panose="020F0302020204030204" pitchFamily="34" charset="0"/>
            </a:endParaRPr>
          </a:p>
          <a:p>
            <a:pPr marL="342900" indent="-342900">
              <a:buAutoNum type="alphaUcParenR"/>
            </a:pPr>
            <a:endParaRPr lang="en-GB" dirty="0">
              <a:solidFill>
                <a:srgbClr val="1D4ED8"/>
              </a:solidFill>
              <a:latin typeface="Calibri Light" panose="020F0302020204030204" pitchFamily="34" charset="0"/>
              <a:cs typeface="Calibri Light" panose="020F0302020204030204" pitchFamily="34" charset="0"/>
            </a:endParaRPr>
          </a:p>
          <a:p>
            <a:pPr marL="342900" indent="-342900">
              <a:buAutoNum type="alphaUcParenR"/>
            </a:pPr>
            <a:r>
              <a:rPr lang="en-GB" dirty="0">
                <a:latin typeface="Calibri Light" panose="020F0302020204030204" pitchFamily="34" charset="0"/>
                <a:cs typeface="Calibri Light" panose="020F0302020204030204" pitchFamily="34" charset="0"/>
              </a:rPr>
              <a:t>Tell the students to find free versions online. </a:t>
            </a:r>
          </a:p>
        </p:txBody>
      </p:sp>
    </p:spTree>
    <p:extLst>
      <p:ext uri="{BB962C8B-B14F-4D97-AF65-F5344CB8AC3E}">
        <p14:creationId xmlns:p14="http://schemas.microsoft.com/office/powerpoint/2010/main" val="849122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572C19-2810-6AF1-561E-2A9E0B40C6AD}"/>
            </a:ext>
          </a:extLst>
        </p:cNvPr>
        <p:cNvGrpSpPr/>
        <p:nvPr/>
      </p:nvGrpSpPr>
      <p:grpSpPr>
        <a:xfrm>
          <a:off x="0" y="0"/>
          <a:ext cx="0" cy="0"/>
          <a:chOff x="0" y="0"/>
          <a:chExt cx="0" cy="0"/>
        </a:xfrm>
      </p:grpSpPr>
      <p:sp>
        <p:nvSpPr>
          <p:cNvPr id="23" name="TextBox 4">
            <a:extLst>
              <a:ext uri="{FF2B5EF4-FFF2-40B4-BE49-F238E27FC236}">
                <a16:creationId xmlns:a16="http://schemas.microsoft.com/office/drawing/2014/main" id="{1E0A03D0-367E-1963-EFE9-2FC7B8FEB32C}"/>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C8A46F9F-9368-7A21-AADF-D3495EA15286}"/>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Sharing research papers</a:t>
            </a:r>
          </a:p>
        </p:txBody>
      </p:sp>
      <p:sp>
        <p:nvSpPr>
          <p:cNvPr id="6" name="TextBox 5">
            <a:extLst>
              <a:ext uri="{FF2B5EF4-FFF2-40B4-BE49-F238E27FC236}">
                <a16:creationId xmlns:a16="http://schemas.microsoft.com/office/drawing/2014/main" id="{914CB67D-AC97-8CED-24B3-1225C68DE96C}"/>
              </a:ext>
            </a:extLst>
          </p:cNvPr>
          <p:cNvSpPr txBox="1"/>
          <p:nvPr/>
        </p:nvSpPr>
        <p:spPr>
          <a:xfrm>
            <a:off x="996990" y="1680210"/>
            <a:ext cx="8325464" cy="4093428"/>
          </a:xfrm>
          <a:prstGeom prst="rect">
            <a:avLst/>
          </a:prstGeom>
          <a:noFill/>
        </p:spPr>
        <p:txBody>
          <a:bodyPr wrap="square">
            <a:spAutoFit/>
          </a:bodyPr>
          <a:lstStyle/>
          <a:p>
            <a:pPr marL="342900" indent="-342900">
              <a:buAutoNum type="alphaUcParenR"/>
            </a:pPr>
            <a:r>
              <a:rPr lang="en-GB" sz="2000" dirty="0">
                <a:solidFill>
                  <a:srgbClr val="374151"/>
                </a:solidFill>
                <a:latin typeface="Calibri Light" panose="020F0302020204030204" pitchFamily="34" charset="0"/>
                <a:cs typeface="Calibri Light" panose="020F0302020204030204" pitchFamily="34" charset="0"/>
              </a:rPr>
              <a:t>Upload the PDFs directly – the library pays for access so it’s fine. </a:t>
            </a:r>
            <a:r>
              <a:rPr lang="en-GB" sz="2000" b="0" i="0" dirty="0">
                <a:solidFill>
                  <a:srgbClr val="1D4ED8"/>
                </a:solidFill>
                <a:effectLst/>
                <a:latin typeface="Calibri Light" panose="020F0302020204030204" pitchFamily="34" charset="0"/>
                <a:cs typeface="Calibri Light" panose="020F0302020204030204" pitchFamily="34" charset="0"/>
              </a:rPr>
              <a:t>Library access typically covers individual use, not redistribution. Check your licensing terms.</a:t>
            </a:r>
          </a:p>
          <a:p>
            <a:pPr marL="342900" indent="-342900">
              <a:buAutoNum type="alphaUcParenR"/>
            </a:pPr>
            <a:endParaRPr lang="en-GB" sz="2000" dirty="0">
              <a:solidFill>
                <a:srgbClr val="1D4ED8"/>
              </a:solidFill>
              <a:latin typeface="Calibri Light" panose="020F0302020204030204" pitchFamily="34" charset="0"/>
              <a:cs typeface="Calibri Light" panose="020F0302020204030204" pitchFamily="34" charset="0"/>
            </a:endParaRPr>
          </a:p>
          <a:p>
            <a:pPr marL="342900" indent="-342900">
              <a:buAutoNum type="alphaUcParenR"/>
            </a:pPr>
            <a:r>
              <a:rPr lang="en-GB" sz="2000" dirty="0">
                <a:latin typeface="Calibri Light" panose="020F0302020204030204" pitchFamily="34" charset="0"/>
                <a:cs typeface="Calibri Light" panose="020F0302020204030204" pitchFamily="34" charset="0"/>
              </a:rPr>
              <a:t>Add </a:t>
            </a:r>
            <a:r>
              <a:rPr lang="en-GB" sz="2000" dirty="0">
                <a:solidFill>
                  <a:srgbClr val="374151"/>
                </a:solidFill>
                <a:latin typeface="Calibri Light" panose="020F0302020204030204" pitchFamily="34" charset="0"/>
                <a:cs typeface="Calibri Light" panose="020F0302020204030204" pitchFamily="34" charset="0"/>
              </a:rPr>
              <a:t>the links to your Online Resource Lists. </a:t>
            </a:r>
            <a:r>
              <a:rPr lang="en-GB" sz="2000" b="0" i="0" dirty="0">
                <a:solidFill>
                  <a:srgbClr val="1D4ED8"/>
                </a:solidFill>
                <a:effectLst/>
                <a:latin typeface="Calibri Light" panose="020F0302020204030204" pitchFamily="34" charset="0"/>
                <a:cs typeface="Calibri Light" panose="020F0302020204030204" pitchFamily="34" charset="0"/>
              </a:rPr>
              <a:t>This is the best thing to do, they will be able to </a:t>
            </a:r>
            <a:r>
              <a:rPr lang="en-GB" sz="2000" dirty="0">
                <a:solidFill>
                  <a:srgbClr val="1D4ED8"/>
                </a:solidFill>
                <a:latin typeface="Calibri Light" panose="020F0302020204030204" pitchFamily="34" charset="0"/>
                <a:cs typeface="Calibri Light" panose="020F0302020204030204" pitchFamily="34" charset="0"/>
              </a:rPr>
              <a:t>easily access them online, and this is covered by our license agreements</a:t>
            </a:r>
            <a:r>
              <a:rPr lang="en-GB" sz="2000" b="0" i="0" dirty="0">
                <a:solidFill>
                  <a:srgbClr val="1D4ED8"/>
                </a:solidFill>
                <a:effectLst/>
                <a:latin typeface="Calibri Light" panose="020F0302020204030204" pitchFamily="34" charset="0"/>
                <a:cs typeface="Calibri Light" panose="020F0302020204030204" pitchFamily="34" charset="0"/>
              </a:rPr>
              <a:t>.</a:t>
            </a:r>
            <a:endParaRPr lang="en-GB" sz="2000" dirty="0">
              <a:solidFill>
                <a:srgbClr val="374151"/>
              </a:solidFill>
              <a:latin typeface="Calibri Light" panose="020F0302020204030204" pitchFamily="34" charset="0"/>
              <a:cs typeface="Calibri Light" panose="020F0302020204030204" pitchFamily="34" charset="0"/>
            </a:endParaRPr>
          </a:p>
          <a:p>
            <a:pPr marL="342900" indent="-342900">
              <a:buAutoNum type="alphaUcParenR"/>
            </a:pPr>
            <a:endParaRPr lang="en-GB" sz="2000" dirty="0">
              <a:solidFill>
                <a:srgbClr val="374151"/>
              </a:solidFill>
              <a:latin typeface="Calibri Light" panose="020F0302020204030204" pitchFamily="34" charset="0"/>
              <a:cs typeface="Calibri Light" panose="020F0302020204030204" pitchFamily="34" charset="0"/>
            </a:endParaRPr>
          </a:p>
          <a:p>
            <a:pPr marL="342900" indent="-342900">
              <a:buAutoNum type="alphaUcParenR"/>
            </a:pPr>
            <a:r>
              <a:rPr lang="en-GB" sz="2000" dirty="0">
                <a:solidFill>
                  <a:srgbClr val="374151"/>
                </a:solidFill>
                <a:latin typeface="Calibri Light" panose="020F0302020204030204" pitchFamily="34" charset="0"/>
                <a:cs typeface="Calibri Light" panose="020F0302020204030204" pitchFamily="34" charset="0"/>
              </a:rPr>
              <a:t>Upload just the abstracts and key figures. </a:t>
            </a:r>
            <a:r>
              <a:rPr lang="en-GB" sz="2000" b="0" i="0" dirty="0">
                <a:solidFill>
                  <a:srgbClr val="1D4ED8"/>
                </a:solidFill>
                <a:effectLst/>
                <a:latin typeface="Calibri Light" panose="020F0302020204030204" pitchFamily="34" charset="0"/>
                <a:cs typeface="Calibri Light" panose="020F0302020204030204" pitchFamily="34" charset="0"/>
              </a:rPr>
              <a:t>Figures and abstracts are still copyrighted. This could still be problematic.</a:t>
            </a:r>
          </a:p>
          <a:p>
            <a:pPr marL="342900" indent="-342900">
              <a:buAutoNum type="alphaUcParenR"/>
            </a:pPr>
            <a:endParaRPr lang="en-GB" sz="2000" dirty="0">
              <a:solidFill>
                <a:srgbClr val="1D4ED8"/>
              </a:solidFill>
              <a:latin typeface="Calibri Light" panose="020F0302020204030204" pitchFamily="34" charset="0"/>
              <a:cs typeface="Calibri Light" panose="020F0302020204030204" pitchFamily="34" charset="0"/>
            </a:endParaRPr>
          </a:p>
          <a:p>
            <a:pPr marL="342900" indent="-342900">
              <a:buAutoNum type="alphaUcParenR"/>
            </a:pPr>
            <a:r>
              <a:rPr lang="en-GB" sz="2000" dirty="0">
                <a:latin typeface="Calibri Light" panose="020F0302020204030204" pitchFamily="34" charset="0"/>
                <a:cs typeface="Calibri Light" panose="020F0302020204030204" pitchFamily="34" charset="0"/>
              </a:rPr>
              <a:t>Tell the students to find free versions online. </a:t>
            </a:r>
            <a:r>
              <a:rPr lang="en-GB" sz="2000" b="0" i="0" dirty="0">
                <a:solidFill>
                  <a:srgbClr val="1D4ED8"/>
                </a:solidFill>
                <a:effectLst/>
                <a:latin typeface="Calibri Light" panose="020F0302020204030204" pitchFamily="34" charset="0"/>
                <a:cs typeface="Calibri Light" panose="020F0302020204030204" pitchFamily="34" charset="0"/>
              </a:rPr>
              <a:t>This might lead them to illegal sources. Better to direct them to the library.</a:t>
            </a: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279865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6620ED-D32B-DAD2-7E30-FF147411B5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E6BD220-F06E-48EA-6D5C-B6564901B161}"/>
              </a:ext>
            </a:extLst>
          </p:cNvPr>
          <p:cNvSpPr txBox="1"/>
          <p:nvPr/>
        </p:nvSpPr>
        <p:spPr>
          <a:xfrm>
            <a:off x="250697" y="2266076"/>
            <a:ext cx="6250391" cy="3119089"/>
          </a:xfrm>
          <a:prstGeom prst="rect">
            <a:avLst/>
          </a:prstGeom>
        </p:spPr>
        <p:txBody>
          <a:bodyPr vert="horz" lIns="91440" tIns="45720" rIns="91440" bIns="45720" rtlCol="0">
            <a:normAutofit fontScale="92500" lnSpcReduction="10000"/>
          </a:bodyPr>
          <a:lstStyle/>
          <a:p>
            <a:pPr marL="342900" indent="-342900">
              <a:lnSpc>
                <a:spcPct val="114000"/>
              </a:lnSpc>
              <a:spcBef>
                <a:spcPts val="1000"/>
              </a:spcBef>
              <a:spcAft>
                <a:spcPts val="800"/>
              </a:spcAft>
              <a:buFont typeface="Arial" panose="020B0604020202020204" pitchFamily="34" charset="0"/>
              <a:buChar char="•"/>
            </a:pPr>
            <a:r>
              <a:rPr lang="en-US" sz="2000" dirty="0">
                <a:effectLst/>
                <a:latin typeface="Calibri Light" panose="020F0302020204030204" pitchFamily="34" charset="0"/>
                <a:cs typeface="Calibri Light" panose="020F0302020204030204" pitchFamily="34" charset="0"/>
              </a:rPr>
              <a:t>Showing films, TV, &amp; video resources is permitted in classrooms either via DVD or on one of our streamed services such as Box of Broadcasts (BoB).</a:t>
            </a:r>
          </a:p>
          <a:p>
            <a:pPr marL="342900" indent="-342900">
              <a:lnSpc>
                <a:spcPct val="114000"/>
              </a:lnSpc>
              <a:spcBef>
                <a:spcPts val="1000"/>
              </a:spcBef>
              <a:spcAft>
                <a:spcPts val="800"/>
              </a:spcAft>
              <a:buFont typeface="Arial" panose="020B0604020202020204" pitchFamily="34" charset="0"/>
              <a:buChar char="•"/>
            </a:pPr>
            <a:r>
              <a:rPr lang="en-US" sz="2000" dirty="0">
                <a:effectLst/>
                <a:latin typeface="Calibri Light" panose="020F0302020204030204" pitchFamily="34" charset="0"/>
                <a:cs typeface="Calibri Light" panose="020F0302020204030204" pitchFamily="34" charset="0"/>
              </a:rPr>
              <a:t>You can play films and television </a:t>
            </a:r>
            <a:r>
              <a:rPr lang="en-US" sz="2000" dirty="0" err="1">
                <a:effectLst/>
                <a:latin typeface="Calibri Light" panose="020F0302020204030204" pitchFamily="34" charset="0"/>
                <a:cs typeface="Calibri Light" panose="020F0302020204030204" pitchFamily="34" charset="0"/>
              </a:rPr>
              <a:t>programmes</a:t>
            </a:r>
            <a:r>
              <a:rPr lang="en-US" sz="2000" dirty="0">
                <a:effectLst/>
                <a:latin typeface="Calibri Light" panose="020F0302020204030204" pitchFamily="34" charset="0"/>
                <a:cs typeface="Calibri Light" panose="020F0302020204030204" pitchFamily="34" charset="0"/>
              </a:rPr>
              <a:t> from subscription services (such as Netflix) if you have a valid paid subscription. These must be played ‘live’ and cannot be recorded, i.e. via lecture capture.</a:t>
            </a:r>
          </a:p>
          <a:p>
            <a:pPr marL="342900" indent="-342900">
              <a:lnSpc>
                <a:spcPct val="114000"/>
              </a:lnSpc>
              <a:spcBef>
                <a:spcPts val="1000"/>
              </a:spcBef>
              <a:spcAft>
                <a:spcPts val="800"/>
              </a:spcAft>
              <a:buFont typeface="Arial" panose="020B0604020202020204" pitchFamily="34" charset="0"/>
              <a:buChar char="•"/>
            </a:pPr>
            <a:r>
              <a:rPr lang="en-US" sz="2000" dirty="0">
                <a:latin typeface="Calibri Light" panose="020F0302020204030204" pitchFamily="34" charset="0"/>
                <a:cs typeface="Calibri Light" panose="020F0302020204030204" pitchFamily="34" charset="0"/>
              </a:rPr>
              <a:t>You can also add BoB playlists to your Online Resource lists.</a:t>
            </a:r>
            <a:endParaRPr lang="en-US" sz="2000" dirty="0">
              <a:effectLst/>
              <a:latin typeface="Calibri Light" panose="020F0302020204030204" pitchFamily="34" charset="0"/>
              <a:cs typeface="Calibri Light" panose="020F0302020204030204" pitchFamily="34" charset="0"/>
            </a:endParaRPr>
          </a:p>
          <a:p>
            <a:pPr marL="228600" indent="-228600">
              <a:lnSpc>
                <a:spcPct val="90000"/>
              </a:lnSpc>
              <a:spcBef>
                <a:spcPts val="1000"/>
              </a:spcBef>
              <a:spcAft>
                <a:spcPts val="400"/>
              </a:spcAft>
              <a:buFont typeface="Wingdings" panose="05000000000000000000" pitchFamily="2" charset="2"/>
              <a:buChar char="§"/>
            </a:pPr>
            <a:endParaRPr lang="en-US" sz="2200" dirty="0">
              <a:effectLst/>
            </a:endParaRPr>
          </a:p>
        </p:txBody>
      </p:sp>
      <p:sp>
        <p:nvSpPr>
          <p:cNvPr id="8" name="Title 1">
            <a:extLst>
              <a:ext uri="{FF2B5EF4-FFF2-40B4-BE49-F238E27FC236}">
                <a16:creationId xmlns:a16="http://schemas.microsoft.com/office/drawing/2014/main" id="{7B5E17D2-D3E0-CD4B-3C4E-AAD08C3DFF26}"/>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Showing films TV and video</a:t>
            </a:r>
          </a:p>
        </p:txBody>
      </p:sp>
      <p:pic>
        <p:nvPicPr>
          <p:cNvPr id="6" name="Picture 5" descr="Tapes of different records">
            <a:extLst>
              <a:ext uri="{FF2B5EF4-FFF2-40B4-BE49-F238E27FC236}">
                <a16:creationId xmlns:a16="http://schemas.microsoft.com/office/drawing/2014/main" id="{B82B0FCC-83E3-2AC3-9807-49C0C2567A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6060" y="2095501"/>
            <a:ext cx="5239011" cy="3497039"/>
          </a:xfrm>
          <a:prstGeom prst="rect">
            <a:avLst/>
          </a:prstGeom>
          <a:noFill/>
        </p:spPr>
      </p:pic>
      <p:sp>
        <p:nvSpPr>
          <p:cNvPr id="23" name="TextBox 4">
            <a:extLst>
              <a:ext uri="{FF2B5EF4-FFF2-40B4-BE49-F238E27FC236}">
                <a16:creationId xmlns:a16="http://schemas.microsoft.com/office/drawing/2014/main" id="{444565E1-796D-92F0-268E-588C40B42CA9}"/>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5428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E282E-7248-0F93-0CA2-1AA8190FB19F}"/>
            </a:ext>
          </a:extLst>
        </p:cNvPr>
        <p:cNvGrpSpPr/>
        <p:nvPr/>
      </p:nvGrpSpPr>
      <p:grpSpPr>
        <a:xfrm>
          <a:off x="0" y="0"/>
          <a:ext cx="0" cy="0"/>
          <a:chOff x="0" y="0"/>
          <a:chExt cx="0" cy="0"/>
        </a:xfrm>
      </p:grpSpPr>
      <p:sp>
        <p:nvSpPr>
          <p:cNvPr id="23" name="TextBox 4">
            <a:extLst>
              <a:ext uri="{FF2B5EF4-FFF2-40B4-BE49-F238E27FC236}">
                <a16:creationId xmlns:a16="http://schemas.microsoft.com/office/drawing/2014/main" id="{A5BCE3F4-B99D-2CA5-B40B-CEE0D2FE96E1}"/>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
        <p:nvSpPr>
          <p:cNvPr id="8" name="Title 1">
            <a:extLst>
              <a:ext uri="{FF2B5EF4-FFF2-40B4-BE49-F238E27FC236}">
                <a16:creationId xmlns:a16="http://schemas.microsoft.com/office/drawing/2014/main" id="{CF371D7B-7756-BA3A-40AB-D66203041DDB}"/>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Using images</a:t>
            </a:r>
          </a:p>
        </p:txBody>
      </p:sp>
      <p:sp>
        <p:nvSpPr>
          <p:cNvPr id="3" name="TextBox 2">
            <a:extLst>
              <a:ext uri="{FF2B5EF4-FFF2-40B4-BE49-F238E27FC236}">
                <a16:creationId xmlns:a16="http://schemas.microsoft.com/office/drawing/2014/main" id="{BCA031DE-AE21-CA01-8473-F87E19FC2AF1}"/>
              </a:ext>
            </a:extLst>
          </p:cNvPr>
          <p:cNvSpPr txBox="1"/>
          <p:nvPr/>
        </p:nvSpPr>
        <p:spPr>
          <a:xfrm>
            <a:off x="339213" y="1537256"/>
            <a:ext cx="7253341" cy="4992008"/>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GB" sz="2000" kern="1200" dirty="0">
                <a:effectLst/>
                <a:ea typeface="DengXian" panose="02010600030101010101" pitchFamily="2" charset="-122"/>
                <a:cs typeface="Calibri" panose="020F0502020204030204" pitchFamily="34" charset="0"/>
              </a:rPr>
              <a:t>Using images for educational purposes that are still in copyright is permitted, as long as it is relevant to the subject.  </a:t>
            </a:r>
          </a:p>
          <a:p>
            <a:pPr marL="342900" indent="-342900">
              <a:lnSpc>
                <a:spcPct val="115000"/>
              </a:lnSpc>
              <a:spcAft>
                <a:spcPts val="800"/>
              </a:spcAft>
              <a:buFont typeface="Arial" panose="020B0604020202020204" pitchFamily="34" charset="0"/>
              <a:buChar char="•"/>
            </a:pPr>
            <a:r>
              <a:rPr lang="en-GB" sz="2000" kern="1200" dirty="0">
                <a:effectLst/>
                <a:ea typeface="DengXian" panose="02010600030101010101" pitchFamily="2" charset="-122"/>
                <a:cs typeface="Calibri" panose="020F0502020204030204" pitchFamily="34" charset="0"/>
              </a:rPr>
              <a:t>If they are only for decorative purposes, then it is best practice to use images in the public domain or with a Creative Commons license. </a:t>
            </a:r>
          </a:p>
          <a:p>
            <a:pPr marL="342900" indent="-342900">
              <a:lnSpc>
                <a:spcPct val="115000"/>
              </a:lnSpc>
              <a:spcAft>
                <a:spcPts val="800"/>
              </a:spcAft>
              <a:buFont typeface="Arial" panose="020B0604020202020204" pitchFamily="34" charset="0"/>
              <a:buChar char="•"/>
            </a:pPr>
            <a:r>
              <a:rPr lang="en-GB" sz="2000" dirty="0">
                <a:ea typeface="DengXian" panose="02010600030101010101" pitchFamily="2" charset="-122"/>
                <a:cs typeface="Calibri" panose="020F0502020204030204" pitchFamily="34" charset="0"/>
              </a:rPr>
              <a:t>Here are some sites you can find copyright-free images:</a:t>
            </a:r>
          </a:p>
          <a:p>
            <a:pPr lvl="2">
              <a:lnSpc>
                <a:spcPct val="114000"/>
              </a:lnSpc>
            </a:pPr>
            <a:r>
              <a:rPr lang="en-GB" sz="2000" dirty="0">
                <a:cs typeface="Calibri" panose="020F0502020204030204" pitchFamily="34" charset="0"/>
                <a:hlinkClick r:id="rId3"/>
              </a:rPr>
              <a:t>Google image search</a:t>
            </a:r>
            <a:r>
              <a:rPr lang="en-GB" sz="2000" dirty="0">
                <a:cs typeface="Calibri" panose="020F0502020204030204" pitchFamily="34" charset="0"/>
              </a:rPr>
              <a:t> – check usage rights in tools</a:t>
            </a:r>
          </a:p>
          <a:p>
            <a:pPr lvl="2">
              <a:lnSpc>
                <a:spcPct val="114000"/>
              </a:lnSpc>
            </a:pPr>
            <a:r>
              <a:rPr lang="en-GB" sz="2000" dirty="0">
                <a:cs typeface="Calibri" panose="020F0502020204030204" pitchFamily="34" charset="0"/>
                <a:hlinkClick r:id="rId4"/>
              </a:rPr>
              <a:t>Pixabay</a:t>
            </a:r>
            <a:endParaRPr lang="en-GB" sz="2000" dirty="0">
              <a:cs typeface="Calibri" panose="020F0502020204030204" pitchFamily="34" charset="0"/>
            </a:endParaRPr>
          </a:p>
          <a:p>
            <a:pPr lvl="2">
              <a:lnSpc>
                <a:spcPct val="114000"/>
              </a:lnSpc>
            </a:pPr>
            <a:r>
              <a:rPr lang="en-GB" sz="2000" dirty="0">
                <a:cs typeface="Calibri" panose="020F0502020204030204" pitchFamily="34" charset="0"/>
                <a:hlinkClick r:id="rId5"/>
              </a:rPr>
              <a:t>Flickr</a:t>
            </a:r>
            <a:r>
              <a:rPr lang="en-GB" sz="2000" dirty="0">
                <a:cs typeface="Calibri" panose="020F0502020204030204" pitchFamily="34" charset="0"/>
              </a:rPr>
              <a:t> – select The Commons</a:t>
            </a:r>
          </a:p>
          <a:p>
            <a:pPr lvl="2">
              <a:lnSpc>
                <a:spcPct val="114000"/>
              </a:lnSpc>
            </a:pPr>
            <a:r>
              <a:rPr lang="en-GB" sz="2000" dirty="0">
                <a:cs typeface="Calibri" panose="020F0502020204030204" pitchFamily="34" charset="0"/>
                <a:hlinkClick r:id="rId6"/>
              </a:rPr>
              <a:t>Unsplash</a:t>
            </a:r>
            <a:endParaRPr lang="en-GB" sz="2000" dirty="0">
              <a:cs typeface="Calibri" panose="020F0502020204030204" pitchFamily="34" charset="0"/>
            </a:endParaRPr>
          </a:p>
          <a:p>
            <a:pPr lvl="2">
              <a:lnSpc>
                <a:spcPct val="114000"/>
              </a:lnSpc>
            </a:pPr>
            <a:r>
              <a:rPr lang="en-GB" sz="2000" dirty="0">
                <a:cs typeface="Calibri" panose="020F0502020204030204" pitchFamily="34" charset="0"/>
                <a:hlinkClick r:id="rId7"/>
              </a:rPr>
              <a:t>Pexels</a:t>
            </a:r>
            <a:endParaRPr lang="en-GB" sz="2000" dirty="0">
              <a:cs typeface="Calibri" panose="020F0502020204030204" pitchFamily="34" charset="0"/>
              <a:hlinkClick r:id="" action="ppaction://noaction"/>
            </a:endParaRPr>
          </a:p>
          <a:p>
            <a:pPr lvl="2">
              <a:lnSpc>
                <a:spcPct val="114000"/>
              </a:lnSpc>
            </a:pPr>
            <a:r>
              <a:rPr lang="en-GB" sz="2000" dirty="0">
                <a:cs typeface="Calibri" panose="020F0502020204030204" pitchFamily="34" charset="0"/>
                <a:hlinkClick r:id="" action="ppaction://noaction"/>
              </a:rPr>
              <a:t>The Met Image and Data Resources</a:t>
            </a:r>
            <a:endParaRPr lang="en-GB" sz="2000" dirty="0">
              <a:cs typeface="Calibri" panose="020F0502020204030204" pitchFamily="34" charset="0"/>
            </a:endParaRPr>
          </a:p>
          <a:p>
            <a:pPr>
              <a:lnSpc>
                <a:spcPct val="115000"/>
              </a:lnSpc>
              <a:spcBef>
                <a:spcPts val="800"/>
              </a:spcBef>
              <a:spcAft>
                <a:spcPts val="400"/>
              </a:spcAft>
              <a:buNone/>
            </a:pPr>
            <a:endParaRPr lang="en-GB" sz="1600" dirty="0">
              <a:effectLst/>
              <a:latin typeface="Times New Roman" panose="02020603050405020304" pitchFamily="18" charset="0"/>
              <a:ea typeface="Times New Roman" panose="02020603050405020304" pitchFamily="18" charset="0"/>
            </a:endParaRPr>
          </a:p>
        </p:txBody>
      </p:sp>
      <p:pic>
        <p:nvPicPr>
          <p:cNvPr id="4" name="Picture Placeholder 5" descr="A picture containing bird, outdoor, sitting, colorful&#10;&#10;Description automatically generated">
            <a:extLst>
              <a:ext uri="{FF2B5EF4-FFF2-40B4-BE49-F238E27FC236}">
                <a16:creationId xmlns:a16="http://schemas.microsoft.com/office/drawing/2014/main" id="{EC2FED06-CF89-BFA2-B628-52CF88B8F0B8}"/>
              </a:ext>
            </a:extLst>
          </p:cNvPr>
          <p:cNvPicPr>
            <a:picLocks noGrp="1" noChangeAspect="1"/>
          </p:cNvPicPr>
          <p:nvPr>
            <p:ph type="pic" sz="quarter" idx="13"/>
          </p:nvPr>
        </p:nvPicPr>
        <p:blipFill rotWithShape="1">
          <a:blip r:embed="rId8" cstate="print">
            <a:extLst>
              <a:ext uri="{28A0092B-C50C-407E-A947-70E740481C1C}">
                <a14:useLocalDpi xmlns:a14="http://schemas.microsoft.com/office/drawing/2010/main" val="0"/>
              </a:ext>
            </a:extLst>
          </a:blip>
          <a:srcRect l="-1274" t="5254" r="-386" b="20053"/>
          <a:stretch/>
        </p:blipFill>
        <p:spPr>
          <a:xfrm>
            <a:off x="7592554" y="1537256"/>
            <a:ext cx="4282985" cy="3875976"/>
          </a:xfrm>
        </p:spPr>
      </p:pic>
      <p:sp>
        <p:nvSpPr>
          <p:cNvPr id="6" name="TextBox 5">
            <a:extLst>
              <a:ext uri="{FF2B5EF4-FFF2-40B4-BE49-F238E27FC236}">
                <a16:creationId xmlns:a16="http://schemas.microsoft.com/office/drawing/2014/main" id="{631EEF62-BE44-9DD0-CBB9-A629A8E5FB4A}"/>
              </a:ext>
            </a:extLst>
          </p:cNvPr>
          <p:cNvSpPr txBox="1"/>
          <p:nvPr/>
        </p:nvSpPr>
        <p:spPr>
          <a:xfrm>
            <a:off x="7531350" y="5575556"/>
            <a:ext cx="3982624" cy="461665"/>
          </a:xfrm>
          <a:prstGeom prst="rect">
            <a:avLst/>
          </a:prstGeom>
          <a:noFill/>
        </p:spPr>
        <p:txBody>
          <a:bodyPr wrap="square" rtlCol="0">
            <a:spAutoFit/>
          </a:bodyPr>
          <a:lstStyle/>
          <a:p>
            <a:r>
              <a:rPr lang="en-GB" sz="1200" dirty="0">
                <a:solidFill>
                  <a:srgbClr val="002060"/>
                </a:solidFill>
              </a:rPr>
              <a:t>Bob Brewer</a:t>
            </a:r>
          </a:p>
          <a:p>
            <a:r>
              <a:rPr lang="en-GB" sz="1200" dirty="0">
                <a:solidFill>
                  <a:srgbClr val="002060"/>
                </a:solidFill>
              </a:rPr>
              <a:t>https://unsplash.com/photos/7xQW7I9flYk</a:t>
            </a:r>
          </a:p>
        </p:txBody>
      </p:sp>
    </p:spTree>
    <p:extLst>
      <p:ext uri="{BB962C8B-B14F-4D97-AF65-F5344CB8AC3E}">
        <p14:creationId xmlns:p14="http://schemas.microsoft.com/office/powerpoint/2010/main" val="1278665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242" y="252284"/>
            <a:ext cx="11374696" cy="1003916"/>
          </a:xfrm>
        </p:spPr>
        <p:txBody>
          <a:bodyPr>
            <a:noAutofit/>
          </a:bodyPr>
          <a:lstStyle/>
          <a:p>
            <a:r>
              <a:rPr lang="en-GB" dirty="0"/>
              <a:t>Reverse image search</a:t>
            </a:r>
          </a:p>
        </p:txBody>
      </p:sp>
      <p:sp>
        <p:nvSpPr>
          <p:cNvPr id="3" name="Content Placeholder 2"/>
          <p:cNvSpPr>
            <a:spLocks noGrp="1"/>
          </p:cNvSpPr>
          <p:nvPr>
            <p:ph sz="quarter" idx="10"/>
          </p:nvPr>
        </p:nvSpPr>
        <p:spPr>
          <a:xfrm>
            <a:off x="744505" y="1816439"/>
            <a:ext cx="10437963" cy="4574040"/>
          </a:xfrm>
        </p:spPr>
        <p:txBody>
          <a:bodyPr/>
          <a:lstStyle/>
          <a:p>
            <a:pPr marL="0" indent="0">
              <a:buNone/>
            </a:pPr>
            <a:r>
              <a:rPr lang="en-GB" dirty="0">
                <a:latin typeface="+mn-lt"/>
              </a:rPr>
              <a:t>Use TinEye to check whether an image is copyrighted or not.  </a:t>
            </a:r>
            <a:r>
              <a:rPr lang="en-GB" dirty="0">
                <a:latin typeface="+mn-lt"/>
                <a:hlinkClick r:id="rId2"/>
              </a:rPr>
              <a:t>https://www.tineye.com/</a:t>
            </a:r>
            <a:r>
              <a:rPr lang="en-GB" dirty="0">
                <a:latin typeface="+mn-lt"/>
              </a:rPr>
              <a:t> </a:t>
            </a:r>
            <a:endParaRPr lang="en-GB" b="1" dirty="0">
              <a:latin typeface="+mn-lt"/>
            </a:endParaRPr>
          </a:p>
          <a:p>
            <a:pPr marL="0" indent="0">
              <a:buNone/>
            </a:pPr>
            <a:endParaRPr lang="en-GB" dirty="0">
              <a:latin typeface="+mn-lt"/>
            </a:endParaRPr>
          </a:p>
          <a:p>
            <a:pPr>
              <a:buFont typeface="Arial" panose="020B0604020202020204" pitchFamily="34" charset="0"/>
              <a:buChar char="•"/>
            </a:pPr>
            <a:r>
              <a:rPr lang="en-GB" dirty="0">
                <a:latin typeface="+mn-lt"/>
              </a:rPr>
              <a:t>TinEye is an image recognition website; just upload or drag and drop your image into the search box.</a:t>
            </a:r>
          </a:p>
          <a:p>
            <a:pPr>
              <a:buFont typeface="Arial" panose="020B0604020202020204" pitchFamily="34" charset="0"/>
              <a:buChar char="•"/>
            </a:pPr>
            <a:r>
              <a:rPr lang="en-GB" dirty="0">
                <a:latin typeface="+mn-lt"/>
              </a:rPr>
              <a:t>It will search over 80.6 billion images and will verify if your uploaded image appears online and will identify the copyright status.</a:t>
            </a:r>
            <a:endParaRPr lang="en-GB" dirty="0">
              <a:latin typeface="+mn-lt"/>
              <a:cs typeface="Calibri"/>
            </a:endParaRPr>
          </a:p>
          <a:p>
            <a:pPr>
              <a:buFont typeface="Arial" panose="020B0604020202020204" pitchFamily="34" charset="0"/>
              <a:buChar char="•"/>
            </a:pPr>
            <a:r>
              <a:rPr lang="en-GB" dirty="0">
                <a:latin typeface="+mn-lt"/>
              </a:rPr>
              <a:t>TinEye is private and does not save your search images.</a:t>
            </a:r>
          </a:p>
          <a:p>
            <a:pPr>
              <a:buFont typeface="Arial" panose="020B0604020202020204" pitchFamily="34" charset="0"/>
              <a:buChar char="•"/>
            </a:pPr>
            <a:endParaRPr lang="en-GB" dirty="0">
              <a:latin typeface="+mn-lt"/>
            </a:endParaRPr>
          </a:p>
          <a:p>
            <a:pPr marL="0" indent="0">
              <a:buNone/>
            </a:pPr>
            <a:endParaRPr lang="en-GB" dirty="0">
              <a:latin typeface="+mn-lt"/>
            </a:endParaRPr>
          </a:p>
          <a:p>
            <a:pPr marL="0" indent="0">
              <a:buNone/>
            </a:pPr>
            <a:r>
              <a:rPr lang="en-GB" dirty="0">
                <a:latin typeface="+mn-lt"/>
              </a:rPr>
              <a:t>For further help contact the library - </a:t>
            </a:r>
            <a:r>
              <a:rPr lang="en-GB" dirty="0">
                <a:latin typeface="+mn-lt"/>
                <a:hlinkClick r:id="rId3"/>
              </a:rPr>
              <a:t>copyright@uwtsd.ac.uk</a:t>
            </a:r>
            <a:r>
              <a:rPr lang="en-GB" dirty="0">
                <a:latin typeface="+mn-lt"/>
              </a:rPr>
              <a:t> </a:t>
            </a:r>
            <a:endParaRPr lang="en-GB" dirty="0">
              <a:latin typeface="+mn-lt"/>
              <a:cs typeface="Calibri"/>
            </a:endParaRPr>
          </a:p>
        </p:txBody>
      </p:sp>
    </p:spTree>
    <p:extLst>
      <p:ext uri="{BB962C8B-B14F-4D97-AF65-F5344CB8AC3E}">
        <p14:creationId xmlns:p14="http://schemas.microsoft.com/office/powerpoint/2010/main" val="464459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A227D-A267-C0F5-D295-7671315DF6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ACE8AD-EA82-218C-7E41-B9275EF01B3D}"/>
              </a:ext>
            </a:extLst>
          </p:cNvPr>
          <p:cNvSpPr>
            <a:spLocks noGrp="1"/>
          </p:cNvSpPr>
          <p:nvPr>
            <p:ph type="title"/>
          </p:nvPr>
        </p:nvSpPr>
        <p:spPr/>
        <p:txBody>
          <a:bodyPr/>
          <a:lstStyle/>
          <a:p>
            <a:r>
              <a:rPr lang="en-GB" dirty="0"/>
              <a:t>Checking copyright</a:t>
            </a:r>
          </a:p>
        </p:txBody>
      </p:sp>
      <p:sp>
        <p:nvSpPr>
          <p:cNvPr id="3" name="Content Placeholder 2">
            <a:extLst>
              <a:ext uri="{FF2B5EF4-FFF2-40B4-BE49-F238E27FC236}">
                <a16:creationId xmlns:a16="http://schemas.microsoft.com/office/drawing/2014/main" id="{639B1578-B8FD-35FE-9754-FE46580831A3}"/>
              </a:ext>
            </a:extLst>
          </p:cNvPr>
          <p:cNvSpPr>
            <a:spLocks noGrp="1"/>
          </p:cNvSpPr>
          <p:nvPr>
            <p:ph sz="quarter" idx="10"/>
          </p:nvPr>
        </p:nvSpPr>
        <p:spPr>
          <a:xfrm>
            <a:off x="371659" y="1427644"/>
            <a:ext cx="11645327" cy="4802075"/>
          </a:xfrm>
        </p:spPr>
        <p:txBody>
          <a:bodyPr>
            <a:normAutofit/>
          </a:bodyPr>
          <a:lstStyle/>
          <a:p>
            <a:pPr marL="0" indent="0">
              <a:lnSpc>
                <a:spcPct val="114000"/>
              </a:lnSpc>
              <a:buNone/>
            </a:pPr>
            <a:r>
              <a:rPr lang="en-GB" dirty="0">
                <a:solidFill>
                  <a:srgbClr val="1B1C1D"/>
                </a:solidFill>
                <a:latin typeface="Calibri Light" panose="020F0302020204030204" pitchFamily="34" charset="0"/>
                <a:ea typeface="Times New Roman" panose="02020603050405020304" pitchFamily="18" charset="0"/>
                <a:cs typeface="Calibri Light" panose="020F0302020204030204" pitchFamily="34" charset="0"/>
              </a:rPr>
              <a:t>Using the example of s</a:t>
            </a:r>
            <a:r>
              <a:rPr lang="en-GB" dirty="0">
                <a:solidFill>
                  <a:srgbClr val="1B1C1D"/>
                </a:solidFill>
                <a:effectLst/>
                <a:latin typeface="Calibri Light" panose="020F0302020204030204" pitchFamily="34" charset="0"/>
                <a:ea typeface="Times New Roman" panose="02020603050405020304" pitchFamily="18" charset="0"/>
                <a:cs typeface="Calibri Light" panose="020F0302020204030204" pitchFamily="34" charset="0"/>
              </a:rPr>
              <a:t>oftware code developed for engineering applications.</a:t>
            </a:r>
          </a:p>
          <a:p>
            <a:pPr>
              <a:lnSpc>
                <a:spcPct val="114000"/>
              </a:lnSpc>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Identify the Author/Creator</a:t>
            </a:r>
            <a:r>
              <a:rPr lang="en-GB" sz="2000" dirty="0">
                <a:latin typeface="Calibri Light" panose="020F0302020204030204" pitchFamily="34" charset="0"/>
                <a:cs typeface="Calibri Light" panose="020F0302020204030204" pitchFamily="34" charset="0"/>
              </a:rPr>
              <a:t>: </a:t>
            </a:r>
            <a:r>
              <a:rPr lang="en-GB" sz="2000" dirty="0">
                <a:solidFill>
                  <a:srgbClr val="1B1C1D"/>
                </a:solidFill>
                <a:latin typeface="Calibri Light" panose="020F0302020204030204" pitchFamily="34" charset="0"/>
                <a:ea typeface="Times New Roman" panose="02020603050405020304" pitchFamily="18" charset="0"/>
                <a:cs typeface="Calibri Light" panose="020F0302020204030204" pitchFamily="34" charset="0"/>
              </a:rPr>
              <a:t>Software code is classed as “literary work” under copyright law, so find out who the author of the work is; this person is the first copyright owner.  For software this would typically be the individual programmer or team who wrote the code.</a:t>
            </a:r>
            <a:r>
              <a:rPr lang="en-GB" sz="2000" b="1" dirty="0">
                <a:latin typeface="Calibri Light" panose="020F0302020204030204" pitchFamily="34" charset="0"/>
                <a:cs typeface="Calibri Light" panose="020F0302020204030204" pitchFamily="34" charset="0"/>
              </a:rPr>
              <a:t> </a:t>
            </a:r>
          </a:p>
          <a:p>
            <a:pPr>
              <a:lnSpc>
                <a:spcPct val="114000"/>
              </a:lnSpc>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Consider Employment Context; </a:t>
            </a:r>
            <a:r>
              <a:rPr lang="en-GB" sz="2000" dirty="0">
                <a:latin typeface="Calibri Light" panose="020F0302020204030204" pitchFamily="34" charset="0"/>
                <a:cs typeface="Calibri Light" panose="020F0302020204030204" pitchFamily="34" charset="0"/>
              </a:rPr>
              <a:t> If the software was developed as part of someone's employment, especially at a university, the employer (e.g., the University) is generally the first owner of the rights, unless there's a specific agreement to the contrary. </a:t>
            </a:r>
          </a:p>
          <a:p>
            <a:pPr>
              <a:lnSpc>
                <a:spcPct val="114000"/>
              </a:lnSpc>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Look for Copyright Notices:</a:t>
            </a:r>
            <a:r>
              <a:rPr lang="en-GB" sz="2000" dirty="0">
                <a:latin typeface="Calibri Light" panose="020F0302020204030204" pitchFamily="34" charset="0"/>
                <a:cs typeface="Calibri Light" panose="020F0302020204030204" pitchFamily="34" charset="0"/>
              </a:rPr>
              <a:t> While not mandatory for copyright existence, a copyright notice (e.g., "© [Year] [Name of Copyright Holder]") is a strong indicator that the creator intends to assert their rights.</a:t>
            </a:r>
          </a:p>
          <a:p>
            <a:pPr>
              <a:lnSpc>
                <a:spcPct val="114000"/>
              </a:lnSpc>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Check for Licenses (Especially Open Source):</a:t>
            </a:r>
            <a:r>
              <a:rPr lang="en-GB" sz="2000" dirty="0">
                <a:latin typeface="Calibri Light" panose="020F0302020204030204" pitchFamily="34" charset="0"/>
                <a:cs typeface="Calibri Light" panose="020F0302020204030204" pitchFamily="34" charset="0"/>
              </a:rPr>
              <a:t> Many software projects, particularly in engineering and research, are distributed under specific licenses. These licenses explicitly state how the code can be used, copied, adapted, and distributed without requiring individual permission.</a:t>
            </a:r>
          </a:p>
        </p:txBody>
      </p:sp>
    </p:spTree>
    <p:extLst>
      <p:ext uri="{BB962C8B-B14F-4D97-AF65-F5344CB8AC3E}">
        <p14:creationId xmlns:p14="http://schemas.microsoft.com/office/powerpoint/2010/main" val="1037752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2D144-EBA6-396D-FEB5-36C0995D8F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005E69-FE18-FABC-955D-43955B2DFFD6}"/>
              </a:ext>
            </a:extLst>
          </p:cNvPr>
          <p:cNvSpPr>
            <a:spLocks noGrp="1"/>
          </p:cNvSpPr>
          <p:nvPr>
            <p:ph type="title"/>
          </p:nvPr>
        </p:nvSpPr>
        <p:spPr/>
        <p:txBody>
          <a:bodyPr>
            <a:normAutofit/>
          </a:bodyPr>
          <a:lstStyle/>
          <a:p>
            <a:r>
              <a:rPr lang="en-GB" dirty="0"/>
              <a:t>Copyright and GenAI</a:t>
            </a:r>
          </a:p>
        </p:txBody>
      </p:sp>
      <p:sp>
        <p:nvSpPr>
          <p:cNvPr id="3" name="Content Placeholder 2">
            <a:extLst>
              <a:ext uri="{FF2B5EF4-FFF2-40B4-BE49-F238E27FC236}">
                <a16:creationId xmlns:a16="http://schemas.microsoft.com/office/drawing/2014/main" id="{A6878AF2-ECB2-0D91-3843-47285E3A450F}"/>
              </a:ext>
            </a:extLst>
          </p:cNvPr>
          <p:cNvSpPr>
            <a:spLocks noGrp="1"/>
          </p:cNvSpPr>
          <p:nvPr>
            <p:ph sz="quarter" idx="10"/>
          </p:nvPr>
        </p:nvSpPr>
        <p:spPr>
          <a:xfrm>
            <a:off x="615651" y="1525895"/>
            <a:ext cx="10795518" cy="4574040"/>
          </a:xfrm>
        </p:spPr>
        <p:txBody>
          <a:bodyPr>
            <a:normAutofit fontScale="25000" lnSpcReduction="20000"/>
          </a:bodyPr>
          <a:lstStyle/>
          <a:p>
            <a:endParaRPr lang="en-GB" dirty="0"/>
          </a:p>
          <a:p>
            <a:pPr>
              <a:lnSpc>
                <a:spcPct val="134000"/>
              </a:lnSpc>
              <a:spcBef>
                <a:spcPts val="0"/>
              </a:spcBef>
              <a:buNone/>
            </a:pPr>
            <a:r>
              <a:rPr lang="en-GB" sz="8000" kern="1200" dirty="0">
                <a:effectLst/>
                <a:latin typeface="+mn-lt"/>
                <a:ea typeface="Times New Roman" panose="02020603050405020304" pitchFamily="18" charset="0"/>
              </a:rPr>
              <a:t>Currently, there is no definitive guidance on copyright and AI, as the software is developing more</a:t>
            </a:r>
          </a:p>
          <a:p>
            <a:pPr>
              <a:lnSpc>
                <a:spcPct val="134000"/>
              </a:lnSpc>
              <a:spcBef>
                <a:spcPts val="0"/>
              </a:spcBef>
              <a:buNone/>
            </a:pPr>
            <a:r>
              <a:rPr lang="en-GB" sz="8000" kern="1200" dirty="0">
                <a:effectLst/>
                <a:latin typeface="+mn-lt"/>
                <a:ea typeface="Times New Roman" panose="02020603050405020304" pitchFamily="18" charset="0"/>
              </a:rPr>
              <a:t>quickly than legislation and is largely untested in courts.  </a:t>
            </a:r>
          </a:p>
          <a:p>
            <a:pPr>
              <a:lnSpc>
                <a:spcPct val="134000"/>
              </a:lnSpc>
              <a:spcBef>
                <a:spcPts val="0"/>
              </a:spcBef>
              <a:buNone/>
            </a:pPr>
            <a:endParaRPr lang="en-GB" sz="8000" kern="100" dirty="0">
              <a:effectLst/>
              <a:latin typeface="+mn-lt"/>
              <a:ea typeface="DengXian" panose="02010600030101010101" pitchFamily="2" charset="-122"/>
            </a:endParaRPr>
          </a:p>
          <a:p>
            <a:pPr>
              <a:lnSpc>
                <a:spcPct val="134000"/>
              </a:lnSpc>
              <a:spcBef>
                <a:spcPts val="0"/>
              </a:spcBef>
              <a:buNone/>
            </a:pPr>
            <a:r>
              <a:rPr lang="en-US" sz="8000" kern="1200" dirty="0">
                <a:effectLst/>
                <a:latin typeface="+mn-lt"/>
                <a:ea typeface="Times New Roman" panose="02020603050405020304" pitchFamily="18" charset="0"/>
              </a:rPr>
              <a:t> </a:t>
            </a:r>
            <a:r>
              <a:rPr lang="en-GB" sz="8000" kern="1200" dirty="0">
                <a:effectLst/>
                <a:latin typeface="+mn-lt"/>
                <a:ea typeface="Times New Roman" panose="02020603050405020304" pitchFamily="18" charset="0"/>
              </a:rPr>
              <a:t>You should, however:</a:t>
            </a:r>
          </a:p>
          <a:p>
            <a:pPr>
              <a:lnSpc>
                <a:spcPct val="134000"/>
              </a:lnSpc>
              <a:spcBef>
                <a:spcPts val="0"/>
              </a:spcBef>
              <a:buNone/>
            </a:pPr>
            <a:endParaRPr lang="en-GB" sz="8000" kern="100" dirty="0">
              <a:effectLst/>
              <a:latin typeface="+mn-lt"/>
              <a:ea typeface="DengXian" panose="02010600030101010101" pitchFamily="2" charset="-122"/>
            </a:endParaRPr>
          </a:p>
          <a:p>
            <a:pPr lvl="0">
              <a:lnSpc>
                <a:spcPct val="134000"/>
              </a:lnSpc>
              <a:spcBef>
                <a:spcPts val="0"/>
              </a:spcBef>
              <a:buFont typeface="Arial" panose="020B0604020202020204" pitchFamily="34" charset="0"/>
              <a:buChar char="•"/>
            </a:pPr>
            <a:r>
              <a:rPr lang="en-GB" sz="8000" kern="1200" dirty="0">
                <a:effectLst/>
                <a:latin typeface="+mn-lt"/>
                <a:ea typeface="Times New Roman" panose="02020603050405020304" pitchFamily="18" charset="0"/>
              </a:rPr>
              <a:t>Avoid uploading any material with personal or confidential details.</a:t>
            </a:r>
            <a:endParaRPr lang="en-GB" sz="8000" kern="100" dirty="0">
              <a:effectLst/>
              <a:latin typeface="+mn-lt"/>
              <a:ea typeface="DengXian" panose="02010600030101010101" pitchFamily="2" charset="-122"/>
            </a:endParaRPr>
          </a:p>
          <a:p>
            <a:pPr lvl="0">
              <a:lnSpc>
                <a:spcPct val="134000"/>
              </a:lnSpc>
              <a:spcBef>
                <a:spcPts val="0"/>
              </a:spcBef>
              <a:buFont typeface="Arial" panose="020B0604020202020204" pitchFamily="34" charset="0"/>
              <a:buChar char="•"/>
            </a:pPr>
            <a:r>
              <a:rPr lang="en-GB" sz="8000" kern="1200" dirty="0">
                <a:effectLst/>
                <a:latin typeface="+mn-lt"/>
                <a:ea typeface="Times New Roman" panose="02020603050405020304" pitchFamily="18" charset="0"/>
              </a:rPr>
              <a:t>Avoid uploading third</a:t>
            </a:r>
            <a:r>
              <a:rPr lang="en-GB" sz="8000" dirty="0">
                <a:latin typeface="+mn-lt"/>
                <a:ea typeface="Times New Roman" panose="02020603050405020304" pitchFamily="18" charset="0"/>
              </a:rPr>
              <a:t>-</a:t>
            </a:r>
            <a:r>
              <a:rPr lang="en-GB" sz="8000" kern="1200" dirty="0">
                <a:effectLst/>
                <a:latin typeface="+mn-lt"/>
                <a:ea typeface="Times New Roman" panose="02020603050405020304" pitchFamily="18" charset="0"/>
              </a:rPr>
              <a:t>party copyrighted material (e.g. a journal article accessed via your library login).</a:t>
            </a:r>
            <a:endParaRPr lang="en-GB" sz="8000" kern="100" dirty="0">
              <a:effectLst/>
              <a:latin typeface="+mn-lt"/>
              <a:ea typeface="DengXian" panose="02010600030101010101" pitchFamily="2" charset="-122"/>
            </a:endParaRPr>
          </a:p>
          <a:p>
            <a:pPr lvl="0">
              <a:lnSpc>
                <a:spcPct val="134000"/>
              </a:lnSpc>
              <a:spcBef>
                <a:spcPts val="0"/>
              </a:spcBef>
              <a:buFont typeface="Arial" panose="020B0604020202020204" pitchFamily="34" charset="0"/>
              <a:buChar char="•"/>
            </a:pPr>
            <a:r>
              <a:rPr lang="en-GB" sz="8000" kern="1200" dirty="0">
                <a:effectLst/>
                <a:latin typeface="+mn-lt"/>
                <a:ea typeface="Times New Roman" panose="02020603050405020304" pitchFamily="18" charset="0"/>
              </a:rPr>
              <a:t>Read the terms and conditions of the GenAI tools you are using.  Does the provider have permission to reuse your prompts and generated output?</a:t>
            </a:r>
            <a:endParaRPr lang="en-GB" sz="8000" kern="100" dirty="0">
              <a:effectLst/>
              <a:latin typeface="+mn-lt"/>
              <a:ea typeface="DengXian" panose="02010600030101010101" pitchFamily="2" charset="-122"/>
            </a:endParaRPr>
          </a:p>
          <a:p>
            <a:pPr lvl="0">
              <a:lnSpc>
                <a:spcPct val="134000"/>
              </a:lnSpc>
              <a:spcBef>
                <a:spcPts val="0"/>
              </a:spcBef>
              <a:buFont typeface="Arial" panose="020B0604020202020204" pitchFamily="34" charset="0"/>
              <a:buChar char="•"/>
            </a:pPr>
            <a:r>
              <a:rPr lang="en-GB" sz="8000" kern="1200" dirty="0">
                <a:effectLst/>
                <a:latin typeface="+mn-lt"/>
                <a:ea typeface="Times New Roman" panose="02020603050405020304" pitchFamily="18" charset="0"/>
              </a:rPr>
              <a:t>Do the terms and conditions state who owns the generated output?  And is this generated output protected by copyright? </a:t>
            </a:r>
            <a:endParaRPr lang="en-GB" dirty="0">
              <a:latin typeface="+mn-lt"/>
            </a:endParaRPr>
          </a:p>
        </p:txBody>
      </p:sp>
    </p:spTree>
    <p:extLst>
      <p:ext uri="{BB962C8B-B14F-4D97-AF65-F5344CB8AC3E}">
        <p14:creationId xmlns:p14="http://schemas.microsoft.com/office/powerpoint/2010/main" val="1737045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A6657-3147-07D6-5420-3AE8B3FD62A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B0947C9-3EC7-09ED-1C06-DDE8C6DC0627}"/>
              </a:ext>
            </a:extLst>
          </p:cNvPr>
          <p:cNvSpPr>
            <a:spLocks noGrp="1"/>
          </p:cNvSpPr>
          <p:nvPr>
            <p:ph sz="half" idx="1"/>
          </p:nvPr>
        </p:nvSpPr>
        <p:spPr>
          <a:xfrm>
            <a:off x="1056494" y="2010783"/>
            <a:ext cx="10079012" cy="3518841"/>
          </a:xfrm>
        </p:spPr>
        <p:txBody>
          <a:bodyPr vert="horz" lIns="91440" tIns="45720" rIns="91440" bIns="45720" rtlCol="0" anchor="t">
            <a:noAutofit/>
          </a:bodyPr>
          <a:lstStyle/>
          <a:p>
            <a:pPr algn="l">
              <a:buFont typeface="Arial" panose="020B0604020202020204" pitchFamily="34" charset="0"/>
              <a:buChar char="•"/>
            </a:pPr>
            <a:r>
              <a:rPr lang="en-GB" sz="2000" b="0" i="0" dirty="0">
                <a:solidFill>
                  <a:srgbClr val="374151"/>
                </a:solidFill>
                <a:effectLst/>
                <a:cs typeface="Calibri" panose="020F0502020204030204" pitchFamily="34" charset="0"/>
              </a:rPr>
              <a:t>It is a global nonprofit organization that provides free, easy-to-use copyright licenses. </a:t>
            </a:r>
          </a:p>
          <a:p>
            <a:pPr algn="l">
              <a:buFont typeface="Arial" panose="020B0604020202020204" pitchFamily="34" charset="0"/>
              <a:buChar char="•"/>
            </a:pPr>
            <a:r>
              <a:rPr lang="en-GB" sz="2000" b="0" i="0" dirty="0">
                <a:solidFill>
                  <a:srgbClr val="374151"/>
                </a:solidFill>
                <a:effectLst/>
                <a:cs typeface="Calibri" panose="020F0502020204030204" pitchFamily="34" charset="0"/>
              </a:rPr>
              <a:t>The Philosophy: the Creative Commons philosophy </a:t>
            </a:r>
            <a:r>
              <a:rPr lang="en-GB" sz="2000" dirty="0">
                <a:solidFill>
                  <a:srgbClr val="374151"/>
                </a:solidFill>
                <a:cs typeface="Calibri" panose="020F0502020204030204" pitchFamily="34" charset="0"/>
              </a:rPr>
              <a:t>centres</a:t>
            </a:r>
            <a:r>
              <a:rPr lang="en-GB" sz="2000" b="0" i="0" dirty="0">
                <a:solidFill>
                  <a:srgbClr val="374151"/>
                </a:solidFill>
                <a:effectLst/>
                <a:cs typeface="Calibri" panose="020F0502020204030204" pitchFamily="34" charset="0"/>
              </a:rPr>
              <a:t> around promoting collaboration, open access, and sharing culture, while still respecting copyright and intellectual property rights.</a:t>
            </a:r>
          </a:p>
          <a:p>
            <a:pPr marL="342900" indent="-342900">
              <a:buFont typeface="Arial"/>
              <a:buChar char="•"/>
            </a:pPr>
            <a:r>
              <a:rPr lang="en-GB" sz="2000" dirty="0">
                <a:cs typeface="Calibri" panose="020F0502020204030204" pitchFamily="34" charset="0"/>
                <a:hlinkClick r:id="rId2"/>
              </a:rPr>
              <a:t>Creative Commons</a:t>
            </a:r>
            <a:r>
              <a:rPr lang="en-GB" sz="2000" dirty="0">
                <a:cs typeface="Calibri" panose="020F0502020204030204" pitchFamily="34" charset="0"/>
              </a:rPr>
              <a:t> licences allow the author of works to maintain creative control over their work even when they are happy for others to use it.</a:t>
            </a:r>
          </a:p>
          <a:p>
            <a:pPr marL="342900" indent="-342900">
              <a:buFont typeface="Arial"/>
              <a:buChar char="•"/>
            </a:pPr>
            <a:r>
              <a:rPr lang="en-GB" sz="2000" dirty="0">
                <a:cs typeface="Calibri" panose="020F0502020204030204" pitchFamily="34" charset="0"/>
              </a:rPr>
              <a:t> Various levels of openness can be applied to a work.</a:t>
            </a:r>
          </a:p>
          <a:p>
            <a:pPr marL="342900" indent="-342900">
              <a:buFont typeface="Arial"/>
              <a:buChar char="•"/>
            </a:pPr>
            <a:r>
              <a:rPr lang="en-GB" sz="2000" dirty="0">
                <a:cs typeface="Calibri" panose="020F0502020204030204" pitchFamily="34" charset="0"/>
              </a:rPr>
              <a:t>Some licences allow users to copy, remix, distribute, display, or perform the work.</a:t>
            </a:r>
          </a:p>
          <a:p>
            <a:pPr marL="342900" indent="-342900">
              <a:buFont typeface="Arial"/>
              <a:buChar char="•"/>
            </a:pPr>
            <a:r>
              <a:rPr lang="en-GB" sz="2000" dirty="0">
                <a:cs typeface="Calibri" panose="020F0502020204030204" pitchFamily="34" charset="0"/>
              </a:rPr>
              <a:t>Others are more restrictive and must not be altered and may only be shared under the same license.</a:t>
            </a:r>
          </a:p>
          <a:p>
            <a:pPr algn="l">
              <a:buFont typeface="Arial" panose="020B0604020202020204" pitchFamily="34" charset="0"/>
              <a:buChar char="•"/>
            </a:pPr>
            <a:endParaRPr lang="en-GB" sz="2000" b="0" i="0" dirty="0">
              <a:solidFill>
                <a:srgbClr val="374151"/>
              </a:solidFill>
              <a:effectLst/>
              <a:latin typeface="Söhne"/>
            </a:endParaRPr>
          </a:p>
        </p:txBody>
      </p:sp>
      <p:sp>
        <p:nvSpPr>
          <p:cNvPr id="3" name="Title 2">
            <a:extLst>
              <a:ext uri="{FF2B5EF4-FFF2-40B4-BE49-F238E27FC236}">
                <a16:creationId xmlns:a16="http://schemas.microsoft.com/office/drawing/2014/main" id="{1EB133C8-7E67-A4C6-4ECD-C0E864CCA732}"/>
              </a:ext>
            </a:extLst>
          </p:cNvPr>
          <p:cNvSpPr>
            <a:spLocks noGrp="1"/>
          </p:cNvSpPr>
          <p:nvPr>
            <p:ph type="title"/>
          </p:nvPr>
        </p:nvSpPr>
        <p:spPr/>
        <p:txBody>
          <a:bodyPr>
            <a:normAutofit/>
          </a:bodyPr>
          <a:lstStyle/>
          <a:p>
            <a:r>
              <a:rPr lang="en-GB" sz="6000">
                <a:latin typeface="+mn-lt"/>
              </a:rPr>
              <a:t>What is Creative Commons?</a:t>
            </a:r>
          </a:p>
        </p:txBody>
      </p:sp>
    </p:spTree>
    <p:extLst>
      <p:ext uri="{BB962C8B-B14F-4D97-AF65-F5344CB8AC3E}">
        <p14:creationId xmlns:p14="http://schemas.microsoft.com/office/powerpoint/2010/main" val="4066054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Shape 168"/>
          <p:cNvSpPr>
            <a:spLocks noGrp="1"/>
          </p:cNvSpPr>
          <p:nvPr>
            <p:ph type="body" idx="13"/>
          </p:nvPr>
        </p:nvSpPr>
        <p:spPr>
          <a:xfrm>
            <a:off x="396816" y="327804"/>
            <a:ext cx="8647880" cy="923330"/>
          </a:xfrm>
          <a:prstGeom prst="rect">
            <a:avLst/>
          </a:prstGeom>
        </p:spPr>
        <p:txBody>
          <a:bodyPr/>
          <a:lstStyle/>
          <a:p>
            <a:pPr algn="l">
              <a:defRPr>
                <a:latin typeface="+mj-lt"/>
                <a:ea typeface="+mj-ea"/>
                <a:cs typeface="+mj-cs"/>
                <a:sym typeface="Montserrat-Regular"/>
              </a:defRPr>
            </a:pPr>
            <a:r>
              <a:rPr lang="en-GB" sz="6000" dirty="0">
                <a:solidFill>
                  <a:schemeClr val="bg1"/>
                </a:solidFill>
                <a:latin typeface="+mn-lt"/>
              </a:rPr>
              <a:t>Creative Commons licences</a:t>
            </a:r>
            <a:endParaRPr sz="6000" dirty="0">
              <a:solidFill>
                <a:schemeClr val="bg1"/>
              </a:solidFill>
              <a:latin typeface="+mn-lt"/>
            </a:endParaRPr>
          </a:p>
        </p:txBody>
      </p:sp>
      <p:pic>
        <p:nvPicPr>
          <p:cNvPr id="2" name="Picture 1" descr="Open_Content_A_Practical_Guide_to_Using_Creative_Commons_Licences_web-29.png"/>
          <p:cNvPicPr>
            <a:picLocks noChangeAspect="1"/>
          </p:cNvPicPr>
          <p:nvPr/>
        </p:nvPicPr>
        <p:blipFill rotWithShape="1">
          <a:blip r:embed="rId2" cstate="print">
            <a:extLst>
              <a:ext uri="{28A0092B-C50C-407E-A947-70E740481C1C}">
                <a14:useLocalDpi xmlns:a14="http://schemas.microsoft.com/office/drawing/2010/main" val="0"/>
              </a:ext>
            </a:extLst>
          </a:blip>
          <a:srcRect t="5330" r="-687"/>
          <a:stretch/>
        </p:blipFill>
        <p:spPr>
          <a:xfrm>
            <a:off x="3962400" y="1541253"/>
            <a:ext cx="4687019" cy="4379344"/>
          </a:xfrm>
          <a:prstGeom prst="rect">
            <a:avLst/>
          </a:prstGeom>
        </p:spPr>
      </p:pic>
      <p:sp>
        <p:nvSpPr>
          <p:cNvPr id="5" name="Shape 163"/>
          <p:cNvSpPr>
            <a:spLocks noGrp="1"/>
          </p:cNvSpPr>
          <p:nvPr>
            <p:ph type="body" idx="4294967295"/>
          </p:nvPr>
        </p:nvSpPr>
        <p:spPr>
          <a:xfrm>
            <a:off x="396816" y="2342468"/>
            <a:ext cx="3565584" cy="2302512"/>
          </a:xfrm>
          <a:prstGeom prst="rect">
            <a:avLst/>
          </a:prstGeom>
        </p:spPr>
        <p:txBody>
          <a:bodyPr>
            <a:normAutofit/>
          </a:bodyPr>
          <a:lstStyle/>
          <a:p>
            <a:pPr>
              <a:buFont typeface="Arial" panose="020B0604020202020204" pitchFamily="34" charset="0"/>
              <a:buChar char="•"/>
              <a:defRPr>
                <a:solidFill>
                  <a:srgbClr val="474C55"/>
                </a:solidFill>
              </a:defRPr>
            </a:pPr>
            <a:r>
              <a:rPr lang="en-US" b="1" dirty="0">
                <a:cs typeface="Calibri" panose="020F0502020204030204" pitchFamily="34" charset="0"/>
              </a:rPr>
              <a:t>BY </a:t>
            </a:r>
            <a:r>
              <a:rPr lang="mr-IN" b="1" dirty="0"/>
              <a:t>–</a:t>
            </a:r>
            <a:r>
              <a:rPr lang="en-US" b="1" dirty="0">
                <a:cs typeface="Calibri" panose="020F0502020204030204" pitchFamily="34" charset="0"/>
              </a:rPr>
              <a:t> </a:t>
            </a:r>
            <a:r>
              <a:rPr lang="en-US" dirty="0">
                <a:cs typeface="Calibri" panose="020F0502020204030204" pitchFamily="34" charset="0"/>
              </a:rPr>
              <a:t>Attribution</a:t>
            </a:r>
          </a:p>
          <a:p>
            <a:pPr>
              <a:buFont typeface="Arial" panose="020B0604020202020204" pitchFamily="34" charset="0"/>
              <a:buChar char="•"/>
              <a:defRPr>
                <a:solidFill>
                  <a:srgbClr val="474C55"/>
                </a:solidFill>
              </a:defRPr>
            </a:pPr>
            <a:r>
              <a:rPr lang="en-US" b="1" dirty="0">
                <a:cs typeface="Calibri" panose="020F0502020204030204" pitchFamily="34" charset="0"/>
              </a:rPr>
              <a:t>SA </a:t>
            </a:r>
            <a:r>
              <a:rPr lang="mr-IN" b="1" dirty="0"/>
              <a:t>–</a:t>
            </a:r>
            <a:r>
              <a:rPr lang="en-US" b="1" dirty="0">
                <a:cs typeface="Calibri" panose="020F0502020204030204" pitchFamily="34" charset="0"/>
              </a:rPr>
              <a:t> </a:t>
            </a:r>
            <a:r>
              <a:rPr lang="en-US" dirty="0" err="1">
                <a:cs typeface="Calibri" panose="020F0502020204030204" pitchFamily="34" charset="0"/>
              </a:rPr>
              <a:t>ShareAlike</a:t>
            </a:r>
            <a:endParaRPr lang="en-US" dirty="0">
              <a:cs typeface="Calibri" panose="020F0502020204030204" pitchFamily="34" charset="0"/>
            </a:endParaRPr>
          </a:p>
          <a:p>
            <a:pPr>
              <a:buFont typeface="Arial" panose="020B0604020202020204" pitchFamily="34" charset="0"/>
              <a:buChar char="•"/>
              <a:defRPr>
                <a:solidFill>
                  <a:srgbClr val="474C55"/>
                </a:solidFill>
              </a:defRPr>
            </a:pPr>
            <a:r>
              <a:rPr lang="en-US" b="1" dirty="0">
                <a:cs typeface="Calibri" panose="020F0502020204030204" pitchFamily="34" charset="0"/>
              </a:rPr>
              <a:t>NC </a:t>
            </a:r>
            <a:r>
              <a:rPr lang="mr-IN" b="1" dirty="0"/>
              <a:t>–</a:t>
            </a:r>
            <a:r>
              <a:rPr lang="en-US" b="1" dirty="0">
                <a:cs typeface="Calibri" panose="020F0502020204030204" pitchFamily="34" charset="0"/>
              </a:rPr>
              <a:t> </a:t>
            </a:r>
            <a:r>
              <a:rPr lang="en-US" dirty="0" err="1">
                <a:cs typeface="Calibri" panose="020F0502020204030204" pitchFamily="34" charset="0"/>
              </a:rPr>
              <a:t>NonCommercial</a:t>
            </a:r>
            <a:endParaRPr lang="en-US" dirty="0">
              <a:cs typeface="Calibri" panose="020F0502020204030204" pitchFamily="34" charset="0"/>
            </a:endParaRPr>
          </a:p>
          <a:p>
            <a:pPr>
              <a:buFont typeface="Arial" panose="020B0604020202020204" pitchFamily="34" charset="0"/>
              <a:buChar char="•"/>
              <a:defRPr>
                <a:solidFill>
                  <a:srgbClr val="474C55"/>
                </a:solidFill>
              </a:defRPr>
            </a:pPr>
            <a:r>
              <a:rPr lang="en-US" b="1" dirty="0">
                <a:cs typeface="Calibri" panose="020F0502020204030204" pitchFamily="34" charset="0"/>
              </a:rPr>
              <a:t>ND </a:t>
            </a:r>
            <a:r>
              <a:rPr lang="mr-IN" b="1" dirty="0"/>
              <a:t>–</a:t>
            </a:r>
            <a:r>
              <a:rPr lang="en-US" b="1" dirty="0">
                <a:cs typeface="Calibri" panose="020F0502020204030204" pitchFamily="34" charset="0"/>
              </a:rPr>
              <a:t> </a:t>
            </a:r>
            <a:r>
              <a:rPr lang="en-US" dirty="0" err="1">
                <a:cs typeface="Calibri" panose="020F0502020204030204" pitchFamily="34" charset="0"/>
              </a:rPr>
              <a:t>NoDerivative</a:t>
            </a:r>
            <a:endParaRPr lang="en-US" dirty="0">
              <a:cs typeface="Calibri" panose="020F0502020204030204" pitchFamily="34" charset="0"/>
            </a:endParaRPr>
          </a:p>
          <a:p>
            <a:pPr>
              <a:defRPr>
                <a:solidFill>
                  <a:srgbClr val="474C55"/>
                </a:solidFill>
              </a:defRPr>
            </a:pPr>
            <a:endParaRPr lang="en-US" dirty="0"/>
          </a:p>
          <a:p>
            <a:pPr>
              <a:defRPr>
                <a:solidFill>
                  <a:srgbClr val="474C55"/>
                </a:solidFill>
              </a:defRPr>
            </a:pPr>
            <a:endParaRPr lang="en-US" dirty="0"/>
          </a:p>
          <a:p>
            <a:pPr>
              <a:defRPr>
                <a:solidFill>
                  <a:srgbClr val="474C55"/>
                </a:solidFill>
              </a:defRPr>
            </a:pPr>
            <a:endParaRPr dirty="0"/>
          </a:p>
        </p:txBody>
      </p:sp>
      <p:pic>
        <p:nvPicPr>
          <p:cNvPr id="6" name="Picture 5">
            <a:extLst>
              <a:ext uri="{FF2B5EF4-FFF2-40B4-BE49-F238E27FC236}">
                <a16:creationId xmlns:a16="http://schemas.microsoft.com/office/drawing/2014/main" id="{50795964-4D77-644D-8A44-F13D083D58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40887" y="2801102"/>
            <a:ext cx="2764099" cy="1149772"/>
          </a:xfrm>
          <a:prstGeom prst="rect">
            <a:avLst/>
          </a:prstGeom>
        </p:spPr>
      </p:pic>
      <p:sp>
        <p:nvSpPr>
          <p:cNvPr id="7" name="Rectangle 6">
            <a:extLst>
              <a:ext uri="{FF2B5EF4-FFF2-40B4-BE49-F238E27FC236}">
                <a16:creationId xmlns:a16="http://schemas.microsoft.com/office/drawing/2014/main" id="{EB90A67E-63C7-724A-833A-5EA300BE3610}"/>
              </a:ext>
            </a:extLst>
          </p:cNvPr>
          <p:cNvSpPr/>
          <p:nvPr/>
        </p:nvSpPr>
        <p:spPr>
          <a:xfrm>
            <a:off x="450041" y="5964392"/>
            <a:ext cx="8456579" cy="276999"/>
          </a:xfrm>
          <a:prstGeom prst="rect">
            <a:avLst/>
          </a:prstGeom>
        </p:spPr>
        <p:txBody>
          <a:bodyPr wrap="square">
            <a:spAutoFit/>
          </a:bodyPr>
          <a:lstStyle/>
          <a:p>
            <a:pPr lvl="0" hangingPunct="1">
              <a:defRPr>
                <a:solidFill>
                  <a:srgbClr val="474C55"/>
                </a:solidFill>
              </a:defRPr>
            </a:pPr>
            <a:r>
              <a:rPr lang="en-US" sz="1200" i="1" dirty="0">
                <a:solidFill>
                  <a:srgbClr val="474C55"/>
                </a:solidFill>
                <a:latin typeface="Calibri" panose="020F0502020204030204" pitchFamily="34" charset="0"/>
                <a:cs typeface="Calibri" panose="020F0502020204030204" pitchFamily="34" charset="0"/>
              </a:rPr>
              <a:t>Copyright User guidance</a:t>
            </a:r>
            <a:r>
              <a:rPr lang="en-US" sz="1200" dirty="0">
                <a:solidFill>
                  <a:srgbClr val="474C55"/>
                </a:solidFill>
                <a:latin typeface="Calibri" panose="020F0502020204030204" pitchFamily="34" charset="0"/>
                <a:cs typeface="Calibri" panose="020F0502020204030204" pitchFamily="34" charset="0"/>
              </a:rPr>
              <a:t>: </a:t>
            </a:r>
            <a:r>
              <a:rPr lang="en-US" sz="1200" dirty="0">
                <a:solidFill>
                  <a:srgbClr val="474C55"/>
                </a:solidFill>
                <a:latin typeface="Calibri" panose="020F0502020204030204" pitchFamily="34" charset="0"/>
                <a:cs typeface="Calibri" panose="020F0502020204030204" pitchFamily="34" charset="0"/>
                <a:hlinkClick r:id="rId4"/>
              </a:rPr>
              <a:t>https://www.copyrightuser.org/understand/rights-permissions/creative-commons/</a:t>
            </a:r>
            <a:r>
              <a:rPr lang="en-US" sz="1200" dirty="0">
                <a:solidFill>
                  <a:srgbClr val="474C55"/>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01284322"/>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69F802-08FE-A78A-46BD-5966219C3F39}"/>
              </a:ext>
            </a:extLst>
          </p:cNvPr>
          <p:cNvSpPr>
            <a:spLocks noGrp="1"/>
          </p:cNvSpPr>
          <p:nvPr>
            <p:ph sz="half" idx="1"/>
          </p:nvPr>
        </p:nvSpPr>
        <p:spPr>
          <a:xfrm>
            <a:off x="679454" y="1788613"/>
            <a:ext cx="5233081" cy="3483170"/>
          </a:xfrm>
        </p:spPr>
        <p:txBody>
          <a:bodyPr>
            <a:normAutofit/>
          </a:bodyPr>
          <a:lstStyle/>
          <a:p>
            <a:pPr marL="0" indent="0">
              <a:buNone/>
            </a:pPr>
            <a:r>
              <a:rPr lang="en-GB" sz="2000" dirty="0">
                <a:solidFill>
                  <a:srgbClr val="002060"/>
                </a:solidFill>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Creative Commons</a:t>
            </a:r>
            <a:r>
              <a:rPr lang="en-GB" sz="2000" dirty="0">
                <a:solidFill>
                  <a:srgbClr val="002060"/>
                </a:solidFill>
                <a:latin typeface="Calibri Light" panose="020F0302020204030204" pitchFamily="34" charset="0"/>
                <a:cs typeface="Calibri Light" panose="020F0302020204030204" pitchFamily="34" charset="0"/>
              </a:rPr>
              <a:t> – Photos, images, and audio</a:t>
            </a:r>
          </a:p>
          <a:p>
            <a:pPr marL="0" indent="0">
              <a:buNone/>
            </a:pPr>
            <a:r>
              <a:rPr lang="en-GB" sz="2000" dirty="0">
                <a:solidFill>
                  <a:srgbClr val="002060"/>
                </a:solidFill>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Wikimedia Commons</a:t>
            </a:r>
            <a:r>
              <a:rPr lang="en-GB" sz="2000" dirty="0">
                <a:solidFill>
                  <a:srgbClr val="002060"/>
                </a:solidFill>
                <a:latin typeface="Calibri Light" panose="020F0302020204030204" pitchFamily="34" charset="0"/>
                <a:cs typeface="Calibri Light" panose="020F0302020204030204" pitchFamily="34" charset="0"/>
              </a:rPr>
              <a:t> – Image, sound, and video</a:t>
            </a:r>
          </a:p>
          <a:p>
            <a:pPr marL="0" indent="0">
              <a:buNone/>
            </a:pPr>
            <a:r>
              <a:rPr lang="en-GB" sz="2000" dirty="0">
                <a:solidFill>
                  <a:srgbClr val="002060"/>
                </a:solidFill>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British council film archive</a:t>
            </a:r>
            <a:r>
              <a:rPr lang="en-GB" sz="2000" dirty="0">
                <a:solidFill>
                  <a:srgbClr val="002060"/>
                </a:solidFill>
                <a:latin typeface="Calibri Light" panose="020F0302020204030204" pitchFamily="34" charset="0"/>
                <a:cs typeface="Calibri Light" panose="020F0302020204030204" pitchFamily="34" charset="0"/>
              </a:rPr>
              <a:t> – Film</a:t>
            </a:r>
          </a:p>
          <a:p>
            <a:pPr marL="0" indent="0">
              <a:buNone/>
            </a:pPr>
            <a:r>
              <a:rPr lang="en-GB" sz="2000" dirty="0" err="1">
                <a:solidFill>
                  <a:srgbClr val="002060"/>
                </a:solidFill>
                <a:latin typeface="Calibri Light" panose="020F0302020204030204" pitchFamily="34" charset="0"/>
                <a:cs typeface="Calibri Light" panose="020F0302020204030204" pitchFamily="34" charset="0"/>
                <a:sym typeface="Calibri"/>
                <a:hlinkClick r:id="rId5">
                  <a:extLst>
                    <a:ext uri="{A12FA001-AC4F-418D-AE19-62706E023703}">
                      <ahyp:hlinkClr xmlns:ahyp="http://schemas.microsoft.com/office/drawing/2018/hyperlinkcolor" val="tx"/>
                    </a:ext>
                  </a:extLst>
                </a:hlinkClick>
              </a:rPr>
              <a:t>Incompetech</a:t>
            </a:r>
            <a:r>
              <a:rPr lang="en-GB" sz="2000" dirty="0">
                <a:solidFill>
                  <a:srgbClr val="002060"/>
                </a:solidFill>
                <a:latin typeface="Calibri Light" panose="020F0302020204030204" pitchFamily="34" charset="0"/>
                <a:cs typeface="Calibri Light" panose="020F0302020204030204" pitchFamily="34" charset="0"/>
                <a:sym typeface="Calibri"/>
              </a:rPr>
              <a:t> – Music</a:t>
            </a:r>
          </a:p>
          <a:p>
            <a:pPr marL="0" indent="0">
              <a:buNone/>
            </a:pPr>
            <a:r>
              <a:rPr lang="en-GB" sz="2000" dirty="0" err="1">
                <a:solidFill>
                  <a:srgbClr val="002060"/>
                </a:solidFill>
                <a:latin typeface="Calibri Light" panose="020F0302020204030204" pitchFamily="34" charset="0"/>
                <a:cs typeface="Calibri Light" panose="020F0302020204030204" pitchFamily="34" charset="0"/>
                <a:sym typeface="Calibri"/>
                <a:hlinkClick r:id="rId6">
                  <a:extLst>
                    <a:ext uri="{A12FA001-AC4F-418D-AE19-62706E023703}">
                      <ahyp:hlinkClr xmlns:ahyp="http://schemas.microsoft.com/office/drawing/2018/hyperlinkcolor" val="tx"/>
                    </a:ext>
                  </a:extLst>
                </a:hlinkClick>
              </a:rPr>
              <a:t>Wikisource</a:t>
            </a:r>
            <a:r>
              <a:rPr lang="en-GB" sz="2000" dirty="0">
                <a:solidFill>
                  <a:srgbClr val="002060"/>
                </a:solidFill>
                <a:latin typeface="Calibri Light" panose="020F0302020204030204" pitchFamily="34" charset="0"/>
                <a:cs typeface="Calibri Light" panose="020F0302020204030204" pitchFamily="34" charset="0"/>
                <a:sym typeface="Calibri"/>
              </a:rPr>
              <a:t> – Books</a:t>
            </a:r>
          </a:p>
          <a:p>
            <a:pPr marL="0" indent="0">
              <a:buNone/>
            </a:pPr>
            <a:r>
              <a:rPr lang="en-GB" sz="2000" dirty="0">
                <a:solidFill>
                  <a:srgbClr val="00206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Internet Archive</a:t>
            </a:r>
            <a:r>
              <a:rPr lang="en-GB" sz="2000" dirty="0">
                <a:solidFill>
                  <a:srgbClr val="002060"/>
                </a:solidFill>
                <a:latin typeface="Calibri Light" panose="020F0302020204030204" pitchFamily="34" charset="0"/>
                <a:cs typeface="Calibri Light" panose="020F0302020204030204" pitchFamily="34" charset="0"/>
              </a:rPr>
              <a:t> – Books, films and music</a:t>
            </a:r>
          </a:p>
          <a:p>
            <a:pPr marL="0" indent="0">
              <a:buNone/>
            </a:pPr>
            <a:r>
              <a:rPr lang="en-GB" sz="2000" dirty="0" err="1">
                <a:solidFill>
                  <a:srgbClr val="002060"/>
                </a:solidFill>
                <a:latin typeface="Calibri Light" panose="020F0302020204030204" pitchFamily="34" charset="0"/>
                <a:cs typeface="Calibri Light" panose="020F0302020204030204" pitchFamily="34" charset="0"/>
                <a:sym typeface="Calibri"/>
                <a:hlinkClick r:id="rId8">
                  <a:extLst>
                    <a:ext uri="{A12FA001-AC4F-418D-AE19-62706E023703}">
                      <ahyp:hlinkClr xmlns:ahyp="http://schemas.microsoft.com/office/drawing/2018/hyperlinkcolor" val="tx"/>
                    </a:ext>
                  </a:extLst>
                </a:hlinkClick>
              </a:rPr>
              <a:t>Prelinger</a:t>
            </a:r>
            <a:r>
              <a:rPr lang="en-GB" sz="2000" dirty="0">
                <a:solidFill>
                  <a:srgbClr val="002060"/>
                </a:solidFill>
                <a:latin typeface="Calibri Light" panose="020F0302020204030204" pitchFamily="34" charset="0"/>
                <a:cs typeface="Calibri Light" panose="020F0302020204030204" pitchFamily="34" charset="0"/>
                <a:sym typeface="Calibri"/>
                <a:hlinkClick r:id="rId8">
                  <a:extLst>
                    <a:ext uri="{A12FA001-AC4F-418D-AE19-62706E023703}">
                      <ahyp:hlinkClr xmlns:ahyp="http://schemas.microsoft.com/office/drawing/2018/hyperlinkcolor" val="tx"/>
                    </a:ext>
                  </a:extLst>
                </a:hlinkClick>
              </a:rPr>
              <a:t> Archive</a:t>
            </a:r>
            <a:r>
              <a:rPr lang="en-GB" sz="2000" dirty="0">
                <a:solidFill>
                  <a:srgbClr val="002060"/>
                </a:solidFill>
                <a:latin typeface="Calibri Light" panose="020F0302020204030204" pitchFamily="34" charset="0"/>
                <a:cs typeface="Calibri Light" panose="020F0302020204030204" pitchFamily="34" charset="0"/>
                <a:sym typeface="Calibri"/>
              </a:rPr>
              <a:t> - Film</a:t>
            </a:r>
          </a:p>
          <a:p>
            <a:pPr marL="0" indent="0">
              <a:buNone/>
            </a:pPr>
            <a:r>
              <a:rPr lang="en-GB" sz="2000" u="sng" dirty="0">
                <a:solidFill>
                  <a:srgbClr val="002060"/>
                </a:solidFill>
                <a:latin typeface="Calibri Light" panose="020F0302020204030204" pitchFamily="34" charset="0"/>
                <a:cs typeface="Calibri Light" panose="020F0302020204030204" pitchFamily="34" charset="0"/>
                <a:hlinkClick r:id="rId9">
                  <a:extLst>
                    <a:ext uri="{A12FA001-AC4F-418D-AE19-62706E023703}">
                      <ahyp:hlinkClr xmlns:ahyp="http://schemas.microsoft.com/office/drawing/2018/hyperlinkcolor" val="tx"/>
                    </a:ext>
                  </a:extLst>
                </a:hlinkClick>
              </a:rPr>
              <a:t>NASA Image and Video Library</a:t>
            </a:r>
            <a:endParaRPr lang="en-GB" sz="2000" dirty="0">
              <a:solidFill>
                <a:srgbClr val="002060"/>
              </a:solidFill>
              <a:latin typeface="Calibri Light" panose="020F0302020204030204" pitchFamily="34" charset="0"/>
              <a:cs typeface="Calibri Light" panose="020F0302020204030204" pitchFamily="34" charset="0"/>
            </a:endParaRPr>
          </a:p>
          <a:p>
            <a:endParaRPr lang="en-GB" dirty="0"/>
          </a:p>
        </p:txBody>
      </p:sp>
      <p:sp>
        <p:nvSpPr>
          <p:cNvPr id="3" name="Title 2">
            <a:extLst>
              <a:ext uri="{FF2B5EF4-FFF2-40B4-BE49-F238E27FC236}">
                <a16:creationId xmlns:a16="http://schemas.microsoft.com/office/drawing/2014/main" id="{EC9616BD-6DBC-5FB9-5E3D-58DFFDA1C2F9}"/>
              </a:ext>
            </a:extLst>
          </p:cNvPr>
          <p:cNvSpPr>
            <a:spLocks noGrp="1"/>
          </p:cNvSpPr>
          <p:nvPr>
            <p:ph type="title"/>
          </p:nvPr>
        </p:nvSpPr>
        <p:spPr/>
        <p:txBody>
          <a:bodyPr>
            <a:normAutofit/>
          </a:bodyPr>
          <a:lstStyle/>
          <a:p>
            <a:r>
              <a:rPr lang="en-GB" sz="6000" dirty="0">
                <a:latin typeface="+mn-lt"/>
              </a:rPr>
              <a:t>Sources of free to use material</a:t>
            </a:r>
          </a:p>
        </p:txBody>
      </p:sp>
      <p:pic>
        <p:nvPicPr>
          <p:cNvPr id="8" name="Picture Placeholder 7" descr="A butterfly on the ground&#10;&#10;Description automatically generated with medium confidence">
            <a:extLst>
              <a:ext uri="{FF2B5EF4-FFF2-40B4-BE49-F238E27FC236}">
                <a16:creationId xmlns:a16="http://schemas.microsoft.com/office/drawing/2014/main" id="{C420E8BF-CACE-0167-B52A-76E2CEA13415}"/>
              </a:ext>
            </a:extLst>
          </p:cNvPr>
          <p:cNvPicPr>
            <a:picLocks noGrp="1" noChangeAspect="1"/>
          </p:cNvPicPr>
          <p:nvPr>
            <p:ph type="pic" sz="quarter" idx="13"/>
          </p:nvPr>
        </p:nvPicPr>
        <p:blipFill>
          <a:blip r:embed="rId10">
            <a:extLst>
              <a:ext uri="{28A0092B-C50C-407E-A947-70E740481C1C}">
                <a14:useLocalDpi xmlns:a14="http://schemas.microsoft.com/office/drawing/2010/main" val="0"/>
              </a:ext>
            </a:extLst>
          </a:blip>
          <a:srcRect l="7588" r="7588"/>
          <a:stretch>
            <a:fillRect/>
          </a:stretch>
        </p:blipFill>
        <p:spPr>
          <a:xfrm>
            <a:off x="6340965" y="1548443"/>
            <a:ext cx="4782409" cy="4167734"/>
          </a:xfrm>
        </p:spPr>
      </p:pic>
      <p:sp>
        <p:nvSpPr>
          <p:cNvPr id="9" name="TextBox 8">
            <a:extLst>
              <a:ext uri="{FF2B5EF4-FFF2-40B4-BE49-F238E27FC236}">
                <a16:creationId xmlns:a16="http://schemas.microsoft.com/office/drawing/2014/main" id="{DDF83484-981B-EDB5-B0D9-1926FF8D7EE0}"/>
              </a:ext>
            </a:extLst>
          </p:cNvPr>
          <p:cNvSpPr txBox="1"/>
          <p:nvPr/>
        </p:nvSpPr>
        <p:spPr>
          <a:xfrm>
            <a:off x="6340965" y="5842959"/>
            <a:ext cx="4959639" cy="307777"/>
          </a:xfrm>
          <a:prstGeom prst="rect">
            <a:avLst/>
          </a:prstGeom>
          <a:noFill/>
        </p:spPr>
        <p:txBody>
          <a:bodyPr wrap="square" rtlCol="0">
            <a:spAutoFit/>
          </a:bodyPr>
          <a:lstStyle/>
          <a:p>
            <a:r>
              <a:rPr lang="en-GB" sz="1400" b="1" dirty="0"/>
              <a:t>By </a:t>
            </a:r>
            <a:r>
              <a:rPr lang="en-GB" sz="1400" b="1" dirty="0" err="1"/>
              <a:t>Atanu</a:t>
            </a:r>
            <a:r>
              <a:rPr lang="en-GB" sz="1400" b="1" dirty="0"/>
              <a:t> Bose, </a:t>
            </a:r>
            <a:r>
              <a:rPr lang="en-GB" sz="1400" b="1" dirty="0">
                <a:hlinkClick r:id="rId11">
                  <a:extLst>
                    <a:ext uri="{A12FA001-AC4F-418D-AE19-62706E023703}">
                      <ahyp:hlinkClr xmlns:ahyp="http://schemas.microsoft.com/office/drawing/2018/hyperlinkcolor" val="tx"/>
                    </a:ext>
                  </a:extLst>
                </a:hlinkClick>
              </a:rPr>
              <a:t>Gynandromorph of </a:t>
            </a:r>
            <a:r>
              <a:rPr lang="en-GB" sz="1400" b="1" dirty="0" err="1">
                <a:hlinkClick r:id="rId11">
                  <a:extLst>
                    <a:ext uri="{A12FA001-AC4F-418D-AE19-62706E023703}">
                      <ahyp:hlinkClr xmlns:ahyp="http://schemas.microsoft.com/office/drawing/2018/hyperlinkcolor" val="tx"/>
                    </a:ext>
                  </a:extLst>
                </a:hlinkClick>
              </a:rPr>
              <a:t>Athyma</a:t>
            </a:r>
            <a:r>
              <a:rPr lang="en-GB" sz="1400" b="1" dirty="0">
                <a:hlinkClick r:id="rId11">
                  <a:extLst>
                    <a:ext uri="{A12FA001-AC4F-418D-AE19-62706E023703}">
                      <ahyp:hlinkClr xmlns:ahyp="http://schemas.microsoft.com/office/drawing/2018/hyperlinkcolor" val="tx"/>
                    </a:ext>
                  </a:extLst>
                </a:hlinkClick>
              </a:rPr>
              <a:t> - Wikimedia Commons</a:t>
            </a:r>
            <a:endParaRPr lang="en-GB" sz="1400" b="1" dirty="0"/>
          </a:p>
        </p:txBody>
      </p:sp>
    </p:spTree>
    <p:extLst>
      <p:ext uri="{BB962C8B-B14F-4D97-AF65-F5344CB8AC3E}">
        <p14:creationId xmlns:p14="http://schemas.microsoft.com/office/powerpoint/2010/main" val="33629118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D981C-0B37-7AF4-E106-32E4511201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8866A7-FC3F-9BF2-C954-171FF6D18738}"/>
              </a:ext>
            </a:extLst>
          </p:cNvPr>
          <p:cNvSpPr txBox="1"/>
          <p:nvPr/>
        </p:nvSpPr>
        <p:spPr>
          <a:xfrm>
            <a:off x="621506" y="1886426"/>
            <a:ext cx="6798482" cy="4565650"/>
          </a:xfrm>
          <a:prstGeom prst="rect">
            <a:avLst/>
          </a:prstGeom>
        </p:spPr>
        <p:txBody>
          <a:bodyPr vert="horz" lIns="91440" tIns="45720" rIns="91440" bIns="45720" rtlCol="0">
            <a:normAutofit/>
          </a:bodyPr>
          <a:lstStyle/>
          <a:p>
            <a:pPr marL="228600" indent="-228600">
              <a:lnSpc>
                <a:spcPct val="114000"/>
              </a:lnSpc>
              <a:spcBef>
                <a:spcPts val="1000"/>
              </a:spcBef>
              <a:spcAft>
                <a:spcPts val="750"/>
              </a:spcAft>
              <a:buFont typeface="Wingdings" panose="05000000000000000000" pitchFamily="2" charset="2"/>
              <a:buChar char="§"/>
            </a:pPr>
            <a:r>
              <a:rPr lang="en-US" sz="2200" dirty="0">
                <a:effectLst/>
                <a:latin typeface="Calibri Light" panose="020F0302020204030204" pitchFamily="34" charset="0"/>
                <a:cs typeface="Calibri Light" panose="020F0302020204030204" pitchFamily="34" charset="0"/>
              </a:rPr>
              <a:t>If you use social media or social networking sites, be mindful when you are sharing any content, such as photographs or images, as these may be reused by others without permission.</a:t>
            </a:r>
          </a:p>
          <a:p>
            <a:pPr marL="228600" indent="-228600">
              <a:lnSpc>
                <a:spcPct val="114000"/>
              </a:lnSpc>
              <a:spcBef>
                <a:spcPts val="1000"/>
              </a:spcBef>
              <a:spcAft>
                <a:spcPts val="750"/>
              </a:spcAft>
              <a:buFont typeface="Wingdings" panose="05000000000000000000" pitchFamily="2" charset="2"/>
              <a:buChar char="§"/>
            </a:pPr>
            <a:r>
              <a:rPr lang="en-US" sz="2200" dirty="0">
                <a:effectLst/>
                <a:latin typeface="Calibri Light" panose="020F0302020204030204" pitchFamily="34" charset="0"/>
                <a:cs typeface="Calibri Light" panose="020F0302020204030204" pitchFamily="34" charset="0"/>
              </a:rPr>
              <a:t>If you wish to re-use images belonging to others but shared on social media sites, then remember these are protected by copyright and you are advised to obtain permission if you wish to re-publish them.</a:t>
            </a:r>
            <a:endParaRPr lang="en-US" sz="2200" dirty="0">
              <a:latin typeface="Calibri Light" panose="020F0302020204030204" pitchFamily="34" charset="0"/>
              <a:cs typeface="Calibri Light" panose="020F0302020204030204" pitchFamily="34" charset="0"/>
            </a:endParaRPr>
          </a:p>
        </p:txBody>
      </p:sp>
      <p:sp>
        <p:nvSpPr>
          <p:cNvPr id="8" name="Title 1">
            <a:extLst>
              <a:ext uri="{FF2B5EF4-FFF2-40B4-BE49-F238E27FC236}">
                <a16:creationId xmlns:a16="http://schemas.microsoft.com/office/drawing/2014/main" id="{5076078E-34AF-ADF1-AEBF-179ACEC9C282}"/>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US" sz="6000" dirty="0">
                <a:latin typeface="+mn-lt"/>
              </a:rPr>
              <a:t>Social media</a:t>
            </a:r>
          </a:p>
        </p:txBody>
      </p:sp>
      <p:pic>
        <p:nvPicPr>
          <p:cNvPr id="4" name="Picture 3" descr="Hashtag and @ notification icons">
            <a:extLst>
              <a:ext uri="{FF2B5EF4-FFF2-40B4-BE49-F238E27FC236}">
                <a16:creationId xmlns:a16="http://schemas.microsoft.com/office/drawing/2014/main" id="{1850B1ED-D485-FCEC-7067-18C64A6CB5B3}"/>
              </a:ext>
            </a:extLst>
          </p:cNvPr>
          <p:cNvPicPr>
            <a:picLocks noChangeAspect="1"/>
          </p:cNvPicPr>
          <p:nvPr/>
        </p:nvPicPr>
        <p:blipFill>
          <a:blip r:embed="rId3">
            <a:extLst>
              <a:ext uri="{28A0092B-C50C-407E-A947-70E740481C1C}">
                <a14:useLocalDpi xmlns:a14="http://schemas.microsoft.com/office/drawing/2010/main" val="0"/>
              </a:ext>
            </a:extLst>
          </a:blip>
          <a:srcRect l="3012" r="20395" b="1"/>
          <a:stretch>
            <a:fillRect/>
          </a:stretch>
        </p:blipFill>
        <p:spPr>
          <a:xfrm>
            <a:off x="7067427" y="1600201"/>
            <a:ext cx="4426333" cy="3857424"/>
          </a:xfrm>
          <a:prstGeom prst="rect">
            <a:avLst/>
          </a:prstGeom>
          <a:noFill/>
        </p:spPr>
      </p:pic>
      <p:sp>
        <p:nvSpPr>
          <p:cNvPr id="23" name="TextBox 4">
            <a:extLst>
              <a:ext uri="{FF2B5EF4-FFF2-40B4-BE49-F238E27FC236}">
                <a16:creationId xmlns:a16="http://schemas.microsoft.com/office/drawing/2014/main" id="{22F6362B-5634-0177-3D24-8BF8BEB848CB}"/>
              </a:ext>
            </a:extLst>
          </p:cNvPr>
          <p:cNvSpPr txBox="1"/>
          <p:nvPr/>
        </p:nvSpPr>
        <p:spPr>
          <a:xfrm>
            <a:off x="621506" y="2095501"/>
            <a:ext cx="6564154" cy="3082289"/>
          </a:xfrm>
          <a:prstGeom prst="rect">
            <a:avLst/>
          </a:prstGeom>
        </p:spPr>
        <p:txBody>
          <a:bodyPr vert="horz" lIns="91440" tIns="45720" rIns="91440" bIns="45720" rtlCol="0">
            <a:normAutofit/>
          </a:bodyPr>
          <a:lstStyle/>
          <a:p>
            <a:pPr>
              <a:lnSpc>
                <a:spcPct val="90000"/>
              </a:lnSpc>
              <a:spcAft>
                <a:spcPts val="600"/>
              </a:spcAft>
            </a:pPr>
            <a:endParaRPr lang="en-GB" sz="200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7137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a:latin typeface="+mn-lt"/>
              </a:rPr>
              <a:t>Copyright infringement</a:t>
            </a:r>
          </a:p>
        </p:txBody>
      </p:sp>
      <p:sp>
        <p:nvSpPr>
          <p:cNvPr id="3" name="Content Placeholder 2"/>
          <p:cNvSpPr>
            <a:spLocks noGrp="1"/>
          </p:cNvSpPr>
          <p:nvPr>
            <p:ph sz="quarter" idx="10"/>
          </p:nvPr>
        </p:nvSpPr>
        <p:spPr>
          <a:xfrm>
            <a:off x="581023" y="1632293"/>
            <a:ext cx="10795518" cy="4222168"/>
          </a:xfrm>
        </p:spPr>
        <p:txBody>
          <a:bodyPr>
            <a:normAutofit fontScale="62500" lnSpcReduction="20000"/>
          </a:bodyPr>
          <a:lstStyle/>
          <a:p>
            <a:pPr algn="just">
              <a:lnSpc>
                <a:spcPct val="110000"/>
              </a:lnSpc>
              <a:buFont typeface="Arial" panose="020B0604020202020204" pitchFamily="34" charset="0"/>
              <a:buChar char="•"/>
            </a:pPr>
            <a:r>
              <a:rPr lang="en-GB" sz="3100" b="0" i="0" dirty="0">
                <a:solidFill>
                  <a:srgbClr val="374151"/>
                </a:solidFill>
                <a:effectLst/>
                <a:latin typeface="+mn-lt"/>
              </a:rPr>
              <a:t>Copyright infringement occurs when: </a:t>
            </a:r>
          </a:p>
          <a:p>
            <a:pPr algn="just">
              <a:lnSpc>
                <a:spcPct val="110000"/>
              </a:lnSpc>
              <a:buFont typeface="Arial" panose="020B0604020202020204" pitchFamily="34" charset="0"/>
              <a:buChar char="•"/>
            </a:pPr>
            <a:r>
              <a:rPr lang="en-GB" sz="3100" b="0" i="0" dirty="0">
                <a:solidFill>
                  <a:srgbClr val="374151"/>
                </a:solidFill>
                <a:effectLst/>
                <a:latin typeface="+mn-lt"/>
              </a:rPr>
              <a:t>someone uses, copies, distributes, or reproduces a copyrighted work without obtaining the necessary permission from the copyright owner.</a:t>
            </a:r>
          </a:p>
          <a:p>
            <a:pPr algn="just">
              <a:lnSpc>
                <a:spcPct val="110000"/>
              </a:lnSpc>
              <a:buFont typeface="Arial" panose="020B0604020202020204" pitchFamily="34" charset="0"/>
              <a:buChar char="•"/>
            </a:pPr>
            <a:r>
              <a:rPr lang="en-GB" sz="3100" b="0" i="0" dirty="0">
                <a:solidFill>
                  <a:srgbClr val="374151"/>
                </a:solidFill>
                <a:effectLst/>
                <a:latin typeface="+mn-lt"/>
              </a:rPr>
              <a:t>To prove copyright infringement, the copyright holder must demonstrate three key elements: </a:t>
            </a:r>
          </a:p>
          <a:p>
            <a:pPr lvl="1" algn="just">
              <a:lnSpc>
                <a:spcPct val="110000"/>
              </a:lnSpc>
              <a:buFont typeface="Arial" panose="020B0604020202020204" pitchFamily="34" charset="0"/>
              <a:buChar char="•"/>
            </a:pPr>
            <a:r>
              <a:rPr lang="en-GB" sz="3100" b="0" i="0" dirty="0">
                <a:solidFill>
                  <a:srgbClr val="374151"/>
                </a:solidFill>
                <a:effectLst/>
                <a:cs typeface="Calibri" panose="020F0502020204030204" pitchFamily="34" charset="0"/>
              </a:rPr>
              <a:t>the existence of a valid copyright</a:t>
            </a:r>
            <a:r>
              <a:rPr lang="en-GB" sz="3100" dirty="0">
                <a:solidFill>
                  <a:srgbClr val="374151"/>
                </a:solidFill>
                <a:cs typeface="Calibri" panose="020F0502020204030204" pitchFamily="34" charset="0"/>
              </a:rPr>
              <a:t>.</a:t>
            </a:r>
            <a:endParaRPr lang="en-GB" sz="3100" b="0" i="0" dirty="0">
              <a:solidFill>
                <a:srgbClr val="374151"/>
              </a:solidFill>
              <a:effectLst/>
              <a:cs typeface="Calibri" panose="020F0502020204030204" pitchFamily="34" charset="0"/>
            </a:endParaRPr>
          </a:p>
          <a:p>
            <a:pPr lvl="1" algn="just">
              <a:lnSpc>
                <a:spcPct val="110000"/>
              </a:lnSpc>
              <a:buFont typeface="Arial" panose="020B0604020202020204" pitchFamily="34" charset="0"/>
              <a:buChar char="•"/>
            </a:pPr>
            <a:r>
              <a:rPr lang="en-GB" sz="3100" b="0" i="0" dirty="0">
                <a:solidFill>
                  <a:srgbClr val="374151"/>
                </a:solidFill>
                <a:effectLst/>
                <a:cs typeface="Calibri" panose="020F0502020204030204" pitchFamily="34" charset="0"/>
              </a:rPr>
              <a:t> unauthorised use of the copyrighted work.</a:t>
            </a:r>
          </a:p>
          <a:p>
            <a:pPr lvl="1" algn="just">
              <a:lnSpc>
                <a:spcPct val="110000"/>
              </a:lnSpc>
              <a:buFont typeface="Arial" panose="020B0604020202020204" pitchFamily="34" charset="0"/>
              <a:buChar char="•"/>
            </a:pPr>
            <a:r>
              <a:rPr lang="en-GB" sz="3100" b="0" i="0" dirty="0">
                <a:solidFill>
                  <a:srgbClr val="374151"/>
                </a:solidFill>
                <a:effectLst/>
                <a:cs typeface="Calibri" panose="020F0502020204030204" pitchFamily="34" charset="0"/>
              </a:rPr>
              <a:t>substantial similarity between the original work and the infringing work.</a:t>
            </a:r>
          </a:p>
          <a:p>
            <a:pPr algn="just">
              <a:lnSpc>
                <a:spcPct val="110000"/>
              </a:lnSpc>
              <a:buFont typeface="Arial" panose="020B0604020202020204" pitchFamily="34" charset="0"/>
              <a:buChar char="•"/>
            </a:pPr>
            <a:r>
              <a:rPr lang="en-GB" sz="3100" dirty="0">
                <a:latin typeface="+mn-lt"/>
              </a:rPr>
              <a:t>Copyright infringement can lead to financial and reputational damage. Always attribute and treat work with the respect you would expect your own work to be treated. Although there is more you can do with copyrighted material due to the educational exceptions, you should always attribute correctly and use material fairly.</a:t>
            </a:r>
          </a:p>
          <a:p>
            <a:pPr marL="0" indent="0">
              <a:buNone/>
            </a:pPr>
            <a:endParaRPr lang="en-GB" dirty="0">
              <a:cs typeface="Calibri"/>
            </a:endParaRPr>
          </a:p>
        </p:txBody>
      </p:sp>
    </p:spTree>
    <p:extLst>
      <p:ext uri="{BB962C8B-B14F-4D97-AF65-F5344CB8AC3E}">
        <p14:creationId xmlns:p14="http://schemas.microsoft.com/office/powerpoint/2010/main" val="30692357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05731" y="2167114"/>
            <a:ext cx="5425440" cy="3078479"/>
          </a:xfrm>
        </p:spPr>
        <p:txBody>
          <a:bodyPr>
            <a:normAutofit/>
          </a:bodyPr>
          <a:lstStyle/>
          <a:p>
            <a:pPr marL="0" indent="0" defTabSz="1219170">
              <a:buNone/>
            </a:pPr>
            <a:r>
              <a:rPr lang="en-GB" sz="2400" dirty="0">
                <a:solidFill>
                  <a:srgbClr val="002060"/>
                </a:solidFill>
                <a:hlinkClick r:id="rId2">
                  <a:extLst>
                    <a:ext uri="{A12FA001-AC4F-418D-AE19-62706E023703}">
                      <ahyp:hlinkClr xmlns:ahyp="http://schemas.microsoft.com/office/drawing/2018/hyperlinkcolor" val="tx"/>
                    </a:ext>
                  </a:extLst>
                </a:hlinkClick>
              </a:rPr>
              <a:t>CopyrightUser </a:t>
            </a:r>
            <a:endParaRPr lang="en-GB" sz="2400" dirty="0">
              <a:solidFill>
                <a:srgbClr val="002060"/>
              </a:solidFill>
            </a:endParaRPr>
          </a:p>
          <a:p>
            <a:pPr marL="0" indent="0">
              <a:buNone/>
            </a:pPr>
            <a:r>
              <a:rPr lang="en-GB" sz="2400" dirty="0">
                <a:solidFill>
                  <a:srgbClr val="002060"/>
                </a:solidFill>
                <a:cs typeface="Calibri Light" panose="020F0302020204030204" pitchFamily="34" charset="0"/>
                <a:hlinkClick r:id="rId3">
                  <a:extLst>
                    <a:ext uri="{A12FA001-AC4F-418D-AE19-62706E023703}">
                      <ahyp:hlinkClr xmlns:ahyp="http://schemas.microsoft.com/office/drawing/2018/hyperlinkcolor" val="tx"/>
                    </a:ext>
                  </a:extLst>
                </a:hlinkClick>
              </a:rPr>
              <a:t>UWTSD Copyright Hub</a:t>
            </a:r>
            <a:endParaRPr lang="en-GB" sz="2400" dirty="0">
              <a:solidFill>
                <a:srgbClr val="002060"/>
              </a:solidFill>
              <a:cs typeface="Calibri Light" panose="020F0302020204030204" pitchFamily="34" charset="0"/>
              <a:hlinkClick r:id="rId4">
                <a:extLst>
                  <a:ext uri="{A12FA001-AC4F-418D-AE19-62706E023703}">
                    <ahyp:hlinkClr xmlns:ahyp="http://schemas.microsoft.com/office/drawing/2018/hyperlinkcolor" val="tx"/>
                  </a:ext>
                </a:extLst>
              </a:hlinkClick>
            </a:endParaRPr>
          </a:p>
          <a:p>
            <a:pPr marL="0" indent="0">
              <a:buNone/>
            </a:pPr>
            <a:r>
              <a:rPr lang="en-GB" sz="2400" dirty="0">
                <a:solidFill>
                  <a:srgbClr val="002060"/>
                </a:solidFill>
                <a:cs typeface="Calibri Light" panose="020F0302020204030204" pitchFamily="34" charset="0"/>
                <a:hlinkClick r:id="rId5">
                  <a:extLst>
                    <a:ext uri="{A12FA001-AC4F-418D-AE19-62706E023703}">
                      <ahyp:hlinkClr xmlns:ahyp="http://schemas.microsoft.com/office/drawing/2018/hyperlinkcolor" val="tx"/>
                    </a:ext>
                  </a:extLst>
                </a:hlinkClick>
              </a:rPr>
              <a:t>UWTSD Copyright Policy </a:t>
            </a:r>
            <a:endParaRPr lang="en-GB" sz="2400" dirty="0">
              <a:solidFill>
                <a:srgbClr val="002060"/>
              </a:solidFill>
              <a:cs typeface="Calibri Light" panose="020F0302020204030204" pitchFamily="34" charset="0"/>
            </a:endParaRPr>
          </a:p>
          <a:p>
            <a:pPr marL="0" indent="0">
              <a:buNone/>
            </a:pPr>
            <a:r>
              <a:rPr lang="en-GB" sz="2400" dirty="0">
                <a:solidFill>
                  <a:srgbClr val="002060"/>
                </a:solidFill>
                <a:cs typeface="Calibri Light" panose="020F0302020204030204" pitchFamily="34" charset="0"/>
                <a:hlinkClick r:id="rId6">
                  <a:extLst>
                    <a:ext uri="{A12FA001-AC4F-418D-AE19-62706E023703}">
                      <ahyp:hlinkClr xmlns:ahyp="http://schemas.microsoft.com/office/drawing/2018/hyperlinkcolor" val="tx"/>
                    </a:ext>
                  </a:extLst>
                </a:hlinkClick>
              </a:rPr>
              <a:t>UWTSD Takedown Policy</a:t>
            </a:r>
            <a:endParaRPr lang="en-GB" sz="2400" dirty="0">
              <a:solidFill>
                <a:srgbClr val="002060"/>
              </a:solidFill>
              <a:cs typeface="Calibri Light" panose="020F0302020204030204" pitchFamily="34" charset="0"/>
            </a:endParaRPr>
          </a:p>
          <a:p>
            <a:pPr marL="0" indent="0">
              <a:buNone/>
            </a:pPr>
            <a:r>
              <a:rPr lang="en-GB" sz="2400" dirty="0">
                <a:solidFill>
                  <a:srgbClr val="002060"/>
                </a:solidFill>
                <a:cs typeface="Calibri Light" panose="020F0302020204030204" pitchFamily="34" charset="0"/>
                <a:hlinkClick r:id="rId7">
                  <a:extLst>
                    <a:ext uri="{A12FA001-AC4F-418D-AE19-62706E023703}">
                      <ahyp:hlinkClr xmlns:ahyp="http://schemas.microsoft.com/office/drawing/2018/hyperlinkcolor" val="tx"/>
                    </a:ext>
                  </a:extLst>
                </a:hlinkClick>
              </a:rPr>
              <a:t>Intellectual Property Office </a:t>
            </a:r>
            <a:r>
              <a:rPr lang="en-GB" sz="2400" dirty="0">
                <a:solidFill>
                  <a:srgbClr val="002060"/>
                </a:solidFill>
                <a:cs typeface="Calibri Light" panose="020F0302020204030204" pitchFamily="34" charset="0"/>
              </a:rPr>
              <a:t>(IPO)</a:t>
            </a:r>
          </a:p>
        </p:txBody>
      </p:sp>
      <p:sp>
        <p:nvSpPr>
          <p:cNvPr id="2" name="Title 1"/>
          <p:cNvSpPr>
            <a:spLocks noGrp="1"/>
          </p:cNvSpPr>
          <p:nvPr>
            <p:ph type="title"/>
          </p:nvPr>
        </p:nvSpPr>
        <p:spPr/>
        <p:txBody>
          <a:bodyPr>
            <a:normAutofit/>
          </a:bodyPr>
          <a:lstStyle/>
          <a:p>
            <a:r>
              <a:rPr lang="en-GB" sz="6000" dirty="0">
                <a:latin typeface="+mn-lt"/>
              </a:rPr>
              <a:t>Further resources</a:t>
            </a:r>
          </a:p>
        </p:txBody>
      </p:sp>
      <p:pic>
        <p:nvPicPr>
          <p:cNvPr id="6" name="Picture Placeholder 5" descr="A picture containing bird, sitting, outdoor, oscine&#10;&#10;Description automatically generated">
            <a:extLst>
              <a:ext uri="{FF2B5EF4-FFF2-40B4-BE49-F238E27FC236}">
                <a16:creationId xmlns:a16="http://schemas.microsoft.com/office/drawing/2014/main" id="{A6746627-88F4-4211-A88C-AEAF186FA3EA}"/>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l="11746" r="11746"/>
          <a:stretch>
            <a:fillRect/>
          </a:stretch>
        </p:blipFill>
        <p:spPr>
          <a:xfrm>
            <a:off x="6296792" y="1612407"/>
            <a:ext cx="4711599" cy="4106025"/>
          </a:xfrm>
        </p:spPr>
      </p:pic>
      <p:sp>
        <p:nvSpPr>
          <p:cNvPr id="8" name="TextBox 7">
            <a:extLst>
              <a:ext uri="{FF2B5EF4-FFF2-40B4-BE49-F238E27FC236}">
                <a16:creationId xmlns:a16="http://schemas.microsoft.com/office/drawing/2014/main" id="{63F8FABE-66EF-5148-88A9-0C2183DE0F8C}"/>
              </a:ext>
            </a:extLst>
          </p:cNvPr>
          <p:cNvSpPr txBox="1"/>
          <p:nvPr/>
        </p:nvSpPr>
        <p:spPr>
          <a:xfrm>
            <a:off x="6184640" y="5810331"/>
            <a:ext cx="5859779" cy="369332"/>
          </a:xfrm>
          <a:prstGeom prst="rect">
            <a:avLst/>
          </a:prstGeom>
          <a:noFill/>
        </p:spPr>
        <p:txBody>
          <a:bodyPr wrap="square" rtlCol="0">
            <a:spAutoFit/>
          </a:bodyPr>
          <a:lstStyle/>
          <a:p>
            <a:r>
              <a:rPr lang="en-GB" sz="1800" dirty="0"/>
              <a:t>Rod Long https://unsplash.com/photos/8i7F4BadwNo</a:t>
            </a:r>
          </a:p>
        </p:txBody>
      </p:sp>
    </p:spTree>
    <p:extLst>
      <p:ext uri="{BB962C8B-B14F-4D97-AF65-F5344CB8AC3E}">
        <p14:creationId xmlns:p14="http://schemas.microsoft.com/office/powerpoint/2010/main" val="41763749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430" y="280859"/>
            <a:ext cx="10795518" cy="1003916"/>
          </a:xfrm>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1174181" y="2441693"/>
            <a:ext cx="8029576" cy="2899855"/>
          </a:xfrm>
        </p:spPr>
        <p:txBody>
          <a:bodyPr>
            <a:normAutofit/>
          </a:bodyPr>
          <a:lstStyle/>
          <a:p>
            <a:pPr marL="0" indent="0">
              <a:lnSpc>
                <a:spcPct val="100000"/>
              </a:lnSpc>
              <a:spcBef>
                <a:spcPts val="0"/>
              </a:spcBef>
              <a:buNone/>
            </a:pPr>
            <a:r>
              <a:rPr lang="en-GB" sz="2400" dirty="0">
                <a:latin typeface="Calibri"/>
                <a:cs typeface="Calibri"/>
              </a:rPr>
              <a:t>For copyright queries:</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emily.wild@uwtsd.ac.uk</a:t>
            </a:r>
            <a:r>
              <a:rPr lang="en-GB" sz="2400" dirty="0">
                <a:latin typeface="Calibri"/>
                <a:cs typeface="Calibri"/>
              </a:rPr>
              <a:t>  or  </a:t>
            </a:r>
            <a:r>
              <a:rPr lang="en-GB" sz="2400" dirty="0">
                <a:latin typeface="Calibri"/>
                <a:cs typeface="Calibri"/>
                <a:hlinkClick r:id="rId3"/>
              </a:rPr>
              <a:t>copyright@uwtsd.ac.uk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1037378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1084fe36-8241-4751-a893-1fa9f44ff207">
      <UserInfo>
        <DisplayName/>
        <AccountId xsi:nil="true"/>
        <AccountType/>
      </UserInfo>
    </SharedWithUsers>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d58dbe5dad4c031633cf73e1cdc19dfe">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4ea519f5749edfc1c2fa7bca6bf2537e"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www.w3.org/XML/1998/namespace"/>
    <ds:schemaRef ds:uri="9c361958-d63d-4444-9986-5debd40b8faa"/>
    <ds:schemaRef ds:uri="http://schemas.microsoft.com/office/2006/documentManagement/types"/>
    <ds:schemaRef ds:uri="http://purl.org/dc/dcmitype/"/>
    <ds:schemaRef ds:uri="d6763200-d287-43bd-9663-450c381dd6d6"/>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37D7DBA9-B900-42F0-9533-B8FC6214DD49}"/>
</file>

<file path=docProps/app.xml><?xml version="1.0" encoding="utf-8"?>
<Properties xmlns="http://schemas.openxmlformats.org/officeDocument/2006/extended-properties" xmlns:vt="http://schemas.openxmlformats.org/officeDocument/2006/docPropsVTypes">
  <Template>Presentation template-mustard</Template>
  <TotalTime>7155</TotalTime>
  <Words>3219</Words>
  <Application>Microsoft Office PowerPoint</Application>
  <PresentationFormat>Widescreen</PresentationFormat>
  <Paragraphs>387</Paragraphs>
  <Slides>33</Slides>
  <Notes>11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Copyright Compliance and Teaching</vt:lpstr>
      <vt:lpstr>Copyright for Academic staff</vt:lpstr>
      <vt:lpstr>What is copyright?</vt:lpstr>
      <vt:lpstr>PowerPoint Presentation</vt:lpstr>
      <vt:lpstr>Copyright as an economic right</vt:lpstr>
      <vt:lpstr>PowerPoint Presentation</vt:lpstr>
      <vt:lpstr>What does it protect and how long does it last?</vt:lpstr>
      <vt:lpstr>What copyright does not protect.. </vt:lpstr>
      <vt:lpstr>PowerPoint Presentation</vt:lpstr>
      <vt:lpstr>PowerPoint Presentation</vt:lpstr>
      <vt:lpstr>PowerPoint Presentation</vt:lpstr>
      <vt:lpstr>Facts, data, and common knowledge</vt:lpstr>
      <vt:lpstr>Using copyrighted material</vt:lpstr>
      <vt:lpstr>Use of copyrighted materials</vt:lpstr>
      <vt:lpstr>Copyright exceptions and licenses</vt:lpstr>
      <vt:lpstr>Fair dealing</vt:lpstr>
      <vt:lpstr>Providing resources for students</vt:lpstr>
      <vt:lpstr>Providing text materials</vt:lpstr>
      <vt:lpstr>Sharing research papers</vt:lpstr>
      <vt:lpstr>Sharing research papers</vt:lpstr>
      <vt:lpstr>Showing films TV and video</vt:lpstr>
      <vt:lpstr>Using images</vt:lpstr>
      <vt:lpstr>Reverse image search</vt:lpstr>
      <vt:lpstr>Checking copyright</vt:lpstr>
      <vt:lpstr>Copyright and GenAI</vt:lpstr>
      <vt:lpstr>What is Creative Commons?</vt:lpstr>
      <vt:lpstr>PowerPoint Presentation</vt:lpstr>
      <vt:lpstr>Sources of free to use material</vt:lpstr>
      <vt:lpstr>Social media</vt:lpstr>
      <vt:lpstr>Copyright infringement</vt:lpstr>
      <vt:lpstr>Further resources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Copyright</dc:title>
  <dc:creator>Emily Hywel</dc:creator>
  <cp:lastModifiedBy>Emily Wild</cp:lastModifiedBy>
  <cp:revision>24</cp:revision>
  <cp:lastPrinted>2024-06-14T16:26:14Z</cp:lastPrinted>
  <dcterms:created xsi:type="dcterms:W3CDTF">2019-09-23T09:46:34Z</dcterms:created>
  <dcterms:modified xsi:type="dcterms:W3CDTF">2026-02-26T08:27:56Z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