
<file path=[Content_Types].xml><?xml version="1.0" encoding="utf-8"?>
<Types xmlns="http://schemas.openxmlformats.org/package/2006/content-types">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2"/>
    <p:restoredTop sz="94668"/>
  </p:normalViewPr>
  <p:slideViewPr>
    <p:cSldViewPr snapToGrid="0" snapToObjects="1">
      <p:cViewPr>
        <p:scale>
          <a:sx n="97" d="100"/>
          <a:sy n="97" d="100"/>
        </p:scale>
        <p:origin x="144" y="8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F05D4D11-FC8E-CD44-9D7D-D7F899B498AE}" type="datetimeFigureOut">
              <a:rPr lang="en-US" smtClean="0"/>
              <a:t>1/30/19</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EF958CA8-DBEB-CF43-80B8-01105AF34686}" type="slidenum">
              <a:rPr lang="en-US" smtClean="0"/>
              <a:t>‹#›</a:t>
            </a:fld>
            <a:endParaRPr lang="en-US"/>
          </a:p>
        </p:txBody>
      </p:sp>
    </p:spTree>
    <p:extLst>
      <p:ext uri="{BB962C8B-B14F-4D97-AF65-F5344CB8AC3E}">
        <p14:creationId xmlns:p14="http://schemas.microsoft.com/office/powerpoint/2010/main" val="126126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5D4D11-FC8E-CD44-9D7D-D7F899B498AE}" type="datetimeFigureOut">
              <a:rPr lang="en-US" smtClean="0"/>
              <a:t>1/30/19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958CA8-DBEB-CF43-80B8-01105AF34686}" type="slidenum">
              <a:rPr lang="en-US" smtClean="0"/>
              <a:t>‹#›</a:t>
            </a:fld>
            <a:endParaRPr lang="en-US"/>
          </a:p>
        </p:txBody>
      </p:sp>
    </p:spTree>
    <p:extLst>
      <p:ext uri="{BB962C8B-B14F-4D97-AF65-F5344CB8AC3E}">
        <p14:creationId xmlns:p14="http://schemas.microsoft.com/office/powerpoint/2010/main" val="38353458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04672" y="320040"/>
            <a:ext cx="3657600" cy="320040"/>
          </a:xfrm>
        </p:spPr>
        <p:txBody>
          <a:bodyPr/>
          <a:lstStyle/>
          <a:p>
            <a:fld id="{F05D4D11-FC8E-CD44-9D7D-D7F899B498AE}" type="datetimeFigureOut">
              <a:rPr lang="en-US" smtClean="0"/>
              <a:t>1/30/19</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EF958CA8-DBEB-CF43-80B8-01105AF34686}" type="slidenum">
              <a:rPr lang="en-US" smtClean="0"/>
              <a:t>‹#›</a:t>
            </a:fld>
            <a:endParaRPr lang="en-US"/>
          </a:p>
        </p:txBody>
      </p:sp>
    </p:spTree>
    <p:extLst>
      <p:ext uri="{BB962C8B-B14F-4D97-AF65-F5344CB8AC3E}">
        <p14:creationId xmlns:p14="http://schemas.microsoft.com/office/powerpoint/2010/main" val="2206696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F05D4D11-FC8E-CD44-9D7D-D7F899B498AE}" type="datetimeFigureOut">
              <a:rPr lang="en-US" smtClean="0"/>
              <a:t>1/30/19</a:t>
            </a:fld>
            <a:endParaRPr lang="en-US"/>
          </a:p>
        </p:txBody>
      </p:sp>
      <p:sp>
        <p:nvSpPr>
          <p:cNvPr id="6" name="Footer Placeholder 5"/>
          <p:cNvSpPr>
            <a:spLocks noGrp="1"/>
          </p:cNvSpPr>
          <p:nvPr>
            <p:ph type="ftr" sz="quarter" idx="11"/>
          </p:nvPr>
        </p:nvSpPr>
        <p:spPr>
          <a:xfrm>
            <a:off x="804672" y="6227064"/>
            <a:ext cx="10588752" cy="320040"/>
          </a:xfrm>
        </p:spPr>
        <p:txBody>
          <a:bodyPr/>
          <a:lstStyle/>
          <a:p>
            <a:endParaRPr lang="en-US"/>
          </a:p>
        </p:txBody>
      </p:sp>
      <p:sp>
        <p:nvSpPr>
          <p:cNvPr id="7" name="Slide Number Placeholder 6"/>
          <p:cNvSpPr>
            <a:spLocks noGrp="1"/>
          </p:cNvSpPr>
          <p:nvPr>
            <p:ph type="sldNum" sz="quarter" idx="12"/>
          </p:nvPr>
        </p:nvSpPr>
        <p:spPr>
          <a:xfrm>
            <a:off x="10469880" y="320040"/>
            <a:ext cx="914400" cy="320040"/>
          </a:xfrm>
        </p:spPr>
        <p:txBody>
          <a:bodyPr/>
          <a:lstStyle/>
          <a:p>
            <a:fld id="{EF958CA8-DBEB-CF43-80B8-01105AF34686}" type="slidenum">
              <a:rPr lang="en-US" smtClean="0"/>
              <a:t>‹#›</a:t>
            </a:fld>
            <a:endParaRPr lang="en-US"/>
          </a:p>
        </p:txBody>
      </p:sp>
    </p:spTree>
    <p:extLst>
      <p:ext uri="{BB962C8B-B14F-4D97-AF65-F5344CB8AC3E}">
        <p14:creationId xmlns:p14="http://schemas.microsoft.com/office/powerpoint/2010/main" val="3713630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F05D4D11-FC8E-CD44-9D7D-D7F899B498AE}" type="datetimeFigureOut">
              <a:rPr lang="en-US" smtClean="0"/>
              <a:t>1/30/19</a:t>
            </a:fld>
            <a:endParaRPr lang="en-US"/>
          </a:p>
        </p:txBody>
      </p:sp>
      <p:sp>
        <p:nvSpPr>
          <p:cNvPr id="8" name="Footer Placeholder 7"/>
          <p:cNvSpPr>
            <a:spLocks noGrp="1"/>
          </p:cNvSpPr>
          <p:nvPr>
            <p:ph type="ftr" sz="quarter" idx="11"/>
          </p:nvPr>
        </p:nvSpPr>
        <p:spPr>
          <a:xfrm>
            <a:off x="804672" y="6227064"/>
            <a:ext cx="10588752" cy="320040"/>
          </a:xfrm>
        </p:spPr>
        <p:txBody>
          <a:bodyPr/>
          <a:lstStyle/>
          <a:p>
            <a:endParaRPr lang="en-US"/>
          </a:p>
        </p:txBody>
      </p:sp>
      <p:sp>
        <p:nvSpPr>
          <p:cNvPr id="9" name="Slide Number Placeholder 8"/>
          <p:cNvSpPr>
            <a:spLocks noGrp="1"/>
          </p:cNvSpPr>
          <p:nvPr>
            <p:ph type="sldNum" sz="quarter" idx="12"/>
          </p:nvPr>
        </p:nvSpPr>
        <p:spPr>
          <a:xfrm>
            <a:off x="10469880" y="320040"/>
            <a:ext cx="914400" cy="320040"/>
          </a:xfrm>
        </p:spPr>
        <p:txBody>
          <a:bodyPr/>
          <a:lstStyle/>
          <a:p>
            <a:fld id="{EF958CA8-DBEB-CF43-80B8-01105AF34686}" type="slidenum">
              <a:rPr lang="en-US" smtClean="0"/>
              <a:t>‹#›</a:t>
            </a:fld>
            <a:endParaRPr lang="en-US"/>
          </a:p>
        </p:txBody>
      </p:sp>
    </p:spTree>
    <p:extLst>
      <p:ext uri="{BB962C8B-B14F-4D97-AF65-F5344CB8AC3E}">
        <p14:creationId xmlns:p14="http://schemas.microsoft.com/office/powerpoint/2010/main" val="156007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05D4D11-FC8E-CD44-9D7D-D7F899B498AE}" type="datetimeFigureOut">
              <a:rPr lang="en-US" smtClean="0"/>
              <a:t>1/30/19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F958CA8-DBEB-CF43-80B8-01105AF34686}" type="slidenum">
              <a:rPr lang="en-US" smtClean="0"/>
              <a:t>‹#›</a:t>
            </a:fld>
            <a:endParaRPr lang="en-US"/>
          </a:p>
        </p:txBody>
      </p:sp>
    </p:spTree>
    <p:extLst>
      <p:ext uri="{BB962C8B-B14F-4D97-AF65-F5344CB8AC3E}">
        <p14:creationId xmlns:p14="http://schemas.microsoft.com/office/powerpoint/2010/main" val="488834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F05D4D11-FC8E-CD44-9D7D-D7F899B498AE}" type="datetimeFigureOut">
              <a:rPr lang="en-US" smtClean="0"/>
              <a:t>1/30/19</a:t>
            </a:fld>
            <a:endParaRPr lang="en-US"/>
          </a:p>
        </p:txBody>
      </p:sp>
      <p:sp>
        <p:nvSpPr>
          <p:cNvPr id="3" name="Footer Placeholder 2"/>
          <p:cNvSpPr>
            <a:spLocks noGrp="1"/>
          </p:cNvSpPr>
          <p:nvPr>
            <p:ph type="ftr" sz="quarter" idx="11"/>
          </p:nvPr>
        </p:nvSpPr>
        <p:spPr>
          <a:xfrm>
            <a:off x="804672" y="6227064"/>
            <a:ext cx="10588752" cy="320040"/>
          </a:xfrm>
        </p:spPr>
        <p:txBody>
          <a:bodyPr/>
          <a:lstStyle/>
          <a:p>
            <a:endParaRPr lang="en-US"/>
          </a:p>
        </p:txBody>
      </p:sp>
      <p:sp>
        <p:nvSpPr>
          <p:cNvPr id="4" name="Slide Number Placeholder 3"/>
          <p:cNvSpPr>
            <a:spLocks noGrp="1"/>
          </p:cNvSpPr>
          <p:nvPr>
            <p:ph type="sldNum" sz="quarter" idx="12"/>
          </p:nvPr>
        </p:nvSpPr>
        <p:spPr>
          <a:xfrm>
            <a:off x="10469880" y="320040"/>
            <a:ext cx="914400" cy="320040"/>
          </a:xfrm>
        </p:spPr>
        <p:txBody>
          <a:bodyPr/>
          <a:lstStyle/>
          <a:p>
            <a:fld id="{EF958CA8-DBEB-CF43-80B8-01105AF34686}" type="slidenum">
              <a:rPr lang="en-US" smtClean="0"/>
              <a:t>‹#›</a:t>
            </a:fld>
            <a:endParaRPr lang="en-US"/>
          </a:p>
        </p:txBody>
      </p:sp>
    </p:spTree>
    <p:extLst>
      <p:ext uri="{BB962C8B-B14F-4D97-AF65-F5344CB8AC3E}">
        <p14:creationId xmlns:p14="http://schemas.microsoft.com/office/powerpoint/2010/main" val="35995320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05D4D11-FC8E-CD44-9D7D-D7F899B498AE}" type="datetimeFigureOut">
              <a:rPr lang="en-US" smtClean="0"/>
              <a:t>1/30/19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958CA8-DBEB-CF43-80B8-01105AF34686}" type="slidenum">
              <a:rPr lang="en-US" smtClean="0"/>
              <a:t>‹#›</a:t>
            </a:fld>
            <a:endParaRPr lang="en-US"/>
          </a:p>
        </p:txBody>
      </p:sp>
    </p:spTree>
    <p:extLst>
      <p:ext uri="{BB962C8B-B14F-4D97-AF65-F5344CB8AC3E}">
        <p14:creationId xmlns:p14="http://schemas.microsoft.com/office/powerpoint/2010/main" val="2377299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04672" y="320040"/>
            <a:ext cx="3657600" cy="320040"/>
          </a:xfrm>
        </p:spPr>
        <p:txBody>
          <a:bodyPr/>
          <a:lstStyle/>
          <a:p>
            <a:fld id="{F05D4D11-FC8E-CD44-9D7D-D7F899B498AE}" type="datetimeFigureOut">
              <a:rPr lang="en-US" smtClean="0"/>
              <a:t>1/30/19</a:t>
            </a:fld>
            <a:endParaRPr lang="en-US"/>
          </a:p>
        </p:txBody>
      </p:sp>
      <p:sp>
        <p:nvSpPr>
          <p:cNvPr id="6" name="Footer Placeholder 5"/>
          <p:cNvSpPr>
            <a:spLocks noGrp="1"/>
          </p:cNvSpPr>
          <p:nvPr>
            <p:ph type="ftr" sz="quarter" idx="11"/>
          </p:nvPr>
        </p:nvSpPr>
        <p:spPr>
          <a:xfrm>
            <a:off x="804672" y="6227064"/>
            <a:ext cx="5942203" cy="320040"/>
          </a:xfrm>
        </p:spPr>
        <p:txBody>
          <a:bodyPr/>
          <a:lstStyle/>
          <a:p>
            <a:endParaRPr lang="en-US"/>
          </a:p>
        </p:txBody>
      </p:sp>
      <p:sp>
        <p:nvSpPr>
          <p:cNvPr id="7" name="Slide Number Placeholder 6"/>
          <p:cNvSpPr>
            <a:spLocks noGrp="1"/>
          </p:cNvSpPr>
          <p:nvPr>
            <p:ph type="sldNum" sz="quarter" idx="12"/>
          </p:nvPr>
        </p:nvSpPr>
        <p:spPr>
          <a:xfrm>
            <a:off x="5828377" y="320040"/>
            <a:ext cx="914400" cy="320040"/>
          </a:xfrm>
        </p:spPr>
        <p:txBody>
          <a:bodyPr/>
          <a:lstStyle/>
          <a:p>
            <a:fld id="{EF958CA8-DBEB-CF43-80B8-01105AF34686}" type="slidenum">
              <a:rPr lang="en-US" smtClean="0"/>
              <a:t>‹#›</a:t>
            </a:fld>
            <a:endParaRPr lang="en-US"/>
          </a:p>
        </p:txBody>
      </p:sp>
    </p:spTree>
    <p:extLst>
      <p:ext uri="{BB962C8B-B14F-4D97-AF65-F5344CB8AC3E}">
        <p14:creationId xmlns:p14="http://schemas.microsoft.com/office/powerpoint/2010/main" val="87991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5D4D11-FC8E-CD44-9D7D-D7F899B498AE}" type="datetimeFigureOut">
              <a:rPr lang="en-US" smtClean="0"/>
              <a:t>1/30/19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958CA8-DBEB-CF43-80B8-01105AF34686}" type="slidenum">
              <a:rPr lang="en-US" smtClean="0"/>
              <a:t>‹#›</a:t>
            </a:fld>
            <a:endParaRPr lang="en-US"/>
          </a:p>
        </p:txBody>
      </p:sp>
    </p:spTree>
    <p:extLst>
      <p:ext uri="{BB962C8B-B14F-4D97-AF65-F5344CB8AC3E}">
        <p14:creationId xmlns:p14="http://schemas.microsoft.com/office/powerpoint/2010/main" val="11094803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F05D4D11-FC8E-CD44-9D7D-D7F899B498AE}" type="datetimeFigureOut">
              <a:rPr lang="en-US" smtClean="0"/>
              <a:t>1/30/19</a:t>
            </a:fld>
            <a:endParaRPr lang="en-US"/>
          </a:p>
        </p:txBody>
      </p:sp>
      <p:sp>
        <p:nvSpPr>
          <p:cNvPr id="5" name="Footer Placeholder 4"/>
          <p:cNvSpPr>
            <a:spLocks noGrp="1"/>
          </p:cNvSpPr>
          <p:nvPr>
            <p:ph type="ftr" sz="quarter" idx="11"/>
          </p:nvPr>
        </p:nvSpPr>
        <p:spPr>
          <a:xfrm>
            <a:off x="804672" y="6227064"/>
            <a:ext cx="10588752" cy="320040"/>
          </a:xfrm>
        </p:spPr>
        <p:txBody>
          <a:body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EF958CA8-DBEB-CF43-80B8-01105AF34686}" type="slidenum">
              <a:rPr lang="en-US" smtClean="0"/>
              <a:t>‹#›</a:t>
            </a:fld>
            <a:endParaRPr lang="en-US"/>
          </a:p>
        </p:txBody>
      </p:sp>
    </p:spTree>
    <p:extLst>
      <p:ext uri="{BB962C8B-B14F-4D97-AF65-F5344CB8AC3E}">
        <p14:creationId xmlns:p14="http://schemas.microsoft.com/office/powerpoint/2010/main" val="28921167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F05D4D11-FC8E-CD44-9D7D-D7F899B498AE}" type="datetimeFigureOut">
              <a:rPr lang="en-US" smtClean="0"/>
              <a:t>1/30/19</a:t>
            </a:fld>
            <a:endParaRPr lang="en-US"/>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EF958CA8-DBEB-CF43-80B8-01105AF34686}" type="slidenum">
              <a:rPr lang="en-US" smtClean="0"/>
              <a:t>‹#›</a:t>
            </a:fld>
            <a:endParaRPr lang="en-US"/>
          </a:p>
        </p:txBody>
      </p:sp>
    </p:spTree>
    <p:extLst>
      <p:ext uri="{BB962C8B-B14F-4D97-AF65-F5344CB8AC3E}">
        <p14:creationId xmlns:p14="http://schemas.microsoft.com/office/powerpoint/2010/main" val="2903063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image" Target="../media/image8.tif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BDBA639-2A71-4A60-A71A-FF1836F546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5E208A8B-5EBD-4532-BE72-26414FA7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1" name="Freeform 5">
              <a:extLst>
                <a:ext uri="{FF2B5EF4-FFF2-40B4-BE49-F238E27FC236}">
                  <a16:creationId xmlns:a16="http://schemas.microsoft.com/office/drawing/2014/main" id="{15D09196-B338-4AB5-A71B-CFD5FFCA62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6">
              <a:extLst>
                <a:ext uri="{FF2B5EF4-FFF2-40B4-BE49-F238E27FC236}">
                  <a16:creationId xmlns:a16="http://schemas.microsoft.com/office/drawing/2014/main" id="{F50B4463-128A-4677-A285-C017E6C543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1D9B95CD-F023-4DFA-9678-1E02713F74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1DDF47A8-BE7B-43F3-A500-F5A4656D83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2DD394DE-76FB-42F8-85F2-FD436F423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B95F2EFB-87E6-4400-AAF3-7EB8B4F156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D463476-2BC7-418C-9D6F-51444B11A7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24011122-2495-478A-81BF-ABBDEA1DA8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C79E87C5-E5B3-476B-B539-FC9CF4A33B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956029CA-2B38-434D-9044-5FF3A1ECD1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9514CFB6-E8DB-43DC-B1CD-9CC2D4B27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BD8C1FC8-E550-45BE-9F30-822BAB3781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D1646B5D-A7B7-41EC-9591-0E0C0F4F94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E2118E93-481E-4843-987E-378187AA37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77038464-F4E2-47EC-A87F-18469191E3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FB3BBEB1-E146-408F-95B7-EE2F269DE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C765B285-56EC-47FC-B116-274EBBD61A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CB4A6191-6913-42EA-905E-8A174AE2C9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8ADEEF92-F481-475A-845C-5E940F0D55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1" name="Freeform: Shape 30">
            <a:extLst>
              <a:ext uri="{FF2B5EF4-FFF2-40B4-BE49-F238E27FC236}">
                <a16:creationId xmlns:a16="http://schemas.microsoft.com/office/drawing/2014/main" id="{D9C506D7-84CB-4057-A44A-465313E785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44861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Oval 32">
            <a:extLst>
              <a:ext uri="{FF2B5EF4-FFF2-40B4-BE49-F238E27FC236}">
                <a16:creationId xmlns:a16="http://schemas.microsoft.com/office/drawing/2014/main" id="{7842FC68-61FD-4700-8A22-BB8B07188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54579" y="691977"/>
            <a:ext cx="7761923" cy="5343064"/>
          </a:xfrm>
          <a:custGeom>
            <a:avLst/>
            <a:gdLst>
              <a:gd name="connsiteX0" fmla="*/ 0 w 6428838"/>
              <a:gd name="connsiteY0" fmla="*/ 2579031 h 5158062"/>
              <a:gd name="connsiteX1" fmla="*/ 3214419 w 6428838"/>
              <a:gd name="connsiteY1" fmla="*/ 0 h 5158062"/>
              <a:gd name="connsiteX2" fmla="*/ 6428838 w 6428838"/>
              <a:gd name="connsiteY2" fmla="*/ 2579031 h 5158062"/>
              <a:gd name="connsiteX3" fmla="*/ 3214419 w 6428838"/>
              <a:gd name="connsiteY3" fmla="*/ 5158062 h 5158062"/>
              <a:gd name="connsiteX4" fmla="*/ 0 w 6428838"/>
              <a:gd name="connsiteY4" fmla="*/ 2579031 h 5158062"/>
              <a:gd name="connsiteX0" fmla="*/ 3321 w 6432159"/>
              <a:gd name="connsiteY0" fmla="*/ 2647125 h 5226156"/>
              <a:gd name="connsiteX1" fmla="*/ 2789723 w 6432159"/>
              <a:gd name="connsiteY1" fmla="*/ 0 h 5226156"/>
              <a:gd name="connsiteX2" fmla="*/ 6432159 w 6432159"/>
              <a:gd name="connsiteY2" fmla="*/ 2647125 h 5226156"/>
              <a:gd name="connsiteX3" fmla="*/ 3217740 w 6432159"/>
              <a:gd name="connsiteY3" fmla="*/ 5226156 h 5226156"/>
              <a:gd name="connsiteX4" fmla="*/ 3321 w 6432159"/>
              <a:gd name="connsiteY4" fmla="*/ 2647125 h 5226156"/>
              <a:gd name="connsiteX0" fmla="*/ 1953 w 6566979"/>
              <a:gd name="connsiteY0" fmla="*/ 2695803 h 5226224"/>
              <a:gd name="connsiteX1" fmla="*/ 2924543 w 6566979"/>
              <a:gd name="connsiteY1" fmla="*/ 39 h 5226224"/>
              <a:gd name="connsiteX2" fmla="*/ 6566979 w 6566979"/>
              <a:gd name="connsiteY2" fmla="*/ 2647164 h 5226224"/>
              <a:gd name="connsiteX3" fmla="*/ 3352560 w 6566979"/>
              <a:gd name="connsiteY3" fmla="*/ 5226195 h 5226224"/>
              <a:gd name="connsiteX4" fmla="*/ 1953 w 6566979"/>
              <a:gd name="connsiteY4" fmla="*/ 2695803 h 5226224"/>
              <a:gd name="connsiteX0" fmla="*/ 8982 w 6574008"/>
              <a:gd name="connsiteY0" fmla="*/ 2695803 h 5226313"/>
              <a:gd name="connsiteX1" fmla="*/ 2931572 w 6574008"/>
              <a:gd name="connsiteY1" fmla="*/ 39 h 5226313"/>
              <a:gd name="connsiteX2" fmla="*/ 6574008 w 6574008"/>
              <a:gd name="connsiteY2" fmla="*/ 2647164 h 5226313"/>
              <a:gd name="connsiteX3" fmla="*/ 3359589 w 6574008"/>
              <a:gd name="connsiteY3" fmla="*/ 5226195 h 5226313"/>
              <a:gd name="connsiteX4" fmla="*/ 8982 w 6574008"/>
              <a:gd name="connsiteY4" fmla="*/ 2695803 h 5226313"/>
              <a:gd name="connsiteX0" fmla="*/ 11929 w 6576955"/>
              <a:gd name="connsiteY0" fmla="*/ 2695953 h 5226463"/>
              <a:gd name="connsiteX1" fmla="*/ 2934519 w 6576955"/>
              <a:gd name="connsiteY1" fmla="*/ 189 h 5226463"/>
              <a:gd name="connsiteX2" fmla="*/ 6576955 w 6576955"/>
              <a:gd name="connsiteY2" fmla="*/ 2647314 h 5226463"/>
              <a:gd name="connsiteX3" fmla="*/ 3362536 w 6576955"/>
              <a:gd name="connsiteY3" fmla="*/ 5226345 h 5226463"/>
              <a:gd name="connsiteX4" fmla="*/ 11929 w 6576955"/>
              <a:gd name="connsiteY4" fmla="*/ 2695953 h 5226463"/>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92159"/>
              <a:gd name="connsiteX1" fmla="*/ 2931852 w 6963394"/>
              <a:gd name="connsiteY1" fmla="*/ 10033 h 5292159"/>
              <a:gd name="connsiteX2" fmla="*/ 6963394 w 6963394"/>
              <a:gd name="connsiteY2" fmla="*/ 3318639 h 5292159"/>
              <a:gd name="connsiteX3" fmla="*/ 3359869 w 6963394"/>
              <a:gd name="connsiteY3" fmla="*/ 5236189 h 5292159"/>
              <a:gd name="connsiteX4" fmla="*/ 9262 w 6963394"/>
              <a:gd name="connsiteY4" fmla="*/ 2705797 h 5292159"/>
              <a:gd name="connsiteX0" fmla="*/ 9262 w 6963394"/>
              <a:gd name="connsiteY0" fmla="*/ 2705797 h 5259961"/>
              <a:gd name="connsiteX1" fmla="*/ 2931852 w 6963394"/>
              <a:gd name="connsiteY1" fmla="*/ 10033 h 5259961"/>
              <a:gd name="connsiteX2" fmla="*/ 6963394 w 6963394"/>
              <a:gd name="connsiteY2" fmla="*/ 3318639 h 5259961"/>
              <a:gd name="connsiteX3" fmla="*/ 3359869 w 6963394"/>
              <a:gd name="connsiteY3" fmla="*/ 5236189 h 5259961"/>
              <a:gd name="connsiteX4" fmla="*/ 9262 w 6963394"/>
              <a:gd name="connsiteY4" fmla="*/ 2705797 h 5259961"/>
              <a:gd name="connsiteX0" fmla="*/ 9557 w 7352795"/>
              <a:gd name="connsiteY0" fmla="*/ 2707501 h 5252013"/>
              <a:gd name="connsiteX1" fmla="*/ 2932147 w 7352795"/>
              <a:gd name="connsiteY1" fmla="*/ 11737 h 5252013"/>
              <a:gd name="connsiteX2" fmla="*/ 7352795 w 7352795"/>
              <a:gd name="connsiteY2" fmla="*/ 3378709 h 5252013"/>
              <a:gd name="connsiteX3" fmla="*/ 3360164 w 7352795"/>
              <a:gd name="connsiteY3" fmla="*/ 5237893 h 5252013"/>
              <a:gd name="connsiteX4" fmla="*/ 9557 w 7352795"/>
              <a:gd name="connsiteY4" fmla="*/ 2707501 h 5252013"/>
              <a:gd name="connsiteX0" fmla="*/ 8078 w 7789061"/>
              <a:gd name="connsiteY0" fmla="*/ 2744796 h 5249051"/>
              <a:gd name="connsiteX1" fmla="*/ 3368413 w 7789061"/>
              <a:gd name="connsiteY1" fmla="*/ 10121 h 5249051"/>
              <a:gd name="connsiteX2" fmla="*/ 7789061 w 7789061"/>
              <a:gd name="connsiteY2" fmla="*/ 3377093 h 5249051"/>
              <a:gd name="connsiteX3" fmla="*/ 3796430 w 7789061"/>
              <a:gd name="connsiteY3" fmla="*/ 5236277 h 5249051"/>
              <a:gd name="connsiteX4" fmla="*/ 8078 w 7789061"/>
              <a:gd name="connsiteY4" fmla="*/ 2744796 h 5249051"/>
              <a:gd name="connsiteX0" fmla="*/ 8078 w 7789061"/>
              <a:gd name="connsiteY0" fmla="*/ 2744796 h 5271741"/>
              <a:gd name="connsiteX1" fmla="*/ 3368413 w 7789061"/>
              <a:gd name="connsiteY1" fmla="*/ 10121 h 5271741"/>
              <a:gd name="connsiteX2" fmla="*/ 7789061 w 7789061"/>
              <a:gd name="connsiteY2" fmla="*/ 3377093 h 5271741"/>
              <a:gd name="connsiteX3" fmla="*/ 3796430 w 7789061"/>
              <a:gd name="connsiteY3" fmla="*/ 5236277 h 5271741"/>
              <a:gd name="connsiteX4" fmla="*/ 8078 w 7789061"/>
              <a:gd name="connsiteY4" fmla="*/ 2744796 h 5271741"/>
              <a:gd name="connsiteX0" fmla="*/ 1055 w 7782038"/>
              <a:gd name="connsiteY0" fmla="*/ 2738806 h 5438018"/>
              <a:gd name="connsiteX1" fmla="*/ 3361390 w 7782038"/>
              <a:gd name="connsiteY1" fmla="*/ 4131 h 5438018"/>
              <a:gd name="connsiteX2" fmla="*/ 7782038 w 7782038"/>
              <a:gd name="connsiteY2" fmla="*/ 3371103 h 5438018"/>
              <a:gd name="connsiteX3" fmla="*/ 3692130 w 7782038"/>
              <a:gd name="connsiteY3" fmla="*/ 5415113 h 5438018"/>
              <a:gd name="connsiteX4" fmla="*/ 1055 w 7782038"/>
              <a:gd name="connsiteY4" fmla="*/ 2738806 h 5438018"/>
              <a:gd name="connsiteX0" fmla="*/ 28883 w 7809866"/>
              <a:gd name="connsiteY0" fmla="*/ 2742147 h 5441359"/>
              <a:gd name="connsiteX1" fmla="*/ 3389218 w 7809866"/>
              <a:gd name="connsiteY1" fmla="*/ 7472 h 5441359"/>
              <a:gd name="connsiteX2" fmla="*/ 7809866 w 7809866"/>
              <a:gd name="connsiteY2" fmla="*/ 3374444 h 5441359"/>
              <a:gd name="connsiteX3" fmla="*/ 3719958 w 7809866"/>
              <a:gd name="connsiteY3" fmla="*/ 5418454 h 5441359"/>
              <a:gd name="connsiteX4" fmla="*/ 28883 w 7809866"/>
              <a:gd name="connsiteY4" fmla="*/ 2742147 h 5441359"/>
              <a:gd name="connsiteX0" fmla="*/ 36549 w 7817532"/>
              <a:gd name="connsiteY0" fmla="*/ 2751085 h 5450297"/>
              <a:gd name="connsiteX1" fmla="*/ 3396884 w 7817532"/>
              <a:gd name="connsiteY1" fmla="*/ 16410 h 5450297"/>
              <a:gd name="connsiteX2" fmla="*/ 7817532 w 7817532"/>
              <a:gd name="connsiteY2" fmla="*/ 3383382 h 5450297"/>
              <a:gd name="connsiteX3" fmla="*/ 3727624 w 7817532"/>
              <a:gd name="connsiteY3" fmla="*/ 5427392 h 5450297"/>
              <a:gd name="connsiteX4" fmla="*/ 36549 w 7817532"/>
              <a:gd name="connsiteY4" fmla="*/ 2751085 h 5450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7532" h="5450297">
                <a:moveTo>
                  <a:pt x="36549" y="2751085"/>
                </a:moveTo>
                <a:cubicBezTo>
                  <a:pt x="-281221" y="925127"/>
                  <a:pt x="1526121" y="-147339"/>
                  <a:pt x="3396884" y="16410"/>
                </a:cubicBezTo>
                <a:cubicBezTo>
                  <a:pt x="5267647" y="180159"/>
                  <a:pt x="7817532" y="1453184"/>
                  <a:pt x="7817532" y="3383382"/>
                </a:cubicBezTo>
                <a:cubicBezTo>
                  <a:pt x="7700800" y="5342763"/>
                  <a:pt x="5024455" y="5532775"/>
                  <a:pt x="3727624" y="5427392"/>
                </a:cubicBezTo>
                <a:cubicBezTo>
                  <a:pt x="2430794" y="5322009"/>
                  <a:pt x="354319" y="4577043"/>
                  <a:pt x="36549" y="2751085"/>
                </a:cubicBezTo>
                <a:close/>
              </a:path>
            </a:pathLst>
          </a:custGeom>
          <a:ln w="152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4F0651-59B9-8146-A3E9-185D71DD0525}"/>
              </a:ext>
            </a:extLst>
          </p:cNvPr>
          <p:cNvSpPr>
            <a:spLocks noGrp="1"/>
          </p:cNvSpPr>
          <p:nvPr>
            <p:ph type="ctrTitle"/>
          </p:nvPr>
        </p:nvSpPr>
        <p:spPr>
          <a:xfrm>
            <a:off x="2616277" y="2061838"/>
            <a:ext cx="6959446" cy="1662475"/>
          </a:xfrm>
        </p:spPr>
        <p:txBody>
          <a:bodyPr>
            <a:normAutofit/>
          </a:bodyPr>
          <a:lstStyle/>
          <a:p>
            <a:r>
              <a:rPr lang="en-US" sz="4800"/>
              <a:t>Social Change since 1970</a:t>
            </a:r>
          </a:p>
        </p:txBody>
      </p:sp>
      <p:sp>
        <p:nvSpPr>
          <p:cNvPr id="3" name="Subtitle 2">
            <a:extLst>
              <a:ext uri="{FF2B5EF4-FFF2-40B4-BE49-F238E27FC236}">
                <a16:creationId xmlns:a16="http://schemas.microsoft.com/office/drawing/2014/main" id="{B92A1E24-882F-D948-B914-EC5DF3823224}"/>
              </a:ext>
            </a:extLst>
          </p:cNvPr>
          <p:cNvSpPr>
            <a:spLocks noGrp="1"/>
          </p:cNvSpPr>
          <p:nvPr>
            <p:ph type="subTitle" idx="1"/>
          </p:nvPr>
        </p:nvSpPr>
        <p:spPr>
          <a:xfrm>
            <a:off x="3388938" y="3783690"/>
            <a:ext cx="5414125" cy="1196717"/>
          </a:xfrm>
        </p:spPr>
        <p:txBody>
          <a:bodyPr>
            <a:normAutofit/>
          </a:bodyPr>
          <a:lstStyle/>
          <a:p>
            <a:endParaRPr lang="en-US" sz="2000"/>
          </a:p>
        </p:txBody>
      </p:sp>
    </p:spTree>
    <p:extLst>
      <p:ext uri="{BB962C8B-B14F-4D97-AF65-F5344CB8AC3E}">
        <p14:creationId xmlns:p14="http://schemas.microsoft.com/office/powerpoint/2010/main" val="30016596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EB51150-1F0E-5848-941C-B4E93727CCF3}"/>
              </a:ext>
            </a:extLst>
          </p:cNvPr>
          <p:cNvSpPr txBox="1"/>
          <p:nvPr/>
        </p:nvSpPr>
        <p:spPr>
          <a:xfrm>
            <a:off x="344557" y="397565"/>
            <a:ext cx="11449878" cy="3600986"/>
          </a:xfrm>
          <a:prstGeom prst="rect">
            <a:avLst/>
          </a:prstGeom>
          <a:noFill/>
        </p:spPr>
        <p:txBody>
          <a:bodyPr wrap="square" rtlCol="0">
            <a:spAutoFit/>
          </a:bodyPr>
          <a:lstStyle/>
          <a:p>
            <a:r>
              <a:rPr lang="en-GB" sz="2400" i="1" dirty="0">
                <a:latin typeface="Arial" panose="020B0604020202020204" pitchFamily="34" charset="0"/>
                <a:cs typeface="Arial" panose="020B0604020202020204" pitchFamily="34" charset="0"/>
              </a:rPr>
              <a:t>They’ve seen huge changes in a world where there was work for everybody, where local pubs and shops thrived. They’re closed now They see their children leaving the area, they see their children going to colleges and unable to get jobs back in the area. They see this opencast ravaging the environment. They see houses for sale everywhere and nobody buying them. They see ruins; they see the ruination of a community around them.</a:t>
            </a:r>
            <a:endParaRPr lang="en-GB" sz="24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Community worker, Cwm </a:t>
            </a:r>
            <a:r>
              <a:rPr lang="en-GB" sz="2400" dirty="0" err="1">
                <a:latin typeface="Arial" panose="020B0604020202020204" pitchFamily="34" charset="0"/>
                <a:cs typeface="Arial" panose="020B0604020202020204" pitchFamily="34" charset="0"/>
              </a:rPr>
              <a:t>Gwendraeth</a:t>
            </a:r>
            <a:r>
              <a:rPr lang="en-GB" sz="2400" dirty="0">
                <a:latin typeface="Arial" panose="020B0604020202020204" pitchFamily="34" charset="0"/>
                <a:cs typeface="Arial" panose="020B0604020202020204" pitchFamily="34" charset="0"/>
              </a:rPr>
              <a:t>, 1995.</a:t>
            </a:r>
          </a:p>
          <a:p>
            <a:r>
              <a:rPr lang="en-GB" dirty="0"/>
              <a:t> </a:t>
            </a:r>
          </a:p>
          <a:p>
            <a:endParaRPr lang="en-US" dirty="0"/>
          </a:p>
        </p:txBody>
      </p:sp>
    </p:spTree>
    <p:extLst>
      <p:ext uri="{BB962C8B-B14F-4D97-AF65-F5344CB8AC3E}">
        <p14:creationId xmlns:p14="http://schemas.microsoft.com/office/powerpoint/2010/main" val="12072428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AC67F9-7132-194D-B4BB-C95EC172F719}"/>
              </a:ext>
            </a:extLst>
          </p:cNvPr>
          <p:cNvSpPr txBox="1"/>
          <p:nvPr/>
        </p:nvSpPr>
        <p:spPr>
          <a:xfrm>
            <a:off x="3339548" y="503583"/>
            <a:ext cx="8653669" cy="5262979"/>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Probably very few people in Wales voted for Conservatism in 1979  in order to advance the cause of feminism in the UK let alone Wales.</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Before urging the the voters to vote Conservative, the Western Mail had argued:</a:t>
            </a:r>
          </a:p>
          <a:p>
            <a:r>
              <a:rPr lang="en-GB" sz="2400" dirty="0">
                <a:latin typeface="Arial" panose="020B0604020202020204" pitchFamily="34" charset="0"/>
                <a:cs typeface="Arial" panose="020B0604020202020204" pitchFamily="34" charset="0"/>
              </a:rPr>
              <a:t>	</a:t>
            </a:r>
            <a:r>
              <a:rPr lang="en-GB" sz="2400" i="1" dirty="0">
                <a:latin typeface="Arial" panose="020B0604020202020204" pitchFamily="34" charset="0"/>
                <a:cs typeface="Arial" panose="020B0604020202020204" pitchFamily="34" charset="0"/>
              </a:rPr>
              <a:t>The nation needs more radical solutions, needs to be 	jerked out of the gloomy lethargy that seems to have 	enshrouded it through the decade, needs a fresh 	atmosphere of change and challenge.</a:t>
            </a:r>
            <a:r>
              <a:rPr lang="en-GB" sz="2400" i="1" dirty="0">
                <a:effectLst/>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Social changes that first reached widespread public attention in the 1960s began to take off in the 1970s and became the social norm in the 1980s and 1990s.</a:t>
            </a:r>
            <a:r>
              <a:rPr lang="en-GB" sz="2400" dirty="0">
                <a:effectLst/>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Margaret Thatcher may not have been a feminist but she did show what women were capable of.</a:t>
            </a:r>
            <a:endParaRPr lang="en-US" sz="24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D1E26243-FE1E-6E47-8C56-D3AF0A02BFDA}"/>
              </a:ext>
            </a:extLst>
          </p:cNvPr>
          <p:cNvPicPr>
            <a:picLocks noChangeAspect="1"/>
          </p:cNvPicPr>
          <p:nvPr/>
        </p:nvPicPr>
        <p:blipFill>
          <a:blip r:embed="rId2"/>
          <a:stretch>
            <a:fillRect/>
          </a:stretch>
        </p:blipFill>
        <p:spPr>
          <a:xfrm>
            <a:off x="198783" y="1101072"/>
            <a:ext cx="3047068" cy="4068000"/>
          </a:xfrm>
          <a:prstGeom prst="rect">
            <a:avLst/>
          </a:prstGeom>
        </p:spPr>
      </p:pic>
    </p:spTree>
    <p:extLst>
      <p:ext uri="{BB962C8B-B14F-4D97-AF65-F5344CB8AC3E}">
        <p14:creationId xmlns:p14="http://schemas.microsoft.com/office/powerpoint/2010/main" val="1906796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A1942DC-2B0D-F94E-B4E7-C7BBB11369BB}"/>
              </a:ext>
            </a:extLst>
          </p:cNvPr>
          <p:cNvSpPr txBox="1"/>
          <p:nvPr/>
        </p:nvSpPr>
        <p:spPr>
          <a:xfrm>
            <a:off x="4253948" y="622851"/>
            <a:ext cx="8073612" cy="5909310"/>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The last hang-ups about divorce and sex outside marriage had all but disappeared and tolerance towards people who were somehow ‘different’ slowly became the norm..</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Consumerism continued to advance and owning goods seemed to matter to people.</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Such trends were slower in Wales than elsewhere in the UK, but happened they did and the Wales of 2000 was unrecognizable from the Wales of 1970.</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In 1971 only 47% of women of working age were economically active compared with 90% of men.</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By 2006 the figure for men had fallen to 79% but for women it had risen to 72%.</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This changed the economy and family life and helped to raise family incomes.</a:t>
            </a:r>
          </a:p>
          <a:p>
            <a:pPr marL="285750" indent="-285750">
              <a:buFont typeface="Arial" panose="020B0604020202020204" pitchFamily="34" charset="0"/>
              <a:buChar char="•"/>
            </a:pPr>
            <a:endParaRPr lang="en-US" dirty="0"/>
          </a:p>
        </p:txBody>
      </p:sp>
      <p:pic>
        <p:nvPicPr>
          <p:cNvPr id="3" name="Picture 2">
            <a:extLst>
              <a:ext uri="{FF2B5EF4-FFF2-40B4-BE49-F238E27FC236}">
                <a16:creationId xmlns:a16="http://schemas.microsoft.com/office/drawing/2014/main" id="{8D02C156-4D03-6549-9316-1BC6E3FEB36F}"/>
              </a:ext>
            </a:extLst>
          </p:cNvPr>
          <p:cNvPicPr>
            <a:picLocks noChangeAspect="1"/>
          </p:cNvPicPr>
          <p:nvPr/>
        </p:nvPicPr>
        <p:blipFill>
          <a:blip r:embed="rId2"/>
          <a:stretch>
            <a:fillRect/>
          </a:stretch>
        </p:blipFill>
        <p:spPr>
          <a:xfrm>
            <a:off x="201821" y="1790265"/>
            <a:ext cx="4057373" cy="2700000"/>
          </a:xfrm>
          <a:prstGeom prst="rect">
            <a:avLst/>
          </a:prstGeom>
        </p:spPr>
      </p:pic>
    </p:spTree>
    <p:extLst>
      <p:ext uri="{BB962C8B-B14F-4D97-AF65-F5344CB8AC3E}">
        <p14:creationId xmlns:p14="http://schemas.microsoft.com/office/powerpoint/2010/main" val="26268831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F13F79-599A-4042-AF4F-966BFC35EAC9}"/>
              </a:ext>
            </a:extLst>
          </p:cNvPr>
          <p:cNvSpPr txBox="1"/>
          <p:nvPr/>
        </p:nvSpPr>
        <p:spPr>
          <a:xfrm>
            <a:off x="4333461" y="503583"/>
            <a:ext cx="7606748" cy="4801314"/>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This change his a number of problems – many of the women in the work-place were part time.</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Five years after the Equal Pay Act of 1970, women were earning 30% less than men.</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Even in 2005, an estimated 75% of Welsh women were employed in cleaning, catering, caring, call-</a:t>
            </a:r>
            <a:r>
              <a:rPr lang="en-US" sz="2400" dirty="0" err="1">
                <a:latin typeface="Arial" panose="020B0604020202020204" pitchFamily="34" charset="0"/>
                <a:cs typeface="Arial" panose="020B0604020202020204" pitchFamily="34" charset="0"/>
              </a:rPr>
              <a:t>centres</a:t>
            </a:r>
            <a:r>
              <a:rPr lang="en-US" sz="2400" dirty="0">
                <a:latin typeface="Arial" panose="020B0604020202020204" pitchFamily="34" charset="0"/>
                <a:cs typeface="Arial" panose="020B0604020202020204" pitchFamily="34" charset="0"/>
              </a:rPr>
              <a:t> and customer services.</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Part of the blame for the concentration of women in unskilled </a:t>
            </a:r>
            <a:r>
              <a:rPr lang="en-US" sz="2400" dirty="0" err="1">
                <a:latin typeface="Arial" panose="020B0604020202020204" pitchFamily="34" charset="0"/>
                <a:cs typeface="Arial" panose="020B0604020202020204" pitchFamily="34" charset="0"/>
              </a:rPr>
              <a:t>labour</a:t>
            </a:r>
            <a:r>
              <a:rPr lang="en-US" sz="2400" dirty="0">
                <a:latin typeface="Arial" panose="020B0604020202020204" pitchFamily="34" charset="0"/>
                <a:cs typeface="Arial" panose="020B0604020202020204" pitchFamily="34" charset="0"/>
              </a:rPr>
              <a:t> lay with the education system.</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In 1977 only 39% of women went to Welsh universities but by 1987 there were marginally more women than males in full-time education.</a:t>
            </a:r>
          </a:p>
          <a:p>
            <a:pPr marL="285750" indent="-285750">
              <a:buFont typeface="Arial" panose="020B0604020202020204" pitchFamily="34" charset="0"/>
              <a:buChar char="•"/>
            </a:pPr>
            <a:endParaRPr lang="en-US" dirty="0"/>
          </a:p>
        </p:txBody>
      </p:sp>
      <p:pic>
        <p:nvPicPr>
          <p:cNvPr id="3" name="Picture 2">
            <a:extLst>
              <a:ext uri="{FF2B5EF4-FFF2-40B4-BE49-F238E27FC236}">
                <a16:creationId xmlns:a16="http://schemas.microsoft.com/office/drawing/2014/main" id="{D07E94CA-023E-A34E-B709-CBE673CBC493}"/>
              </a:ext>
            </a:extLst>
          </p:cNvPr>
          <p:cNvPicPr>
            <a:picLocks noChangeAspect="1"/>
          </p:cNvPicPr>
          <p:nvPr/>
        </p:nvPicPr>
        <p:blipFill>
          <a:blip r:embed="rId2"/>
          <a:stretch>
            <a:fillRect/>
          </a:stretch>
        </p:blipFill>
        <p:spPr>
          <a:xfrm>
            <a:off x="140244" y="2073243"/>
            <a:ext cx="4208168" cy="2952000"/>
          </a:xfrm>
          <a:prstGeom prst="rect">
            <a:avLst/>
          </a:prstGeom>
        </p:spPr>
      </p:pic>
    </p:spTree>
    <p:extLst>
      <p:ext uri="{BB962C8B-B14F-4D97-AF65-F5344CB8AC3E}">
        <p14:creationId xmlns:p14="http://schemas.microsoft.com/office/powerpoint/2010/main" val="2357248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7F4C35-8E98-5D4A-B362-901F7C3316DD}"/>
              </a:ext>
            </a:extLst>
          </p:cNvPr>
          <p:cNvSpPr txBox="1"/>
          <p:nvPr/>
        </p:nvSpPr>
        <p:spPr>
          <a:xfrm>
            <a:off x="265043" y="596348"/>
            <a:ext cx="11304105" cy="2677656"/>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Getting married remained at the heart of female expectations in the 1970 and 80s.</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In 1981 86% of women in their thirties living in Wales were married.</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Women’s penetration of clubs and bars was a very visible symbol to men that their old world was fading away.</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Women’s emancipation was a source of male </a:t>
            </a:r>
            <a:r>
              <a:rPr lang="en-US" sz="2400" dirty="0" err="1">
                <a:latin typeface="Arial" panose="020B0604020202020204" pitchFamily="34" charset="0"/>
                <a:cs typeface="Arial" panose="020B0604020202020204" pitchFamily="34" charset="0"/>
              </a:rPr>
              <a:t>humour</a:t>
            </a:r>
            <a:r>
              <a:rPr lang="en-US" sz="2400" dirty="0">
                <a:latin typeface="Arial" panose="020B0604020202020204" pitchFamily="34" charset="0"/>
                <a:cs typeface="Arial" panose="020B0604020202020204" pitchFamily="34" charset="0"/>
              </a:rPr>
              <a:t> and male anxiety in the 1970s and 80s.</a:t>
            </a:r>
          </a:p>
        </p:txBody>
      </p:sp>
      <p:pic>
        <p:nvPicPr>
          <p:cNvPr id="3" name="Picture 2">
            <a:extLst>
              <a:ext uri="{FF2B5EF4-FFF2-40B4-BE49-F238E27FC236}">
                <a16:creationId xmlns:a16="http://schemas.microsoft.com/office/drawing/2014/main" id="{92C11A96-A82B-014C-B38B-DF88D528E0DD}"/>
              </a:ext>
            </a:extLst>
          </p:cNvPr>
          <p:cNvPicPr>
            <a:picLocks noChangeAspect="1"/>
          </p:cNvPicPr>
          <p:nvPr/>
        </p:nvPicPr>
        <p:blipFill>
          <a:blip r:embed="rId2"/>
          <a:stretch>
            <a:fillRect/>
          </a:stretch>
        </p:blipFill>
        <p:spPr>
          <a:xfrm>
            <a:off x="1684054" y="3582000"/>
            <a:ext cx="7962500" cy="3276000"/>
          </a:xfrm>
          <a:prstGeom prst="rect">
            <a:avLst/>
          </a:prstGeom>
        </p:spPr>
      </p:pic>
    </p:spTree>
    <p:extLst>
      <p:ext uri="{BB962C8B-B14F-4D97-AF65-F5344CB8AC3E}">
        <p14:creationId xmlns:p14="http://schemas.microsoft.com/office/powerpoint/2010/main" val="13176644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2EB7CA-DD2F-0344-BD63-7B3FE63301D8}"/>
              </a:ext>
            </a:extLst>
          </p:cNvPr>
          <p:cNvSpPr txBox="1"/>
          <p:nvPr/>
        </p:nvSpPr>
        <p:spPr>
          <a:xfrm>
            <a:off x="4161183" y="424070"/>
            <a:ext cx="7620000" cy="4893647"/>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At the start of the 1970s husbands could be barred from the birth of their own children and it wasn’t until the 1980s that this changed.</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For many it was the miners strike of 1984/5 that broke traditional patterns, bringing women out from ‘behind the kitchen sink’.</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By the 1990s research was showing working-class teenage girls in Wales had higher expectations than their mothers</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However being a woman in Wales as elsewhere, in the early twenty-first century was still likely to mean earning less than men, having fewer opportunities for advancement and doing more housework.</a:t>
            </a:r>
          </a:p>
        </p:txBody>
      </p:sp>
      <p:pic>
        <p:nvPicPr>
          <p:cNvPr id="3" name="Picture 2">
            <a:extLst>
              <a:ext uri="{FF2B5EF4-FFF2-40B4-BE49-F238E27FC236}">
                <a16:creationId xmlns:a16="http://schemas.microsoft.com/office/drawing/2014/main" id="{08674E7C-498B-224A-B6E8-8EE69D6E859C}"/>
              </a:ext>
            </a:extLst>
          </p:cNvPr>
          <p:cNvPicPr>
            <a:picLocks noChangeAspect="1"/>
          </p:cNvPicPr>
          <p:nvPr/>
        </p:nvPicPr>
        <p:blipFill>
          <a:blip r:embed="rId2"/>
          <a:stretch>
            <a:fillRect/>
          </a:stretch>
        </p:blipFill>
        <p:spPr>
          <a:xfrm>
            <a:off x="194136" y="1633905"/>
            <a:ext cx="4074264" cy="2736000"/>
          </a:xfrm>
          <a:prstGeom prst="rect">
            <a:avLst/>
          </a:prstGeom>
        </p:spPr>
      </p:pic>
    </p:spTree>
    <p:extLst>
      <p:ext uri="{BB962C8B-B14F-4D97-AF65-F5344CB8AC3E}">
        <p14:creationId xmlns:p14="http://schemas.microsoft.com/office/powerpoint/2010/main" val="42728901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32DEB1-46B3-5A43-A4EE-9824CF6D3774}"/>
              </a:ext>
            </a:extLst>
          </p:cNvPr>
          <p:cNvSpPr txBox="1"/>
          <p:nvPr/>
        </p:nvSpPr>
        <p:spPr>
          <a:xfrm>
            <a:off x="2681909" y="636104"/>
            <a:ext cx="9245048" cy="2308324"/>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The working life of men was changing, especially with the decline of heavy industry.</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Men’s sense of masculinity was less traditional – growing popularity of male grooming products and the slight redistribution of domestic chores.</a:t>
            </a:r>
          </a:p>
          <a:p>
            <a:endParaRPr lang="en-US" sz="24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D00C655E-89F8-0246-9C33-DDF9EAF5491F}"/>
              </a:ext>
            </a:extLst>
          </p:cNvPr>
          <p:cNvPicPr>
            <a:picLocks noChangeAspect="1"/>
          </p:cNvPicPr>
          <p:nvPr/>
        </p:nvPicPr>
        <p:blipFill>
          <a:blip r:embed="rId2"/>
          <a:stretch>
            <a:fillRect/>
          </a:stretch>
        </p:blipFill>
        <p:spPr>
          <a:xfrm>
            <a:off x="265043" y="2146576"/>
            <a:ext cx="2587284" cy="3888000"/>
          </a:xfrm>
          <a:prstGeom prst="rect">
            <a:avLst/>
          </a:prstGeom>
        </p:spPr>
      </p:pic>
    </p:spTree>
    <p:extLst>
      <p:ext uri="{BB962C8B-B14F-4D97-AF65-F5344CB8AC3E}">
        <p14:creationId xmlns:p14="http://schemas.microsoft.com/office/powerpoint/2010/main" val="2182874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C38C39-6BD0-DA44-B58D-033AB7299E3E}"/>
              </a:ext>
            </a:extLst>
          </p:cNvPr>
          <p:cNvSpPr txBox="1"/>
          <p:nvPr/>
        </p:nvSpPr>
        <p:spPr>
          <a:xfrm>
            <a:off x="450574" y="463826"/>
            <a:ext cx="11370365" cy="3785652"/>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One group of men who did not conform to the traditional gender values Was Wales’ gay population.</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Before its legislation, homosexuality had a slightly unnatural, sometimes even sinister tone for most people.</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After the passing of the 1967 Sexual Offences Act change came slow and the liberalization of attitudes was slow and an uneven process.</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After the AIDS panic of the late 1980s hostility increased and a survey in 1991 suggested that 70% of Welsh men and 60% of women thought sex between males was wrong.</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In 2001 the Rhondda elected an openly gay MP.</a:t>
            </a:r>
          </a:p>
        </p:txBody>
      </p:sp>
    </p:spTree>
    <p:extLst>
      <p:ext uri="{BB962C8B-B14F-4D97-AF65-F5344CB8AC3E}">
        <p14:creationId xmlns:p14="http://schemas.microsoft.com/office/powerpoint/2010/main" val="11214381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B725D5-22F1-9A47-820D-27C4AA0DF5F5}"/>
              </a:ext>
            </a:extLst>
          </p:cNvPr>
          <p:cNvSpPr txBox="1"/>
          <p:nvPr/>
        </p:nvSpPr>
        <p:spPr>
          <a:xfrm>
            <a:off x="291548" y="437322"/>
            <a:ext cx="11595652" cy="5632311"/>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For most of the twentieth century Wales remained predominantly white and did not experience any large-scale immigration from outside the UK.</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In 2001 census 97.9 of the Welsh population was classified as white.</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Even in Cardiff the most multicultural part of Wales, 92% of the people were white.</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How did Wales react to the racial question?</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In a 1980s study in Swansea, 38% of respondents though it wrong that a black person should be given a council house if there were whites on the waiting list.</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17% said they would move if a black family moved in next door and 42% said they would not send their child to a school where the majority of the children were black.</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Black people were more likely to be unemployed in Wales.</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A study in </a:t>
            </a:r>
            <a:r>
              <a:rPr lang="en-US" sz="2400" dirty="0" err="1">
                <a:latin typeface="Arial" panose="020B0604020202020204" pitchFamily="34" charset="0"/>
                <a:cs typeface="Arial" panose="020B0604020202020204" pitchFamily="34" charset="0"/>
              </a:rPr>
              <a:t>Torfaen</a:t>
            </a:r>
            <a:r>
              <a:rPr lang="en-US" sz="2400" dirty="0">
                <a:latin typeface="Arial" panose="020B0604020202020204" pitchFamily="34" charset="0"/>
                <a:cs typeface="Arial" panose="020B0604020202020204" pitchFamily="34" charset="0"/>
              </a:rPr>
              <a:t> in the 1990s found that black people with Welsh connections were accepted in a way that Asians were not.</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However much the Welsh thought themselves a tolerant nation, the drift towards genuine social equality was a slow one.</a:t>
            </a:r>
          </a:p>
        </p:txBody>
      </p:sp>
    </p:spTree>
    <p:extLst>
      <p:ext uri="{BB962C8B-B14F-4D97-AF65-F5344CB8AC3E}">
        <p14:creationId xmlns:p14="http://schemas.microsoft.com/office/powerpoint/2010/main" val="435885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84CC20-2E83-8A40-AA69-263C21A94639}"/>
              </a:ext>
            </a:extLst>
          </p:cNvPr>
          <p:cNvSpPr txBox="1"/>
          <p:nvPr/>
        </p:nvSpPr>
        <p:spPr>
          <a:xfrm>
            <a:off x="4055165" y="384313"/>
            <a:ext cx="7885044" cy="5632311"/>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A slow drift towards tolerance often did not include Welsh teenagers. As in the 1950s and 60s the blame for much petty crime and anti-social behavior was placed on the shoulders of teenagers.</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Half of all those found guilty of indictable crimes in 1981 were under the age of 21. Much of the mistrust was due to their popular culture as it was to crime.</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More serious for teenagers in the 1970s and 80s was the fact that they could not get a job.</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Youth unemployment was so pervasive that some teenagers were growing up with few aspirations.</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People who had left school in the 1970s and failed to get a job now had their own unemployed children creating a sense of downward spiral and despair.</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A survey in the 1960s found that 26% of sixth-formers in Wales who attained the basic qualifications for university, failed to get in.</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This move led to expansion in the sector and St David’s College Lampeter joined the Uni of Wales.</a:t>
            </a:r>
          </a:p>
        </p:txBody>
      </p:sp>
      <p:pic>
        <p:nvPicPr>
          <p:cNvPr id="3" name="Picture 2">
            <a:extLst>
              <a:ext uri="{FF2B5EF4-FFF2-40B4-BE49-F238E27FC236}">
                <a16:creationId xmlns:a16="http://schemas.microsoft.com/office/drawing/2014/main" id="{90B9939F-0707-514D-8012-E700663E201F}"/>
              </a:ext>
            </a:extLst>
          </p:cNvPr>
          <p:cNvPicPr>
            <a:picLocks noChangeAspect="1"/>
          </p:cNvPicPr>
          <p:nvPr/>
        </p:nvPicPr>
        <p:blipFill>
          <a:blip r:embed="rId2"/>
          <a:stretch>
            <a:fillRect/>
          </a:stretch>
        </p:blipFill>
        <p:spPr>
          <a:xfrm>
            <a:off x="0" y="1861641"/>
            <a:ext cx="4111471" cy="2736000"/>
          </a:xfrm>
          <a:prstGeom prst="rect">
            <a:avLst/>
          </a:prstGeom>
        </p:spPr>
      </p:pic>
    </p:spTree>
    <p:extLst>
      <p:ext uri="{BB962C8B-B14F-4D97-AF65-F5344CB8AC3E}">
        <p14:creationId xmlns:p14="http://schemas.microsoft.com/office/powerpoint/2010/main" val="9476939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A1B725-622B-194B-B524-950704E905CC}"/>
              </a:ext>
            </a:extLst>
          </p:cNvPr>
          <p:cNvSpPr txBox="1"/>
          <p:nvPr/>
        </p:nvSpPr>
        <p:spPr>
          <a:xfrm>
            <a:off x="318052" y="357809"/>
            <a:ext cx="11608905" cy="3785652"/>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The elderly in Wales were increasing in numbers. In 1971 there were 375,005 aged over 65 (13.9% of pop) by 1991 this had risen to 490,612 (17.3%).</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Working beyond 65 was becoming less common and middle aged people began to think themselves sidelined long before their time.</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Poverty was worst amongst the elderly, low pensions and poor housing.</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If a society is judged by how it treated its elderly then too much of Wales was not a particularly caring place.</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The growth of public bodies governing and serving Wales did create job opportunities that allowed talented Welsh people to stay in Wales and further developed the Welsh speaking establishment  ( BBC).</a:t>
            </a:r>
          </a:p>
        </p:txBody>
      </p:sp>
    </p:spTree>
    <p:extLst>
      <p:ext uri="{BB962C8B-B14F-4D97-AF65-F5344CB8AC3E}">
        <p14:creationId xmlns:p14="http://schemas.microsoft.com/office/powerpoint/2010/main" val="1654537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78DBBC-17CD-2941-BA3D-F76A3328E0C9}"/>
              </a:ext>
            </a:extLst>
          </p:cNvPr>
          <p:cNvSpPr txBox="1"/>
          <p:nvPr/>
        </p:nvSpPr>
        <p:spPr>
          <a:xfrm>
            <a:off x="225287" y="291548"/>
            <a:ext cx="11688417" cy="3477875"/>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Welsh speakers often felt that their language and culture was not valued by the Governments of the day.</a:t>
            </a: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This was not entirely fair as Nicholas Edwards the Welsh Secretary did allow Welsh road signs to be installed by counties, but didn’t support universal bilingualism. This made </a:t>
            </a:r>
            <a:r>
              <a:rPr lang="en-US" sz="2000" dirty="0" err="1">
                <a:latin typeface="Arial" panose="020B0604020202020204" pitchFamily="34" charset="0"/>
                <a:cs typeface="Arial" panose="020B0604020202020204" pitchFamily="34" charset="0"/>
              </a:rPr>
              <a:t>Cymdeithas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yr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Iaith</a:t>
            </a:r>
            <a:r>
              <a:rPr lang="en-US" sz="2000" dirty="0">
                <a:latin typeface="Arial" panose="020B0604020202020204" pitchFamily="34" charset="0"/>
                <a:cs typeface="Arial" panose="020B0604020202020204" pitchFamily="34" charset="0"/>
              </a:rPr>
              <a:t> more politically active.</a:t>
            </a: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The Language Board was created in 1988. The Secretary of State Wyn Roberts passed legislation that introduced parity between English and Welsh when providing services in Wales.</a:t>
            </a: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The 1993 Welsh Language Act was hated from the outset not because of the cost but because there was no absolute right for people to use Welsh.</a:t>
            </a: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By the 1990s no one who used a public service in Wales could be unaware that they were in a nation of two languages.</a:t>
            </a:r>
          </a:p>
        </p:txBody>
      </p:sp>
      <p:pic>
        <p:nvPicPr>
          <p:cNvPr id="3" name="Picture 2">
            <a:extLst>
              <a:ext uri="{FF2B5EF4-FFF2-40B4-BE49-F238E27FC236}">
                <a16:creationId xmlns:a16="http://schemas.microsoft.com/office/drawing/2014/main" id="{207D6E49-0E6B-6444-B7EF-E8E4FABD0BE7}"/>
              </a:ext>
            </a:extLst>
          </p:cNvPr>
          <p:cNvPicPr>
            <a:picLocks noChangeAspect="1"/>
          </p:cNvPicPr>
          <p:nvPr/>
        </p:nvPicPr>
        <p:blipFill>
          <a:blip r:embed="rId2"/>
          <a:stretch>
            <a:fillRect/>
          </a:stretch>
        </p:blipFill>
        <p:spPr>
          <a:xfrm>
            <a:off x="612913" y="3925956"/>
            <a:ext cx="4500003" cy="2520000"/>
          </a:xfrm>
          <a:prstGeom prst="rect">
            <a:avLst/>
          </a:prstGeom>
        </p:spPr>
      </p:pic>
      <p:pic>
        <p:nvPicPr>
          <p:cNvPr id="4" name="Picture 3">
            <a:extLst>
              <a:ext uri="{FF2B5EF4-FFF2-40B4-BE49-F238E27FC236}">
                <a16:creationId xmlns:a16="http://schemas.microsoft.com/office/drawing/2014/main" id="{0174C305-34D0-364A-BF68-E5E80EDBE7B8}"/>
              </a:ext>
            </a:extLst>
          </p:cNvPr>
          <p:cNvPicPr>
            <a:picLocks noChangeAspect="1"/>
          </p:cNvPicPr>
          <p:nvPr/>
        </p:nvPicPr>
        <p:blipFill>
          <a:blip r:embed="rId3"/>
          <a:stretch>
            <a:fillRect/>
          </a:stretch>
        </p:blipFill>
        <p:spPr>
          <a:xfrm>
            <a:off x="7914863" y="3539347"/>
            <a:ext cx="2310000" cy="2772000"/>
          </a:xfrm>
          <a:prstGeom prst="rect">
            <a:avLst/>
          </a:prstGeom>
        </p:spPr>
      </p:pic>
    </p:spTree>
    <p:extLst>
      <p:ext uri="{BB962C8B-B14F-4D97-AF65-F5344CB8AC3E}">
        <p14:creationId xmlns:p14="http://schemas.microsoft.com/office/powerpoint/2010/main" val="6042888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426F68-F615-0347-B95B-602D339DE521}"/>
              </a:ext>
            </a:extLst>
          </p:cNvPr>
          <p:cNvSpPr txBox="1"/>
          <p:nvPr/>
        </p:nvSpPr>
        <p:spPr>
          <a:xfrm>
            <a:off x="4134678" y="477078"/>
            <a:ext cx="7513983" cy="4985980"/>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Probably the most significant thing that the Conservatives did for Wales was to give wales a statutory place on the new national curriculum in the 1988 Education Act.</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By 1988 over 80% of secondary school pupils were taught Welsh in their first year but only 28% were still taking it by the fourth year.</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Apart from language Welsh history was also included and as it developed it help children gain a sense of their heritage and identity.</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It was 1991 before all schools were teaching Welsh and by the 2001 census, 40.8% of children aged 5-15v were recorded as Welsh speakers.</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Despite these advances the language was still under threat from English in-migration into the rural Welsh-speaking heartlands.</a:t>
            </a:r>
          </a:p>
          <a:p>
            <a:pPr marL="285750" indent="-285750">
              <a:buFont typeface="Arial" panose="020B0604020202020204" pitchFamily="34" charset="0"/>
              <a:buChar char="•"/>
            </a:pPr>
            <a:endParaRPr lang="en-US"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46CA3ADB-B75D-AC4B-9C22-4E3EA2A90288}"/>
              </a:ext>
            </a:extLst>
          </p:cNvPr>
          <p:cNvPicPr>
            <a:picLocks noChangeAspect="1"/>
          </p:cNvPicPr>
          <p:nvPr/>
        </p:nvPicPr>
        <p:blipFill>
          <a:blip r:embed="rId2"/>
          <a:stretch>
            <a:fillRect/>
          </a:stretch>
        </p:blipFill>
        <p:spPr>
          <a:xfrm>
            <a:off x="227473" y="807080"/>
            <a:ext cx="3714268" cy="4680000"/>
          </a:xfrm>
          <a:prstGeom prst="rect">
            <a:avLst/>
          </a:prstGeom>
        </p:spPr>
      </p:pic>
    </p:spTree>
    <p:extLst>
      <p:ext uri="{BB962C8B-B14F-4D97-AF65-F5344CB8AC3E}">
        <p14:creationId xmlns:p14="http://schemas.microsoft.com/office/powerpoint/2010/main" val="39309318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94A3C4-497A-024F-BABA-C46ABF74559A}"/>
              </a:ext>
            </a:extLst>
          </p:cNvPr>
          <p:cNvSpPr txBox="1"/>
          <p:nvPr/>
        </p:nvSpPr>
        <p:spPr>
          <a:xfrm>
            <a:off x="4041913" y="384313"/>
            <a:ext cx="7686261" cy="4524315"/>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Whether people were speaking Welsh or no, popular attitudes to </a:t>
            </a:r>
            <a:r>
              <a:rPr lang="en-US" sz="2400" dirty="0" err="1">
                <a:latin typeface="Arial" panose="020B0604020202020204" pitchFamily="34" charset="0"/>
                <a:cs typeface="Arial" panose="020B0604020202020204" pitchFamily="34" charset="0"/>
              </a:rPr>
              <a:t>Welshness</a:t>
            </a:r>
            <a:r>
              <a:rPr lang="en-US" sz="2400" dirty="0">
                <a:latin typeface="Arial" panose="020B0604020202020204" pitchFamily="34" charset="0"/>
                <a:cs typeface="Arial" panose="020B0604020202020204" pitchFamily="34" charset="0"/>
              </a:rPr>
              <a:t> was changing from something sentimental to something more central to how people thought about themselves.</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As one sociologist argued that in the post-mining Valleys of the early 1990s there was a reformation of ideas with </a:t>
            </a:r>
            <a:r>
              <a:rPr lang="en-US" sz="2400" dirty="0" err="1">
                <a:latin typeface="Arial" panose="020B0604020202020204" pitchFamily="34" charset="0"/>
                <a:cs typeface="Arial" panose="020B0604020202020204" pitchFamily="34" charset="0"/>
              </a:rPr>
              <a:t>Welshness</a:t>
            </a:r>
            <a:r>
              <a:rPr lang="en-US" sz="2400" dirty="0">
                <a:latin typeface="Arial" panose="020B0604020202020204" pitchFamily="34" charset="0"/>
                <a:cs typeface="Arial" panose="020B0604020202020204" pitchFamily="34" charset="0"/>
              </a:rPr>
              <a:t> filling the void left behind after the end of coal mining.</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People began to feel a sense of ownership of the Welsh language and often blamed their failure to speak Welsh on an historic oppression by the English.</a:t>
            </a:r>
          </a:p>
        </p:txBody>
      </p:sp>
      <p:pic>
        <p:nvPicPr>
          <p:cNvPr id="3" name="Picture 2">
            <a:extLst>
              <a:ext uri="{FF2B5EF4-FFF2-40B4-BE49-F238E27FC236}">
                <a16:creationId xmlns:a16="http://schemas.microsoft.com/office/drawing/2014/main" id="{69B00979-4702-7D46-AC2A-E5A19784D18F}"/>
              </a:ext>
            </a:extLst>
          </p:cNvPr>
          <p:cNvPicPr>
            <a:picLocks noChangeAspect="1"/>
          </p:cNvPicPr>
          <p:nvPr/>
        </p:nvPicPr>
        <p:blipFill>
          <a:blip r:embed="rId2"/>
          <a:stretch>
            <a:fillRect/>
          </a:stretch>
        </p:blipFill>
        <p:spPr>
          <a:xfrm>
            <a:off x="41193" y="1427093"/>
            <a:ext cx="3987929" cy="2664000"/>
          </a:xfrm>
          <a:prstGeom prst="rect">
            <a:avLst/>
          </a:prstGeom>
        </p:spPr>
      </p:pic>
    </p:spTree>
    <p:extLst>
      <p:ext uri="{BB962C8B-B14F-4D97-AF65-F5344CB8AC3E}">
        <p14:creationId xmlns:p14="http://schemas.microsoft.com/office/powerpoint/2010/main" val="1250507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B48124-9449-964B-BFB6-98AA1320C87A}"/>
              </a:ext>
            </a:extLst>
          </p:cNvPr>
          <p:cNvSpPr txBox="1"/>
          <p:nvPr/>
        </p:nvSpPr>
        <p:spPr>
          <a:xfrm>
            <a:off x="212035" y="384313"/>
            <a:ext cx="11635408" cy="5016758"/>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The dismantling of traditional industrial communities of Wales was a long term process, but it was almost seen as inevitable.</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In the 1970s the options outside of work in the mines was limited and tensions heightened.</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Resentment by the 1980s became something of a national angle – saw the Conservative Government as one imposed upon Wales and closures were seen as being anti-Welsh.</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In 2008 </a:t>
            </a:r>
            <a:r>
              <a:rPr lang="en-US" sz="2000" dirty="0" err="1">
                <a:latin typeface="Arial" panose="020B0604020202020204" pitchFamily="34" charset="0"/>
                <a:cs typeface="Arial" panose="020B0604020202020204" pitchFamily="34" charset="0"/>
              </a:rPr>
              <a:t>Dafydd</a:t>
            </a:r>
            <a:r>
              <a:rPr lang="en-US" sz="2000" dirty="0">
                <a:latin typeface="Arial" panose="020B0604020202020204" pitchFamily="34" charset="0"/>
                <a:cs typeface="Arial" panose="020B0604020202020204" pitchFamily="34" charset="0"/>
              </a:rPr>
              <a:t> Ellis Thomas then presiding officer of the National Assembly of Wales, claimed that 1984-5 miners’ strike was ‘When it all really began’.</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The change in attitude towards </a:t>
            </a:r>
            <a:r>
              <a:rPr lang="en-US" sz="2000" dirty="0" err="1">
                <a:latin typeface="Arial" panose="020B0604020202020204" pitchFamily="34" charset="0"/>
                <a:cs typeface="Arial" panose="020B0604020202020204" pitchFamily="34" charset="0"/>
              </a:rPr>
              <a:t>Welshness</a:t>
            </a:r>
            <a:r>
              <a:rPr lang="en-US" sz="2000" dirty="0">
                <a:latin typeface="Arial" panose="020B0604020202020204" pitchFamily="34" charset="0"/>
                <a:cs typeface="Arial" panose="020B0604020202020204" pitchFamily="34" charset="0"/>
              </a:rPr>
              <a:t> did not really translate into votes for Plaid </a:t>
            </a:r>
            <a:r>
              <a:rPr lang="en-US" sz="2000" dirty="0" err="1">
                <a:latin typeface="Arial" panose="020B0604020202020204" pitchFamily="34" charset="0"/>
                <a:cs typeface="Arial" panose="020B0604020202020204" pitchFamily="34" charset="0"/>
              </a:rPr>
              <a:t>Cymru</a:t>
            </a:r>
            <a:r>
              <a:rPr lang="en-US" sz="2000" dirty="0">
                <a:latin typeface="Arial" panose="020B0604020202020204" pitchFamily="34" charset="0"/>
                <a:cs typeface="Arial" panose="020B0604020202020204" pitchFamily="34" charset="0"/>
              </a:rPr>
              <a:t> which still remained rooted in Welsh-speaking areas.</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After the downfall of Margaret Thatcher, the new PM, John Major made John Redwood the Welsh Secretary. He had very little feeling for Wales he cut budgets, stopped flying the Welsh flag on certain buildings. He offended many people in Wales.</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His attitude allowed many to rediscover their national roots and many were beginning to warm to the idea of devolution.</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Ron Davies a Welsh </a:t>
            </a:r>
            <a:r>
              <a:rPr lang="en-US" sz="2000" dirty="0" err="1">
                <a:latin typeface="Arial" panose="020B0604020202020204" pitchFamily="34" charset="0"/>
                <a:cs typeface="Arial" panose="020B0604020202020204" pitchFamily="34" charset="0"/>
              </a:rPr>
              <a:t>Labour</a:t>
            </a:r>
            <a:r>
              <a:rPr lang="en-US" sz="2000" dirty="0">
                <a:latin typeface="Arial" panose="020B0604020202020204" pitchFamily="34" charset="0"/>
                <a:cs typeface="Arial" panose="020B0604020202020204" pitchFamily="34" charset="0"/>
              </a:rPr>
              <a:t> MP told his party in 1994 “ Like the Scots, we are a nation. We have our own country. We have our own language, our own history, traditions, ethics, values and pride”.</a:t>
            </a:r>
          </a:p>
        </p:txBody>
      </p:sp>
    </p:spTree>
    <p:extLst>
      <p:ext uri="{BB962C8B-B14F-4D97-AF65-F5344CB8AC3E}">
        <p14:creationId xmlns:p14="http://schemas.microsoft.com/office/powerpoint/2010/main" val="2275922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0211CE-F827-744C-9E3D-D716607A8849}"/>
              </a:ext>
            </a:extLst>
          </p:cNvPr>
          <p:cNvSpPr txBox="1"/>
          <p:nvPr/>
        </p:nvSpPr>
        <p:spPr>
          <a:xfrm>
            <a:off x="278296" y="410817"/>
            <a:ext cx="11383617" cy="2092881"/>
          </a:xfrm>
          <a:prstGeom prst="rect">
            <a:avLst/>
          </a:prstGeom>
          <a:noFill/>
        </p:spPr>
        <p:txBody>
          <a:bodyPr wrap="square" rtlCol="0">
            <a:spAutoFit/>
          </a:bodyPr>
          <a:lstStyle/>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It is one of the ironies of Welsh history that it was a Conservative government that did more than any other before it to bolster the official status of the Welsh language but also to encourage people to think about their nationality in more political terms.</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669876805"/>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docProps/app.xml><?xml version="1.0" encoding="utf-8"?>
<Properties xmlns="http://schemas.openxmlformats.org/officeDocument/2006/extended-properties" xmlns:vt="http://schemas.openxmlformats.org/officeDocument/2006/docPropsVTypes">
  <TotalTime>0</TotalTime>
  <Words>1790</Words>
  <Application>Microsoft Macintosh PowerPoint</Application>
  <PresentationFormat>Widescreen</PresentationFormat>
  <Paragraphs>79</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 Light</vt:lpstr>
      <vt:lpstr>Rockwell</vt:lpstr>
      <vt:lpstr>Wingdings</vt:lpstr>
      <vt:lpstr>Atlas</vt:lpstr>
      <vt:lpstr>Social Change since 1970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Change since 1970</dc:title>
  <dc:creator>Conway Davies</dc:creator>
  <cp:lastModifiedBy>Conway Davies</cp:lastModifiedBy>
  <cp:revision>2</cp:revision>
  <dcterms:created xsi:type="dcterms:W3CDTF">2019-01-30T20:41:47Z</dcterms:created>
  <dcterms:modified xsi:type="dcterms:W3CDTF">2019-01-30T20:42:41Z</dcterms:modified>
</cp:coreProperties>
</file>