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8" r:id="rId3"/>
    <p:sldId id="260" r:id="rId4"/>
    <p:sldId id="257" r:id="rId5"/>
    <p:sldId id="261" r:id="rId6"/>
    <p:sldId id="263" r:id="rId7"/>
    <p:sldId id="264" r:id="rId8"/>
    <p:sldId id="265" r:id="rId9"/>
    <p:sldId id="266" r:id="rId10"/>
    <p:sldId id="267" r:id="rId11"/>
    <p:sldId id="268" r:id="rId12"/>
    <p:sldId id="269" r:id="rId13"/>
    <p:sldId id="270" r:id="rId14"/>
    <p:sldId id="271" r:id="rId15"/>
    <p:sldId id="272" r:id="rId16"/>
    <p:sldId id="273" r:id="rId17"/>
    <p:sldId id="262"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ckie lovell" initials="vl" lastIdx="3" clrIdx="0">
    <p:extLst>
      <p:ext uri="{19B8F6BF-5375-455C-9EA6-DF929625EA0E}">
        <p15:presenceInfo xmlns:p15="http://schemas.microsoft.com/office/powerpoint/2012/main" userId="acbb81e24b4a8a1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42" d="100"/>
          <a:sy n="42" d="100"/>
        </p:scale>
        <p:origin x="72"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037754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842674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56243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8C1370-EB5A-4C68-8316-9C811177629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15230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8C1370-EB5A-4C68-8316-9C8111776294}" type="datetimeFigureOut">
              <a:rPr lang="en-GB" smtClean="0"/>
              <a:t>20/11/2020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2675613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8C1370-EB5A-4C68-8316-9C8111776294}" type="datetimeFigureOut">
              <a:rPr lang="en-GB" smtClean="0"/>
              <a:t>20/11/2020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284150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8C1370-EB5A-4C68-8316-9C8111776294}" type="datetimeFigureOut">
              <a:rPr lang="en-GB" smtClean="0"/>
              <a:t>20/11/2020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210556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8C1370-EB5A-4C68-8316-9C811177629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709949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8C1370-EB5A-4C68-8316-9C811177629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9287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911770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98693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452486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4396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86145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1382181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2370911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B8C1370-EB5A-4C68-8316-9C8111776294}" type="datetimeFigureOut">
              <a:rPr lang="en-GB" smtClean="0"/>
              <a:t>20/11/2020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A01747-86D7-4342-9129-A43502BCE703}" type="slidenum">
              <a:rPr lang="en-GB" smtClean="0"/>
              <a:t>‹#›</a:t>
            </a:fld>
            <a:endParaRPr lang="en-GB"/>
          </a:p>
        </p:txBody>
      </p:sp>
    </p:spTree>
    <p:extLst>
      <p:ext uri="{BB962C8B-B14F-4D97-AF65-F5344CB8AC3E}">
        <p14:creationId xmlns:p14="http://schemas.microsoft.com/office/powerpoint/2010/main" val="5463548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ied.eu/project-updates/how-an-entrepreneurial-idea-can/" TargetMode="External"/><Relationship Id="rId7" Type="http://schemas.openxmlformats.org/officeDocument/2006/relationships/hyperlink" Target="https://www.evensi.uk/academic-skills-introduction-studying-bryn-tr3-university-hull/262255896" TargetMode="External"/><Relationship Id="rId2" Type="http://schemas.openxmlformats.org/officeDocument/2006/relationships/hyperlink" Target="https://jtech.digital/note-taking%20tips#:~:text=Whether%20notating%20a%20 document%20for,with%20clients%20and%20coworkers%20alike" TargetMode="External"/><Relationship Id="rId1" Type="http://schemas.openxmlformats.org/officeDocument/2006/relationships/slideLayout" Target="../slideLayouts/slideLayout7.xml"/><Relationship Id="rId6" Type="http://schemas.openxmlformats.org/officeDocument/2006/relationships/hyperlink" Target="https://bizfluent.com/info-7927571-importance-organizational-skills-workplace.html" TargetMode="External"/><Relationship Id="rId5" Type="http://schemas.openxmlformats.org/officeDocument/2006/relationships/hyperlink" Target="https://inside.6q.io/employee-motivation-important/" TargetMode="External"/><Relationship Id="rId4" Type="http://schemas.openxmlformats.org/officeDocument/2006/relationships/hyperlink" Target="https://finallyfamilyhomes.org/the-importance-of-note-taking/"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997A5F-2061-4989-B31B-B6C5CE5149A2}"/>
              </a:ext>
            </a:extLst>
          </p:cNvPr>
          <p:cNvPicPr>
            <a:picLocks noChangeAspect="1"/>
          </p:cNvPicPr>
          <p:nvPr/>
        </p:nvPicPr>
        <p:blipFill>
          <a:blip r:embed="rId2"/>
          <a:stretch>
            <a:fillRect/>
          </a:stretch>
        </p:blipFill>
        <p:spPr>
          <a:xfrm>
            <a:off x="353375" y="562323"/>
            <a:ext cx="4444369" cy="749873"/>
          </a:xfrm>
          <a:prstGeom prst="rect">
            <a:avLst/>
          </a:prstGeom>
        </p:spPr>
      </p:pic>
      <p:sp>
        <p:nvSpPr>
          <p:cNvPr id="6" name="TextBox 5">
            <a:extLst>
              <a:ext uri="{FF2B5EF4-FFF2-40B4-BE49-F238E27FC236}">
                <a16:creationId xmlns:a16="http://schemas.microsoft.com/office/drawing/2014/main" id="{86F8BA72-7AF0-4441-B2FC-3137BAD3D057}"/>
              </a:ext>
            </a:extLst>
          </p:cNvPr>
          <p:cNvSpPr txBox="1"/>
          <p:nvPr/>
        </p:nvSpPr>
        <p:spPr>
          <a:xfrm>
            <a:off x="3812090" y="1961321"/>
            <a:ext cx="4567820"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Study Skills Presentation </a:t>
            </a:r>
          </a:p>
        </p:txBody>
      </p:sp>
      <p:sp>
        <p:nvSpPr>
          <p:cNvPr id="8" name="TextBox 7">
            <a:extLst>
              <a:ext uri="{FF2B5EF4-FFF2-40B4-BE49-F238E27FC236}">
                <a16:creationId xmlns:a16="http://schemas.microsoft.com/office/drawing/2014/main" id="{F04BE043-5490-4BAB-9831-4CD9946D1366}"/>
              </a:ext>
            </a:extLst>
          </p:cNvPr>
          <p:cNvSpPr txBox="1"/>
          <p:nvPr/>
        </p:nvSpPr>
        <p:spPr>
          <a:xfrm>
            <a:off x="934277" y="3425687"/>
            <a:ext cx="10323445" cy="156966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Choose 3 study skills that you feel are important for future employability, and discuss how these can be transferred to a youth work setting. </a:t>
            </a:r>
          </a:p>
          <a:p>
            <a:r>
              <a:rPr lang="en-GB" sz="2400" dirty="0">
                <a:latin typeface="Arial" panose="020B0604020202020204" pitchFamily="34" charset="0"/>
                <a:cs typeface="Arial" panose="020B0604020202020204" pitchFamily="34" charset="0"/>
              </a:rPr>
              <a:t>Discuss why they are important skills for the workplace.  </a:t>
            </a:r>
          </a:p>
          <a:p>
            <a:r>
              <a:rPr lang="en-GB" sz="2400" dirty="0">
                <a:latin typeface="Arial" panose="020B0604020202020204" pitchFamily="34" charset="0"/>
                <a:cs typeface="Arial" panose="020B0604020202020204" pitchFamily="34" charset="0"/>
              </a:rPr>
              <a:t>Include action points for further personal development.</a:t>
            </a:r>
          </a:p>
        </p:txBody>
      </p:sp>
      <p:sp>
        <p:nvSpPr>
          <p:cNvPr id="2" name="TextBox 1">
            <a:extLst>
              <a:ext uri="{FF2B5EF4-FFF2-40B4-BE49-F238E27FC236}">
                <a16:creationId xmlns:a16="http://schemas.microsoft.com/office/drawing/2014/main" id="{D442F7B5-2843-4C1C-AC10-6B7C1E9470D5}"/>
              </a:ext>
            </a:extLst>
          </p:cNvPr>
          <p:cNvSpPr txBox="1"/>
          <p:nvPr/>
        </p:nvSpPr>
        <p:spPr>
          <a:xfrm>
            <a:off x="9778446" y="505478"/>
            <a:ext cx="2060179" cy="523220"/>
          </a:xfrm>
          <a:prstGeom prst="rect">
            <a:avLst/>
          </a:prstGeom>
          <a:noFill/>
        </p:spPr>
        <p:txBody>
          <a:bodyPr wrap="none" rtlCol="0">
            <a:spAutoFit/>
          </a:bodyPr>
          <a:lstStyle/>
          <a:p>
            <a:r>
              <a:rPr lang="en-GB" sz="2800" dirty="0"/>
              <a:t>20/11/2020</a:t>
            </a:r>
          </a:p>
        </p:txBody>
      </p:sp>
    </p:spTree>
    <p:extLst>
      <p:ext uri="{BB962C8B-B14F-4D97-AF65-F5344CB8AC3E}">
        <p14:creationId xmlns:p14="http://schemas.microsoft.com/office/powerpoint/2010/main" val="2193893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9FF073B-3E7D-4D72-824E-2A2879A5894A}"/>
              </a:ext>
            </a:extLst>
          </p:cNvPr>
          <p:cNvSpPr txBox="1"/>
          <p:nvPr/>
        </p:nvSpPr>
        <p:spPr>
          <a:xfrm>
            <a:off x="1577009" y="1720840"/>
            <a:ext cx="8839200" cy="3901837"/>
          </a:xfrm>
          <a:prstGeom prst="rect">
            <a:avLst/>
          </a:prstGeom>
          <a:noFill/>
        </p:spPr>
        <p:txBody>
          <a:bodyPr wrap="square">
            <a:spAutoFit/>
          </a:bodyPr>
          <a:lstStyle/>
          <a:p>
            <a:r>
              <a:rPr lang="en-GB" sz="2400" b="1" u="sng" dirty="0">
                <a:latin typeface="Arial" panose="020B0604020202020204" pitchFamily="34" charset="0"/>
                <a:cs typeface="Arial" panose="020B0604020202020204" pitchFamily="34" charset="0"/>
              </a:rPr>
              <a:t>During this presentation we will discuss;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Academic study skills.</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3 study skills I feel are important for future employability.</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Why these skills are important for the workplace</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How these can be transferred to a youth work setting. </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Action points for my personal development.</a:t>
            </a:r>
          </a:p>
        </p:txBody>
      </p:sp>
    </p:spTree>
    <p:extLst>
      <p:ext uri="{BB962C8B-B14F-4D97-AF65-F5344CB8AC3E}">
        <p14:creationId xmlns:p14="http://schemas.microsoft.com/office/powerpoint/2010/main" val="399885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97065B-C657-4A41-8CFF-B67C89E088AD}"/>
              </a:ext>
            </a:extLst>
          </p:cNvPr>
          <p:cNvSpPr txBox="1"/>
          <p:nvPr/>
        </p:nvSpPr>
        <p:spPr>
          <a:xfrm>
            <a:off x="1405041" y="6029741"/>
            <a:ext cx="73058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Image sourced from Institute of Entrepreneurship Development. (</a:t>
            </a:r>
            <a:r>
              <a:rPr lang="en-GB" sz="1400" dirty="0" err="1">
                <a:latin typeface="Arial" panose="020B0604020202020204" pitchFamily="34" charset="0"/>
                <a:cs typeface="Arial" panose="020B0604020202020204" pitchFamily="34" charset="0"/>
              </a:rPr>
              <a:t>Dalakoura</a:t>
            </a:r>
            <a:r>
              <a:rPr lang="en-GB" sz="1400" dirty="0">
                <a:latin typeface="Arial" panose="020B0604020202020204" pitchFamily="34" charset="0"/>
                <a:cs typeface="Arial" panose="020B0604020202020204" pitchFamily="34" charset="0"/>
              </a:rPr>
              <a:t>, 2018)</a:t>
            </a:r>
          </a:p>
        </p:txBody>
      </p:sp>
      <p:pic>
        <p:nvPicPr>
          <p:cNvPr id="4" name="Picture 3">
            <a:extLst>
              <a:ext uri="{FF2B5EF4-FFF2-40B4-BE49-F238E27FC236}">
                <a16:creationId xmlns:a16="http://schemas.microsoft.com/office/drawing/2014/main" id="{7CB9F480-B878-47F9-8C9E-AFC572A3B385}"/>
              </a:ext>
            </a:extLst>
          </p:cNvPr>
          <p:cNvPicPr>
            <a:picLocks noChangeAspect="1"/>
          </p:cNvPicPr>
          <p:nvPr/>
        </p:nvPicPr>
        <p:blipFill>
          <a:blip r:embed="rId2"/>
          <a:stretch>
            <a:fillRect/>
          </a:stretch>
        </p:blipFill>
        <p:spPr>
          <a:xfrm>
            <a:off x="859155" y="674370"/>
            <a:ext cx="8096250" cy="5143500"/>
          </a:xfrm>
          <a:prstGeom prst="rect">
            <a:avLst/>
          </a:prstGeom>
        </p:spPr>
      </p:pic>
    </p:spTree>
    <p:extLst>
      <p:ext uri="{BB962C8B-B14F-4D97-AF65-F5344CB8AC3E}">
        <p14:creationId xmlns:p14="http://schemas.microsoft.com/office/powerpoint/2010/main" val="4022380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3EB2AD-5836-4BE8-A338-EE7F841B7361}"/>
              </a:ext>
            </a:extLst>
          </p:cNvPr>
          <p:cNvPicPr>
            <a:picLocks noChangeAspect="1"/>
          </p:cNvPicPr>
          <p:nvPr/>
        </p:nvPicPr>
        <p:blipFill rotWithShape="1">
          <a:blip r:embed="rId2"/>
          <a:srcRect l="2609" t="9767" r="7695" b="8265"/>
          <a:stretch/>
        </p:blipFill>
        <p:spPr>
          <a:xfrm>
            <a:off x="464234" y="917225"/>
            <a:ext cx="9200271" cy="5023549"/>
          </a:xfrm>
          <a:prstGeom prst="rect">
            <a:avLst/>
          </a:prstGeom>
        </p:spPr>
      </p:pic>
      <p:sp>
        <p:nvSpPr>
          <p:cNvPr id="8" name="TextBox 7">
            <a:extLst>
              <a:ext uri="{FF2B5EF4-FFF2-40B4-BE49-F238E27FC236}">
                <a16:creationId xmlns:a16="http://schemas.microsoft.com/office/drawing/2014/main" id="{234AFD02-ECF1-4E52-AA4B-A33E291E2677}"/>
              </a:ext>
            </a:extLst>
          </p:cNvPr>
          <p:cNvSpPr txBox="1"/>
          <p:nvPr/>
        </p:nvSpPr>
        <p:spPr>
          <a:xfrm>
            <a:off x="3426348" y="5940774"/>
            <a:ext cx="4033232" cy="369332"/>
          </a:xfrm>
          <a:prstGeom prst="rect">
            <a:avLst/>
          </a:prstGeom>
          <a:noFill/>
        </p:spPr>
        <p:txBody>
          <a:bodyPr wrap="square" rtlCol="0">
            <a:spAutoFit/>
          </a:bodyPr>
          <a:lstStyle/>
          <a:p>
            <a:r>
              <a:rPr lang="en-GB" dirty="0"/>
              <a:t> </a:t>
            </a:r>
            <a:r>
              <a:rPr lang="en-GB" sz="1400" dirty="0">
                <a:latin typeface="Arial" panose="020B0604020202020204" pitchFamily="34" charset="0"/>
                <a:cs typeface="Arial" panose="020B0604020202020204" pitchFamily="34" charset="0"/>
              </a:rPr>
              <a:t>Image sourced from </a:t>
            </a:r>
            <a:r>
              <a:rPr lang="en-GB" sz="1400" dirty="0" err="1">
                <a:latin typeface="Arial" panose="020B0604020202020204" pitchFamily="34" charset="0"/>
                <a:cs typeface="Arial" panose="020B0604020202020204" pitchFamily="34" charset="0"/>
              </a:rPr>
              <a:t>Evensi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ResLife</a:t>
            </a:r>
            <a:r>
              <a:rPr lang="en-GB" sz="14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3307988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ADF976-1634-41F4-A1FD-9E93319DFA5E}"/>
              </a:ext>
            </a:extLst>
          </p:cNvPr>
          <p:cNvPicPr>
            <a:picLocks noChangeAspect="1"/>
          </p:cNvPicPr>
          <p:nvPr/>
        </p:nvPicPr>
        <p:blipFill>
          <a:blip r:embed="rId2"/>
          <a:stretch>
            <a:fillRect/>
          </a:stretch>
        </p:blipFill>
        <p:spPr>
          <a:xfrm>
            <a:off x="530618" y="2067951"/>
            <a:ext cx="8887625" cy="3603382"/>
          </a:xfrm>
          <a:prstGeom prst="rect">
            <a:avLst/>
          </a:prstGeom>
        </p:spPr>
      </p:pic>
      <p:sp>
        <p:nvSpPr>
          <p:cNvPr id="5" name="TextBox 4">
            <a:extLst>
              <a:ext uri="{FF2B5EF4-FFF2-40B4-BE49-F238E27FC236}">
                <a16:creationId xmlns:a16="http://schemas.microsoft.com/office/drawing/2014/main" id="{C8218383-4E72-4667-BA47-50B52917BC3E}"/>
              </a:ext>
            </a:extLst>
          </p:cNvPr>
          <p:cNvSpPr txBox="1"/>
          <p:nvPr/>
        </p:nvSpPr>
        <p:spPr>
          <a:xfrm>
            <a:off x="-8387" y="868615"/>
            <a:ext cx="9965634" cy="954107"/>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The 3 study skills I feel are important for future employability</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54023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16D9F4-7CD5-4CAD-977A-29480033A7CD}"/>
              </a:ext>
            </a:extLst>
          </p:cNvPr>
          <p:cNvSpPr txBox="1"/>
          <p:nvPr/>
        </p:nvSpPr>
        <p:spPr>
          <a:xfrm>
            <a:off x="1793184" y="3157476"/>
            <a:ext cx="8950187" cy="1938992"/>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Being organised, means having the ability to sort and store information, so that it can be used at a later time. If you have good organisational skill you are also able rearrange workload and management your time, so that you can plan task out well and therefore achieve your goals. (Cottrell, 2019).</a:t>
            </a:r>
          </a:p>
        </p:txBody>
      </p:sp>
      <p:pic>
        <p:nvPicPr>
          <p:cNvPr id="5" name="Picture 4">
            <a:extLst>
              <a:ext uri="{FF2B5EF4-FFF2-40B4-BE49-F238E27FC236}">
                <a16:creationId xmlns:a16="http://schemas.microsoft.com/office/drawing/2014/main" id="{FBEA43AB-3E4B-4EB6-82F2-42BF9867471D}"/>
              </a:ext>
            </a:extLst>
          </p:cNvPr>
          <p:cNvPicPr>
            <a:picLocks noChangeAspect="1"/>
          </p:cNvPicPr>
          <p:nvPr/>
        </p:nvPicPr>
        <p:blipFill rotWithShape="1">
          <a:blip r:embed="rId2"/>
          <a:srcRect t="3749" r="65505"/>
          <a:stretch/>
        </p:blipFill>
        <p:spPr>
          <a:xfrm>
            <a:off x="0" y="-38985"/>
            <a:ext cx="3066143" cy="3467985"/>
          </a:xfrm>
          <a:prstGeom prst="rect">
            <a:avLst/>
          </a:prstGeom>
        </p:spPr>
      </p:pic>
      <p:sp>
        <p:nvSpPr>
          <p:cNvPr id="2" name="TextBox 1">
            <a:extLst>
              <a:ext uri="{FF2B5EF4-FFF2-40B4-BE49-F238E27FC236}">
                <a16:creationId xmlns:a16="http://schemas.microsoft.com/office/drawing/2014/main" id="{CC1A94C2-8405-46C4-85C0-791F1A2D634C}"/>
              </a:ext>
            </a:extLst>
          </p:cNvPr>
          <p:cNvSpPr txBox="1"/>
          <p:nvPr/>
        </p:nvSpPr>
        <p:spPr>
          <a:xfrm>
            <a:off x="5197310" y="1402619"/>
            <a:ext cx="2141933" cy="584775"/>
          </a:xfrm>
          <a:prstGeom prst="rect">
            <a:avLst/>
          </a:prstGeom>
          <a:noFill/>
        </p:spPr>
        <p:txBody>
          <a:bodyPr wrap="none" rtlCol="0">
            <a:spAutoFit/>
          </a:bodyPr>
          <a:lstStyle/>
          <a:p>
            <a:r>
              <a:rPr lang="en-GB" sz="3200" b="1" u="sng" dirty="0">
                <a:latin typeface="Arial" panose="020B0604020202020204" pitchFamily="34" charset="0"/>
                <a:cs typeface="Arial" panose="020B0604020202020204" pitchFamily="34" charset="0"/>
              </a:rPr>
              <a:t>Definition</a:t>
            </a:r>
            <a:r>
              <a:rPr lang="en-GB" dirty="0"/>
              <a:t> </a:t>
            </a:r>
          </a:p>
        </p:txBody>
      </p:sp>
    </p:spTree>
    <p:extLst>
      <p:ext uri="{BB962C8B-B14F-4D97-AF65-F5344CB8AC3E}">
        <p14:creationId xmlns:p14="http://schemas.microsoft.com/office/powerpoint/2010/main" val="2029646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44DE9B-4EAF-4761-B762-D293726BB1D3}"/>
              </a:ext>
            </a:extLst>
          </p:cNvPr>
          <p:cNvPicPr>
            <a:picLocks noChangeAspect="1"/>
          </p:cNvPicPr>
          <p:nvPr/>
        </p:nvPicPr>
        <p:blipFill>
          <a:blip r:embed="rId2"/>
          <a:stretch>
            <a:fillRect/>
          </a:stretch>
        </p:blipFill>
        <p:spPr>
          <a:xfrm>
            <a:off x="0" y="-39925"/>
            <a:ext cx="3066554" cy="3468925"/>
          </a:xfrm>
          <a:prstGeom prst="rect">
            <a:avLst/>
          </a:prstGeom>
        </p:spPr>
      </p:pic>
      <p:sp>
        <p:nvSpPr>
          <p:cNvPr id="4" name="TextBox 3">
            <a:extLst>
              <a:ext uri="{FF2B5EF4-FFF2-40B4-BE49-F238E27FC236}">
                <a16:creationId xmlns:a16="http://schemas.microsoft.com/office/drawing/2014/main" id="{65D371AF-A47B-49EC-BFDB-4EE44CAEA0FD}"/>
              </a:ext>
            </a:extLst>
          </p:cNvPr>
          <p:cNvSpPr txBox="1"/>
          <p:nvPr/>
        </p:nvSpPr>
        <p:spPr>
          <a:xfrm>
            <a:off x="1722783" y="3100581"/>
            <a:ext cx="8746434" cy="156966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Good organisational skills allow employees to coordinate their workload and responsibilities. Therefore, helping them to work more efficiently. (Huntington, 2017)</a:t>
            </a:r>
          </a:p>
          <a:p>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48C4B86-CECC-4DE5-B32C-D560BF8C0683}"/>
              </a:ext>
            </a:extLst>
          </p:cNvPr>
          <p:cNvSpPr txBox="1"/>
          <p:nvPr/>
        </p:nvSpPr>
        <p:spPr>
          <a:xfrm>
            <a:off x="3313647" y="740430"/>
            <a:ext cx="5593198" cy="954107"/>
          </a:xfrm>
          <a:prstGeom prst="rect">
            <a:avLst/>
          </a:prstGeom>
          <a:noFill/>
        </p:spPr>
        <p:txBody>
          <a:bodyPr wrap="none" rtlCol="0">
            <a:spAutoFit/>
          </a:bodyPr>
          <a:lstStyle/>
          <a:p>
            <a:r>
              <a:rPr lang="en-GB" sz="2800" b="1" u="sng" dirty="0">
                <a:latin typeface="Arial" panose="020B0604020202020204" pitchFamily="34" charset="0"/>
                <a:cs typeface="Arial" panose="020B0604020202020204" pitchFamily="34" charset="0"/>
              </a:rPr>
              <a:t>How/Why this skill is important </a:t>
            </a:r>
          </a:p>
          <a:p>
            <a:pPr algn="ctr"/>
            <a:r>
              <a:rPr lang="en-GB" sz="2800" b="1" u="sng" dirty="0">
                <a:latin typeface="Arial" panose="020B0604020202020204" pitchFamily="34" charset="0"/>
                <a:cs typeface="Arial" panose="020B0604020202020204" pitchFamily="34" charset="0"/>
              </a:rPr>
              <a:t>for employment </a:t>
            </a:r>
          </a:p>
        </p:txBody>
      </p:sp>
    </p:spTree>
    <p:extLst>
      <p:ext uri="{BB962C8B-B14F-4D97-AF65-F5344CB8AC3E}">
        <p14:creationId xmlns:p14="http://schemas.microsoft.com/office/powerpoint/2010/main" val="3116254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9C66D0-DFA2-4460-A476-A2440666090B}"/>
              </a:ext>
            </a:extLst>
          </p:cNvPr>
          <p:cNvPicPr>
            <a:picLocks noChangeAspect="1"/>
          </p:cNvPicPr>
          <p:nvPr/>
        </p:nvPicPr>
        <p:blipFill>
          <a:blip r:embed="rId2"/>
          <a:stretch>
            <a:fillRect/>
          </a:stretch>
        </p:blipFill>
        <p:spPr>
          <a:xfrm>
            <a:off x="0" y="0"/>
            <a:ext cx="3066554" cy="3468925"/>
          </a:xfrm>
          <a:prstGeom prst="rect">
            <a:avLst/>
          </a:prstGeom>
        </p:spPr>
      </p:pic>
      <p:grpSp>
        <p:nvGrpSpPr>
          <p:cNvPr id="5" name="Group 4">
            <a:extLst>
              <a:ext uri="{FF2B5EF4-FFF2-40B4-BE49-F238E27FC236}">
                <a16:creationId xmlns:a16="http://schemas.microsoft.com/office/drawing/2014/main" id="{E68132E9-AB44-4277-BC67-021D1D4F5C6E}"/>
              </a:ext>
            </a:extLst>
          </p:cNvPr>
          <p:cNvGrpSpPr/>
          <p:nvPr/>
        </p:nvGrpSpPr>
        <p:grpSpPr>
          <a:xfrm>
            <a:off x="2934032" y="949921"/>
            <a:ext cx="6521914" cy="525338"/>
            <a:chOff x="3742415" y="1387242"/>
            <a:chExt cx="6521914" cy="525338"/>
          </a:xfrm>
        </p:grpSpPr>
        <p:sp>
          <p:nvSpPr>
            <p:cNvPr id="2" name="TextBox 1">
              <a:extLst>
                <a:ext uri="{FF2B5EF4-FFF2-40B4-BE49-F238E27FC236}">
                  <a16:creationId xmlns:a16="http://schemas.microsoft.com/office/drawing/2014/main" id="{2C47540F-CD55-4CB3-952D-FE5949EBE2EF}"/>
                </a:ext>
              </a:extLst>
            </p:cNvPr>
            <p:cNvSpPr txBox="1"/>
            <p:nvPr/>
          </p:nvSpPr>
          <p:spPr>
            <a:xfrm>
              <a:off x="3742415" y="1387242"/>
              <a:ext cx="6521914" cy="523220"/>
            </a:xfrm>
            <a:prstGeom prst="rect">
              <a:avLst/>
            </a:prstGeom>
            <a:noFill/>
          </p:spPr>
          <p:txBody>
            <a:bodyPr wrap="none" rtlCol="0">
              <a:spAutoFit/>
            </a:bodyPr>
            <a:lstStyle/>
            <a:p>
              <a:r>
                <a:rPr lang="en-GB" sz="2800" u="sng" dirty="0">
                  <a:latin typeface="Arial" panose="020B0604020202020204" pitchFamily="34" charset="0"/>
                  <a:cs typeface="Arial" panose="020B0604020202020204" pitchFamily="34" charset="0"/>
                </a:rPr>
                <a:t>Study Skill</a:t>
              </a:r>
              <a:r>
                <a:rPr lang="en-GB" sz="2800" dirty="0">
                  <a:latin typeface="Arial" panose="020B0604020202020204" pitchFamily="34" charset="0"/>
                  <a:cs typeface="Arial" panose="020B0604020202020204" pitchFamily="34" charset="0"/>
                </a:rPr>
                <a:t>             </a:t>
              </a:r>
              <a:r>
                <a:rPr lang="en-GB" sz="2800" u="sng" dirty="0">
                  <a:latin typeface="Arial" panose="020B0604020202020204" pitchFamily="34" charset="0"/>
                  <a:cs typeface="Arial" panose="020B0604020202020204" pitchFamily="34" charset="0"/>
                </a:rPr>
                <a:t>Youth Work Practice</a:t>
              </a:r>
            </a:p>
          </p:txBody>
        </p:sp>
        <p:sp>
          <p:nvSpPr>
            <p:cNvPr id="4" name="Arrow: Right 3">
              <a:extLst>
                <a:ext uri="{FF2B5EF4-FFF2-40B4-BE49-F238E27FC236}">
                  <a16:creationId xmlns:a16="http://schemas.microsoft.com/office/drawing/2014/main" id="{2A14A4D7-3D27-4D81-8AEC-E8F23ACC8CAC}"/>
                </a:ext>
              </a:extLst>
            </p:cNvPr>
            <p:cNvSpPr/>
            <p:nvPr/>
          </p:nvSpPr>
          <p:spPr>
            <a:xfrm>
              <a:off x="5915317" y="1389360"/>
              <a:ext cx="551743" cy="5232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9" name="TextBox 8">
            <a:extLst>
              <a:ext uri="{FF2B5EF4-FFF2-40B4-BE49-F238E27FC236}">
                <a16:creationId xmlns:a16="http://schemas.microsoft.com/office/drawing/2014/main" id="{6DAB9216-7EDC-4D60-9AE3-C957D8C86D47}"/>
              </a:ext>
            </a:extLst>
          </p:cNvPr>
          <p:cNvSpPr txBox="1"/>
          <p:nvPr/>
        </p:nvSpPr>
        <p:spPr>
          <a:xfrm>
            <a:off x="2321553" y="4655067"/>
            <a:ext cx="6122503"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workload and responsibilities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meetings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activates for a youth club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caseloads of young people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trips/ Events for young people  </a:t>
            </a:r>
          </a:p>
        </p:txBody>
      </p:sp>
      <p:sp>
        <p:nvSpPr>
          <p:cNvPr id="10" name="TextBox 9">
            <a:extLst>
              <a:ext uri="{FF2B5EF4-FFF2-40B4-BE49-F238E27FC236}">
                <a16:creationId xmlns:a16="http://schemas.microsoft.com/office/drawing/2014/main" id="{F1B3A148-F2A0-4876-ABD1-5C0CF0E4FA99}"/>
              </a:ext>
            </a:extLst>
          </p:cNvPr>
          <p:cNvSpPr txBox="1"/>
          <p:nvPr/>
        </p:nvSpPr>
        <p:spPr>
          <a:xfrm>
            <a:off x="2321553" y="2897157"/>
            <a:ext cx="7211846" cy="1569660"/>
          </a:xfrm>
          <a:prstGeom prst="rect">
            <a:avLst/>
          </a:prstGeom>
          <a:noFill/>
        </p:spPr>
        <p:txBody>
          <a:bodyPr wrap="non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assignments and study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Organise placement and activates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Balance study, placement, work and person lives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11" name="Arrow: Down 10">
            <a:extLst>
              <a:ext uri="{FF2B5EF4-FFF2-40B4-BE49-F238E27FC236}">
                <a16:creationId xmlns:a16="http://schemas.microsoft.com/office/drawing/2014/main" id="{466A90D4-496E-4B84-9E53-39E904578844}"/>
              </a:ext>
            </a:extLst>
          </p:cNvPr>
          <p:cNvSpPr/>
          <p:nvPr/>
        </p:nvSpPr>
        <p:spPr>
          <a:xfrm>
            <a:off x="4505740" y="4227444"/>
            <a:ext cx="344556" cy="42550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0943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3AC129-0311-4FDD-AF48-5CE915052A3E}"/>
              </a:ext>
            </a:extLst>
          </p:cNvPr>
          <p:cNvPicPr>
            <a:picLocks noChangeAspect="1"/>
          </p:cNvPicPr>
          <p:nvPr/>
        </p:nvPicPr>
        <p:blipFill rotWithShape="1">
          <a:blip r:embed="rId2"/>
          <a:srcRect l="34438" t="8321" r="33751"/>
          <a:stretch/>
        </p:blipFill>
        <p:spPr>
          <a:xfrm>
            <a:off x="0" y="0"/>
            <a:ext cx="2827606" cy="3303249"/>
          </a:xfrm>
          <a:prstGeom prst="rect">
            <a:avLst/>
          </a:prstGeom>
        </p:spPr>
      </p:pic>
      <p:sp>
        <p:nvSpPr>
          <p:cNvPr id="6" name="TextBox 5">
            <a:extLst>
              <a:ext uri="{FF2B5EF4-FFF2-40B4-BE49-F238E27FC236}">
                <a16:creationId xmlns:a16="http://schemas.microsoft.com/office/drawing/2014/main" id="{D89E9EF7-3D0A-44DB-99A1-A97C9279CB07}"/>
              </a:ext>
            </a:extLst>
          </p:cNvPr>
          <p:cNvSpPr txBox="1"/>
          <p:nvPr/>
        </p:nvSpPr>
        <p:spPr>
          <a:xfrm>
            <a:off x="2024766" y="3303249"/>
            <a:ext cx="814246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Motivation can be described as goal oriented behaviour. This means that’s a person has a fixed mind set, and therefore, will do what is necessary in order to complete a task (Reeve, 2001).</a:t>
            </a:r>
          </a:p>
        </p:txBody>
      </p:sp>
      <p:pic>
        <p:nvPicPr>
          <p:cNvPr id="2" name="Picture 1">
            <a:extLst>
              <a:ext uri="{FF2B5EF4-FFF2-40B4-BE49-F238E27FC236}">
                <a16:creationId xmlns:a16="http://schemas.microsoft.com/office/drawing/2014/main" id="{DD80FA05-0BCD-442A-BA3B-360DD98974E6}"/>
              </a:ext>
            </a:extLst>
          </p:cNvPr>
          <p:cNvPicPr>
            <a:picLocks noChangeAspect="1"/>
          </p:cNvPicPr>
          <p:nvPr/>
        </p:nvPicPr>
        <p:blipFill>
          <a:blip r:embed="rId3"/>
          <a:stretch>
            <a:fillRect/>
          </a:stretch>
        </p:blipFill>
        <p:spPr>
          <a:xfrm>
            <a:off x="4907176" y="1221819"/>
            <a:ext cx="2377646" cy="859611"/>
          </a:xfrm>
          <a:prstGeom prst="rect">
            <a:avLst/>
          </a:prstGeom>
        </p:spPr>
      </p:pic>
    </p:spTree>
    <p:extLst>
      <p:ext uri="{BB962C8B-B14F-4D97-AF65-F5344CB8AC3E}">
        <p14:creationId xmlns:p14="http://schemas.microsoft.com/office/powerpoint/2010/main" val="3831465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8FF904-F7AB-407F-813F-8B3AB0CB8128}"/>
              </a:ext>
            </a:extLst>
          </p:cNvPr>
          <p:cNvPicPr>
            <a:picLocks noChangeAspect="1"/>
          </p:cNvPicPr>
          <p:nvPr/>
        </p:nvPicPr>
        <p:blipFill>
          <a:blip r:embed="rId2"/>
          <a:stretch>
            <a:fillRect/>
          </a:stretch>
        </p:blipFill>
        <p:spPr>
          <a:xfrm>
            <a:off x="0" y="0"/>
            <a:ext cx="2828789" cy="3304318"/>
          </a:xfrm>
          <a:prstGeom prst="rect">
            <a:avLst/>
          </a:prstGeom>
        </p:spPr>
      </p:pic>
      <p:pic>
        <p:nvPicPr>
          <p:cNvPr id="2" name="Picture 1">
            <a:extLst>
              <a:ext uri="{FF2B5EF4-FFF2-40B4-BE49-F238E27FC236}">
                <a16:creationId xmlns:a16="http://schemas.microsoft.com/office/drawing/2014/main" id="{05DF50E8-FE6E-41E7-B17E-C111A52936A7}"/>
              </a:ext>
            </a:extLst>
          </p:cNvPr>
          <p:cNvPicPr>
            <a:picLocks noChangeAspect="1"/>
          </p:cNvPicPr>
          <p:nvPr/>
        </p:nvPicPr>
        <p:blipFill>
          <a:blip r:embed="rId3"/>
          <a:stretch>
            <a:fillRect/>
          </a:stretch>
        </p:blipFill>
        <p:spPr>
          <a:xfrm>
            <a:off x="3325943" y="1003135"/>
            <a:ext cx="5791702" cy="1176630"/>
          </a:xfrm>
          <a:prstGeom prst="rect">
            <a:avLst/>
          </a:prstGeom>
        </p:spPr>
      </p:pic>
      <p:sp>
        <p:nvSpPr>
          <p:cNvPr id="5" name="TextBox 4">
            <a:extLst>
              <a:ext uri="{FF2B5EF4-FFF2-40B4-BE49-F238E27FC236}">
                <a16:creationId xmlns:a16="http://schemas.microsoft.com/office/drawing/2014/main" id="{C0026838-DACA-48A2-9460-3D9E5E292746}"/>
              </a:ext>
            </a:extLst>
          </p:cNvPr>
          <p:cNvSpPr txBox="1"/>
          <p:nvPr/>
        </p:nvSpPr>
        <p:spPr>
          <a:xfrm>
            <a:off x="1200702" y="3182900"/>
            <a:ext cx="8663609" cy="2308324"/>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Motivated employees will put more effort in the tasks that they are assigned. Therefore, they can increase an organisation productivity.</a:t>
            </a:r>
          </a:p>
          <a:p>
            <a:r>
              <a:rPr lang="en-GB" sz="2400" dirty="0">
                <a:latin typeface="Arial" panose="020B0604020202020204" pitchFamily="34" charset="0"/>
                <a:cs typeface="Arial" panose="020B0604020202020204" pitchFamily="34" charset="0"/>
              </a:rPr>
              <a:t>Employee motivation levels are often linked to the job satisfaction, and therefore motivated people are more likely to achieve promotions and have pay rises. (</a:t>
            </a:r>
            <a:r>
              <a:rPr lang="en-GB" sz="2400" dirty="0" err="1">
                <a:latin typeface="Arial" panose="020B0604020202020204" pitchFamily="34" charset="0"/>
                <a:cs typeface="Arial" panose="020B0604020202020204" pitchFamily="34" charset="0"/>
              </a:rPr>
              <a:t>Heryati</a:t>
            </a:r>
            <a:r>
              <a:rPr lang="en-GB" sz="2400" dirty="0">
                <a:latin typeface="Arial" panose="020B0604020202020204" pitchFamily="34" charset="0"/>
                <a:cs typeface="Arial" panose="020B0604020202020204" pitchFamily="34" charset="0"/>
              </a:rPr>
              <a:t>, 2020) </a:t>
            </a:r>
          </a:p>
        </p:txBody>
      </p:sp>
    </p:spTree>
    <p:extLst>
      <p:ext uri="{BB962C8B-B14F-4D97-AF65-F5344CB8AC3E}">
        <p14:creationId xmlns:p14="http://schemas.microsoft.com/office/powerpoint/2010/main" val="3906563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6E46B4-9DA3-4611-99AC-34D6BBA7BA49}"/>
              </a:ext>
            </a:extLst>
          </p:cNvPr>
          <p:cNvPicPr>
            <a:picLocks noChangeAspect="1"/>
          </p:cNvPicPr>
          <p:nvPr/>
        </p:nvPicPr>
        <p:blipFill>
          <a:blip r:embed="rId2"/>
          <a:stretch>
            <a:fillRect/>
          </a:stretch>
        </p:blipFill>
        <p:spPr>
          <a:xfrm>
            <a:off x="0" y="124682"/>
            <a:ext cx="2828789" cy="3304318"/>
          </a:xfrm>
          <a:prstGeom prst="rect">
            <a:avLst/>
          </a:prstGeom>
        </p:spPr>
      </p:pic>
      <p:pic>
        <p:nvPicPr>
          <p:cNvPr id="2" name="Picture 1">
            <a:extLst>
              <a:ext uri="{FF2B5EF4-FFF2-40B4-BE49-F238E27FC236}">
                <a16:creationId xmlns:a16="http://schemas.microsoft.com/office/drawing/2014/main" id="{74ED4655-F36E-4BFC-8C98-FB305995B1D3}"/>
              </a:ext>
            </a:extLst>
          </p:cNvPr>
          <p:cNvPicPr>
            <a:picLocks noChangeAspect="1"/>
          </p:cNvPicPr>
          <p:nvPr/>
        </p:nvPicPr>
        <p:blipFill>
          <a:blip r:embed="rId3"/>
          <a:stretch>
            <a:fillRect/>
          </a:stretch>
        </p:blipFill>
        <p:spPr>
          <a:xfrm>
            <a:off x="2773392" y="1020871"/>
            <a:ext cx="6645216" cy="755970"/>
          </a:xfrm>
          <a:prstGeom prst="rect">
            <a:avLst/>
          </a:prstGeom>
        </p:spPr>
      </p:pic>
      <p:sp>
        <p:nvSpPr>
          <p:cNvPr id="4" name="TextBox 3">
            <a:extLst>
              <a:ext uri="{FF2B5EF4-FFF2-40B4-BE49-F238E27FC236}">
                <a16:creationId xmlns:a16="http://schemas.microsoft.com/office/drawing/2014/main" id="{2B234417-A84C-4A09-A278-DC1C9DEC794E}"/>
              </a:ext>
            </a:extLst>
          </p:cNvPr>
          <p:cNvSpPr txBox="1"/>
          <p:nvPr/>
        </p:nvSpPr>
        <p:spPr>
          <a:xfrm>
            <a:off x="2531166" y="2755529"/>
            <a:ext cx="6297493" cy="1569660"/>
          </a:xfrm>
          <a:prstGeom prst="rect">
            <a:avLst/>
          </a:prstGeom>
          <a:noFill/>
        </p:spPr>
        <p:txBody>
          <a:bodyPr wrap="non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Motivated to join the course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Motivated to organise your placement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You are motivated to turn up twice a week</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You are motivated to do your assignments </a:t>
            </a:r>
          </a:p>
        </p:txBody>
      </p:sp>
      <p:sp>
        <p:nvSpPr>
          <p:cNvPr id="5" name="TextBox 4">
            <a:extLst>
              <a:ext uri="{FF2B5EF4-FFF2-40B4-BE49-F238E27FC236}">
                <a16:creationId xmlns:a16="http://schemas.microsoft.com/office/drawing/2014/main" id="{61D2A56B-4710-4F0D-979B-6A3C1FDC9E66}"/>
              </a:ext>
            </a:extLst>
          </p:cNvPr>
          <p:cNvSpPr txBox="1"/>
          <p:nvPr/>
        </p:nvSpPr>
        <p:spPr>
          <a:xfrm>
            <a:off x="2531166" y="4863549"/>
            <a:ext cx="5048177" cy="1569660"/>
          </a:xfrm>
          <a:prstGeom prst="rect">
            <a:avLst/>
          </a:prstGeom>
          <a:noFill/>
        </p:spPr>
        <p:txBody>
          <a:bodyPr wrap="non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Motivated to get that job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Motivated to go to work everyday</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Motivated to plan the activity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Motivated to help young people </a:t>
            </a:r>
          </a:p>
        </p:txBody>
      </p:sp>
      <p:sp>
        <p:nvSpPr>
          <p:cNvPr id="6" name="Arrow: Down 5">
            <a:extLst>
              <a:ext uri="{FF2B5EF4-FFF2-40B4-BE49-F238E27FC236}">
                <a16:creationId xmlns:a16="http://schemas.microsoft.com/office/drawing/2014/main" id="{665BE677-8779-403C-B9FE-D6B464031B7E}"/>
              </a:ext>
            </a:extLst>
          </p:cNvPr>
          <p:cNvSpPr/>
          <p:nvPr/>
        </p:nvSpPr>
        <p:spPr>
          <a:xfrm>
            <a:off x="4240696" y="4325189"/>
            <a:ext cx="291547" cy="4455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4913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2A71F8-FCAA-4610-B328-2C795CA08096}"/>
              </a:ext>
            </a:extLst>
          </p:cNvPr>
          <p:cNvPicPr>
            <a:picLocks noChangeAspect="1"/>
          </p:cNvPicPr>
          <p:nvPr/>
        </p:nvPicPr>
        <p:blipFill rotWithShape="1">
          <a:blip r:embed="rId2"/>
          <a:srcRect l="68464" t="3245"/>
          <a:stretch/>
        </p:blipFill>
        <p:spPr>
          <a:xfrm>
            <a:off x="0" y="-57130"/>
            <a:ext cx="2803138" cy="3486130"/>
          </a:xfrm>
          <a:prstGeom prst="rect">
            <a:avLst/>
          </a:prstGeom>
        </p:spPr>
      </p:pic>
      <p:sp>
        <p:nvSpPr>
          <p:cNvPr id="5" name="TextBox 4">
            <a:extLst>
              <a:ext uri="{FF2B5EF4-FFF2-40B4-BE49-F238E27FC236}">
                <a16:creationId xmlns:a16="http://schemas.microsoft.com/office/drawing/2014/main" id="{580F044D-2F04-44EE-A6E3-8C5C74088291}"/>
              </a:ext>
            </a:extLst>
          </p:cNvPr>
          <p:cNvSpPr txBox="1"/>
          <p:nvPr/>
        </p:nvSpPr>
        <p:spPr>
          <a:xfrm>
            <a:off x="1401569" y="3189308"/>
            <a:ext cx="8852452" cy="156966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Effective note taking is the ability to record important information accurately and legibly, in order for it to be used at a later date.</a:t>
            </a:r>
          </a:p>
          <a:p>
            <a:r>
              <a:rPr lang="en-GB" sz="2400" dirty="0">
                <a:latin typeface="Arial" panose="020B0604020202020204" pitchFamily="34" charset="0"/>
                <a:cs typeface="Arial" panose="020B0604020202020204" pitchFamily="34" charset="0"/>
              </a:rPr>
              <a:t>Note taking can also improve your ability to process information. (</a:t>
            </a:r>
            <a:r>
              <a:rPr lang="en-GB" sz="2400" dirty="0" err="1">
                <a:latin typeface="Arial" panose="020B0604020202020204" pitchFamily="34" charset="0"/>
                <a:cs typeface="Arial" panose="020B0604020202020204" pitchFamily="34" charset="0"/>
              </a:rPr>
              <a:t>Dronen</a:t>
            </a:r>
            <a:r>
              <a:rPr lang="en-GB" sz="2400" dirty="0">
                <a:latin typeface="Arial" panose="020B0604020202020204" pitchFamily="34" charset="0"/>
                <a:cs typeface="Arial" panose="020B0604020202020204" pitchFamily="34" charset="0"/>
              </a:rPr>
              <a:t>, 2020) . </a:t>
            </a:r>
          </a:p>
        </p:txBody>
      </p:sp>
      <p:pic>
        <p:nvPicPr>
          <p:cNvPr id="2" name="Picture 1">
            <a:extLst>
              <a:ext uri="{FF2B5EF4-FFF2-40B4-BE49-F238E27FC236}">
                <a16:creationId xmlns:a16="http://schemas.microsoft.com/office/drawing/2014/main" id="{4B0C37C3-EA7C-4F85-B519-E7F5AAFA0177}"/>
              </a:ext>
            </a:extLst>
          </p:cNvPr>
          <p:cNvPicPr>
            <a:picLocks noChangeAspect="1"/>
          </p:cNvPicPr>
          <p:nvPr/>
        </p:nvPicPr>
        <p:blipFill>
          <a:blip r:embed="rId3"/>
          <a:stretch>
            <a:fillRect/>
          </a:stretch>
        </p:blipFill>
        <p:spPr>
          <a:xfrm>
            <a:off x="4907177" y="1256129"/>
            <a:ext cx="2377646" cy="859611"/>
          </a:xfrm>
          <a:prstGeom prst="rect">
            <a:avLst/>
          </a:prstGeom>
        </p:spPr>
      </p:pic>
    </p:spTree>
    <p:extLst>
      <p:ext uri="{BB962C8B-B14F-4D97-AF65-F5344CB8AC3E}">
        <p14:creationId xmlns:p14="http://schemas.microsoft.com/office/powerpoint/2010/main" val="313592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9CA29B-6112-4189-BA3A-40CFCFF88C9E}"/>
              </a:ext>
            </a:extLst>
          </p:cNvPr>
          <p:cNvPicPr>
            <a:picLocks noChangeAspect="1"/>
          </p:cNvPicPr>
          <p:nvPr/>
        </p:nvPicPr>
        <p:blipFill>
          <a:blip r:embed="rId2"/>
          <a:stretch>
            <a:fillRect/>
          </a:stretch>
        </p:blipFill>
        <p:spPr>
          <a:xfrm>
            <a:off x="0" y="-58214"/>
            <a:ext cx="2804403" cy="3487214"/>
          </a:xfrm>
          <a:prstGeom prst="rect">
            <a:avLst/>
          </a:prstGeom>
        </p:spPr>
      </p:pic>
      <p:pic>
        <p:nvPicPr>
          <p:cNvPr id="2" name="Picture 1">
            <a:extLst>
              <a:ext uri="{FF2B5EF4-FFF2-40B4-BE49-F238E27FC236}">
                <a16:creationId xmlns:a16="http://schemas.microsoft.com/office/drawing/2014/main" id="{799029E1-979C-49D5-9186-BC1F8682AED1}"/>
              </a:ext>
            </a:extLst>
          </p:cNvPr>
          <p:cNvPicPr>
            <a:picLocks noChangeAspect="1"/>
          </p:cNvPicPr>
          <p:nvPr/>
        </p:nvPicPr>
        <p:blipFill>
          <a:blip r:embed="rId3"/>
          <a:stretch>
            <a:fillRect/>
          </a:stretch>
        </p:blipFill>
        <p:spPr>
          <a:xfrm>
            <a:off x="3083319" y="671669"/>
            <a:ext cx="5791702" cy="1176630"/>
          </a:xfrm>
          <a:prstGeom prst="rect">
            <a:avLst/>
          </a:prstGeom>
        </p:spPr>
      </p:pic>
      <p:sp>
        <p:nvSpPr>
          <p:cNvPr id="7" name="TextBox 6">
            <a:extLst>
              <a:ext uri="{FF2B5EF4-FFF2-40B4-BE49-F238E27FC236}">
                <a16:creationId xmlns:a16="http://schemas.microsoft.com/office/drawing/2014/main" id="{9B6A13FF-72D4-478A-8EFE-286694541607}"/>
              </a:ext>
            </a:extLst>
          </p:cNvPr>
          <p:cNvSpPr txBox="1"/>
          <p:nvPr/>
        </p:nvSpPr>
        <p:spPr>
          <a:xfrm>
            <a:off x="1634114" y="3347708"/>
            <a:ext cx="8690113" cy="1477328"/>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Note-taking can enhance an employees performance, as they are able to track important tasks and deadlines. It also aids memory retention and improves communication. (Brody, 2017)</a:t>
            </a:r>
          </a:p>
          <a:p>
            <a:endParaRPr lang="en-GB" dirty="0"/>
          </a:p>
        </p:txBody>
      </p:sp>
      <p:sp>
        <p:nvSpPr>
          <p:cNvPr id="11" name="TextBox 10">
            <a:extLst>
              <a:ext uri="{FF2B5EF4-FFF2-40B4-BE49-F238E27FC236}">
                <a16:creationId xmlns:a16="http://schemas.microsoft.com/office/drawing/2014/main" id="{7FB91327-65EF-449A-9146-34BEE7E60A3A}"/>
              </a:ext>
            </a:extLst>
          </p:cNvPr>
          <p:cNvSpPr txBox="1"/>
          <p:nvPr/>
        </p:nvSpPr>
        <p:spPr>
          <a:xfrm>
            <a:off x="4403035" y="1663633"/>
            <a:ext cx="6102626" cy="369332"/>
          </a:xfrm>
          <a:prstGeom prst="rect">
            <a:avLst/>
          </a:prstGeom>
          <a:noFill/>
        </p:spPr>
        <p:txBody>
          <a:bodyPr wrap="square">
            <a:spAutoFit/>
          </a:bodyPr>
          <a:lstStyle/>
          <a:p>
            <a:r>
              <a:rPr lang="en-GB" dirty="0"/>
              <a:t> </a:t>
            </a:r>
          </a:p>
        </p:txBody>
      </p:sp>
    </p:spTree>
    <p:extLst>
      <p:ext uri="{BB962C8B-B14F-4D97-AF65-F5344CB8AC3E}">
        <p14:creationId xmlns:p14="http://schemas.microsoft.com/office/powerpoint/2010/main" val="1455105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51608E-5256-4C4C-AE57-69CE334FB576}"/>
              </a:ext>
            </a:extLst>
          </p:cNvPr>
          <p:cNvPicPr>
            <a:picLocks noChangeAspect="1"/>
          </p:cNvPicPr>
          <p:nvPr/>
        </p:nvPicPr>
        <p:blipFill>
          <a:blip r:embed="rId2"/>
          <a:stretch>
            <a:fillRect/>
          </a:stretch>
        </p:blipFill>
        <p:spPr>
          <a:xfrm>
            <a:off x="0" y="0"/>
            <a:ext cx="2804403" cy="3487214"/>
          </a:xfrm>
          <a:prstGeom prst="rect">
            <a:avLst/>
          </a:prstGeom>
        </p:spPr>
      </p:pic>
      <p:pic>
        <p:nvPicPr>
          <p:cNvPr id="2" name="Picture 1">
            <a:extLst>
              <a:ext uri="{FF2B5EF4-FFF2-40B4-BE49-F238E27FC236}">
                <a16:creationId xmlns:a16="http://schemas.microsoft.com/office/drawing/2014/main" id="{AD0AD08B-C39E-4F97-B02A-43CC28087B91}"/>
              </a:ext>
            </a:extLst>
          </p:cNvPr>
          <p:cNvPicPr>
            <a:picLocks noChangeAspect="1"/>
          </p:cNvPicPr>
          <p:nvPr/>
        </p:nvPicPr>
        <p:blipFill>
          <a:blip r:embed="rId3"/>
          <a:stretch>
            <a:fillRect/>
          </a:stretch>
        </p:blipFill>
        <p:spPr>
          <a:xfrm>
            <a:off x="2773392" y="987637"/>
            <a:ext cx="6645216" cy="755970"/>
          </a:xfrm>
          <a:prstGeom prst="rect">
            <a:avLst/>
          </a:prstGeom>
        </p:spPr>
      </p:pic>
      <p:sp>
        <p:nvSpPr>
          <p:cNvPr id="4" name="TextBox 3">
            <a:extLst>
              <a:ext uri="{FF2B5EF4-FFF2-40B4-BE49-F238E27FC236}">
                <a16:creationId xmlns:a16="http://schemas.microsoft.com/office/drawing/2014/main" id="{B078C3A1-A616-41FB-ABAD-577082508ABC}"/>
              </a:ext>
            </a:extLst>
          </p:cNvPr>
          <p:cNvSpPr txBox="1"/>
          <p:nvPr/>
        </p:nvSpPr>
        <p:spPr>
          <a:xfrm>
            <a:off x="2610678" y="2479507"/>
            <a:ext cx="6970643"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badi" panose="020B0604020202020204" pitchFamily="34" charset="0"/>
              </a:rPr>
              <a:t>Taking notes during lecture </a:t>
            </a:r>
          </a:p>
          <a:p>
            <a:pPr marL="342900" indent="-342900">
              <a:buFont typeface="Arial" panose="020B0604020202020204" pitchFamily="34" charset="0"/>
              <a:buChar char="•"/>
            </a:pPr>
            <a:r>
              <a:rPr lang="en-GB" sz="2400" dirty="0">
                <a:latin typeface="Abadi" panose="020B0604020202020204" pitchFamily="34" charset="0"/>
              </a:rPr>
              <a:t>Taking notes during meetings</a:t>
            </a:r>
          </a:p>
          <a:p>
            <a:pPr marL="342900" indent="-342900">
              <a:buFont typeface="Arial" panose="020B0604020202020204" pitchFamily="34" charset="0"/>
              <a:buChar char="•"/>
            </a:pPr>
            <a:r>
              <a:rPr lang="en-GB" sz="2400" dirty="0">
                <a:latin typeface="Abadi" panose="020B0604020202020204" pitchFamily="34" charset="0"/>
              </a:rPr>
              <a:t>Taking notes when studying/reading</a:t>
            </a:r>
          </a:p>
          <a:p>
            <a:pPr marL="342900" indent="-342900">
              <a:buFont typeface="Arial" panose="020B0604020202020204" pitchFamily="34" charset="0"/>
              <a:buChar char="•"/>
            </a:pPr>
            <a:r>
              <a:rPr lang="en-GB" sz="2400" dirty="0">
                <a:latin typeface="Abadi" panose="020B0604020202020204" pitchFamily="34" charset="0"/>
              </a:rPr>
              <a:t>Note taking to help organise your time</a:t>
            </a:r>
          </a:p>
          <a:p>
            <a:pPr marL="342900" indent="-342900">
              <a:buFont typeface="Arial" panose="020B0604020202020204" pitchFamily="34" charset="0"/>
              <a:buChar char="•"/>
            </a:pPr>
            <a:r>
              <a:rPr lang="en-GB" sz="2400" dirty="0">
                <a:latin typeface="Abadi" panose="020B0604020202020204" pitchFamily="34" charset="0"/>
              </a:rPr>
              <a:t>Using those to write assignments or to study</a:t>
            </a:r>
          </a:p>
        </p:txBody>
      </p:sp>
      <p:sp>
        <p:nvSpPr>
          <p:cNvPr id="5" name="TextBox 4">
            <a:extLst>
              <a:ext uri="{FF2B5EF4-FFF2-40B4-BE49-F238E27FC236}">
                <a16:creationId xmlns:a16="http://schemas.microsoft.com/office/drawing/2014/main" id="{E340F1B0-EC32-4794-8551-3B5B0A004A69}"/>
              </a:ext>
            </a:extLst>
          </p:cNvPr>
          <p:cNvSpPr txBox="1"/>
          <p:nvPr/>
        </p:nvSpPr>
        <p:spPr>
          <a:xfrm>
            <a:off x="2581479" y="4919008"/>
            <a:ext cx="7029040" cy="1938992"/>
          </a:xfrm>
          <a:prstGeom prst="rect">
            <a:avLst/>
          </a:prstGeom>
          <a:noFill/>
        </p:spPr>
        <p:txBody>
          <a:bodyPr wrap="non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Taking notes in meetings for minute records.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Taking notes for young people records.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Records session records after activities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Taking notes on safeguarding issues for reports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6" name="Arrow: Down 5">
            <a:extLst>
              <a:ext uri="{FF2B5EF4-FFF2-40B4-BE49-F238E27FC236}">
                <a16:creationId xmlns:a16="http://schemas.microsoft.com/office/drawing/2014/main" id="{2F647B77-8ABC-4FDF-B95F-CA6F58B11485}"/>
              </a:ext>
            </a:extLst>
          </p:cNvPr>
          <p:cNvSpPr/>
          <p:nvPr/>
        </p:nvSpPr>
        <p:spPr>
          <a:xfrm>
            <a:off x="4956313" y="4418499"/>
            <a:ext cx="357809" cy="47122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546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95E0D1-D20C-4229-AE41-DCE84E2DA952}"/>
              </a:ext>
            </a:extLst>
          </p:cNvPr>
          <p:cNvSpPr txBox="1"/>
          <p:nvPr/>
        </p:nvSpPr>
        <p:spPr>
          <a:xfrm>
            <a:off x="1809751" y="964168"/>
            <a:ext cx="6457949" cy="52322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Points for my personal development</a:t>
            </a:r>
            <a:r>
              <a:rPr lang="en-GB" dirty="0"/>
              <a:t>.</a:t>
            </a:r>
          </a:p>
        </p:txBody>
      </p:sp>
      <p:sp>
        <p:nvSpPr>
          <p:cNvPr id="4" name="TextBox 3">
            <a:extLst>
              <a:ext uri="{FF2B5EF4-FFF2-40B4-BE49-F238E27FC236}">
                <a16:creationId xmlns:a16="http://schemas.microsoft.com/office/drawing/2014/main" id="{E6113E60-7670-4AE0-B0D7-EF88D1F77953}"/>
              </a:ext>
            </a:extLst>
          </p:cNvPr>
          <p:cNvSpPr txBox="1"/>
          <p:nvPr/>
        </p:nvSpPr>
        <p:spPr>
          <a:xfrm>
            <a:off x="1104900" y="2514600"/>
            <a:ext cx="8534400"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 Personally I have found that my motivation has decreased during lockdown, as I fine it difficult  to stay focused when I'm in the same environment all day everyday.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 overcome this I have been taking long walks after work and uni, to refresh my mind before starting assignments. </a:t>
            </a:r>
          </a:p>
        </p:txBody>
      </p:sp>
    </p:spTree>
    <p:extLst>
      <p:ext uri="{BB962C8B-B14F-4D97-AF65-F5344CB8AC3E}">
        <p14:creationId xmlns:p14="http://schemas.microsoft.com/office/powerpoint/2010/main" val="2312640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09CD05-34DE-48BA-8F9C-734BACE9F987}"/>
              </a:ext>
            </a:extLst>
          </p:cNvPr>
          <p:cNvSpPr txBox="1"/>
          <p:nvPr/>
        </p:nvSpPr>
        <p:spPr>
          <a:xfrm>
            <a:off x="695325" y="1184513"/>
            <a:ext cx="10801350" cy="4105932"/>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During this presentation we have discussed;</a:t>
            </a:r>
          </a:p>
          <a:p>
            <a:endParaRPr lang="en-GB" sz="28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Different academic study skills.</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 Motivation and Note taking Skills</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Why important for future employability.</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How they can be transferred to a youth work setting. </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My action points for personal development.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347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709048-0B45-4BB2-A9AE-A4139DBA9DD4}"/>
              </a:ext>
            </a:extLst>
          </p:cNvPr>
          <p:cNvSpPr txBox="1"/>
          <p:nvPr/>
        </p:nvSpPr>
        <p:spPr>
          <a:xfrm>
            <a:off x="552450" y="666750"/>
            <a:ext cx="9848850" cy="5940088"/>
          </a:xfrm>
          <a:prstGeom prst="rect">
            <a:avLst/>
          </a:prstGeom>
          <a:noFill/>
        </p:spPr>
        <p:txBody>
          <a:bodyPr wrap="square" rtlCol="0">
            <a:spAutoFit/>
          </a:bodyPr>
          <a:lstStyle/>
          <a:p>
            <a:pPr algn="ctr"/>
            <a:r>
              <a:rPr lang="en-GB" sz="2000" b="1" u="sng" dirty="0">
                <a:effectLst/>
                <a:latin typeface="Arial" panose="020B0604020202020204" pitchFamily="34" charset="0"/>
                <a:ea typeface="Calibri" panose="020F0502020204030204" pitchFamily="34" charset="0"/>
                <a:cs typeface="Arial" panose="020B0604020202020204" pitchFamily="34" charset="0"/>
              </a:rPr>
              <a:t>Reference List </a:t>
            </a:r>
          </a:p>
          <a:p>
            <a:pPr algn="ctr"/>
            <a:endParaRPr lang="en-GB" sz="2000" b="1" u="sng"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Arial" panose="020B0604020202020204" pitchFamily="34" charset="0"/>
              </a:rPr>
              <a:t>Brody, M. (2017) </a:t>
            </a:r>
            <a:r>
              <a:rPr lang="en-GB" sz="1600" i="1" dirty="0">
                <a:effectLst/>
                <a:latin typeface="Arial" panose="020B0604020202020204" pitchFamily="34" charset="0"/>
                <a:ea typeface="Calibri" panose="020F0502020204030204" pitchFamily="34" charset="0"/>
                <a:cs typeface="Arial" panose="020B0604020202020204" pitchFamily="34" charset="0"/>
              </a:rPr>
              <a:t>Note Taking Improves Workplace Skills. </a:t>
            </a:r>
            <a:r>
              <a:rPr lang="en-GB" sz="1600" dirty="0" err="1">
                <a:effectLst/>
                <a:latin typeface="Arial" panose="020B0604020202020204" pitchFamily="34" charset="0"/>
                <a:ea typeface="Calibri" panose="020F0502020204030204" pitchFamily="34" charset="0"/>
                <a:cs typeface="Arial" panose="020B0604020202020204" pitchFamily="34" charset="0"/>
              </a:rPr>
              <a:t>JTech</a:t>
            </a:r>
            <a:r>
              <a:rPr lang="en-GB" sz="1600" dirty="0">
                <a:effectLst/>
                <a:latin typeface="Arial" panose="020B0604020202020204" pitchFamily="34" charset="0"/>
                <a:ea typeface="Calibri" panose="020F0502020204030204" pitchFamily="34" charset="0"/>
                <a:cs typeface="Arial" panose="020B0604020202020204" pitchFamily="34" charset="0"/>
              </a:rPr>
              <a:t>. Available from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https://jtech.dig  </a:t>
            </a:r>
            <a:r>
              <a:rPr lang="en-GB" sz="16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ital</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/note-taking tips#:~:text=Whether%20notating%20a%20document%20for,with%20clients%20and %20coworkers%20alike</a:t>
            </a:r>
            <a:r>
              <a:rPr lang="en-GB" sz="1600" dirty="0">
                <a:effectLst/>
                <a:latin typeface="Arial" panose="020B0604020202020204" pitchFamily="34" charset="0"/>
                <a:ea typeface="Calibri" panose="020F0502020204030204" pitchFamily="34" charset="0"/>
                <a:cs typeface="Arial" panose="020B0604020202020204" pitchFamily="34" charset="0"/>
              </a:rPr>
              <a:t> [Accessed on 20.11.2020]</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Cottrell, S. (2019) The Study Skills Handbook. 5TH Edition. London: Macmillan International Higher Education: Red Globe Press.</a:t>
            </a:r>
          </a:p>
          <a:p>
            <a:pPr marL="285750" indent="-285750">
              <a:buFont typeface="Arial" panose="020B0604020202020204" pitchFamily="34" charset="0"/>
              <a:buChar char="•"/>
            </a:pPr>
            <a:r>
              <a:rPr lang="en-GB" sz="1600" dirty="0" err="1">
                <a:effectLst/>
                <a:latin typeface="Arial" panose="020B0604020202020204" pitchFamily="34" charset="0"/>
                <a:ea typeface="Calibri" panose="020F0502020204030204" pitchFamily="34" charset="0"/>
                <a:cs typeface="Arial" panose="020B0604020202020204" pitchFamily="34" charset="0"/>
              </a:rPr>
              <a:t>Dalakoura</a:t>
            </a:r>
            <a:r>
              <a:rPr lang="en-GB" sz="1600" dirty="0">
                <a:effectLst/>
                <a:latin typeface="Arial" panose="020B0604020202020204" pitchFamily="34" charset="0"/>
                <a:ea typeface="Calibri" panose="020F0502020204030204" pitchFamily="34" charset="0"/>
                <a:cs typeface="Arial" panose="020B0604020202020204" pitchFamily="34" charset="0"/>
              </a:rPr>
              <a:t>, M. (2018)</a:t>
            </a:r>
            <a:r>
              <a:rPr lang="en-GB" sz="1600" i="1" kern="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How an entrepreneurial idea can be transformed into a start-up. </a:t>
            </a:r>
            <a:r>
              <a:rPr lang="en-GB" sz="1600" dirty="0">
                <a:effectLst/>
                <a:latin typeface="Arial" panose="020B0604020202020204" pitchFamily="34" charset="0"/>
                <a:ea typeface="Calibri" panose="020F0502020204030204" pitchFamily="34" charset="0"/>
                <a:cs typeface="Arial" panose="020B0604020202020204" pitchFamily="34" charset="0"/>
              </a:rPr>
              <a:t>Image, Institute of Entrepreneurship Development. Available from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https://ied.eu/project-updates/how-an-entrepreneurial-idea-can/</a:t>
            </a:r>
            <a:r>
              <a:rPr lang="en-GB" sz="1600" dirty="0">
                <a:effectLst/>
                <a:latin typeface="Arial" panose="020B0604020202020204" pitchFamily="34" charset="0"/>
                <a:ea typeface="Calibri" panose="020F0502020204030204" pitchFamily="34" charset="0"/>
                <a:cs typeface="Arial" panose="020B0604020202020204" pitchFamily="34" charset="0"/>
              </a:rPr>
              <a:t> [Accessed on 20.11.2020]</a:t>
            </a:r>
          </a:p>
          <a:p>
            <a:pPr marL="285750" indent="-285750">
              <a:buFont typeface="Arial" panose="020B0604020202020204" pitchFamily="34" charset="0"/>
              <a:buChar char="•"/>
            </a:pPr>
            <a:r>
              <a:rPr lang="en-GB" sz="1600" dirty="0" err="1">
                <a:effectLst/>
                <a:latin typeface="Arial" panose="020B0604020202020204" pitchFamily="34" charset="0"/>
                <a:ea typeface="Calibri" panose="020F0502020204030204" pitchFamily="34" charset="0"/>
                <a:cs typeface="Arial" panose="020B0604020202020204" pitchFamily="34" charset="0"/>
              </a:rPr>
              <a:t>Dronen</a:t>
            </a:r>
            <a:r>
              <a:rPr lang="en-GB" sz="1600" dirty="0">
                <a:effectLst/>
                <a:latin typeface="Arial" panose="020B0604020202020204" pitchFamily="34" charset="0"/>
                <a:ea typeface="Calibri" panose="020F0502020204030204" pitchFamily="34" charset="0"/>
                <a:cs typeface="Arial" panose="020B0604020202020204" pitchFamily="34" charset="0"/>
              </a:rPr>
              <a:t>, C. (2020) </a:t>
            </a:r>
            <a:r>
              <a:rPr lang="en-GB" sz="1600" i="1" dirty="0">
                <a:effectLst/>
                <a:latin typeface="Arial" panose="020B0604020202020204" pitchFamily="34" charset="0"/>
                <a:ea typeface="Calibri" panose="020F0502020204030204" pitchFamily="34" charset="0"/>
                <a:cs typeface="Arial" panose="020B0604020202020204" pitchFamily="34" charset="0"/>
              </a:rPr>
              <a:t>The Importance of Note Taking to Being Successful.</a:t>
            </a:r>
            <a:r>
              <a:rPr lang="en-GB" sz="1600" dirty="0">
                <a:effectLst/>
                <a:latin typeface="Arial" panose="020B0604020202020204" pitchFamily="34" charset="0"/>
                <a:ea typeface="Calibri" panose="020F0502020204030204" pitchFamily="34" charset="0"/>
                <a:cs typeface="Arial" panose="020B0604020202020204" pitchFamily="34" charset="0"/>
              </a:rPr>
              <a:t> Finally Family Homes. Available from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https://finallyfamilyhomes.org/the-importance-of-note-taking/</a:t>
            </a:r>
            <a:r>
              <a:rPr lang="en-GB" sz="1600" dirty="0">
                <a:effectLst/>
                <a:latin typeface="Arial" panose="020B0604020202020204" pitchFamily="34" charset="0"/>
                <a:ea typeface="Calibri" panose="020F0502020204030204" pitchFamily="34" charset="0"/>
                <a:cs typeface="Arial" panose="020B0604020202020204" pitchFamily="34" charset="0"/>
              </a:rPr>
              <a:t> [Accessed on 20.11.2020]</a:t>
            </a:r>
          </a:p>
          <a:p>
            <a:pPr marL="285750" indent="-285750">
              <a:buFont typeface="Arial" panose="020B0604020202020204" pitchFamily="34" charset="0"/>
              <a:buChar char="•"/>
            </a:pPr>
            <a:r>
              <a:rPr lang="en-GB" sz="1600" dirty="0" err="1">
                <a:effectLst/>
                <a:latin typeface="Arial" panose="020B0604020202020204" pitchFamily="34" charset="0"/>
                <a:ea typeface="Calibri" panose="020F0502020204030204" pitchFamily="34" charset="0"/>
                <a:cs typeface="Arial" panose="020B0604020202020204" pitchFamily="34" charset="0"/>
              </a:rPr>
              <a:t>Heryati</a:t>
            </a:r>
            <a:r>
              <a:rPr lang="en-GB" sz="1600" dirty="0">
                <a:effectLst/>
                <a:latin typeface="Arial" panose="020B0604020202020204" pitchFamily="34" charset="0"/>
                <a:ea typeface="Calibri" panose="020F0502020204030204" pitchFamily="34" charset="0"/>
                <a:cs typeface="Arial" panose="020B0604020202020204" pitchFamily="34" charset="0"/>
              </a:rPr>
              <a:t>, R. (2020) </a:t>
            </a:r>
            <a:r>
              <a:rPr lang="en-GB" sz="1600" i="1" dirty="0">
                <a:effectLst/>
                <a:latin typeface="Arial" panose="020B0604020202020204" pitchFamily="34" charset="0"/>
                <a:ea typeface="Calibri" panose="020F0502020204030204" pitchFamily="34" charset="0"/>
                <a:cs typeface="Arial" panose="020B0604020202020204" pitchFamily="34" charset="0"/>
              </a:rPr>
              <a:t>Why Employee Motivation Is Important (&amp; How to Improve It).</a:t>
            </a:r>
            <a:r>
              <a:rPr lang="en-GB" sz="1600" dirty="0">
                <a:effectLst/>
                <a:latin typeface="Arial" panose="020B0604020202020204" pitchFamily="34" charset="0"/>
                <a:ea typeface="Calibri" panose="020F0502020204030204" pitchFamily="34" charset="0"/>
                <a:cs typeface="Arial" panose="020B0604020202020204" pitchFamily="34" charset="0"/>
              </a:rPr>
              <a:t> Inside 6Q. Available From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https://inside.6q.io/employee-motivation-important/</a:t>
            </a:r>
            <a:r>
              <a:rPr lang="en-GB" sz="1600" dirty="0">
                <a:effectLst/>
                <a:latin typeface="Arial" panose="020B0604020202020204" pitchFamily="34" charset="0"/>
                <a:ea typeface="Calibri" panose="020F0502020204030204" pitchFamily="34" charset="0"/>
                <a:cs typeface="Arial" panose="020B0604020202020204" pitchFamily="34" charset="0"/>
              </a:rPr>
              <a:t> [Accessed on 20.11.2020]</a:t>
            </a:r>
          </a:p>
          <a:p>
            <a:pPr marL="285750" indent="-285750">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Arial" panose="020B0604020202020204" pitchFamily="34" charset="0"/>
              </a:rPr>
              <a:t>Huntington, M. (2017) </a:t>
            </a:r>
            <a:r>
              <a:rPr lang="en-GB" sz="1600" i="1" dirty="0">
                <a:effectLst/>
                <a:latin typeface="Arial" panose="020B0604020202020204" pitchFamily="34" charset="0"/>
                <a:ea typeface="Calibri" panose="020F0502020204030204" pitchFamily="34" charset="0"/>
                <a:cs typeface="Arial" panose="020B0604020202020204" pitchFamily="34" charset="0"/>
              </a:rPr>
              <a:t>Importance of Organizational Skills in the Workplace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Bizfluent</a:t>
            </a:r>
            <a:r>
              <a:rPr lang="en-GB" sz="1600" dirty="0">
                <a:effectLst/>
                <a:latin typeface="Arial" panose="020B0604020202020204" pitchFamily="34" charset="0"/>
                <a:ea typeface="Calibri" panose="020F0502020204030204" pitchFamily="34" charset="0"/>
                <a:cs typeface="Arial" panose="020B0604020202020204" pitchFamily="34" charset="0"/>
              </a:rPr>
              <a:t>. Available from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https://bizfluent.com/info-7927571-importance-organizational-skills-workplace.html</a:t>
            </a:r>
            <a:r>
              <a:rPr lang="en-GB" sz="1600" dirty="0">
                <a:effectLst/>
                <a:latin typeface="Arial" panose="020B0604020202020204" pitchFamily="34" charset="0"/>
                <a:ea typeface="Calibri" panose="020F0502020204030204" pitchFamily="34" charset="0"/>
                <a:cs typeface="Arial" panose="020B0604020202020204" pitchFamily="34" charset="0"/>
              </a:rPr>
              <a:t> [Accessed on 20.11.2020]</a:t>
            </a:r>
          </a:p>
          <a:p>
            <a:pPr marL="285750" indent="-285750">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Arial" panose="020B0604020202020204" pitchFamily="34" charset="0"/>
              </a:rPr>
              <a:t>Reeve, J. (2001) </a:t>
            </a:r>
            <a:r>
              <a:rPr lang="en-GB" sz="1600" i="1" dirty="0">
                <a:effectLst/>
                <a:latin typeface="Arial" panose="020B0604020202020204" pitchFamily="34" charset="0"/>
                <a:ea typeface="Calibri" panose="020F0502020204030204" pitchFamily="34" charset="0"/>
                <a:cs typeface="Arial" panose="020B0604020202020204" pitchFamily="34" charset="0"/>
              </a:rPr>
              <a:t>Understanding motivation and emotion</a:t>
            </a:r>
            <a:r>
              <a:rPr lang="en-GB" sz="1600" dirty="0">
                <a:effectLst/>
                <a:latin typeface="Arial" panose="020B0604020202020204" pitchFamily="34" charset="0"/>
                <a:ea typeface="Calibri" panose="020F0502020204030204" pitchFamily="34" charset="0"/>
                <a:cs typeface="Arial" panose="020B0604020202020204" pitchFamily="34" charset="0"/>
              </a:rPr>
              <a:t>. 3rd ed. London: Harcourt College Publishers.</a:t>
            </a:r>
          </a:p>
          <a:p>
            <a:pPr marL="285750" indent="-285750">
              <a:buFont typeface="Arial" panose="020B0604020202020204" pitchFamily="34" charset="0"/>
              <a:buChar char="•"/>
            </a:pPr>
            <a:r>
              <a:rPr lang="en-GB" sz="1600" dirty="0" err="1">
                <a:effectLst/>
                <a:latin typeface="Arial" panose="020B0604020202020204" pitchFamily="34" charset="0"/>
                <a:ea typeface="Calibri" panose="020F0502020204030204" pitchFamily="34" charset="0"/>
                <a:cs typeface="Arial" panose="020B0604020202020204" pitchFamily="34" charset="0"/>
              </a:rPr>
              <a:t>ResLife</a:t>
            </a:r>
            <a:r>
              <a:rPr lang="en-GB" sz="1600" dirty="0">
                <a:effectLst/>
                <a:latin typeface="Arial" panose="020B0604020202020204" pitchFamily="34" charset="0"/>
                <a:ea typeface="Calibri" panose="020F0502020204030204" pitchFamily="34" charset="0"/>
                <a:cs typeface="Arial" panose="020B0604020202020204" pitchFamily="34" charset="0"/>
              </a:rPr>
              <a:t>. (2018) </a:t>
            </a:r>
            <a:r>
              <a:rPr lang="en-GB" sz="1600" i="1" dirty="0">
                <a:effectLst/>
                <a:latin typeface="Arial" panose="020B0604020202020204" pitchFamily="34" charset="0"/>
                <a:ea typeface="Calibri" panose="020F0502020204030204" pitchFamily="34" charset="0"/>
                <a:cs typeface="Arial" panose="020B0604020202020204" pitchFamily="34" charset="0"/>
              </a:rPr>
              <a:t>Academic Skills - General Introduction to Studying</a:t>
            </a:r>
            <a:r>
              <a:rPr lang="en-GB" sz="1600" dirty="0">
                <a:effectLst/>
                <a:latin typeface="Arial" panose="020B0604020202020204" pitchFamily="34" charset="0"/>
                <a:ea typeface="Calibri" panose="020F0502020204030204" pitchFamily="34" charset="0"/>
                <a:cs typeface="Arial" panose="020B0604020202020204" pitchFamily="34" charset="0"/>
              </a:rPr>
              <a:t>. Image, </a:t>
            </a:r>
            <a:r>
              <a:rPr lang="en-GB" sz="1600" dirty="0" err="1">
                <a:effectLst/>
                <a:latin typeface="Arial" panose="020B0604020202020204" pitchFamily="34" charset="0"/>
                <a:ea typeface="Calibri" panose="020F0502020204030204" pitchFamily="34" charset="0"/>
                <a:cs typeface="Arial" panose="020B0604020202020204" pitchFamily="34" charset="0"/>
              </a:rPr>
              <a:t>Evensi</a:t>
            </a:r>
            <a:r>
              <a:rPr lang="en-GB" sz="1600" dirty="0">
                <a:effectLst/>
                <a:latin typeface="Arial" panose="020B0604020202020204" pitchFamily="34" charset="0"/>
                <a:ea typeface="Calibri" panose="020F0502020204030204" pitchFamily="34" charset="0"/>
                <a:cs typeface="Arial" panose="020B0604020202020204" pitchFamily="34" charset="0"/>
              </a:rPr>
              <a:t>. Available from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https://www.evensi.uk/academic-skills-introduction-studying-bryn-tr3-university-hull/262255896</a:t>
            </a:r>
            <a:r>
              <a:rPr lang="en-GB" sz="1600" dirty="0">
                <a:effectLst/>
                <a:latin typeface="Arial" panose="020B0604020202020204" pitchFamily="34" charset="0"/>
                <a:ea typeface="Calibri" panose="020F0502020204030204" pitchFamily="34" charset="0"/>
                <a:cs typeface="Arial" panose="020B0604020202020204" pitchFamily="34" charset="0"/>
              </a:rPr>
              <a:t> [Accessed on 20.11.2020]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29833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5E53E0-DA6B-400A-BCF0-A3E356E27961}"/>
              </a:ext>
            </a:extLst>
          </p:cNvPr>
          <p:cNvSpPr txBox="1"/>
          <p:nvPr/>
        </p:nvSpPr>
        <p:spPr>
          <a:xfrm>
            <a:off x="2705090" y="2397948"/>
            <a:ext cx="4826129" cy="2062103"/>
          </a:xfrm>
          <a:prstGeom prst="rect">
            <a:avLst/>
          </a:prstGeom>
          <a:noFill/>
        </p:spPr>
        <p:txBody>
          <a:bodyPr wrap="none" rtlCol="0">
            <a:spAutoFit/>
          </a:bodyPr>
          <a:lstStyle/>
          <a:p>
            <a:pPr algn="ctr"/>
            <a:r>
              <a:rPr lang="en-GB" sz="3200" b="1" u="sng" dirty="0">
                <a:latin typeface="Arial" panose="020B0604020202020204" pitchFamily="34" charset="0"/>
                <a:cs typeface="Arial" panose="020B0604020202020204" pitchFamily="34" charset="0"/>
              </a:rPr>
              <a:t>Thank you for listening </a:t>
            </a:r>
          </a:p>
          <a:p>
            <a:endParaRPr lang="en-GB" sz="3200" b="1" u="sng" dirty="0">
              <a:latin typeface="Arial" panose="020B0604020202020204" pitchFamily="34" charset="0"/>
              <a:cs typeface="Arial" panose="020B0604020202020204" pitchFamily="34" charset="0"/>
            </a:endParaRPr>
          </a:p>
          <a:p>
            <a:endParaRPr lang="en-GB" sz="3200" b="1" u="sng" dirty="0">
              <a:latin typeface="Arial" panose="020B0604020202020204" pitchFamily="34" charset="0"/>
              <a:cs typeface="Arial" panose="020B0604020202020204" pitchFamily="34" charset="0"/>
            </a:endParaRPr>
          </a:p>
          <a:p>
            <a:pPr algn="ctr"/>
            <a:r>
              <a:rPr lang="en-GB" sz="3200" b="1" u="sng"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20487317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416</TotalTime>
  <Words>941</Words>
  <Application>Microsoft Office PowerPoint</Application>
  <PresentationFormat>Widescreen</PresentationFormat>
  <Paragraphs>79</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Abadi</vt: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vickie lovell</dc:creator>
  <cp:lastModifiedBy>vickie lovell</cp:lastModifiedBy>
  <cp:revision>34</cp:revision>
  <dcterms:created xsi:type="dcterms:W3CDTF">2020-11-18T22:10:52Z</dcterms:created>
  <dcterms:modified xsi:type="dcterms:W3CDTF">2020-11-20T19:08:57Z</dcterms:modified>
</cp:coreProperties>
</file>