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58" r:id="rId5"/>
    <p:sldId id="395" r:id="rId6"/>
    <p:sldId id="362" r:id="rId7"/>
    <p:sldId id="397" r:id="rId8"/>
    <p:sldId id="398" r:id="rId9"/>
    <p:sldId id="367" r:id="rId10"/>
    <p:sldId id="368" r:id="rId11"/>
    <p:sldId id="390" r:id="rId12"/>
    <p:sldId id="391" r:id="rId13"/>
    <p:sldId id="369" r:id="rId14"/>
    <p:sldId id="399" r:id="rId15"/>
    <p:sldId id="401" r:id="rId16"/>
    <p:sldId id="400" r:id="rId17"/>
    <p:sldId id="372" r:id="rId18"/>
    <p:sldId id="373" r:id="rId19"/>
    <p:sldId id="374" r:id="rId20"/>
    <p:sldId id="375" r:id="rId21"/>
    <p:sldId id="376" r:id="rId22"/>
    <p:sldId id="403" r:id="rId23"/>
    <p:sldId id="402" r:id="rId24"/>
    <p:sldId id="380" r:id="rId25"/>
    <p:sldId id="381" r:id="rId26"/>
    <p:sldId id="382" r:id="rId27"/>
    <p:sldId id="385" r:id="rId28"/>
    <p:sldId id="386" r:id="rId29"/>
    <p:sldId id="387" r:id="rId30"/>
    <p:sldId id="388" r:id="rId31"/>
    <p:sldId id="404" r:id="rId32"/>
    <p:sldId id="406" r:id="rId33"/>
    <p:sldId id="407" r:id="rId34"/>
    <p:sldId id="408" r:id="rId35"/>
    <p:sldId id="411" r:id="rId36"/>
    <p:sldId id="412" r:id="rId37"/>
    <p:sldId id="409" r:id="rId38"/>
    <p:sldId id="413" r:id="rId39"/>
    <p:sldId id="405" r:id="rId40"/>
    <p:sldId id="389" r:id="rId41"/>
    <p:sldId id="396" r:id="rId4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020" autoAdjust="0"/>
  </p:normalViewPr>
  <p:slideViewPr>
    <p:cSldViewPr>
      <p:cViewPr varScale="1">
        <p:scale>
          <a:sx n="101" d="100"/>
          <a:sy n="101" d="100"/>
        </p:scale>
        <p:origin x="191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90FE6E0-15EC-E724-DB06-B213A0BCA68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4D27C7-6859-8858-870B-2AA432B643D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28E6DA0-1EAF-4313-B7FD-C72BC0EE46D1}" type="datetimeFigureOut">
              <a:rPr lang="en-GB"/>
              <a:pPr>
                <a:defRPr/>
              </a:pPr>
              <a:t>26/06/2024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39C659-2140-7E2F-47D9-392C2DCD9F5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5A967B-0937-9663-CE07-1DFB1595CB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577C38F-E644-4C4C-B8A8-F1DCB00844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82FA6CC-307A-3DF4-80CF-90D7D59F222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1606CD-1D47-A475-D783-19F061AEE13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16A0C25-2943-431F-8F12-7154F5599179}" type="datetimeFigureOut">
              <a:rPr lang="en-GB"/>
              <a:pPr>
                <a:defRPr/>
              </a:pPr>
              <a:t>26/06/2024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7BC1346-0ED6-9DD3-DA2A-BD9A840947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DCD8136-E2B0-534D-CBF3-A105E2E32B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A419DC-C849-C889-5465-6474F9AA68E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711B3F-D365-BAA1-4877-4C945D1856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EC1BB10-63DB-4B50-B5B4-62F458929A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D6B55515-3885-E9D4-6C3A-FD265D943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F308591E-F712-519D-0B54-4D9ABBC916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BE726B-8102-2885-7420-83148854DF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43E94E4-87E1-4857-BF98-A804E8799EE2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724E5F7-66CE-AAD2-CDBE-E8809CBC8E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0BCC444-291A-6071-36B8-38F37471AD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E64316-69D6-BEBA-F5A6-D205EEB43F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528A255-230F-40BD-9200-85FDC1C07FB5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5E3A7-19F1-7279-5F55-4477B01786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9590CC-5BF4-4C42-8038-972AE421C3A4}" type="datetimeFigureOut">
              <a:rPr lang="en-GB"/>
              <a:pPr>
                <a:defRPr/>
              </a:pPr>
              <a:t>26/06/2024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339B5-946F-9211-B930-617CA2E77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EE39B-9506-CAB8-F4B2-2A7A04001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61152-56F1-4B4A-8EAA-0001FCE321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60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3CC4A-50D1-3232-2201-D15EF1EA5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B6F86-9F07-411B-87C1-AA68F7365F56}" type="datetimeFigureOut">
              <a:rPr lang="en-GB"/>
              <a:pPr>
                <a:defRPr/>
              </a:pPr>
              <a:t>26/06/2024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009E63-338D-BFBA-2904-D1F7A8A0B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85D87-0604-8AFF-8B5E-AC2A15E7C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4EDE4-09A8-45DD-88EA-2B318168E3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076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9CEEC-EBBF-BA5F-457B-76A82CD42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C73E4-3085-4647-8E33-19401D6CADD0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D6BD35-319D-304E-0AB7-30AB2335CB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06865-8CBF-44AB-9FA8-8882604E60C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855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D66C45-28FF-7B39-7A95-783337A72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DB7CA-341A-4DE3-9F0E-BA15D08A7002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FC813-0DAA-E7FB-A78B-FAA4AA598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4B2C0-E111-4F07-998F-A7B99FBF8B4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23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9A82420-BB30-A1A6-2D70-9B06E1CD4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FCA6F-79B4-41E8-A56B-A97FDEEBDF5A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5B186F2-7EF7-C73C-B108-395438EB02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E35B5-E321-413F-8859-C94454134F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947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16DF489-E0C8-5764-D81B-571C5F2B6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EA1DB-12D1-47DB-A8AC-BEB747DE28BB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3244622-4F17-E9F2-5ADF-56C3B5E0A1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B41E7-E427-440D-BE4F-577362BAED2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751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542EEBC-3D16-3C28-63B6-81CCABF95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91976-39BE-4C93-A956-2829585B83FB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6EC8312-6973-66AC-8AB4-196A309456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4BB5C-7ED0-42BA-ADA4-3BF7046C897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556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0187DE1-AA84-5946-F795-985BD71AD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EF6A2-FD9D-4E23-BE82-4FF97081161B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ACE44-A641-2665-0E5E-B8C85AC3DC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CFC6E-5EB3-4321-A202-D1EAB3EE0B9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72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4EABC83-7570-EBAD-0A94-DD81E7543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9121D-4E3F-4E05-8241-5C6B821264D8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858B1-1B71-80D4-E827-146EDACF2F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7D71B-E334-4CC6-9804-51F9728539B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175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803323-1B66-87BF-23E2-D386DE3F0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BA7FF-9C6C-4366-8908-A6BC68E4BDD1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B8DA5EC-8561-44B2-257D-A1236442DC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3C3E8-25F1-49F9-89F3-C5D5C4CC6BC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45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561D9B-210D-4BF3-97B4-C3F76F399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9465E4-BAA4-4050-AFF4-B69CDF238A3B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59B5914-CFDF-0CB2-C5DB-50848851CB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63FD0-7228-4B84-B63B-2269CC97F81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108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4F49DA2-D120-1D32-7D4C-4775CFD569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383675C-A536-73D0-48F2-6753AE13EA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D4AC2-7A14-619F-11C6-5667E9796A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83B229F-B71F-4543-B954-86B731716B50}" type="datetimeFigureOut">
              <a:rPr lang="en-GB"/>
              <a:pPr>
                <a:defRPr/>
              </a:pPr>
              <a:t>26/06/2024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B6DF54-4EB2-A9F2-565E-65B300C5D2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FA8ECAC-802B-494C-A23E-B6AEE7D49E8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socialworkwithadults.blog.gov.uk/2019/07/22/making-social-connections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socialworkwithadults.blog.gov.uk/2019/07/22/making-social-connections/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personalisedcare/social-prescribing/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kBorjikoJk?list=PLFwV3fL04NbERthDG4Ox6sJYAfG3j3kCN" TargetMode="External"/><Relationship Id="rId4" Type="http://schemas.openxmlformats.org/officeDocument/2006/relationships/hyperlink" Target="https://www.youtube.com/watch?v=HkBorjikoJk&amp;list=PLFwV3fL04NbERthDG4Ox6sJYAfG3j3kCN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personalisedcare/social-prescribing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personalisedcare/social-prescribing/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ciMm5tA4jA?list=PLFwV3fL04NbERthDG4Ox6sJYAfG3j3kCN" TargetMode="External"/><Relationship Id="rId4" Type="http://schemas.openxmlformats.org/officeDocument/2006/relationships/hyperlink" Target="https://www.youtube.com/watch?v=NciMm5tA4jA&amp;list=PLFwV3fL04NbERthDG4Ox6sJYAfG3j3kCN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workwithadults.blog.gov.uk/2019/07/22/making-social-connections/" TargetMode="External"/><Relationship Id="rId2" Type="http://schemas.openxmlformats.org/officeDocument/2006/relationships/hyperlink" Target="https://www.england.nhs.uk/personalisedcare/social-prescrib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E7297CC6-EE0E-E700-341C-7414A9767A82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5650" y="1484313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chemeClr val="bg1"/>
                </a:solidFill>
                <a:cs typeface="Arial" panose="020B0604020202020204" pitchFamily="34" charset="0"/>
              </a:rPr>
              <a:t>Changemakers: Building your Personal Brand for Sustainable Employment (BMHP5015_LON)</a:t>
            </a:r>
          </a:p>
        </p:txBody>
      </p:sp>
      <p:sp>
        <p:nvSpPr>
          <p:cNvPr id="6147" name="TextBox 4">
            <a:extLst>
              <a:ext uri="{FF2B5EF4-FFF2-40B4-BE49-F238E27FC236}">
                <a16:creationId xmlns:a16="http://schemas.microsoft.com/office/drawing/2014/main" id="{D1E3F9D4-ED3E-F70E-C0E8-1F68A81FE8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8213" y="3644900"/>
            <a:ext cx="7267575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u="sng" dirty="0">
                <a:solidFill>
                  <a:schemeClr val="bg1"/>
                </a:solidFill>
                <a:cs typeface="Arial" panose="020B0604020202020204" pitchFamily="34" charset="0"/>
              </a:rPr>
              <a:t>Week 4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Unit 2-Topic 3: Network society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Unit 2-Topic 4: Making connections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B9517AE6-05F6-9302-8DDF-5DB813B429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1143000"/>
          </a:xfrm>
        </p:spPr>
        <p:txBody>
          <a:bodyPr/>
          <a:lstStyle/>
          <a:p>
            <a:pPr eaLnBrk="1" hangingPunct="1"/>
            <a:r>
              <a:rPr lang="en-GB" altLang="en-US" sz="4000" b="1"/>
              <a:t>Module Aim &amp; </a:t>
            </a:r>
            <a:br>
              <a:rPr lang="en-GB" altLang="en-US" sz="4000" b="1"/>
            </a:br>
            <a:r>
              <a:rPr lang="en-GB" altLang="en-US" sz="4000" b="1"/>
              <a:t>Learning Objectives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E951F7A0-D16E-DA5B-54F5-EC667E2094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 eaLnBrk="1" hangingPunct="1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GB" altLang="en-US" sz="1800" b="1">
                <a:latin typeface="Arial" panose="020B0604020202020204" pitchFamily="34" charset="0"/>
              </a:rPr>
              <a:t>AIM:</a:t>
            </a:r>
          </a:p>
          <a:p>
            <a:pPr marL="0" indent="0" algn="just" eaLnBrk="1" hangingPunct="1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Times New Roman" panose="02020603050405020304" pitchFamily="18" charset="0"/>
              </a:rPr>
              <a:t>To build the skills and competencies necessary for career resilience and professional development for the future work context.</a:t>
            </a:r>
          </a:p>
          <a:p>
            <a:pPr marL="0" indent="0" algn="just" eaLnBrk="1" hangingPunct="1">
              <a:spcBef>
                <a:spcPts val="1200"/>
              </a:spcBef>
              <a:buFont typeface="Arial" panose="020B0604020202020204" pitchFamily="34" charset="0"/>
              <a:buNone/>
            </a:pP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GB" altLang="en-US" sz="1800" b="1">
                <a:latin typeface="Arial" panose="020B0604020202020204" pitchFamily="34" charset="0"/>
                <a:cs typeface="Times New Roman" panose="02020603050405020304" pitchFamily="18" charset="0"/>
              </a:rPr>
              <a:t>LEARNING OUTCOMES</a:t>
            </a: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eaLnBrk="1">
              <a:buFont typeface="Wingdings" panose="05000000000000000000" pitchFamily="2" charset="2"/>
              <a:buChar char="Ø"/>
            </a:pPr>
            <a:r>
              <a:rPr lang="en-GB" altLang="en-US" sz="1800">
                <a:latin typeface="Arial" panose="020B060402020202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altLang="en-US" sz="1800">
                <a:latin typeface="Arial" panose="020B0604020202020204" pitchFamily="34" charset="0"/>
                <a:cs typeface="Times New Roman" panose="02020603050405020304" pitchFamily="18" charset="0"/>
              </a:rPr>
              <a:t>Evaluate personal employability skills and their congruence with the skills required for professional practice in a real or simulated environment.</a:t>
            </a: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altLang="en-US" sz="1800">
                <a:latin typeface="Arial" panose="020B0604020202020204" pitchFamily="34" charset="0"/>
                <a:cs typeface="Times New Roman" panose="02020603050405020304" pitchFamily="18" charset="0"/>
              </a:rPr>
              <a:t>Build a personal brand and promote a professional identity for a specific opportunity.</a:t>
            </a: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eaLnBrk="1" hangingPunct="1"/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B6D24B60-3CBC-1544-ECDE-6FEDA10728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Lesson objectives 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6A6DA775-02AC-0E2D-137F-75430D7E93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25971" y="1340768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Discuss the historical perspective of networking</a:t>
            </a:r>
          </a:p>
          <a:p>
            <a:pPr eaLnBrk="1" hangingPunct="1"/>
            <a:r>
              <a:rPr lang="en-GB" altLang="en-US" dirty="0"/>
              <a:t>Understand the meaning Bureaucratic and Hierarchy</a:t>
            </a:r>
          </a:p>
          <a:p>
            <a:pPr eaLnBrk="1" hangingPunct="1"/>
            <a:r>
              <a:rPr lang="en-GB" altLang="en-US" dirty="0"/>
              <a:t>Discuss Network Society</a:t>
            </a:r>
          </a:p>
          <a:p>
            <a:pPr eaLnBrk="1" hangingPunct="1"/>
            <a:r>
              <a:rPr lang="en-GB" altLang="en-US" dirty="0"/>
              <a:t>Discuss communication power of web and network influence</a:t>
            </a:r>
          </a:p>
          <a:p>
            <a:pPr eaLnBrk="1" hangingPunct="1"/>
            <a:r>
              <a:rPr lang="en-GB" altLang="en-US" dirty="0"/>
              <a:t>Discuss making connections.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E76515F7-924B-3CC8-86FC-EABEB8ABE9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Brainstorm Networking 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40546CAC-1A95-1D31-F37F-DDF36A80F7F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What do you think is networking?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Write your answer in this Week’s Forum on Moodle.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846C2475-65FE-C6B6-DBBE-904E61E4F3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Definition of Networking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FFFF7-F8F2-83AC-F466-4EC93AFC46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>
                <a:solidFill>
                  <a:srgbClr val="111111"/>
                </a:solidFill>
                <a:highlight>
                  <a:srgbClr val="FFFFFF"/>
                </a:highlight>
                <a:latin typeface="Roboto" panose="02000000000000000000" pitchFamily="2" charset="0"/>
              </a:rPr>
              <a:t>The action or process of interacting with others to exchange information and develop professional or social contacts.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>
              <a:solidFill>
                <a:srgbClr val="111111"/>
              </a:solidFill>
              <a:highlight>
                <a:srgbClr val="FFFFFF"/>
              </a:highlight>
              <a:latin typeface="Roboto" panose="020000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>
                <a:solidFill>
                  <a:srgbClr val="111111"/>
                </a:solidFill>
                <a:highlight>
                  <a:srgbClr val="FFFFFF"/>
                </a:highlight>
                <a:latin typeface="Roboto" panose="02000000000000000000" pitchFamily="2" charset="0"/>
              </a:rPr>
              <a:t>(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</a:rPr>
              <a:t>Gibson, Hardy and Buckley, 2014)</a:t>
            </a: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6758CE2B-0F8F-9FAC-7644-9983C83856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sz="3600" b="1"/>
              <a:t>Historical perspective of Networking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1668DB-5EA3-8254-90AC-240AF8742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320" y="1304360"/>
            <a:ext cx="8675360" cy="424928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2F6457E-0094-D6B5-E444-737A5785CA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sz="3600" b="1" dirty="0"/>
              <a:t>The Industrial Revolution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AF9803-6945-0D79-FF5C-9B91508132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153381"/>
            <a:ext cx="8496544" cy="433100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B8B3809-9EB9-98B2-3F23-8B132C0146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b="1"/>
              <a:t>Individual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56B4A-957A-0EE8-84EA-EF7EEAA07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4537174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Search online and find the meaning of:</a:t>
            </a:r>
          </a:p>
          <a:p>
            <a:pPr>
              <a:defRPr/>
            </a:pPr>
            <a:r>
              <a:rPr lang="en-GB" dirty="0"/>
              <a:t>Bureaucratic</a:t>
            </a:r>
          </a:p>
          <a:p>
            <a:pPr>
              <a:defRPr/>
            </a:pPr>
            <a:r>
              <a:rPr lang="en-GB" dirty="0"/>
              <a:t>Hierarchy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Share with the class.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You can also post your answer on this week’s Forum on Moodle.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5CE0526-7DD9-57A3-4E5E-089C515BBB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GB" altLang="en-US" b="1"/>
              <a:t>Meaning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AD65FBCF-34B9-3327-73E4-7682BDBA77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125538"/>
            <a:ext cx="8229600" cy="4391025"/>
          </a:xfrm>
        </p:spPr>
        <p:txBody>
          <a:bodyPr/>
          <a:lstStyle/>
          <a:p>
            <a:r>
              <a:rPr lang="en-GB" altLang="en-US" sz="2400" b="1" dirty="0"/>
              <a:t>Bureaucratic</a:t>
            </a:r>
            <a:r>
              <a:rPr lang="en-GB" altLang="en-US" sz="2400" dirty="0"/>
              <a:t>: The term bureaucracy refers to a complex organisation that has multilayered systems and processes. </a:t>
            </a:r>
          </a:p>
          <a:p>
            <a:r>
              <a:rPr lang="en-GB" altLang="en-US" sz="2400" dirty="0"/>
              <a:t>The systems and processes that are put in place effectively make decision-making slow. </a:t>
            </a:r>
          </a:p>
          <a:p>
            <a:r>
              <a:rPr lang="en-GB" altLang="en-US" sz="2400" dirty="0"/>
              <a:t>They are designed to maintain uniformity and control within the organisation.</a:t>
            </a:r>
          </a:p>
          <a:p>
            <a:endParaRPr lang="en-GB" altLang="en-US" sz="2400" dirty="0"/>
          </a:p>
          <a:p>
            <a:r>
              <a:rPr lang="en-GB" altLang="en-US" sz="2400" b="1" dirty="0"/>
              <a:t>Hierarchy:</a:t>
            </a:r>
            <a:r>
              <a:rPr lang="en-GB" altLang="en-US" sz="2400" dirty="0"/>
              <a:t> a system in which people or things are put at various levels or ranks according to their importance.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B3730EB7-5FF9-37D6-1FB4-C3E44AB07F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"/>
            <a:ext cx="8229600" cy="980728"/>
          </a:xfrm>
        </p:spPr>
        <p:txBody>
          <a:bodyPr/>
          <a:lstStyle/>
          <a:p>
            <a:r>
              <a:rPr lang="en-GB" altLang="en-US" sz="3200" b="1" dirty="0"/>
              <a:t>Bureaucratic Hierarchy</a:t>
            </a:r>
            <a:endParaRPr lang="en-GB" altLang="en-US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723CC-F276-3F93-B0F6-39E58037E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03" y="1328746"/>
            <a:ext cx="8791194" cy="420050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C643AF4-246F-E69E-D70B-BF83B89721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sz="3200" b="1"/>
              <a:t>Example of Bureaucratic Hierarchy</a:t>
            </a:r>
            <a:br>
              <a:rPr lang="en-GB" altLang="en-US"/>
            </a:br>
            <a:endParaRPr lang="en-GB" altLang="en-US"/>
          </a:p>
        </p:txBody>
      </p:sp>
      <p:pic>
        <p:nvPicPr>
          <p:cNvPr id="16387" name="Content Placeholder 3">
            <a:extLst>
              <a:ext uri="{FF2B5EF4-FFF2-40B4-BE49-F238E27FC236}">
                <a16:creationId xmlns:a16="http://schemas.microsoft.com/office/drawing/2014/main" id="{92EE3375-FD13-5F71-9785-E04F0E7B7C2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1022350"/>
            <a:ext cx="5616575" cy="4435475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AEAC19CA-8E0A-6F9A-C9D7-48F993CF1A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 sz="3600" b="1" dirty="0"/>
              <a:t>Individual task 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B2F0052C-5CEF-D9C7-1E9D-48BBE4065E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196975"/>
            <a:ext cx="8229600" cy="3916363"/>
          </a:xfrm>
        </p:spPr>
        <p:txBody>
          <a:bodyPr/>
          <a:lstStyle/>
          <a:p>
            <a:r>
              <a:rPr lang="en-GB" altLang="en-US" dirty="0"/>
              <a:t>Write your views on this week’s Forum on Moodle, about:</a:t>
            </a:r>
          </a:p>
          <a:p>
            <a:r>
              <a:rPr lang="en-GB" altLang="en-US" dirty="0"/>
              <a:t>Why do you think that increasing networking in health and social is important?</a:t>
            </a:r>
          </a:p>
          <a:p>
            <a:r>
              <a:rPr lang="en-GB" altLang="en-US" dirty="0"/>
              <a:t>And how can you increase networking?</a:t>
            </a:r>
          </a:p>
          <a:p>
            <a:r>
              <a:rPr lang="en-GB" altLang="en-US" dirty="0"/>
              <a:t>Share your views with the class.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2E47CA4D-5F5C-DD2E-D0D4-AA7CAFDF55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2725" y="404813"/>
            <a:ext cx="8928100" cy="633412"/>
          </a:xfrm>
        </p:spPr>
        <p:txBody>
          <a:bodyPr/>
          <a:lstStyle/>
          <a:p>
            <a:pPr algn="l"/>
            <a:r>
              <a:rPr lang="en-GB" altLang="en-US" sz="4000" b="1" dirty="0"/>
              <a:t>Networks and Hierarchies in Health and Social Care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6137C50A-79B4-DBDF-5497-98506164E14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470025"/>
            <a:ext cx="8229600" cy="3917950"/>
          </a:xfrm>
        </p:spPr>
        <p:txBody>
          <a:bodyPr/>
          <a:lstStyle/>
          <a:p>
            <a:r>
              <a:rPr lang="en-GB" altLang="en-US" sz="2800"/>
              <a:t>Networks and hierarchies both play significant roles in health and social care. </a:t>
            </a:r>
          </a:p>
          <a:p>
            <a:r>
              <a:rPr lang="en-GB" altLang="en-US" sz="2800"/>
              <a:t>Networks can facilitate coordination of care and improve quality and safety, while hierarchies may establish clear roles and responsibilities. </a:t>
            </a:r>
          </a:p>
          <a:p>
            <a:r>
              <a:rPr lang="en-GB" altLang="en-US" sz="2800"/>
              <a:t>However, networks can also have vulnerabilities like cliques (group) and over-reliance (relying on someone too much) on certain individuals or agencies.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C776EEE8-B14C-C930-59C6-F5BFC958BF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sz="3600" b="1"/>
              <a:t>Networks and Hierarchies coexisting(parallel)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9B462C-A257-3B6C-0C79-0FE16D040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228" y="1343818"/>
            <a:ext cx="8673543" cy="417036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2FF02301-EB64-7906-B4CE-437BC5D544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8229600" cy="1008856"/>
          </a:xfrm>
        </p:spPr>
        <p:txBody>
          <a:bodyPr/>
          <a:lstStyle/>
          <a:p>
            <a:r>
              <a:rPr lang="en-GB" altLang="en-US" sz="3600" b="1" dirty="0"/>
              <a:t>The Network Society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563A1A-322C-A8A2-FD7D-0991BB5BC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628800"/>
            <a:ext cx="8764008" cy="374468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545E869-476D-2D69-16C9-DC8672E0AE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sz="3200" b="1" dirty="0"/>
              <a:t>The Network Society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D84ACD-B3F1-4D3B-536D-D71DCB9114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01" y="1844824"/>
            <a:ext cx="8920197" cy="360132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5EE7A0D7-3858-8910-E1A3-3BCC0A9DD7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686800" cy="490537"/>
          </a:xfrm>
        </p:spPr>
        <p:txBody>
          <a:bodyPr/>
          <a:lstStyle/>
          <a:p>
            <a:pPr algn="l"/>
            <a:r>
              <a:rPr lang="en-GB" altLang="en-US" sz="3600" b="1"/>
              <a:t>The communication power of the web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689BBF-D293-832A-A4EC-E77AF0818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2" y="1484784"/>
            <a:ext cx="8843976" cy="352839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6307D2C7-76BF-9E25-43FC-E1B68B18D2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" y="188913"/>
            <a:ext cx="8686800" cy="576262"/>
          </a:xfrm>
        </p:spPr>
        <p:txBody>
          <a:bodyPr/>
          <a:lstStyle/>
          <a:p>
            <a:pPr algn="l"/>
            <a:r>
              <a:rPr lang="en-GB" altLang="en-US" sz="3600" b="1"/>
              <a:t>The communication power of the web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FFA0A9-BE55-2130-0896-3B4620267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27" y="1664804"/>
            <a:ext cx="8906345" cy="3528392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8192FA21-9E90-91C0-2CD6-633DE3047C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/>
              <a:t>What is the meaning of persuasion?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E9A5A1-07D3-DBBA-1D9F-E5DA91C34F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541" y="2132856"/>
            <a:ext cx="8202244" cy="2951697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A403BBB5-88EE-14A2-398D-FE6DCAA4F0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Persuasion in networking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593F3-E1C1-2BF2-106D-2CB5C3E92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/>
              <a:t>In health and social care, persuasion is key for effective networking as it helps professionals to:</a:t>
            </a:r>
          </a:p>
          <a:p>
            <a:pPr>
              <a:defRPr/>
            </a:pPr>
            <a:r>
              <a:rPr lang="en-GB" sz="2800" dirty="0"/>
              <a:t>Share vital patient information and treatment updates.</a:t>
            </a:r>
          </a:p>
          <a:p>
            <a:pPr>
              <a:defRPr/>
            </a:pPr>
            <a:r>
              <a:rPr lang="en-GB" sz="2800" dirty="0"/>
              <a:t>Build trust and foster positive relationships.</a:t>
            </a:r>
          </a:p>
          <a:p>
            <a:pPr>
              <a:defRPr/>
            </a:pPr>
            <a:r>
              <a:rPr lang="en-GB" sz="2800" dirty="0"/>
              <a:t>Make better decisions with colleagues, patients, and other professionals.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0742FAF4-1319-843C-FDD1-CF68C10D35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74637"/>
          </a:xfrm>
        </p:spPr>
        <p:txBody>
          <a:bodyPr/>
          <a:lstStyle/>
          <a:p>
            <a:r>
              <a:rPr lang="en-GB" altLang="en-US" sz="4000" b="1"/>
              <a:t>Networks of influence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1D433F-6E1C-CA1B-0E6D-F99000C4D2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96105" y="2902105"/>
            <a:ext cx="5648551" cy="27809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77759C20-7E23-B47A-9D0C-0E690A326A5A}"/>
              </a:ext>
            </a:extLst>
          </p:cNvPr>
          <p:cNvSpPr/>
          <p:nvPr/>
        </p:nvSpPr>
        <p:spPr>
          <a:xfrm>
            <a:off x="4140198" y="2344111"/>
            <a:ext cx="360363" cy="43180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6629" name="TextBox 2">
            <a:extLst>
              <a:ext uri="{FF2B5EF4-FFF2-40B4-BE49-F238E27FC236}">
                <a16:creationId xmlns:a16="http://schemas.microsoft.com/office/drawing/2014/main" id="{9BEFA603-7425-196A-CDA2-C40BA4D41C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52" y="1017588"/>
            <a:ext cx="763284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+mn-lt"/>
              </a:rPr>
              <a:t>What is your opinion about the following statement?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+mn-lt"/>
              </a:rPr>
              <a:t>Write your answer on this week’s Forum and then share with the class.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5C54C9C3-5435-331E-01D9-F79AFE54FD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GB" altLang="en-US" sz="3600" b="1"/>
              <a:t>Networks of influence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53BA17-5800-7D22-A1B6-E36EC1BF00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54" y="980728"/>
            <a:ext cx="8690491" cy="4588190"/>
          </a:xfrm>
          <a:prstGeom prst="rect">
            <a:avLst/>
          </a:prstGeom>
        </p:spPr>
      </p:pic>
      <p:sp>
        <p:nvSpPr>
          <p:cNvPr id="28676" name="TextBox 1">
            <a:extLst>
              <a:ext uri="{FF2B5EF4-FFF2-40B4-BE49-F238E27FC236}">
                <a16:creationId xmlns:a16="http://schemas.microsoft.com/office/drawing/2014/main" id="{C0AC6004-2E1B-7BD6-7591-03D527D086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528" y="5157192"/>
            <a:ext cx="23764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800" dirty="0"/>
              <a:t>Eclipsed=hidden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4F24A511-7C32-500B-B930-C0F5C8C440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GB" altLang="en-US" sz="3600" b="1"/>
              <a:t>Networks of influence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0910B5-5FEB-5253-EEBB-39FE70BA9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08640"/>
            <a:ext cx="8916350" cy="4465581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AD1818CB-2AF6-4C51-88AC-3672DC946B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b="1"/>
              <a:t>Case Study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6037B0-FBFF-ADAD-5518-3A07912B94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064" y="1362552"/>
            <a:ext cx="8533871" cy="4132895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F8657EEA-4553-3BE8-A22A-E935155B3A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sz="3600" b="1" dirty="0"/>
              <a:t>Case study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1A359F-703C-C84E-FBEA-9BD7FA3C29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84"/>
          <a:stretch/>
        </p:blipFill>
        <p:spPr>
          <a:xfrm>
            <a:off x="173743" y="1214798"/>
            <a:ext cx="8718737" cy="4428404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F236DA6E-E639-E404-645F-F315C59B55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GB" altLang="en-US" b="1"/>
              <a:t>Case study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A0ED0C-3B5B-DCE5-CE82-D8D306AD9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89" y="1052736"/>
            <a:ext cx="8883222" cy="4483778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751D0149-5BC2-29A5-42D8-43A2A19660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199" y="476672"/>
            <a:ext cx="8229600" cy="561975"/>
          </a:xfrm>
        </p:spPr>
        <p:txBody>
          <a:bodyPr/>
          <a:lstStyle/>
          <a:p>
            <a:r>
              <a:rPr lang="en-GB" altLang="en-US" sz="2800" b="1" dirty="0"/>
              <a:t>Group Work: </a:t>
            </a:r>
            <a:br>
              <a:rPr lang="en-GB" altLang="en-US" sz="2800" b="1" dirty="0"/>
            </a:br>
            <a:r>
              <a:rPr lang="en-GB" altLang="en-US" sz="2800" b="1" dirty="0"/>
              <a:t>Discuss in your group and write your answer in this week’s Forum on Moodle.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AAAE0D-8660-6B0B-A74B-3B427337E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913" y="1700808"/>
            <a:ext cx="8474174" cy="3913971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5952-A4B6-B2B4-D90C-41A13CFBD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4395"/>
            <a:ext cx="8229600" cy="1143000"/>
          </a:xfrm>
        </p:spPr>
        <p:txBody>
          <a:bodyPr/>
          <a:lstStyle/>
          <a:p>
            <a:r>
              <a:rPr lang="en-GB" b="1" dirty="0"/>
              <a:t>Making connections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D8261-F629-5AA7-67E3-0462E20AE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78151"/>
            <a:ext cx="4906888" cy="3917032"/>
          </a:xfrm>
        </p:spPr>
        <p:txBody>
          <a:bodyPr/>
          <a:lstStyle/>
          <a:p>
            <a:r>
              <a:rPr lang="en-GB" sz="2400" dirty="0"/>
              <a:t>Making connections is about expanding your network and connecting with others.</a:t>
            </a:r>
          </a:p>
          <a:p>
            <a:r>
              <a:rPr lang="en-GB" sz="2400" dirty="0"/>
              <a:t>As professionals in the field of health and social care, it is essential to make connections with patients, services users, colleagues within your organisation/institution, other services, local government, etc.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F4405B-A638-3C3C-F925-F7C169214E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8408" y="1916832"/>
            <a:ext cx="3782553" cy="2513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0629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08F2A-0346-4AB8-561D-B63B9B721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r>
              <a:rPr lang="en-GB" sz="3600" b="1" dirty="0"/>
              <a:t>Making connections – </a:t>
            </a:r>
            <a:br>
              <a:rPr lang="en-GB" sz="3600" b="1" dirty="0"/>
            </a:br>
            <a:r>
              <a:rPr lang="en-GB" sz="3600" b="1" dirty="0"/>
              <a:t>example: Social work with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C9856-32AD-0993-0B32-41A050FD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Connecting People is an evidence-informed approach to supporting people to connect with others. </a:t>
            </a:r>
          </a:p>
          <a:p>
            <a:r>
              <a:rPr lang="en-GB" sz="2800" dirty="0"/>
              <a:t>It was developed from a study of how health and social care workers support people with mental health problems to develop and mobilise social capital.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E5699B-9BFB-57A3-F8F7-FE02F59F6BE3}"/>
              </a:ext>
            </a:extLst>
          </p:cNvPr>
          <p:cNvSpPr txBox="1"/>
          <p:nvPr/>
        </p:nvSpPr>
        <p:spPr>
          <a:xfrm>
            <a:off x="683568" y="5222725"/>
            <a:ext cx="75711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Making social connections – Social work with adults (blog.gov.uk)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8837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C9856-32AD-0993-0B32-41A050FD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The Connecting People model articulates the processes involved with practitioners and service users working together to increase their social connections, and the barriers both may face. </a:t>
            </a:r>
          </a:p>
          <a:p>
            <a:endParaRPr lang="en-GB" sz="2400" dirty="0"/>
          </a:p>
          <a:p>
            <a:r>
              <a:rPr lang="en-GB" sz="2400" dirty="0"/>
              <a:t>Teams which are more embedded within the communities in which they work are more effective at enhancing service users’ social connections.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6B4ECCF-79B9-0384-6174-F4132606C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8370"/>
            <a:ext cx="8229600" cy="1143000"/>
          </a:xfrm>
        </p:spPr>
        <p:txBody>
          <a:bodyPr/>
          <a:lstStyle/>
          <a:p>
            <a:r>
              <a:rPr lang="en-GB" sz="3600" b="1" dirty="0"/>
              <a:t>Making connections – </a:t>
            </a:r>
            <a:br>
              <a:rPr lang="en-GB" sz="3600" b="1" dirty="0"/>
            </a:br>
            <a:r>
              <a:rPr lang="en-GB" sz="3600" b="1" dirty="0"/>
              <a:t>example: Social work with adults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E75CCA-0209-01DE-4E8C-78823C9CC15C}"/>
              </a:ext>
            </a:extLst>
          </p:cNvPr>
          <p:cNvSpPr txBox="1"/>
          <p:nvPr/>
        </p:nvSpPr>
        <p:spPr>
          <a:xfrm>
            <a:off x="1196752" y="5257799"/>
            <a:ext cx="67504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Making social connections – Social work with adults (blog.gov.uk)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544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A48A7-1DC0-1A56-6DCA-4872A55EA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Social prescribing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D05EE-8E41-1665-AE02-DE3C2FBD5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r>
              <a:rPr lang="en-GB" sz="2800" dirty="0"/>
              <a:t>Social prescribing is a key component of Universal Personalised Care. </a:t>
            </a:r>
          </a:p>
          <a:p>
            <a:r>
              <a:rPr lang="en-GB" sz="2800" dirty="0"/>
              <a:t>It is an approach that connects people to activities, groups, and services in their community to meet the practical, social and emotional needs that affect their health and wellbeing.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341A21-77DF-5B34-3CD9-7800382262CA}"/>
              </a:ext>
            </a:extLst>
          </p:cNvPr>
          <p:cNvSpPr txBox="1"/>
          <p:nvPr/>
        </p:nvSpPr>
        <p:spPr>
          <a:xfrm>
            <a:off x="1115616" y="5241801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NHS England » Social prescribing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5242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13650-67E9-FE54-BDC9-E273CE8F7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591872" cy="1143000"/>
          </a:xfrm>
        </p:spPr>
        <p:txBody>
          <a:bodyPr/>
          <a:lstStyle/>
          <a:p>
            <a:r>
              <a:rPr lang="en-GB" sz="3600" b="1" dirty="0"/>
              <a:t>Video: What is social prescribing?</a:t>
            </a:r>
          </a:p>
        </p:txBody>
      </p:sp>
      <p:pic>
        <p:nvPicPr>
          <p:cNvPr id="4" name="Online Media 3" title="What is social prescribing? - subtitles">
            <a:hlinkClick r:id="" action="ppaction://media"/>
            <a:extLst>
              <a:ext uri="{FF2B5EF4-FFF2-40B4-BE49-F238E27FC236}">
                <a16:creationId xmlns:a16="http://schemas.microsoft.com/office/drawing/2014/main" id="{3CB6EABD-B0A5-5E01-9915-AAA3058553C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79712" y="1874217"/>
            <a:ext cx="5049689" cy="28526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98B463-6D3B-9B08-7C1A-267F51545B07}"/>
              </a:ext>
            </a:extLst>
          </p:cNvPr>
          <p:cNvSpPr txBox="1"/>
          <p:nvPr/>
        </p:nvSpPr>
        <p:spPr>
          <a:xfrm>
            <a:off x="1547664" y="5183460"/>
            <a:ext cx="5688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What is social prescribing? - subtitles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664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A48A7-1DC0-1A56-6DCA-4872A55EA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Social prescribing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D05EE-8E41-1665-AE02-DE3C2FBD5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r>
              <a:rPr lang="en-GB" sz="2800" dirty="0"/>
              <a:t>In social prescribing, local agencies such as local charities, social care and health services refer people to a social prescribing link worker.</a:t>
            </a:r>
          </a:p>
          <a:p>
            <a:r>
              <a:rPr lang="en-GB" sz="2800" dirty="0"/>
              <a:t>Social prescribing link workers give people time, focusing on ‘what matters to me?’ to coproduce a simple personalised care and support plan, and support people to take control of their health and wellbeing.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81C552-3F04-15E3-9D00-44D08237AAE5}"/>
              </a:ext>
            </a:extLst>
          </p:cNvPr>
          <p:cNvSpPr txBox="1"/>
          <p:nvPr/>
        </p:nvSpPr>
        <p:spPr>
          <a:xfrm>
            <a:off x="755576" y="5222751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NHS England » Social prescribing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8892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A48A7-1DC0-1A56-6DCA-4872A55EA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197" y="0"/>
            <a:ext cx="8229600" cy="1143000"/>
          </a:xfrm>
        </p:spPr>
        <p:txBody>
          <a:bodyPr/>
          <a:lstStyle/>
          <a:p>
            <a:r>
              <a:rPr lang="en-GB" b="1" dirty="0"/>
              <a:t>Social prescribing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D05EE-8E41-1665-AE02-DE3C2FBD5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r>
              <a:rPr lang="en-GB" sz="2200" dirty="0"/>
              <a:t>Social prescribing link workers also support existing community groups to be accessible and sustainable, and help people to start new groups, working collaboratively with all local partners.</a:t>
            </a:r>
          </a:p>
          <a:p>
            <a:endParaRPr lang="en-GB" sz="2200" dirty="0"/>
          </a:p>
          <a:p>
            <a:r>
              <a:rPr lang="en-GB" sz="2200" dirty="0"/>
              <a:t>Social prescribing is an all-age, whole population approach that works particularly well for people who: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have one or more long term conditions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who need support with low level mental health issues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who are lonely or isolated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who have complex social needs which affect their wellbeing.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ACDE45-44AF-AFBB-5DA2-7D1A6DF32579}"/>
              </a:ext>
            </a:extLst>
          </p:cNvPr>
          <p:cNvSpPr txBox="1"/>
          <p:nvPr/>
        </p:nvSpPr>
        <p:spPr>
          <a:xfrm>
            <a:off x="6088757" y="5407223"/>
            <a:ext cx="305524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NHS England » Social prescribing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64276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B31B7-B76B-1E40-3F9C-9A497A85B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Video: How to provide social prescribing services  </a:t>
            </a:r>
          </a:p>
        </p:txBody>
      </p:sp>
      <p:pic>
        <p:nvPicPr>
          <p:cNvPr id="4" name="Online Media 3" title="How to provide social prescribing services - subtitles">
            <a:hlinkClick r:id="" action="ppaction://media"/>
            <a:extLst>
              <a:ext uri="{FF2B5EF4-FFF2-40B4-BE49-F238E27FC236}">
                <a16:creationId xmlns:a16="http://schemas.microsoft.com/office/drawing/2014/main" id="{53934EF2-F3BA-0B3C-650E-198B28916C7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19163" y="1916832"/>
            <a:ext cx="4905673" cy="27713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948D99-DA14-9351-3089-BEBE3A4CC598}"/>
              </a:ext>
            </a:extLst>
          </p:cNvPr>
          <p:cNvSpPr txBox="1"/>
          <p:nvPr/>
        </p:nvSpPr>
        <p:spPr>
          <a:xfrm>
            <a:off x="1763688" y="4834026"/>
            <a:ext cx="636763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How to provide social prescribing services - subtitles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833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02CA9-53FE-3EED-8085-E2B0F4EBF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D9782-2C0B-4E77-3643-19DD57C65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what ways can professionals in health and social care make connections?</a:t>
            </a:r>
          </a:p>
          <a:p>
            <a:r>
              <a:rPr lang="en-GB" dirty="0"/>
              <a:t>How would you connect with others in this field and with whom?</a:t>
            </a:r>
          </a:p>
          <a:p>
            <a:r>
              <a:rPr lang="en-GB" dirty="0"/>
              <a:t>Write your ideas on this week’s Forum on Moodle.</a:t>
            </a:r>
          </a:p>
          <a:p>
            <a:r>
              <a:rPr lang="en-GB" dirty="0"/>
              <a:t>Share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141838567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63599ACE-E0A7-A4C6-0D8E-DAF13D9EE9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GB" altLang="en-US" b="1"/>
              <a:t>Conclusion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0E53CB13-D97D-1F4F-65DD-8D3BB4814E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196752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sz="2800" dirty="0">
                <a:solidFill>
                  <a:srgbClr val="111111"/>
                </a:solidFill>
                <a:highlight>
                  <a:srgbClr val="FFFFFF"/>
                </a:highlight>
              </a:rPr>
              <a:t>The action or process of interacting with others to exchange information is networking.</a:t>
            </a:r>
          </a:p>
          <a:p>
            <a:pPr>
              <a:defRPr/>
            </a:pPr>
            <a:r>
              <a:rPr lang="en-GB" sz="2800" dirty="0">
                <a:solidFill>
                  <a:srgbClr val="111111"/>
                </a:solidFill>
                <a:highlight>
                  <a:srgbClr val="FFFFFF"/>
                </a:highlight>
              </a:rPr>
              <a:t>The term bureaucracy refers to a complex organisation that has multilayered systems and processes. </a:t>
            </a:r>
          </a:p>
          <a:p>
            <a:pPr>
              <a:defRPr/>
            </a:pPr>
            <a:r>
              <a:rPr lang="en-GB" sz="2800" dirty="0"/>
              <a:t>Networks and hierarchies both play significant roles in health and social care. </a:t>
            </a:r>
          </a:p>
          <a:p>
            <a:pPr>
              <a:defRPr/>
            </a:pPr>
            <a:r>
              <a:rPr lang="en-GB" sz="2800" dirty="0"/>
              <a:t>Making connections is vital for professionals in the field of health and social care.</a:t>
            </a:r>
          </a:p>
          <a:p>
            <a:pPr>
              <a:defRPr/>
            </a:pPr>
            <a:endParaRPr lang="en-GB" sz="2800" dirty="0">
              <a:solidFill>
                <a:srgbClr val="111111"/>
              </a:solidFill>
              <a:highlight>
                <a:srgbClr val="FFFFFF"/>
              </a:highlight>
            </a:endParaRPr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13AFB-1A53-8347-07FC-5B8D7A6BB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6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References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2FBF02C5-46D8-D856-D609-01525F9E71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9738" y="981075"/>
            <a:ext cx="8229600" cy="4319588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222222"/>
                </a:solidFill>
                <a:highlight>
                  <a:srgbClr val="FFFFFF"/>
                </a:highlight>
              </a:rPr>
              <a:t>Gibson, C., H. Hardy III, J. and Ronald Buckley, M. (2014). Understanding the role of networking in organizations. </a:t>
            </a:r>
            <a:r>
              <a:rPr lang="en-GB" sz="2400" i="1" dirty="0">
                <a:solidFill>
                  <a:srgbClr val="222222"/>
                </a:solidFill>
                <a:highlight>
                  <a:srgbClr val="FFFFFF"/>
                </a:highlight>
              </a:rPr>
              <a:t>Career Development International</a:t>
            </a:r>
            <a:r>
              <a:rPr lang="en-GB" sz="2400" dirty="0">
                <a:solidFill>
                  <a:srgbClr val="222222"/>
                </a:solidFill>
                <a:highlight>
                  <a:srgbClr val="FFFFFF"/>
                </a:highlight>
              </a:rPr>
              <a:t>, </a:t>
            </a:r>
            <a:r>
              <a:rPr lang="en-GB" sz="2400" i="1" dirty="0">
                <a:solidFill>
                  <a:srgbClr val="222222"/>
                </a:solidFill>
                <a:highlight>
                  <a:srgbClr val="FFFFFF"/>
                </a:highlight>
              </a:rPr>
              <a:t>19</a:t>
            </a:r>
            <a:r>
              <a:rPr lang="en-GB" sz="2400" dirty="0">
                <a:solidFill>
                  <a:srgbClr val="222222"/>
                </a:solidFill>
                <a:highlight>
                  <a:srgbClr val="FFFFFF"/>
                </a:highlight>
              </a:rPr>
              <a:t>(2), pp.146-161.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222222"/>
                </a:solidFill>
                <a:highlight>
                  <a:srgbClr val="FFFFFF"/>
                </a:highlight>
              </a:rPr>
              <a:t>Websites: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hlinkClick r:id="rId2"/>
              </a:rPr>
              <a:t>NHS England » Social prescribing</a:t>
            </a:r>
            <a:endParaRPr lang="en-GB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hlinkClick r:id="rId3"/>
              </a:rPr>
              <a:t>Making social connections – Social work with adults (blog.gov.uk)</a:t>
            </a:r>
            <a:endParaRPr lang="en-GB" alt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1150</Words>
  <Application>Microsoft Office PowerPoint</Application>
  <PresentationFormat>On-screen Show (4:3)</PresentationFormat>
  <Paragraphs>129</Paragraphs>
  <Slides>38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Changemakers: Building your Personal Brand for Sustainable Employment (BMHP5015_LON)</vt:lpstr>
      <vt:lpstr>Module Aim &amp;  Learning Objectives</vt:lpstr>
      <vt:lpstr>Lesson objectives </vt:lpstr>
      <vt:lpstr>Brainstorm Networking </vt:lpstr>
      <vt:lpstr>Definition of Networking </vt:lpstr>
      <vt:lpstr>Historical perspective of Networking</vt:lpstr>
      <vt:lpstr>The Industrial Revolution</vt:lpstr>
      <vt:lpstr>Individual task </vt:lpstr>
      <vt:lpstr>Meaning </vt:lpstr>
      <vt:lpstr>Bureaucratic Hierarchy</vt:lpstr>
      <vt:lpstr>Example of Bureaucratic Hierarchy </vt:lpstr>
      <vt:lpstr>Individual task </vt:lpstr>
      <vt:lpstr>Networks and Hierarchies in Health and Social Care</vt:lpstr>
      <vt:lpstr>Networks and Hierarchies coexisting(parallel)</vt:lpstr>
      <vt:lpstr>The Network Society </vt:lpstr>
      <vt:lpstr>The Network Society</vt:lpstr>
      <vt:lpstr>The communication power of the web</vt:lpstr>
      <vt:lpstr>The communication power of the web</vt:lpstr>
      <vt:lpstr>What is the meaning of persuasion?</vt:lpstr>
      <vt:lpstr>Persuasion in networking in health and social care</vt:lpstr>
      <vt:lpstr>Networks of influence</vt:lpstr>
      <vt:lpstr>Networks of influence</vt:lpstr>
      <vt:lpstr>Networks of influence</vt:lpstr>
      <vt:lpstr>Case Study</vt:lpstr>
      <vt:lpstr>Case study</vt:lpstr>
      <vt:lpstr>Case study </vt:lpstr>
      <vt:lpstr>Group Work:  Discuss in your group and write your answer in this week’s Forum on Moodle.</vt:lpstr>
      <vt:lpstr>Making connections</vt:lpstr>
      <vt:lpstr>Making connections –  example: Social work with adults</vt:lpstr>
      <vt:lpstr>Making connections –  example: Social work with adults</vt:lpstr>
      <vt:lpstr>Social prescribing</vt:lpstr>
      <vt:lpstr>Video: What is social prescribing?</vt:lpstr>
      <vt:lpstr>Social prescribing</vt:lpstr>
      <vt:lpstr>Social prescribing</vt:lpstr>
      <vt:lpstr>Video: How to provide social prescribing services  </vt:lpstr>
      <vt:lpstr>Discussion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Eleni Koutsogeorgou-Andreou</cp:lastModifiedBy>
  <cp:revision>153</cp:revision>
  <dcterms:created xsi:type="dcterms:W3CDTF">2015-04-14T15:21:28Z</dcterms:created>
  <dcterms:modified xsi:type="dcterms:W3CDTF">2024-06-26T23:22:09Z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