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8"/>
  </p:notesMasterIdLst>
  <p:sldIdLst>
    <p:sldId id="257" r:id="rId2"/>
    <p:sldId id="277" r:id="rId3"/>
    <p:sldId id="278" r:id="rId4"/>
    <p:sldId id="287" r:id="rId5"/>
    <p:sldId id="289" r:id="rId6"/>
    <p:sldId id="28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83" d="100"/>
          <a:sy n="83" d="100"/>
        </p:scale>
        <p:origin x="45" y="2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08/03/2020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830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399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5399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926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693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896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08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74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88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666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5924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95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0469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2437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5588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7281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768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3/8/2020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676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bacp-journals/therapy-today/2014/october-2014/articles/dilemmas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Professional Relationships</a:t>
            </a:r>
            <a:br>
              <a:rPr lang="en-US" dirty="0" smtClean="0"/>
            </a:br>
            <a:endParaRPr lang="en-US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52181"/>
            <a:ext cx="9484290" cy="1486619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Week 16  - Discussions on: </a:t>
            </a:r>
          </a:p>
          <a:p>
            <a:r>
              <a:rPr lang="en-US" sz="2800" dirty="0" smtClean="0"/>
              <a:t>Culture </a:t>
            </a:r>
            <a:r>
              <a:rPr lang="en-US" sz="2800" dirty="0" smtClean="0"/>
              <a:t>and Diversity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Todays Schedule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9894" y="2603500"/>
            <a:ext cx="10374702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2400" dirty="0" smtClean="0"/>
              <a:t>Check in – Module REVIEW </a:t>
            </a:r>
            <a:r>
              <a:rPr lang="en-GB" sz="2400" dirty="0" smtClean="0"/>
              <a:t>– UKES – Placement Reminders</a:t>
            </a:r>
            <a:endParaRPr lang="en-GB" sz="2400" dirty="0" smtClean="0"/>
          </a:p>
          <a:p>
            <a:r>
              <a:rPr lang="en-GB" sz="2400" dirty="0" smtClean="0"/>
              <a:t>Review - Supervision &amp; Boundaries, Dual Relationships and Multiple Relationships </a:t>
            </a:r>
          </a:p>
          <a:p>
            <a:r>
              <a:rPr lang="en-GB" sz="2400" b="1" dirty="0" smtClean="0"/>
              <a:t>Discussion Topics: </a:t>
            </a:r>
            <a:r>
              <a:rPr lang="en-GB" sz="2400" dirty="0" smtClean="0"/>
              <a:t>Culture </a:t>
            </a:r>
            <a:r>
              <a:rPr lang="en-GB" sz="2400" dirty="0" smtClean="0"/>
              <a:t>and Diversity – Critiquing the counselling </a:t>
            </a:r>
            <a:r>
              <a:rPr lang="en-GB" sz="2400" dirty="0" smtClean="0"/>
              <a:t>profession</a:t>
            </a:r>
          </a:p>
          <a:p>
            <a:r>
              <a:rPr lang="en-GB" sz="2400" dirty="0" smtClean="0"/>
              <a:t>Next Week New Trends and Initiatives </a:t>
            </a:r>
            <a:endParaRPr lang="en-GB" sz="2400" dirty="0" smtClean="0"/>
          </a:p>
          <a:p>
            <a:r>
              <a:rPr lang="en-GB" sz="2400" dirty="0" smtClean="0"/>
              <a:t>Break 10:30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0738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54956" y="1201947"/>
            <a:ext cx="4343400" cy="4727276"/>
          </a:xfrm>
        </p:spPr>
        <p:txBody>
          <a:bodyPr/>
          <a:lstStyle/>
          <a:p>
            <a:r>
              <a:rPr lang="en-GB" b="1" dirty="0" smtClean="0"/>
              <a:t>Discussion Topic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Supervision-Review </a:t>
            </a:r>
            <a:br>
              <a:rPr lang="en-GB" dirty="0" smtClean="0"/>
            </a:br>
            <a:r>
              <a:rPr lang="en-GB" dirty="0" smtClean="0"/>
              <a:t>Boundaries &amp; Dual – Multiple </a:t>
            </a:r>
            <a:r>
              <a:rPr lang="en-GB" dirty="0" err="1" smtClean="0"/>
              <a:t>Relatinships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3904976" y="6642671"/>
            <a:ext cx="3758184" cy="2286000"/>
          </a:xfrm>
        </p:spPr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1026" name="Picture 2" descr="Image result for images of counsellig supervision 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523" y="804024"/>
            <a:ext cx="3838575" cy="19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images of counsellig supervision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1078" y="2306848"/>
            <a:ext cx="2743200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Image result for images of boundari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1570" y="3431875"/>
            <a:ext cx="2592357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738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Dual Relationship – Dilemma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950118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en-GB" sz="3200" b="1" dirty="0" smtClean="0"/>
              <a:t>Dilemmas</a:t>
            </a:r>
            <a:r>
              <a:rPr lang="en-GB" sz="3200" b="1" dirty="0"/>
              <a:t>: </a:t>
            </a:r>
            <a:r>
              <a:rPr lang="en-GB" sz="3200" b="1" i="1" dirty="0"/>
              <a:t>The dangers of dual relationships</a:t>
            </a:r>
            <a:r>
              <a:rPr lang="en-GB" sz="3200" b="1" dirty="0"/>
              <a:t/>
            </a:r>
            <a:br>
              <a:rPr lang="en-GB" sz="3200" b="1" dirty="0"/>
            </a:br>
            <a:r>
              <a:rPr lang="en-GB" sz="3200" dirty="0"/>
              <a:t>Therapy Today, October 2014 Volume 25 Issue </a:t>
            </a:r>
            <a:r>
              <a:rPr lang="en-GB" sz="3200" dirty="0" smtClean="0"/>
              <a:t>8</a:t>
            </a:r>
            <a:endParaRPr lang="en-GB" sz="3200" b="1" dirty="0" smtClean="0"/>
          </a:p>
          <a:p>
            <a:pPr marL="0" indent="0">
              <a:buNone/>
            </a:pPr>
            <a:r>
              <a:rPr lang="en-GB" sz="3200" dirty="0">
                <a:hlinkClick r:id="rId2"/>
              </a:rPr>
              <a:t>https://www.bacp.co.uk/bacp-journals/therapy-today/2014/october-2014/articles/dilemmas/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83815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926" y="764876"/>
            <a:ext cx="8916688" cy="1173192"/>
          </a:xfrm>
        </p:spPr>
        <p:txBody>
          <a:bodyPr/>
          <a:lstStyle/>
          <a:p>
            <a:r>
              <a:rPr lang="en-GB" b="1" dirty="0" smtClean="0"/>
              <a:t>Culture and Diversity in Counselling Practice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5" y="2638006"/>
            <a:ext cx="8825659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 smtClean="0"/>
              <a:t>BACP – Moodle Resources </a:t>
            </a:r>
            <a:endParaRPr lang="en-GB" dirty="0" smtClean="0"/>
          </a:p>
          <a:p>
            <a:r>
              <a:rPr lang="en-GB" dirty="0" smtClean="0"/>
              <a:t>Video </a:t>
            </a:r>
            <a:r>
              <a:rPr lang="en-GB" dirty="0" smtClean="0"/>
              <a:t>Clip &amp; Class Discussion </a:t>
            </a:r>
          </a:p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6795" y="2439483"/>
            <a:ext cx="5044835" cy="4036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230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 smtClean="0"/>
              <a:t>Next Week:</a:t>
            </a:r>
            <a:br>
              <a:rPr lang="en-GB" sz="2800" b="1" dirty="0" smtClean="0"/>
            </a:br>
            <a:r>
              <a:rPr lang="en-GB" sz="2800" b="1" dirty="0" smtClean="0"/>
              <a:t>New </a:t>
            </a:r>
            <a:r>
              <a:rPr lang="en-GB" sz="2800" b="1" dirty="0" smtClean="0"/>
              <a:t>Trends and Initiatives in Counselling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10197408" cy="3416300"/>
          </a:xfrm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Examples of New Trends</a:t>
            </a:r>
          </a:p>
          <a:p>
            <a:r>
              <a:rPr lang="en-GB" dirty="0" smtClean="0"/>
              <a:t>Mindfulness</a:t>
            </a:r>
            <a:endParaRPr lang="en-GB" dirty="0" smtClean="0"/>
          </a:p>
          <a:p>
            <a:r>
              <a:rPr lang="en-GB" dirty="0" smtClean="0"/>
              <a:t>Nature-based approaches</a:t>
            </a:r>
          </a:p>
          <a:p>
            <a:r>
              <a:rPr lang="en-GB" dirty="0" smtClean="0"/>
              <a:t>Pluralistic Practice  - Mick Cooper</a:t>
            </a:r>
          </a:p>
          <a:p>
            <a:r>
              <a:rPr lang="en-GB" dirty="0" smtClean="0"/>
              <a:t>Other</a:t>
            </a:r>
          </a:p>
          <a:p>
            <a:r>
              <a:rPr lang="en-GB" dirty="0" smtClean="0"/>
              <a:t>Counselling &amp; the 3</a:t>
            </a:r>
            <a:r>
              <a:rPr lang="en-GB" baseline="30000" dirty="0" smtClean="0"/>
              <a:t>rd</a:t>
            </a:r>
            <a:r>
              <a:rPr lang="en-GB" dirty="0" smtClean="0"/>
              <a:t> </a:t>
            </a:r>
            <a:r>
              <a:rPr lang="en-GB" dirty="0" smtClean="0"/>
              <a:t>Sector</a:t>
            </a:r>
          </a:p>
          <a:p>
            <a:pPr marL="0" indent="0">
              <a:buNone/>
            </a:pPr>
            <a:r>
              <a:rPr lang="en-GB" b="1" dirty="0" smtClean="0"/>
              <a:t>Assessment  Preparation </a:t>
            </a:r>
            <a:endParaRPr lang="en-GB" b="1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951398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1694</TotalTime>
  <Words>139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 Boardroom</vt:lpstr>
      <vt:lpstr>Professional Relationships </vt:lpstr>
      <vt:lpstr>Todays Schedule</vt:lpstr>
      <vt:lpstr>Discussion Topic  Supervision-Review  Boundaries &amp; Dual – Multiple Relatinships</vt:lpstr>
      <vt:lpstr>Dual Relationship – Dilemma </vt:lpstr>
      <vt:lpstr>Culture and Diversity in Counselling Practice </vt:lpstr>
      <vt:lpstr>Next Week: New Trends and Initiatives in Counselling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Ruth Groff</cp:lastModifiedBy>
  <cp:revision>43</cp:revision>
  <dcterms:created xsi:type="dcterms:W3CDTF">2018-10-15T20:48:49Z</dcterms:created>
  <dcterms:modified xsi:type="dcterms:W3CDTF">2020-03-08T10:48:26Z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