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3834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2345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6331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1482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5697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07865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0514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6862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  <a:prstGeom prst="rect">
            <a:avLst/>
          </a:prstGeo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31537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9138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205B6EF7-CB44-4C91-BD75-1A4158BC3655}" type="datetimeFigureOut">
              <a:rPr lang="en-GB" smtClean="0"/>
              <a:t>18/05/2026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8F9036F-FF5E-4061-8437-280348DD68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01681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4D7EE0C-CD73-FF77-EBD8-2BB365D1472C}"/>
              </a:ext>
            </a:extLst>
          </p:cNvPr>
          <p:cNvSpPr txBox="1"/>
          <p:nvPr userDrawn="1"/>
        </p:nvSpPr>
        <p:spPr>
          <a:xfrm>
            <a:off x="5290651" y="-48141"/>
            <a:ext cx="1610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Oliver Thomas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D203356-22F1-BBCC-8D06-0B7424929957}"/>
              </a:ext>
            </a:extLst>
          </p:cNvPr>
          <p:cNvSpPr txBox="1"/>
          <p:nvPr userDrawn="1"/>
        </p:nvSpPr>
        <p:spPr>
          <a:xfrm>
            <a:off x="5290650" y="6488668"/>
            <a:ext cx="1610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Oliver Thomas</a:t>
            </a:r>
          </a:p>
        </p:txBody>
      </p:sp>
    </p:spTree>
    <p:extLst>
      <p:ext uri="{BB962C8B-B14F-4D97-AF65-F5344CB8AC3E}">
        <p14:creationId xmlns:p14="http://schemas.microsoft.com/office/powerpoint/2010/main" val="2428569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E99792F1-4FDA-AB40-2CC6-7E27488124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9415"/>
          <a:stretch>
            <a:fillRect/>
          </a:stretch>
        </p:blipFill>
        <p:spPr>
          <a:xfrm>
            <a:off x="8903489" y="65600"/>
            <a:ext cx="3179946" cy="2218127"/>
          </a:xfrm>
          <a:prstGeom prst="rect">
            <a:avLst/>
          </a:prstGeom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976A5E4-8671-76B4-C7C3-FCB849924D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2177347"/>
              </p:ext>
            </p:extLst>
          </p:nvPr>
        </p:nvGraphicFramePr>
        <p:xfrm>
          <a:off x="3485429" y="2931576"/>
          <a:ext cx="4511301" cy="215925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3767">
                  <a:extLst>
                    <a:ext uri="{9D8B030D-6E8A-4147-A177-3AD203B41FA5}">
                      <a16:colId xmlns:a16="http://schemas.microsoft.com/office/drawing/2014/main" val="223098923"/>
                    </a:ext>
                  </a:extLst>
                </a:gridCol>
                <a:gridCol w="1503767">
                  <a:extLst>
                    <a:ext uri="{9D8B030D-6E8A-4147-A177-3AD203B41FA5}">
                      <a16:colId xmlns:a16="http://schemas.microsoft.com/office/drawing/2014/main" val="97902441"/>
                    </a:ext>
                  </a:extLst>
                </a:gridCol>
                <a:gridCol w="1503767">
                  <a:extLst>
                    <a:ext uri="{9D8B030D-6E8A-4147-A177-3AD203B41FA5}">
                      <a16:colId xmlns:a16="http://schemas.microsoft.com/office/drawing/2014/main" val="119513808"/>
                    </a:ext>
                  </a:extLst>
                </a:gridCol>
              </a:tblGrid>
              <a:tr h="7885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Donor / Source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152400" marT="0" marB="381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Recipient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152400" marT="0" marB="3810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Amount (GBP)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152400" marT="0" marB="38100" anchor="ctr"/>
                </a:tc>
                <a:extLst>
                  <a:ext uri="{0D108BD9-81ED-4DB2-BD59-A6C34878D82A}">
                    <a16:rowId xmlns:a16="http://schemas.microsoft.com/office/drawing/2014/main" val="367186427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Christopher Harborne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Reform UK (party)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£22,000,000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596842702"/>
                  </a:ext>
                </a:extLst>
              </a:tr>
              <a:tr h="29807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Christopher Harborne — personal gift to Nigel Farage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>
                          <a:effectLst/>
                        </a:rPr>
                        <a:t>Nigel Farage</a:t>
                      </a:r>
                      <a:endParaRPr lang="en-GB" sz="7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£5,000,000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413746671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Jeremy Hosking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>
                          <a:effectLst/>
                        </a:rPr>
                        <a:t>Reform UK (party)</a:t>
                      </a:r>
                      <a:endParaRPr lang="en-GB" sz="7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£1,700,000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25555060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Ashley Mark Levett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>
                          <a:effectLst/>
                        </a:rPr>
                        <a:t>Reform UK (party)</a:t>
                      </a:r>
                      <a:endParaRPr lang="en-GB" sz="7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£200,000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247121023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Jacques J. Tohme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Reform UK (party)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£50,000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1887346081"/>
                  </a:ext>
                </a:extLst>
              </a:tr>
              <a:tr h="2356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Richard Tice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>
                          <a:effectLst/>
                        </a:rPr>
                        <a:t>Richard Tice / Reform-linked donations</a:t>
                      </a:r>
                      <a:endParaRPr lang="en-GB" sz="700" kern="1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buNone/>
                      </a:pPr>
                      <a:r>
                        <a:rPr lang="en-GB" sz="800" kern="100" spc="5" dirty="0">
                          <a:effectLst/>
                        </a:rPr>
                        <a:t>£2,300,000</a:t>
                      </a:r>
                      <a:endParaRPr lang="en-GB" sz="700" kern="1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9525" marR="76200" marT="76200" marB="76200" anchor="ctr"/>
                </a:tc>
                <a:extLst>
                  <a:ext uri="{0D108BD9-81ED-4DB2-BD59-A6C34878D82A}">
                    <a16:rowId xmlns:a16="http://schemas.microsoft.com/office/drawing/2014/main" val="1255733363"/>
                  </a:ext>
                </a:extLst>
              </a:tr>
            </a:tbl>
          </a:graphicData>
        </a:graphic>
      </p:graphicFrame>
      <p:sp>
        <p:nvSpPr>
          <p:cNvPr id="15" name="TextBox 14">
            <a:extLst>
              <a:ext uri="{FF2B5EF4-FFF2-40B4-BE49-F238E27FC236}">
                <a16:creationId xmlns:a16="http://schemas.microsoft.com/office/drawing/2014/main" id="{3932B6B5-8BA7-D7DB-9C6D-924EAC2B5762}"/>
              </a:ext>
            </a:extLst>
          </p:cNvPr>
          <p:cNvSpPr txBox="1"/>
          <p:nvPr/>
        </p:nvSpPr>
        <p:spPr>
          <a:xfrm>
            <a:off x="3746541" y="5373705"/>
            <a:ext cx="4332973" cy="692497"/>
          </a:xfrm>
          <a:prstGeom prst="rect">
            <a:avLst/>
          </a:prstGeom>
          <a:noFill/>
        </p:spPr>
        <p:txBody>
          <a:bodyPr wrap="square" anchor="t">
            <a:spAutoFit/>
          </a:bodyPr>
          <a:lstStyle/>
          <a:p>
            <a:pPr>
              <a:buNone/>
            </a:pPr>
            <a:r>
              <a:rPr lang="en-GB" sz="900" i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Barnett, A., Bright, S. and Bright, A.B. (2026). Revealed: Reform’s £24 Million from Fossil Fuel Interests. [online] </a:t>
            </a:r>
            <a:r>
              <a:rPr lang="en-GB" sz="900" i="1" dirty="0" err="1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DeSmog</a:t>
            </a:r>
            <a:r>
              <a:rPr lang="en-GB" sz="900" i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. Available at: https://www.desmog.com/2026/04/30/reform-uk-nigel-farage-millions-donations-fossil-fuel-interests-climate-science-deniers/.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</a:rPr>
              <a:t>‌</a:t>
            </a:r>
            <a:endParaRPr lang="en-GB" sz="1200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B45014DF-91D0-8BB5-19B4-27FF97F7A2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382"/>
          <a:stretch>
            <a:fillRect/>
          </a:stretch>
        </p:blipFill>
        <p:spPr>
          <a:xfrm>
            <a:off x="8365531" y="2054150"/>
            <a:ext cx="3706351" cy="2396948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71608F89-D560-0443-350A-1D5BEBFAEA3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8382"/>
          <a:stretch>
            <a:fillRect/>
          </a:stretch>
        </p:blipFill>
        <p:spPr>
          <a:xfrm>
            <a:off x="8377083" y="4395452"/>
            <a:ext cx="3706351" cy="239694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CEA36C1D-6194-1E81-1260-84DB8446EE33}"/>
              </a:ext>
            </a:extLst>
          </p:cNvPr>
          <p:cNvSpPr txBox="1"/>
          <p:nvPr/>
        </p:nvSpPr>
        <p:spPr>
          <a:xfrm>
            <a:off x="74309" y="5572232"/>
            <a:ext cx="3030766" cy="10618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buNone/>
            </a:pPr>
            <a:r>
              <a:rPr lang="en-GB" sz="900" b="0" i="1" dirty="0">
                <a:solidFill>
                  <a:srgbClr val="000000"/>
                </a:solidFill>
                <a:effectLst/>
              </a:rPr>
              <a:t>World Nuclear Association (2024). Nuclear Power in the United Kingdom - World Nuclear Association. [online] world-nuclear.org. Available at: https://world-nuclear.org/information-library/country-profiles/countries-t-z/united-kingdom.</a:t>
            </a:r>
          </a:p>
          <a:p>
            <a:pPr algn="l">
              <a:buNone/>
            </a:pPr>
            <a:r>
              <a:rPr lang="en-GB" b="0" i="1" dirty="0"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‌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98762A5-EEEB-03CE-402F-551308979073}"/>
              </a:ext>
            </a:extLst>
          </p:cNvPr>
          <p:cNvSpPr txBox="1"/>
          <p:nvPr/>
        </p:nvSpPr>
        <p:spPr>
          <a:xfrm>
            <a:off x="74309" y="3029196"/>
            <a:ext cx="3571246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Since the 1970s, there were 45 operable nuclear plants in the UK, as of December 2025, 9 of them are still operable today: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Hartlepool</a:t>
            </a:r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GB" sz="1050" dirty="0"/>
              <a:t>Hartlepool A1 </a:t>
            </a:r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GB" sz="1050" dirty="0"/>
              <a:t>Hartlepool A2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Heysham</a:t>
            </a:r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GB" sz="1050" dirty="0"/>
              <a:t>Heysham A1</a:t>
            </a:r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GB" sz="1050" dirty="0"/>
              <a:t>Heysham A2</a:t>
            </a:r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GB" sz="1050" dirty="0"/>
              <a:t>Heysham B1</a:t>
            </a:r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GB" sz="1050" dirty="0"/>
              <a:t>Heysham B2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/>
              <a:t>Sizewell B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050" dirty="0" err="1"/>
              <a:t>Torness</a:t>
            </a:r>
            <a:endParaRPr lang="en-GB" sz="1050" dirty="0"/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GB" sz="1050" dirty="0" err="1"/>
              <a:t>Torness</a:t>
            </a:r>
            <a:r>
              <a:rPr lang="en-GB" sz="1050" dirty="0"/>
              <a:t> 1</a:t>
            </a:r>
          </a:p>
          <a:p>
            <a:pPr marL="628650" lvl="1" indent="-171450">
              <a:buFont typeface="Courier New" panose="02070309020205020404" pitchFamily="49" charset="0"/>
              <a:buChar char="o"/>
            </a:pPr>
            <a:r>
              <a:rPr lang="en-GB" sz="1050" dirty="0" err="1"/>
              <a:t>Torness</a:t>
            </a:r>
            <a:r>
              <a:rPr lang="en-GB" sz="1050" dirty="0"/>
              <a:t> 2</a:t>
            </a:r>
          </a:p>
          <a:p>
            <a:endParaRPr lang="en-GB" sz="1050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989E794-3EA9-B35C-D017-C7437E693976}"/>
              </a:ext>
            </a:extLst>
          </p:cNvPr>
          <p:cNvSpPr/>
          <p:nvPr/>
        </p:nvSpPr>
        <p:spPr>
          <a:xfrm>
            <a:off x="4217646" y="355469"/>
            <a:ext cx="4685843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3600" b="1" cap="none" spc="0" dirty="0">
                <a:ln w="12700">
                  <a:solidFill>
                    <a:schemeClr val="accent3">
                      <a:lumMod val="50000"/>
                    </a:schemeClr>
                  </a:solidFill>
                  <a:prstDash val="solid"/>
                </a:ln>
                <a:solidFill>
                  <a:schemeClr val="accent3">
                    <a:lumMod val="60000"/>
                    <a:lumOff val="40000"/>
                  </a:schemeClr>
                </a:solidFill>
                <a:effectLst/>
              </a:rPr>
              <a:t>Nuclear Energy, renewing its reputation </a:t>
            </a:r>
          </a:p>
        </p:txBody>
      </p:sp>
      <p:pic>
        <p:nvPicPr>
          <p:cNvPr id="9" name="Graphic 8" descr="Radioactive with solid fill">
            <a:extLst>
              <a:ext uri="{FF2B5EF4-FFF2-40B4-BE49-F238E27FC236}">
                <a16:creationId xmlns:a16="http://schemas.microsoft.com/office/drawing/2014/main" id="{311BFD0F-6684-0694-1D92-8CC97CBA6DF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7773065" y="1054294"/>
            <a:ext cx="914400" cy="9144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3690A8F-8108-B051-1F3F-4070A22A00D1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912"/>
          <a:stretch>
            <a:fillRect/>
          </a:stretch>
        </p:blipFill>
        <p:spPr>
          <a:xfrm>
            <a:off x="244148" y="223939"/>
            <a:ext cx="4694638" cy="25751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262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214</Words>
  <Application>Microsoft Office PowerPoint</Application>
  <PresentationFormat>Widescreen</PresentationFormat>
  <Paragraphs>38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Aptos</vt:lpstr>
      <vt:lpstr>Arial</vt:lpstr>
      <vt:lpstr>Calibri</vt:lpstr>
      <vt:lpstr>Courier New</vt:lpstr>
      <vt:lpstr>Times New Roman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Oliver Thomas</dc:creator>
  <cp:lastModifiedBy>Oliver Thomas</cp:lastModifiedBy>
  <cp:revision>18</cp:revision>
  <dcterms:created xsi:type="dcterms:W3CDTF">2026-05-12T14:09:04Z</dcterms:created>
  <dcterms:modified xsi:type="dcterms:W3CDTF">2026-05-17T23:49:34Z</dcterms:modified>
</cp:coreProperties>
</file>