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7" r:id="rId4"/>
    <p:sldId id="258" r:id="rId5"/>
    <p:sldId id="264" r:id="rId6"/>
    <p:sldId id="265" r:id="rId7"/>
    <p:sldId id="259" r:id="rId8"/>
    <p:sldId id="268" r:id="rId9"/>
    <p:sldId id="260" r:id="rId10"/>
    <p:sldId id="261" r:id="rId11"/>
    <p:sldId id="262" r:id="rId12"/>
    <p:sldId id="263"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373" autoAdjust="0"/>
    <p:restoredTop sz="94660"/>
  </p:normalViewPr>
  <p:slideViewPr>
    <p:cSldViewPr snapToGrid="0">
      <p:cViewPr varScale="1">
        <p:scale>
          <a:sx n="57" d="100"/>
          <a:sy n="57" d="100"/>
        </p:scale>
        <p:origin x="43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68AD0-CFD1-45E5-AB3D-21B784B122B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D56C2C-332A-4919-BED8-49C1C5B882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9A6363-1650-44DB-A5C5-BACA7680285D}"/>
              </a:ext>
            </a:extLst>
          </p:cNvPr>
          <p:cNvSpPr>
            <a:spLocks noGrp="1"/>
          </p:cNvSpPr>
          <p:nvPr>
            <p:ph type="dt" sz="half" idx="10"/>
          </p:nvPr>
        </p:nvSpPr>
        <p:spPr/>
        <p:txBody>
          <a:bodyPr/>
          <a:lstStyle/>
          <a:p>
            <a:fld id="{E306A630-267B-41FF-8EF9-A97410BBF850}" type="datetimeFigureOut">
              <a:rPr lang="en-GB" smtClean="0"/>
              <a:t>04/03/2022</a:t>
            </a:fld>
            <a:endParaRPr lang="en-GB"/>
          </a:p>
        </p:txBody>
      </p:sp>
      <p:sp>
        <p:nvSpPr>
          <p:cNvPr id="5" name="Footer Placeholder 4">
            <a:extLst>
              <a:ext uri="{FF2B5EF4-FFF2-40B4-BE49-F238E27FC236}">
                <a16:creationId xmlns:a16="http://schemas.microsoft.com/office/drawing/2014/main" id="{68B49AAE-0568-4924-BC10-8C29A51EB0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CF9FAF-7B01-4F36-9A47-AD80482F4AF7}"/>
              </a:ext>
            </a:extLst>
          </p:cNvPr>
          <p:cNvSpPr>
            <a:spLocks noGrp="1"/>
          </p:cNvSpPr>
          <p:nvPr>
            <p:ph type="sldNum" sz="quarter" idx="12"/>
          </p:nvPr>
        </p:nvSpPr>
        <p:spPr/>
        <p:txBody>
          <a:bodyPr/>
          <a:lstStyle/>
          <a:p>
            <a:fld id="{38999250-71C5-4407-853D-50BEC64E06B8}" type="slidenum">
              <a:rPr lang="en-GB" smtClean="0"/>
              <a:t>‹#›</a:t>
            </a:fld>
            <a:endParaRPr lang="en-GB"/>
          </a:p>
        </p:txBody>
      </p:sp>
    </p:spTree>
    <p:extLst>
      <p:ext uri="{BB962C8B-B14F-4D97-AF65-F5344CB8AC3E}">
        <p14:creationId xmlns:p14="http://schemas.microsoft.com/office/powerpoint/2010/main" val="1690244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1F387-5BFB-4BC3-8B62-80109B8A7A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345886-FC1C-450A-AD79-D78A395F68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55FEC6-A9E2-4E73-8E54-567FB3C74C4F}"/>
              </a:ext>
            </a:extLst>
          </p:cNvPr>
          <p:cNvSpPr>
            <a:spLocks noGrp="1"/>
          </p:cNvSpPr>
          <p:nvPr>
            <p:ph type="dt" sz="half" idx="10"/>
          </p:nvPr>
        </p:nvSpPr>
        <p:spPr/>
        <p:txBody>
          <a:bodyPr/>
          <a:lstStyle/>
          <a:p>
            <a:fld id="{E306A630-267B-41FF-8EF9-A97410BBF850}" type="datetimeFigureOut">
              <a:rPr lang="en-GB" smtClean="0"/>
              <a:t>04/03/2022</a:t>
            </a:fld>
            <a:endParaRPr lang="en-GB"/>
          </a:p>
        </p:txBody>
      </p:sp>
      <p:sp>
        <p:nvSpPr>
          <p:cNvPr id="5" name="Footer Placeholder 4">
            <a:extLst>
              <a:ext uri="{FF2B5EF4-FFF2-40B4-BE49-F238E27FC236}">
                <a16:creationId xmlns:a16="http://schemas.microsoft.com/office/drawing/2014/main" id="{2789E0B5-B718-4F79-9959-545F2709B5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9F2871-A146-451B-B95C-E6F72A74CA71}"/>
              </a:ext>
            </a:extLst>
          </p:cNvPr>
          <p:cNvSpPr>
            <a:spLocks noGrp="1"/>
          </p:cNvSpPr>
          <p:nvPr>
            <p:ph type="sldNum" sz="quarter" idx="12"/>
          </p:nvPr>
        </p:nvSpPr>
        <p:spPr/>
        <p:txBody>
          <a:bodyPr/>
          <a:lstStyle/>
          <a:p>
            <a:fld id="{38999250-71C5-4407-853D-50BEC64E06B8}" type="slidenum">
              <a:rPr lang="en-GB" smtClean="0"/>
              <a:t>‹#›</a:t>
            </a:fld>
            <a:endParaRPr lang="en-GB"/>
          </a:p>
        </p:txBody>
      </p:sp>
    </p:spTree>
    <p:extLst>
      <p:ext uri="{BB962C8B-B14F-4D97-AF65-F5344CB8AC3E}">
        <p14:creationId xmlns:p14="http://schemas.microsoft.com/office/powerpoint/2010/main" val="3182705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BC640-C9D0-4657-805D-8550F92C516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2366FA-4CAE-4A3F-8388-93275803D2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B50338-A890-4007-A78E-191BB3F0CC49}"/>
              </a:ext>
            </a:extLst>
          </p:cNvPr>
          <p:cNvSpPr>
            <a:spLocks noGrp="1"/>
          </p:cNvSpPr>
          <p:nvPr>
            <p:ph type="dt" sz="half" idx="10"/>
          </p:nvPr>
        </p:nvSpPr>
        <p:spPr/>
        <p:txBody>
          <a:bodyPr/>
          <a:lstStyle/>
          <a:p>
            <a:fld id="{E306A630-267B-41FF-8EF9-A97410BBF850}" type="datetimeFigureOut">
              <a:rPr lang="en-GB" smtClean="0"/>
              <a:t>04/03/2022</a:t>
            </a:fld>
            <a:endParaRPr lang="en-GB"/>
          </a:p>
        </p:txBody>
      </p:sp>
      <p:sp>
        <p:nvSpPr>
          <p:cNvPr id="5" name="Footer Placeholder 4">
            <a:extLst>
              <a:ext uri="{FF2B5EF4-FFF2-40B4-BE49-F238E27FC236}">
                <a16:creationId xmlns:a16="http://schemas.microsoft.com/office/drawing/2014/main" id="{E711CAAB-1A20-4B2E-8F02-9625C7D7FF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23C9D5-52E9-4294-B8CD-EBE5DBBAFEB1}"/>
              </a:ext>
            </a:extLst>
          </p:cNvPr>
          <p:cNvSpPr>
            <a:spLocks noGrp="1"/>
          </p:cNvSpPr>
          <p:nvPr>
            <p:ph type="sldNum" sz="quarter" idx="12"/>
          </p:nvPr>
        </p:nvSpPr>
        <p:spPr/>
        <p:txBody>
          <a:bodyPr/>
          <a:lstStyle/>
          <a:p>
            <a:fld id="{38999250-71C5-4407-853D-50BEC64E06B8}" type="slidenum">
              <a:rPr lang="en-GB" smtClean="0"/>
              <a:t>‹#›</a:t>
            </a:fld>
            <a:endParaRPr lang="en-GB"/>
          </a:p>
        </p:txBody>
      </p:sp>
    </p:spTree>
    <p:extLst>
      <p:ext uri="{BB962C8B-B14F-4D97-AF65-F5344CB8AC3E}">
        <p14:creationId xmlns:p14="http://schemas.microsoft.com/office/powerpoint/2010/main" val="3418133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31BAB-7B72-4E88-B65F-0C77C5FBB3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C49C0A-5084-43CA-BDF8-35611C053A2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9AC965-A2F0-4BC5-BEBD-14CF458E65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27C37A-4E40-49B9-9FE1-33ACD874B9DE}"/>
              </a:ext>
            </a:extLst>
          </p:cNvPr>
          <p:cNvSpPr>
            <a:spLocks noGrp="1"/>
          </p:cNvSpPr>
          <p:nvPr>
            <p:ph type="dt" sz="half" idx="10"/>
          </p:nvPr>
        </p:nvSpPr>
        <p:spPr/>
        <p:txBody>
          <a:bodyPr/>
          <a:lstStyle/>
          <a:p>
            <a:fld id="{E306A630-267B-41FF-8EF9-A97410BBF850}" type="datetimeFigureOut">
              <a:rPr lang="en-GB" smtClean="0"/>
              <a:t>04/03/2022</a:t>
            </a:fld>
            <a:endParaRPr lang="en-GB"/>
          </a:p>
        </p:txBody>
      </p:sp>
      <p:sp>
        <p:nvSpPr>
          <p:cNvPr id="6" name="Footer Placeholder 5">
            <a:extLst>
              <a:ext uri="{FF2B5EF4-FFF2-40B4-BE49-F238E27FC236}">
                <a16:creationId xmlns:a16="http://schemas.microsoft.com/office/drawing/2014/main" id="{5FA9F007-67E0-486A-A29C-C4705989B4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1AE6CF-1177-4E61-AA95-AE162C3F43A7}"/>
              </a:ext>
            </a:extLst>
          </p:cNvPr>
          <p:cNvSpPr>
            <a:spLocks noGrp="1"/>
          </p:cNvSpPr>
          <p:nvPr>
            <p:ph type="sldNum" sz="quarter" idx="12"/>
          </p:nvPr>
        </p:nvSpPr>
        <p:spPr/>
        <p:txBody>
          <a:bodyPr/>
          <a:lstStyle/>
          <a:p>
            <a:fld id="{38999250-71C5-4407-853D-50BEC64E06B8}" type="slidenum">
              <a:rPr lang="en-GB" smtClean="0"/>
              <a:t>‹#›</a:t>
            </a:fld>
            <a:endParaRPr lang="en-GB"/>
          </a:p>
        </p:txBody>
      </p:sp>
    </p:spTree>
    <p:extLst>
      <p:ext uri="{BB962C8B-B14F-4D97-AF65-F5344CB8AC3E}">
        <p14:creationId xmlns:p14="http://schemas.microsoft.com/office/powerpoint/2010/main" val="2965328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3CE6D-48D4-45DD-AD9B-4612ADCA13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5395B2-094C-4B38-A678-B6EC415A4C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AB1A32-5548-4D5B-AF7E-C9EAE930D4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635370-B0FA-45C2-B812-EEAB93C60D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B6E148-EFE0-4402-B439-B00C1C90F22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FCF4B3-2C71-4C4D-BD6F-5C0BC58A0158}"/>
              </a:ext>
            </a:extLst>
          </p:cNvPr>
          <p:cNvSpPr>
            <a:spLocks noGrp="1"/>
          </p:cNvSpPr>
          <p:nvPr>
            <p:ph type="dt" sz="half" idx="10"/>
          </p:nvPr>
        </p:nvSpPr>
        <p:spPr/>
        <p:txBody>
          <a:bodyPr/>
          <a:lstStyle/>
          <a:p>
            <a:fld id="{E306A630-267B-41FF-8EF9-A97410BBF850}" type="datetimeFigureOut">
              <a:rPr lang="en-GB" smtClean="0"/>
              <a:t>04/03/2022</a:t>
            </a:fld>
            <a:endParaRPr lang="en-GB"/>
          </a:p>
        </p:txBody>
      </p:sp>
      <p:sp>
        <p:nvSpPr>
          <p:cNvPr id="8" name="Footer Placeholder 7">
            <a:extLst>
              <a:ext uri="{FF2B5EF4-FFF2-40B4-BE49-F238E27FC236}">
                <a16:creationId xmlns:a16="http://schemas.microsoft.com/office/drawing/2014/main" id="{9E116A22-D647-4A46-B414-F85890215E7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12260EF-C354-4F34-A4C1-BA90CBA6B740}"/>
              </a:ext>
            </a:extLst>
          </p:cNvPr>
          <p:cNvSpPr>
            <a:spLocks noGrp="1"/>
          </p:cNvSpPr>
          <p:nvPr>
            <p:ph type="sldNum" sz="quarter" idx="12"/>
          </p:nvPr>
        </p:nvSpPr>
        <p:spPr/>
        <p:txBody>
          <a:bodyPr/>
          <a:lstStyle/>
          <a:p>
            <a:fld id="{38999250-71C5-4407-853D-50BEC64E06B8}" type="slidenum">
              <a:rPr lang="en-GB" smtClean="0"/>
              <a:t>‹#›</a:t>
            </a:fld>
            <a:endParaRPr lang="en-GB"/>
          </a:p>
        </p:txBody>
      </p:sp>
    </p:spTree>
    <p:extLst>
      <p:ext uri="{BB962C8B-B14F-4D97-AF65-F5344CB8AC3E}">
        <p14:creationId xmlns:p14="http://schemas.microsoft.com/office/powerpoint/2010/main" val="1893798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C3B4B-3583-4066-AACB-BF2971D6E33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40F13A-3FF0-4D87-A03F-1FC5E034BBEB}"/>
              </a:ext>
            </a:extLst>
          </p:cNvPr>
          <p:cNvSpPr>
            <a:spLocks noGrp="1"/>
          </p:cNvSpPr>
          <p:nvPr>
            <p:ph type="dt" sz="half" idx="10"/>
          </p:nvPr>
        </p:nvSpPr>
        <p:spPr/>
        <p:txBody>
          <a:bodyPr/>
          <a:lstStyle/>
          <a:p>
            <a:fld id="{E306A630-267B-41FF-8EF9-A97410BBF850}" type="datetimeFigureOut">
              <a:rPr lang="en-GB" smtClean="0"/>
              <a:t>04/03/2022</a:t>
            </a:fld>
            <a:endParaRPr lang="en-GB"/>
          </a:p>
        </p:txBody>
      </p:sp>
      <p:sp>
        <p:nvSpPr>
          <p:cNvPr id="4" name="Footer Placeholder 3">
            <a:extLst>
              <a:ext uri="{FF2B5EF4-FFF2-40B4-BE49-F238E27FC236}">
                <a16:creationId xmlns:a16="http://schemas.microsoft.com/office/drawing/2014/main" id="{D2A42C22-DD9F-42E9-8811-B4AB248FF1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81183D-9C6D-46D8-9A0F-D860D97CFF40}"/>
              </a:ext>
            </a:extLst>
          </p:cNvPr>
          <p:cNvSpPr>
            <a:spLocks noGrp="1"/>
          </p:cNvSpPr>
          <p:nvPr>
            <p:ph type="sldNum" sz="quarter" idx="12"/>
          </p:nvPr>
        </p:nvSpPr>
        <p:spPr/>
        <p:txBody>
          <a:bodyPr/>
          <a:lstStyle/>
          <a:p>
            <a:fld id="{38999250-71C5-4407-853D-50BEC64E06B8}" type="slidenum">
              <a:rPr lang="en-GB" smtClean="0"/>
              <a:t>‹#›</a:t>
            </a:fld>
            <a:endParaRPr lang="en-GB"/>
          </a:p>
        </p:txBody>
      </p:sp>
    </p:spTree>
    <p:extLst>
      <p:ext uri="{BB962C8B-B14F-4D97-AF65-F5344CB8AC3E}">
        <p14:creationId xmlns:p14="http://schemas.microsoft.com/office/powerpoint/2010/main" val="682139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159446-9179-40BB-BD95-D6BC02FB3595}"/>
              </a:ext>
            </a:extLst>
          </p:cNvPr>
          <p:cNvSpPr>
            <a:spLocks noGrp="1"/>
          </p:cNvSpPr>
          <p:nvPr>
            <p:ph type="dt" sz="half" idx="10"/>
          </p:nvPr>
        </p:nvSpPr>
        <p:spPr/>
        <p:txBody>
          <a:bodyPr/>
          <a:lstStyle/>
          <a:p>
            <a:fld id="{E306A630-267B-41FF-8EF9-A97410BBF850}" type="datetimeFigureOut">
              <a:rPr lang="en-GB" smtClean="0"/>
              <a:t>04/03/2022</a:t>
            </a:fld>
            <a:endParaRPr lang="en-GB"/>
          </a:p>
        </p:txBody>
      </p:sp>
      <p:sp>
        <p:nvSpPr>
          <p:cNvPr id="3" name="Footer Placeholder 2">
            <a:extLst>
              <a:ext uri="{FF2B5EF4-FFF2-40B4-BE49-F238E27FC236}">
                <a16:creationId xmlns:a16="http://schemas.microsoft.com/office/drawing/2014/main" id="{53A5A6B7-256F-426E-BD52-CA58B0C469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FDAD08F-204B-4253-AAE4-06615F79F3B2}"/>
              </a:ext>
            </a:extLst>
          </p:cNvPr>
          <p:cNvSpPr>
            <a:spLocks noGrp="1"/>
          </p:cNvSpPr>
          <p:nvPr>
            <p:ph type="sldNum" sz="quarter" idx="12"/>
          </p:nvPr>
        </p:nvSpPr>
        <p:spPr/>
        <p:txBody>
          <a:bodyPr/>
          <a:lstStyle/>
          <a:p>
            <a:fld id="{38999250-71C5-4407-853D-50BEC64E06B8}" type="slidenum">
              <a:rPr lang="en-GB" smtClean="0"/>
              <a:t>‹#›</a:t>
            </a:fld>
            <a:endParaRPr lang="en-GB"/>
          </a:p>
        </p:txBody>
      </p:sp>
    </p:spTree>
    <p:extLst>
      <p:ext uri="{BB962C8B-B14F-4D97-AF65-F5344CB8AC3E}">
        <p14:creationId xmlns:p14="http://schemas.microsoft.com/office/powerpoint/2010/main" val="807158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57735-364C-4919-8C93-67CC192330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1E40A3-1C7C-41DA-8A9D-88659EB5BC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E2A267-D875-44D3-9F3F-020585AA8F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970897-BD6A-446A-B919-7468CC7DBF01}"/>
              </a:ext>
            </a:extLst>
          </p:cNvPr>
          <p:cNvSpPr>
            <a:spLocks noGrp="1"/>
          </p:cNvSpPr>
          <p:nvPr>
            <p:ph type="dt" sz="half" idx="10"/>
          </p:nvPr>
        </p:nvSpPr>
        <p:spPr/>
        <p:txBody>
          <a:bodyPr/>
          <a:lstStyle/>
          <a:p>
            <a:fld id="{E306A630-267B-41FF-8EF9-A97410BBF850}" type="datetimeFigureOut">
              <a:rPr lang="en-GB" smtClean="0"/>
              <a:t>04/03/2022</a:t>
            </a:fld>
            <a:endParaRPr lang="en-GB"/>
          </a:p>
        </p:txBody>
      </p:sp>
      <p:sp>
        <p:nvSpPr>
          <p:cNvPr id="6" name="Footer Placeholder 5">
            <a:extLst>
              <a:ext uri="{FF2B5EF4-FFF2-40B4-BE49-F238E27FC236}">
                <a16:creationId xmlns:a16="http://schemas.microsoft.com/office/drawing/2014/main" id="{A1FF58E1-4E1F-4746-A18D-8E15C882A3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638A02-AFEC-4CAE-B55D-BE82000C15D5}"/>
              </a:ext>
            </a:extLst>
          </p:cNvPr>
          <p:cNvSpPr>
            <a:spLocks noGrp="1"/>
          </p:cNvSpPr>
          <p:nvPr>
            <p:ph type="sldNum" sz="quarter" idx="12"/>
          </p:nvPr>
        </p:nvSpPr>
        <p:spPr/>
        <p:txBody>
          <a:bodyPr/>
          <a:lstStyle/>
          <a:p>
            <a:fld id="{38999250-71C5-4407-853D-50BEC64E06B8}" type="slidenum">
              <a:rPr lang="en-GB" smtClean="0"/>
              <a:t>‹#›</a:t>
            </a:fld>
            <a:endParaRPr lang="en-GB"/>
          </a:p>
        </p:txBody>
      </p:sp>
    </p:spTree>
    <p:extLst>
      <p:ext uri="{BB962C8B-B14F-4D97-AF65-F5344CB8AC3E}">
        <p14:creationId xmlns:p14="http://schemas.microsoft.com/office/powerpoint/2010/main" val="1903354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707F3-E5D8-4EB2-B5C2-D9863FDDFA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3851764-DB0F-4E69-A63A-BA38E1F037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6D5BDB-B65B-4C35-849B-EB24E7F85C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B8BD97-998B-4FEB-92A3-4A088B10C207}"/>
              </a:ext>
            </a:extLst>
          </p:cNvPr>
          <p:cNvSpPr>
            <a:spLocks noGrp="1"/>
          </p:cNvSpPr>
          <p:nvPr>
            <p:ph type="dt" sz="half" idx="10"/>
          </p:nvPr>
        </p:nvSpPr>
        <p:spPr/>
        <p:txBody>
          <a:bodyPr/>
          <a:lstStyle/>
          <a:p>
            <a:fld id="{E306A630-267B-41FF-8EF9-A97410BBF850}" type="datetimeFigureOut">
              <a:rPr lang="en-GB" smtClean="0"/>
              <a:t>04/03/2022</a:t>
            </a:fld>
            <a:endParaRPr lang="en-GB"/>
          </a:p>
        </p:txBody>
      </p:sp>
      <p:sp>
        <p:nvSpPr>
          <p:cNvPr id="6" name="Footer Placeholder 5">
            <a:extLst>
              <a:ext uri="{FF2B5EF4-FFF2-40B4-BE49-F238E27FC236}">
                <a16:creationId xmlns:a16="http://schemas.microsoft.com/office/drawing/2014/main" id="{B25B2F4B-C563-41AD-B0F0-65125DFDD1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63E01C-3395-42B2-8508-5EE11F273F9D}"/>
              </a:ext>
            </a:extLst>
          </p:cNvPr>
          <p:cNvSpPr>
            <a:spLocks noGrp="1"/>
          </p:cNvSpPr>
          <p:nvPr>
            <p:ph type="sldNum" sz="quarter" idx="12"/>
          </p:nvPr>
        </p:nvSpPr>
        <p:spPr/>
        <p:txBody>
          <a:bodyPr/>
          <a:lstStyle/>
          <a:p>
            <a:fld id="{38999250-71C5-4407-853D-50BEC64E06B8}" type="slidenum">
              <a:rPr lang="en-GB" smtClean="0"/>
              <a:t>‹#›</a:t>
            </a:fld>
            <a:endParaRPr lang="en-GB"/>
          </a:p>
        </p:txBody>
      </p:sp>
    </p:spTree>
    <p:extLst>
      <p:ext uri="{BB962C8B-B14F-4D97-AF65-F5344CB8AC3E}">
        <p14:creationId xmlns:p14="http://schemas.microsoft.com/office/powerpoint/2010/main" val="1523030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2D71D-6C01-481A-A001-9004D6B7A2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D8D58C-F0A0-465B-997C-B5734032E4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43B812-1359-4937-AD43-E72C0ED60DD8}"/>
              </a:ext>
            </a:extLst>
          </p:cNvPr>
          <p:cNvSpPr>
            <a:spLocks noGrp="1"/>
          </p:cNvSpPr>
          <p:nvPr>
            <p:ph type="dt" sz="half" idx="10"/>
          </p:nvPr>
        </p:nvSpPr>
        <p:spPr/>
        <p:txBody>
          <a:bodyPr/>
          <a:lstStyle/>
          <a:p>
            <a:fld id="{E306A630-267B-41FF-8EF9-A97410BBF850}" type="datetimeFigureOut">
              <a:rPr lang="en-GB" smtClean="0"/>
              <a:t>04/03/2022</a:t>
            </a:fld>
            <a:endParaRPr lang="en-GB"/>
          </a:p>
        </p:txBody>
      </p:sp>
      <p:sp>
        <p:nvSpPr>
          <p:cNvPr id="5" name="Footer Placeholder 4">
            <a:extLst>
              <a:ext uri="{FF2B5EF4-FFF2-40B4-BE49-F238E27FC236}">
                <a16:creationId xmlns:a16="http://schemas.microsoft.com/office/drawing/2014/main" id="{69BD7706-512F-47C6-B4F6-05EC6E7BBA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242365-FCAD-46F7-92D1-2F41F131D19C}"/>
              </a:ext>
            </a:extLst>
          </p:cNvPr>
          <p:cNvSpPr>
            <a:spLocks noGrp="1"/>
          </p:cNvSpPr>
          <p:nvPr>
            <p:ph type="sldNum" sz="quarter" idx="12"/>
          </p:nvPr>
        </p:nvSpPr>
        <p:spPr/>
        <p:txBody>
          <a:bodyPr/>
          <a:lstStyle/>
          <a:p>
            <a:fld id="{38999250-71C5-4407-853D-50BEC64E06B8}" type="slidenum">
              <a:rPr lang="en-GB" smtClean="0"/>
              <a:t>‹#›</a:t>
            </a:fld>
            <a:endParaRPr lang="en-GB"/>
          </a:p>
        </p:txBody>
      </p:sp>
    </p:spTree>
    <p:extLst>
      <p:ext uri="{BB962C8B-B14F-4D97-AF65-F5344CB8AC3E}">
        <p14:creationId xmlns:p14="http://schemas.microsoft.com/office/powerpoint/2010/main" val="972256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1AA485-FDDF-4F12-A09B-88DAC40220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22F064-62B4-43B8-A41D-0DE23A2854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46B5C7-28F4-4ED5-94B8-5C9F1F6A4DF9}"/>
              </a:ext>
            </a:extLst>
          </p:cNvPr>
          <p:cNvSpPr>
            <a:spLocks noGrp="1"/>
          </p:cNvSpPr>
          <p:nvPr>
            <p:ph type="dt" sz="half" idx="10"/>
          </p:nvPr>
        </p:nvSpPr>
        <p:spPr/>
        <p:txBody>
          <a:bodyPr/>
          <a:lstStyle/>
          <a:p>
            <a:fld id="{E306A630-267B-41FF-8EF9-A97410BBF850}" type="datetimeFigureOut">
              <a:rPr lang="en-GB" smtClean="0"/>
              <a:t>04/03/2022</a:t>
            </a:fld>
            <a:endParaRPr lang="en-GB"/>
          </a:p>
        </p:txBody>
      </p:sp>
      <p:sp>
        <p:nvSpPr>
          <p:cNvPr id="5" name="Footer Placeholder 4">
            <a:extLst>
              <a:ext uri="{FF2B5EF4-FFF2-40B4-BE49-F238E27FC236}">
                <a16:creationId xmlns:a16="http://schemas.microsoft.com/office/drawing/2014/main" id="{15A4D142-7B8F-434E-82FB-6AB274F334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36DB9F-9B25-46E7-9148-C7D29C42FC1C}"/>
              </a:ext>
            </a:extLst>
          </p:cNvPr>
          <p:cNvSpPr>
            <a:spLocks noGrp="1"/>
          </p:cNvSpPr>
          <p:nvPr>
            <p:ph type="sldNum" sz="quarter" idx="12"/>
          </p:nvPr>
        </p:nvSpPr>
        <p:spPr/>
        <p:txBody>
          <a:bodyPr/>
          <a:lstStyle/>
          <a:p>
            <a:fld id="{38999250-71C5-4407-853D-50BEC64E06B8}" type="slidenum">
              <a:rPr lang="en-GB" smtClean="0"/>
              <a:t>‹#›</a:t>
            </a:fld>
            <a:endParaRPr lang="en-GB"/>
          </a:p>
        </p:txBody>
      </p:sp>
    </p:spTree>
    <p:extLst>
      <p:ext uri="{BB962C8B-B14F-4D97-AF65-F5344CB8AC3E}">
        <p14:creationId xmlns:p14="http://schemas.microsoft.com/office/powerpoint/2010/main" val="1883299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FB1FE1-A410-40A1-A5F0-30413F10AE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0A8D9A-1820-42EB-AA6C-A51A5A8050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B924C7-4E1F-4AAC-A556-12F0161C08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06A630-267B-41FF-8EF9-A97410BBF850}" type="datetimeFigureOut">
              <a:rPr lang="en-GB" smtClean="0"/>
              <a:t>04/03/2022</a:t>
            </a:fld>
            <a:endParaRPr lang="en-GB"/>
          </a:p>
        </p:txBody>
      </p:sp>
      <p:sp>
        <p:nvSpPr>
          <p:cNvPr id="5" name="Footer Placeholder 4">
            <a:extLst>
              <a:ext uri="{FF2B5EF4-FFF2-40B4-BE49-F238E27FC236}">
                <a16:creationId xmlns:a16="http://schemas.microsoft.com/office/drawing/2014/main" id="{0554EE0A-C59D-428C-AB02-A67022DE14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55489-3FD8-4414-9FC7-CAE7E96495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999250-71C5-4407-853D-50BEC64E06B8}" type="slidenum">
              <a:rPr lang="en-GB" smtClean="0"/>
              <a:t>‹#›</a:t>
            </a:fld>
            <a:endParaRPr lang="en-GB"/>
          </a:p>
        </p:txBody>
      </p:sp>
    </p:spTree>
    <p:extLst>
      <p:ext uri="{BB962C8B-B14F-4D97-AF65-F5344CB8AC3E}">
        <p14:creationId xmlns:p14="http://schemas.microsoft.com/office/powerpoint/2010/main" val="4273350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4a"/><Relationship Id="rId1" Type="http://schemas.openxmlformats.org/officeDocument/2006/relationships/audio" Target="NULL" TargetMode="Externa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cipd.co.uk/careers/career-options#gref" TargetMode="External"/><Relationship Id="rId2" Type="http://schemas.openxmlformats.org/officeDocument/2006/relationships/hyperlink" Target="https://www.cipd.co.uk/knowledge/culture/working-environment/organisation-culture-change-factsheet#gref" TargetMode="External"/><Relationship Id="rId1" Type="http://schemas.openxmlformats.org/officeDocument/2006/relationships/slideLayout" Target="../slideLayouts/slideLayout2.xml"/><Relationship Id="rId6" Type="http://schemas.openxmlformats.org/officeDocument/2006/relationships/hyperlink" Target="https://www.knowledgehut.com/tutorials/project-management/communication-channels" TargetMode="External"/><Relationship Id="rId5" Type="http://schemas.openxmlformats.org/officeDocument/2006/relationships/hyperlink" Target="https://www.hrmagazine.co.uk/content/features/agility-and-flexibility-aren-t-the-same" TargetMode="External"/><Relationship Id="rId4" Type="http://schemas.openxmlformats.org/officeDocument/2006/relationships/hyperlink" Target="https://www.seekpng.com/ipng/u2y3a9i1u2e6a9y3_gibbs-reflective-cycle-skills-gym-sneak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D870405-6AF4-4988-90D2-88A7630FEA52}"/>
              </a:ext>
            </a:extLst>
          </p:cNvPr>
          <p:cNvSpPr>
            <a:spLocks noGrp="1"/>
          </p:cNvSpPr>
          <p:nvPr>
            <p:ph type="subTitle" idx="1"/>
          </p:nvPr>
        </p:nvSpPr>
        <p:spPr>
          <a:xfrm>
            <a:off x="1523999" y="4769906"/>
            <a:ext cx="9144000" cy="1655762"/>
          </a:xfrm>
        </p:spPr>
        <p:txBody>
          <a:bodyPr>
            <a:normAutofit/>
          </a:bodyPr>
          <a:lstStyle/>
          <a:p>
            <a:r>
              <a:rPr lang="en-GB" sz="3200" dirty="0"/>
              <a:t>BMSP5002</a:t>
            </a:r>
          </a:p>
          <a:p>
            <a:r>
              <a:rPr lang="en-GB" sz="3200" dirty="0"/>
              <a:t>Zoe Vaughan (2015102)</a:t>
            </a:r>
          </a:p>
        </p:txBody>
      </p:sp>
      <p:sp>
        <p:nvSpPr>
          <p:cNvPr id="5" name="TextBox 4">
            <a:extLst>
              <a:ext uri="{FF2B5EF4-FFF2-40B4-BE49-F238E27FC236}">
                <a16:creationId xmlns:a16="http://schemas.microsoft.com/office/drawing/2014/main" id="{A62D9B91-FDD1-4B23-9077-72CD61C5EBFA}"/>
              </a:ext>
            </a:extLst>
          </p:cNvPr>
          <p:cNvSpPr txBox="1"/>
          <p:nvPr/>
        </p:nvSpPr>
        <p:spPr>
          <a:xfrm>
            <a:off x="2497666" y="1260213"/>
            <a:ext cx="7196667" cy="2123658"/>
          </a:xfrm>
          <a:prstGeom prst="rect">
            <a:avLst/>
          </a:prstGeom>
          <a:noFill/>
        </p:spPr>
        <p:txBody>
          <a:bodyPr wrap="square" rtlCol="0">
            <a:spAutoFit/>
          </a:bodyPr>
          <a:lstStyle/>
          <a:p>
            <a:pPr algn="ctr"/>
            <a:r>
              <a:rPr lang="en-GB" sz="4400" dirty="0">
                <a:effectLst/>
                <a:latin typeface="+mn-lt"/>
                <a:ea typeface="Times New Roman" panose="02020603050405020304" pitchFamily="18" charset="0"/>
              </a:rPr>
              <a:t>Presentation: Critical Reflection of the Inter-Cultural Workplace</a:t>
            </a:r>
            <a:endParaRPr lang="en-GB" sz="4400" dirty="0"/>
          </a:p>
        </p:txBody>
      </p:sp>
    </p:spTree>
    <p:extLst>
      <p:ext uri="{BB962C8B-B14F-4D97-AF65-F5344CB8AC3E}">
        <p14:creationId xmlns:p14="http://schemas.microsoft.com/office/powerpoint/2010/main" val="4057732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9D8F-F481-4803-8570-9FBF38CE7213}"/>
              </a:ext>
            </a:extLst>
          </p:cNvPr>
          <p:cNvSpPr>
            <a:spLocks noGrp="1"/>
          </p:cNvSpPr>
          <p:nvPr>
            <p:ph type="title"/>
          </p:nvPr>
        </p:nvSpPr>
        <p:spPr>
          <a:xfrm>
            <a:off x="838200" y="365126"/>
            <a:ext cx="10515600" cy="938742"/>
          </a:xfrm>
        </p:spPr>
        <p:txBody>
          <a:bodyPr/>
          <a:lstStyle/>
          <a:p>
            <a:r>
              <a:rPr lang="en-GB" dirty="0"/>
              <a:t>Introduction </a:t>
            </a:r>
          </a:p>
        </p:txBody>
      </p:sp>
      <p:sp>
        <p:nvSpPr>
          <p:cNvPr id="5" name="TextBox 4">
            <a:extLst>
              <a:ext uri="{FF2B5EF4-FFF2-40B4-BE49-F238E27FC236}">
                <a16:creationId xmlns:a16="http://schemas.microsoft.com/office/drawing/2014/main" id="{85ADCEA8-CE12-4A95-A665-CBBA28EA4D34}"/>
              </a:ext>
            </a:extLst>
          </p:cNvPr>
          <p:cNvSpPr txBox="1"/>
          <p:nvPr/>
        </p:nvSpPr>
        <p:spPr>
          <a:xfrm>
            <a:off x="838200" y="1598474"/>
            <a:ext cx="9287933" cy="4401205"/>
          </a:xfrm>
          <a:prstGeom prst="rect">
            <a:avLst/>
          </a:prstGeom>
          <a:noFill/>
        </p:spPr>
        <p:txBody>
          <a:bodyPr wrap="square" rtlCol="0">
            <a:spAutoFit/>
          </a:bodyPr>
          <a:lstStyle/>
          <a:p>
            <a:r>
              <a:rPr lang="en-GB" sz="2800" dirty="0"/>
              <a:t>Name: Zoe Vaughan</a:t>
            </a:r>
          </a:p>
          <a:p>
            <a:endParaRPr lang="en-GB" sz="2800" dirty="0"/>
          </a:p>
          <a:p>
            <a:r>
              <a:rPr lang="en-GB" sz="2800" dirty="0"/>
              <a:t>The purpose of this presentation is to reflect on key aspects of the inter-Cultural workplace. </a:t>
            </a:r>
          </a:p>
          <a:p>
            <a:endParaRPr lang="en-GB" sz="2800" dirty="0"/>
          </a:p>
          <a:p>
            <a:r>
              <a:rPr lang="en-GB" sz="2800" dirty="0"/>
              <a:t>An inter-Cultural workplace means to me a variety of people from different cultures, race, religion and nationality coming together and becoming a team. </a:t>
            </a:r>
          </a:p>
          <a:p>
            <a:endParaRPr lang="en-GB" sz="2800" dirty="0"/>
          </a:p>
          <a:p>
            <a:r>
              <a:rPr lang="en-GB" sz="2800" dirty="0"/>
              <a:t>I will apply the Gibbs model on aiding my reflection.  </a:t>
            </a:r>
          </a:p>
        </p:txBody>
      </p:sp>
      <p:pic>
        <p:nvPicPr>
          <p:cNvPr id="3" name="Recorded Sound">
            <a:hlinkClick r:id="" action="ppaction://media"/>
            <a:extLst>
              <a:ext uri="{FF2B5EF4-FFF2-40B4-BE49-F238E27FC236}">
                <a16:creationId xmlns:a16="http://schemas.microsoft.com/office/drawing/2014/main" id="{5E55CF9A-3DF8-47AA-B205-41E0E6617FDB}"/>
              </a:ext>
            </a:extLst>
          </p:cNvPr>
          <p:cNvPicPr>
            <a:picLocks noChangeAspect="1"/>
          </p:cNvPicPr>
          <p:nvPr>
            <a:audioFile r:link="rId1"/>
            <p:extLst>
              <p:ext uri="{DAA4B4D4-6D71-4841-9C94-3DE7FCFB9230}">
                <p14:media xmlns:p14="http://schemas.microsoft.com/office/powerpoint/2010/main" r:embed="rId2">
                  <p14:trim end="79875.6371"/>
                </p14:media>
              </p:ext>
            </p:extLst>
          </p:nvPr>
        </p:nvPicPr>
        <p:blipFill>
          <a:blip r:embed="rId4"/>
          <a:stretch>
            <a:fillRect/>
          </a:stretch>
        </p:blipFill>
        <p:spPr>
          <a:xfrm>
            <a:off x="8365067" y="988874"/>
            <a:ext cx="1100666" cy="1297126"/>
          </a:xfrm>
          <a:prstGeom prst="rect">
            <a:avLst/>
          </a:prstGeom>
        </p:spPr>
      </p:pic>
    </p:spTree>
    <p:extLst>
      <p:ext uri="{BB962C8B-B14F-4D97-AF65-F5344CB8AC3E}">
        <p14:creationId xmlns:p14="http://schemas.microsoft.com/office/powerpoint/2010/main" val="445427264"/>
      </p:ext>
    </p:extLst>
  </p:cSld>
  <p:clrMapOvr>
    <a:masterClrMapping/>
  </p:clrMapOvr>
  <mc:AlternateContent xmlns:mc="http://schemas.openxmlformats.org/markup-compatibility/2006">
    <mc:Choice xmlns:p14="http://schemas.microsoft.com/office/powerpoint/2010/main" Requires="p14">
      <p:transition spd="slow" p14:dur="2000" advTm="685369"/>
    </mc:Choice>
    <mc:Fallback>
      <p:transition spd="slow" advTm="685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549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382BD-5FE7-4FE2-8B65-11C32F3BE702}"/>
              </a:ext>
            </a:extLst>
          </p:cNvPr>
          <p:cNvSpPr>
            <a:spLocks noGrp="1"/>
          </p:cNvSpPr>
          <p:nvPr>
            <p:ph type="title"/>
          </p:nvPr>
        </p:nvSpPr>
        <p:spPr>
          <a:xfrm>
            <a:off x="838200" y="73651"/>
            <a:ext cx="10515600" cy="1325563"/>
          </a:xfrm>
        </p:spPr>
        <p:txBody>
          <a:bodyPr/>
          <a:lstStyle/>
          <a:p>
            <a:r>
              <a:rPr lang="en-GB" dirty="0"/>
              <a:t>Gibbs Reflective Model </a:t>
            </a:r>
          </a:p>
        </p:txBody>
      </p:sp>
      <p:sp>
        <p:nvSpPr>
          <p:cNvPr id="3" name="Content Placeholder 2">
            <a:extLst>
              <a:ext uri="{FF2B5EF4-FFF2-40B4-BE49-F238E27FC236}">
                <a16:creationId xmlns:a16="http://schemas.microsoft.com/office/drawing/2014/main" id="{D429DFDF-06E1-475F-8289-B084CEAAA59C}"/>
              </a:ext>
            </a:extLst>
          </p:cNvPr>
          <p:cNvSpPr>
            <a:spLocks noGrp="1"/>
          </p:cNvSpPr>
          <p:nvPr>
            <p:ph idx="1"/>
          </p:nvPr>
        </p:nvSpPr>
        <p:spPr>
          <a:xfrm>
            <a:off x="838199" y="1388533"/>
            <a:ext cx="10761133" cy="5395816"/>
          </a:xfrm>
        </p:spPr>
        <p:txBody>
          <a:bodyPr/>
          <a:lstStyle/>
          <a:p>
            <a:pPr marL="0" indent="0">
              <a:buNone/>
            </a:pPr>
            <a:r>
              <a:rPr lang="en-GB" sz="2400" dirty="0"/>
              <a:t>Using the Gibbs model, I feel I have reflected on my learning. By describing, understanding my feelings, evaluating, analysing, and concluding, I have extensively understood the critical aspects of the intercultural workplace. I believe the cycle can encourage me for experiences within the future. </a:t>
            </a:r>
            <a:endParaRPr lang="en-GB" dirty="0"/>
          </a:p>
          <a:p>
            <a:pPr marL="0" indent="0">
              <a:buNone/>
            </a:pPr>
            <a:endParaRPr lang="en-GB" dirty="0"/>
          </a:p>
        </p:txBody>
      </p:sp>
      <p:pic>
        <p:nvPicPr>
          <p:cNvPr id="5" name="Picture 4" descr="Diagram&#10;&#10;Description automatically generated">
            <a:extLst>
              <a:ext uri="{FF2B5EF4-FFF2-40B4-BE49-F238E27FC236}">
                <a16:creationId xmlns:a16="http://schemas.microsoft.com/office/drawing/2014/main" id="{F0967C4D-6CA1-4EB0-8601-6FF38835EE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66533" y="2994587"/>
            <a:ext cx="5672667" cy="3609414"/>
          </a:xfrm>
          <a:prstGeom prst="rect">
            <a:avLst/>
          </a:prstGeom>
        </p:spPr>
      </p:pic>
    </p:spTree>
    <p:extLst>
      <p:ext uri="{BB962C8B-B14F-4D97-AF65-F5344CB8AC3E}">
        <p14:creationId xmlns:p14="http://schemas.microsoft.com/office/powerpoint/2010/main" val="4215491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BCAF3-A7DD-47D6-B3E1-11A973624E82}"/>
              </a:ext>
            </a:extLst>
          </p:cNvPr>
          <p:cNvSpPr>
            <a:spLocks noGrp="1"/>
          </p:cNvSpPr>
          <p:nvPr>
            <p:ph type="title"/>
          </p:nvPr>
        </p:nvSpPr>
        <p:spPr/>
        <p:txBody>
          <a:bodyPr/>
          <a:lstStyle/>
          <a:p>
            <a:r>
              <a:rPr lang="en-GB" dirty="0"/>
              <a:t>Main Reflective Content </a:t>
            </a:r>
          </a:p>
        </p:txBody>
      </p:sp>
      <p:sp>
        <p:nvSpPr>
          <p:cNvPr id="3" name="Content Placeholder 2">
            <a:extLst>
              <a:ext uri="{FF2B5EF4-FFF2-40B4-BE49-F238E27FC236}">
                <a16:creationId xmlns:a16="http://schemas.microsoft.com/office/drawing/2014/main" id="{3C781605-DF1E-4810-876D-E2D52E42328C}"/>
              </a:ext>
            </a:extLst>
          </p:cNvPr>
          <p:cNvSpPr>
            <a:spLocks noGrp="1"/>
          </p:cNvSpPr>
          <p:nvPr>
            <p:ph idx="1"/>
          </p:nvPr>
        </p:nvSpPr>
        <p:spPr/>
        <p:txBody>
          <a:bodyPr/>
          <a:lstStyle/>
          <a:p>
            <a:pPr marL="0" indent="0">
              <a:buNone/>
            </a:pPr>
            <a:endParaRPr lang="en-GB" u="sng" dirty="0"/>
          </a:p>
          <a:p>
            <a:r>
              <a:rPr lang="en-GB" dirty="0"/>
              <a:t>Organisational culture and cultural change </a:t>
            </a:r>
          </a:p>
          <a:p>
            <a:r>
              <a:rPr lang="en-GB" dirty="0"/>
              <a:t>Managing people and Human resources </a:t>
            </a:r>
          </a:p>
          <a:p>
            <a:r>
              <a:rPr lang="en-GB" dirty="0"/>
              <a:t>Internal and External Influences </a:t>
            </a:r>
          </a:p>
          <a:p>
            <a:r>
              <a:rPr lang="en-GB" dirty="0"/>
              <a:t>Flexibility and agility </a:t>
            </a:r>
          </a:p>
          <a:p>
            <a:r>
              <a:rPr lang="en-GB" dirty="0"/>
              <a:t>Corporate social and </a:t>
            </a:r>
            <a:r>
              <a:rPr lang="en-GB" sz="2800" dirty="0"/>
              <a:t>Environmental Responsibility </a:t>
            </a:r>
          </a:p>
          <a:p>
            <a:r>
              <a:rPr lang="en-GB" dirty="0"/>
              <a:t>Communication channels and barriers </a:t>
            </a:r>
          </a:p>
          <a:p>
            <a:pPr marL="0" indent="0">
              <a:buNone/>
            </a:pPr>
            <a:endParaRPr lang="en-GB" dirty="0"/>
          </a:p>
          <a:p>
            <a:endParaRPr lang="en-GB" dirty="0"/>
          </a:p>
        </p:txBody>
      </p:sp>
    </p:spTree>
    <p:extLst>
      <p:ext uri="{BB962C8B-B14F-4D97-AF65-F5344CB8AC3E}">
        <p14:creationId xmlns:p14="http://schemas.microsoft.com/office/powerpoint/2010/main" val="1519492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911AB-1E99-4FFD-BA60-3F47ABC1CA32}"/>
              </a:ext>
            </a:extLst>
          </p:cNvPr>
          <p:cNvSpPr>
            <a:spLocks noGrp="1"/>
          </p:cNvSpPr>
          <p:nvPr>
            <p:ph type="title"/>
          </p:nvPr>
        </p:nvSpPr>
        <p:spPr/>
        <p:txBody>
          <a:bodyPr/>
          <a:lstStyle/>
          <a:p>
            <a:r>
              <a:rPr lang="en-GB" dirty="0"/>
              <a:t>Organisational Culture and Cultural Change </a:t>
            </a:r>
            <a:br>
              <a:rPr lang="en-GB" dirty="0"/>
            </a:br>
            <a:endParaRPr lang="en-GB" dirty="0"/>
          </a:p>
        </p:txBody>
      </p:sp>
      <p:sp>
        <p:nvSpPr>
          <p:cNvPr id="3" name="Content Placeholder 2">
            <a:extLst>
              <a:ext uri="{FF2B5EF4-FFF2-40B4-BE49-F238E27FC236}">
                <a16:creationId xmlns:a16="http://schemas.microsoft.com/office/drawing/2014/main" id="{8C4D1536-1C7C-467E-817A-C20625ABC457}"/>
              </a:ext>
            </a:extLst>
          </p:cNvPr>
          <p:cNvSpPr>
            <a:spLocks noGrp="1"/>
          </p:cNvSpPr>
          <p:nvPr>
            <p:ph idx="1"/>
          </p:nvPr>
        </p:nvSpPr>
        <p:spPr/>
        <p:txBody>
          <a:bodyPr/>
          <a:lstStyle/>
          <a:p>
            <a:pPr marL="0" indent="0">
              <a:buNone/>
            </a:pPr>
            <a:r>
              <a:rPr lang="en-GB" dirty="0"/>
              <a:t>Organisational culture is essential within the work environment as it’s a way for employees to be heard and ensure they understand the workplace. </a:t>
            </a:r>
          </a:p>
          <a:p>
            <a:pPr marL="0" indent="0">
              <a:buNone/>
            </a:pPr>
            <a:endParaRPr lang="en-GB" dirty="0"/>
          </a:p>
          <a:p>
            <a:pPr marL="0" indent="0">
              <a:buNone/>
            </a:pPr>
            <a:r>
              <a:rPr lang="en-GB" dirty="0"/>
              <a:t>Culture change is when the environment changes and new methods are implemented going forward. Managing change is crucial as it can affect so many factors internally and externally within the organisation. When an organisation undertakes cultural change, there is always a chance of failure. </a:t>
            </a:r>
          </a:p>
          <a:p>
            <a:pPr marL="0" indent="0">
              <a:buNone/>
            </a:pPr>
            <a:endParaRPr lang="en-GB" dirty="0"/>
          </a:p>
        </p:txBody>
      </p:sp>
    </p:spTree>
    <p:extLst>
      <p:ext uri="{BB962C8B-B14F-4D97-AF65-F5344CB8AC3E}">
        <p14:creationId xmlns:p14="http://schemas.microsoft.com/office/powerpoint/2010/main" val="1336083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7CDB4-70B1-4E9B-836D-EB5F991AEE8E}"/>
              </a:ext>
            </a:extLst>
          </p:cNvPr>
          <p:cNvSpPr>
            <a:spLocks noGrp="1"/>
          </p:cNvSpPr>
          <p:nvPr>
            <p:ph type="title"/>
          </p:nvPr>
        </p:nvSpPr>
        <p:spPr/>
        <p:txBody>
          <a:bodyPr/>
          <a:lstStyle/>
          <a:p>
            <a:r>
              <a:rPr lang="en-GB" dirty="0"/>
              <a:t>Managing People and Human Resources </a:t>
            </a:r>
            <a:br>
              <a:rPr lang="en-GB" dirty="0"/>
            </a:br>
            <a:endParaRPr lang="en-GB" dirty="0"/>
          </a:p>
        </p:txBody>
      </p:sp>
      <p:sp>
        <p:nvSpPr>
          <p:cNvPr id="3" name="Content Placeholder 2">
            <a:extLst>
              <a:ext uri="{FF2B5EF4-FFF2-40B4-BE49-F238E27FC236}">
                <a16:creationId xmlns:a16="http://schemas.microsoft.com/office/drawing/2014/main" id="{520FC065-9E88-4314-A60C-3895406217B6}"/>
              </a:ext>
            </a:extLst>
          </p:cNvPr>
          <p:cNvSpPr>
            <a:spLocks noGrp="1"/>
          </p:cNvSpPr>
          <p:nvPr>
            <p:ph idx="1"/>
          </p:nvPr>
        </p:nvSpPr>
        <p:spPr/>
        <p:txBody>
          <a:bodyPr>
            <a:normAutofit/>
          </a:bodyPr>
          <a:lstStyle/>
          <a:p>
            <a:pPr marL="0" indent="0">
              <a:buNone/>
            </a:pPr>
            <a:r>
              <a:rPr lang="en-GB" sz="2400" dirty="0"/>
              <a:t>Areas found within HR:</a:t>
            </a:r>
          </a:p>
          <a:p>
            <a:pPr marL="0" indent="0">
              <a:buNone/>
            </a:pPr>
            <a:endParaRPr lang="en-GB" sz="2400" dirty="0"/>
          </a:p>
          <a:p>
            <a:r>
              <a:rPr lang="en-GB" sz="2400" dirty="0"/>
              <a:t>Organisation development and design </a:t>
            </a:r>
          </a:p>
          <a:p>
            <a:r>
              <a:rPr lang="en-GB" sz="2400" dirty="0"/>
              <a:t>Employee engagement </a:t>
            </a:r>
          </a:p>
          <a:p>
            <a:r>
              <a:rPr lang="en-GB" sz="2400" dirty="0"/>
              <a:t>Performance and reward</a:t>
            </a:r>
          </a:p>
          <a:p>
            <a:r>
              <a:rPr lang="en-GB" sz="2400" dirty="0"/>
              <a:t>Employee relations</a:t>
            </a:r>
          </a:p>
          <a:p>
            <a:r>
              <a:rPr lang="en-GB" sz="2400" dirty="0"/>
              <a:t>Learning and development </a:t>
            </a:r>
          </a:p>
          <a:p>
            <a:r>
              <a:rPr lang="en-GB" sz="2400" dirty="0"/>
              <a:t>HR Generalist </a:t>
            </a:r>
          </a:p>
          <a:p>
            <a:r>
              <a:rPr lang="en-GB" sz="2400" dirty="0"/>
              <a:t>Recruitment and talent planning</a:t>
            </a:r>
          </a:p>
        </p:txBody>
      </p:sp>
    </p:spTree>
    <p:extLst>
      <p:ext uri="{BB962C8B-B14F-4D97-AF65-F5344CB8AC3E}">
        <p14:creationId xmlns:p14="http://schemas.microsoft.com/office/powerpoint/2010/main" val="1560507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9738F-FFEB-4E15-A1E3-B753BA2189E6}"/>
              </a:ext>
            </a:extLst>
          </p:cNvPr>
          <p:cNvSpPr>
            <a:spLocks noGrp="1"/>
          </p:cNvSpPr>
          <p:nvPr>
            <p:ph type="title"/>
          </p:nvPr>
        </p:nvSpPr>
        <p:spPr>
          <a:xfrm>
            <a:off x="838200" y="389467"/>
            <a:ext cx="10515600" cy="1337733"/>
          </a:xfrm>
        </p:spPr>
        <p:txBody>
          <a:bodyPr>
            <a:normAutofit fontScale="90000"/>
          </a:bodyPr>
          <a:lstStyle/>
          <a:p>
            <a:r>
              <a:rPr lang="en-GB" sz="4900" dirty="0"/>
              <a:t>Internal and External Influences </a:t>
            </a:r>
            <a:br>
              <a:rPr lang="en-GB" sz="2400" dirty="0"/>
            </a:br>
            <a:br>
              <a:rPr lang="en-GB" sz="2400" dirty="0"/>
            </a:br>
            <a:r>
              <a:rPr lang="en-GB" sz="2400" dirty="0"/>
              <a:t>Impacts of the internal and external environment on HR strategy</a:t>
            </a:r>
            <a:br>
              <a:rPr lang="en-GB" sz="2400" dirty="0"/>
            </a:br>
            <a:endParaRPr lang="en-GB" sz="2400" dirty="0"/>
          </a:p>
        </p:txBody>
      </p:sp>
      <p:sp>
        <p:nvSpPr>
          <p:cNvPr id="3" name="Content Placeholder 2">
            <a:extLst>
              <a:ext uri="{FF2B5EF4-FFF2-40B4-BE49-F238E27FC236}">
                <a16:creationId xmlns:a16="http://schemas.microsoft.com/office/drawing/2014/main" id="{A49F6550-48D1-47D4-81D8-4376000B20F6}"/>
              </a:ext>
            </a:extLst>
          </p:cNvPr>
          <p:cNvSpPr>
            <a:spLocks noGrp="1"/>
          </p:cNvSpPr>
          <p:nvPr>
            <p:ph idx="1"/>
          </p:nvPr>
        </p:nvSpPr>
        <p:spPr>
          <a:xfrm>
            <a:off x="838200" y="1930400"/>
            <a:ext cx="10515600" cy="4673600"/>
          </a:xfrm>
        </p:spPr>
        <p:txBody>
          <a:bodyPr>
            <a:normAutofit fontScale="62500" lnSpcReduction="20000"/>
          </a:bodyPr>
          <a:lstStyle/>
          <a:p>
            <a:pPr marL="0" indent="0">
              <a:buNone/>
            </a:pPr>
            <a:r>
              <a:rPr lang="en-GB" sz="3400" dirty="0"/>
              <a:t>After expanding my knowledge, I realise how important it is to conduct an environmental analysis to prepare and plan for unforeseen scenarios. </a:t>
            </a:r>
          </a:p>
          <a:p>
            <a:pPr marL="0" indent="0">
              <a:buNone/>
            </a:pPr>
            <a:endParaRPr lang="en-GB" sz="3400" dirty="0"/>
          </a:p>
          <a:p>
            <a:pPr marL="0" indent="0">
              <a:buNone/>
            </a:pPr>
            <a:r>
              <a:rPr lang="en-GB" sz="3400" dirty="0"/>
              <a:t>A </a:t>
            </a:r>
            <a:r>
              <a:rPr lang="en-GB" sz="3400" b="1" dirty="0"/>
              <a:t>SWOT</a:t>
            </a:r>
            <a:r>
              <a:rPr lang="en-GB" sz="3400" dirty="0"/>
              <a:t> analysis provides a overviews of the organisations </a:t>
            </a:r>
          </a:p>
          <a:p>
            <a:r>
              <a:rPr lang="en-GB" sz="3400" b="1" dirty="0"/>
              <a:t>S</a:t>
            </a:r>
            <a:r>
              <a:rPr lang="en-GB" sz="3400" dirty="0"/>
              <a:t>trengths</a:t>
            </a:r>
          </a:p>
          <a:p>
            <a:r>
              <a:rPr lang="en-GB" sz="3400" b="1" dirty="0"/>
              <a:t>W</a:t>
            </a:r>
            <a:r>
              <a:rPr lang="en-GB" sz="3400" dirty="0"/>
              <a:t>eaknesses</a:t>
            </a:r>
          </a:p>
          <a:p>
            <a:r>
              <a:rPr lang="en-GB" sz="3400" b="1" dirty="0"/>
              <a:t>O</a:t>
            </a:r>
            <a:r>
              <a:rPr lang="en-GB" sz="3400" dirty="0"/>
              <a:t>pportunities</a:t>
            </a:r>
          </a:p>
          <a:p>
            <a:r>
              <a:rPr lang="en-GB" sz="3400" b="1" dirty="0"/>
              <a:t>T</a:t>
            </a:r>
            <a:r>
              <a:rPr lang="en-GB" sz="3400" dirty="0"/>
              <a:t>hreats. </a:t>
            </a:r>
          </a:p>
          <a:p>
            <a:pPr marL="0" indent="0">
              <a:buNone/>
            </a:pPr>
            <a:endParaRPr lang="en-GB" sz="3400" dirty="0"/>
          </a:p>
          <a:p>
            <a:pPr marL="0" indent="0">
              <a:buNone/>
            </a:pPr>
            <a:r>
              <a:rPr lang="en-GB" sz="3400" dirty="0"/>
              <a:t>An Environmental analysis gives a clear overview of any internal  (Micro) and external (Macro) impacts which could affect the organisation.</a:t>
            </a:r>
          </a:p>
          <a:p>
            <a:pPr marL="0" indent="0">
              <a:buNone/>
            </a:pPr>
            <a:endParaRPr lang="en-GB" sz="2900" dirty="0"/>
          </a:p>
          <a:p>
            <a:pPr marL="0" indent="0">
              <a:buNone/>
            </a:pPr>
            <a:r>
              <a:rPr lang="en-GB" sz="2900" dirty="0"/>
              <a:t>https://www.tutor2u.net/business/reference/internal-external-influences-on-human-resources                           </a:t>
            </a:r>
            <a:endParaRPr lang="en-GB" sz="2900" b="1" dirty="0"/>
          </a:p>
          <a:p>
            <a:pPr marL="0" indent="0">
              <a:buNone/>
            </a:pPr>
            <a:r>
              <a:rPr lang="en-GB" sz="2000" dirty="0"/>
              <a:t> </a:t>
            </a:r>
          </a:p>
        </p:txBody>
      </p:sp>
    </p:spTree>
    <p:extLst>
      <p:ext uri="{BB962C8B-B14F-4D97-AF65-F5344CB8AC3E}">
        <p14:creationId xmlns:p14="http://schemas.microsoft.com/office/powerpoint/2010/main" val="2850261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4E444-7790-44D8-902B-8432C7F447FC}"/>
              </a:ext>
            </a:extLst>
          </p:cNvPr>
          <p:cNvSpPr>
            <a:spLocks noGrp="1"/>
          </p:cNvSpPr>
          <p:nvPr>
            <p:ph type="title"/>
          </p:nvPr>
        </p:nvSpPr>
        <p:spPr>
          <a:xfrm>
            <a:off x="838200" y="46037"/>
            <a:ext cx="10515600" cy="1325563"/>
          </a:xfrm>
        </p:spPr>
        <p:txBody>
          <a:bodyPr/>
          <a:lstStyle/>
          <a:p>
            <a:r>
              <a:rPr lang="en-GB" sz="4400" dirty="0"/>
              <a:t>Internal and External Influences Continued. </a:t>
            </a:r>
            <a:endParaRPr lang="en-GB" dirty="0"/>
          </a:p>
        </p:txBody>
      </p:sp>
      <p:sp>
        <p:nvSpPr>
          <p:cNvPr id="3" name="Content Placeholder 2">
            <a:extLst>
              <a:ext uri="{FF2B5EF4-FFF2-40B4-BE49-F238E27FC236}">
                <a16:creationId xmlns:a16="http://schemas.microsoft.com/office/drawing/2014/main" id="{140BEDE5-94D3-4A47-A2F3-2F636CEED15A}"/>
              </a:ext>
            </a:extLst>
          </p:cNvPr>
          <p:cNvSpPr>
            <a:spLocks noGrp="1"/>
          </p:cNvSpPr>
          <p:nvPr>
            <p:ph idx="1"/>
          </p:nvPr>
        </p:nvSpPr>
        <p:spPr>
          <a:xfrm>
            <a:off x="609600" y="1151468"/>
            <a:ext cx="10744200" cy="5341408"/>
          </a:xfrm>
        </p:spPr>
        <p:txBody>
          <a:bodyPr>
            <a:normAutofit fontScale="25000" lnSpcReduction="20000"/>
          </a:bodyPr>
          <a:lstStyle/>
          <a:p>
            <a:pPr marL="0" indent="0">
              <a:buNone/>
            </a:pPr>
            <a:r>
              <a:rPr lang="en-GB" sz="8000" b="1" dirty="0"/>
              <a:t>    </a:t>
            </a:r>
          </a:p>
          <a:p>
            <a:pPr marL="0" indent="0">
              <a:buNone/>
            </a:pPr>
            <a:r>
              <a:rPr lang="en-GB" sz="8000" b="1" dirty="0"/>
              <a:t>Internal impacts can include:                                                              </a:t>
            </a:r>
          </a:p>
          <a:p>
            <a:r>
              <a:rPr lang="en-GB" sz="8000" dirty="0"/>
              <a:t>Corporate Objectives                                                        </a:t>
            </a:r>
          </a:p>
          <a:p>
            <a:r>
              <a:rPr lang="en-GB" sz="8000" dirty="0"/>
              <a:t>Operational Strategies                                                      </a:t>
            </a:r>
          </a:p>
          <a:p>
            <a:r>
              <a:rPr lang="en-GB" sz="8000" dirty="0"/>
              <a:t>Marketing strategies                                                          </a:t>
            </a:r>
          </a:p>
          <a:p>
            <a:r>
              <a:rPr lang="en-GB" sz="8000" dirty="0"/>
              <a:t>Financial Strategies                                                             </a:t>
            </a:r>
          </a:p>
          <a:p>
            <a:pPr marL="0" indent="0">
              <a:buNone/>
            </a:pPr>
            <a:r>
              <a:rPr lang="en-GB" sz="8000" dirty="0"/>
              <a:t>       </a:t>
            </a:r>
            <a:endParaRPr lang="en-GB" sz="8000" b="1" dirty="0"/>
          </a:p>
          <a:p>
            <a:pPr marL="0" indent="0">
              <a:buNone/>
            </a:pPr>
            <a:r>
              <a:rPr lang="en-GB" sz="8000" b="1" dirty="0"/>
              <a:t>External influences can include changes such as:</a:t>
            </a:r>
          </a:p>
          <a:p>
            <a:r>
              <a:rPr lang="en-GB" sz="8000" b="1" dirty="0"/>
              <a:t>P</a:t>
            </a:r>
            <a:r>
              <a:rPr lang="en-GB" sz="8000" dirty="0"/>
              <a:t>olitical changes </a:t>
            </a:r>
          </a:p>
          <a:p>
            <a:r>
              <a:rPr lang="en-GB" sz="8000" b="1" dirty="0"/>
              <a:t>E</a:t>
            </a:r>
            <a:r>
              <a:rPr lang="en-GB" sz="8000" dirty="0"/>
              <a:t>conomic Change</a:t>
            </a:r>
          </a:p>
          <a:p>
            <a:r>
              <a:rPr lang="en-GB" sz="8000" b="1" dirty="0"/>
              <a:t>S</a:t>
            </a:r>
            <a:r>
              <a:rPr lang="en-GB" sz="8000" dirty="0"/>
              <a:t>ocial changes </a:t>
            </a:r>
          </a:p>
          <a:p>
            <a:r>
              <a:rPr lang="en-GB" sz="8000" b="1" dirty="0"/>
              <a:t>T</a:t>
            </a:r>
            <a:r>
              <a:rPr lang="en-GB" sz="8000" dirty="0"/>
              <a:t>echnological Changes </a:t>
            </a:r>
          </a:p>
          <a:p>
            <a:r>
              <a:rPr lang="en-GB" sz="8000" b="1" dirty="0"/>
              <a:t>E</a:t>
            </a:r>
            <a:r>
              <a:rPr lang="en-GB" sz="8000" dirty="0"/>
              <a:t>nvironment changes </a:t>
            </a:r>
          </a:p>
          <a:p>
            <a:r>
              <a:rPr lang="en-GB" sz="8000" b="1" dirty="0"/>
              <a:t>L</a:t>
            </a:r>
            <a:r>
              <a:rPr lang="en-GB" sz="8000" dirty="0"/>
              <a:t>egal Changes </a:t>
            </a:r>
          </a:p>
          <a:p>
            <a:pPr marL="0" indent="0">
              <a:buNone/>
            </a:pPr>
            <a:endParaRPr lang="en-GB" sz="2800" dirty="0"/>
          </a:p>
        </p:txBody>
      </p:sp>
    </p:spTree>
    <p:extLst>
      <p:ext uri="{BB962C8B-B14F-4D97-AF65-F5344CB8AC3E}">
        <p14:creationId xmlns:p14="http://schemas.microsoft.com/office/powerpoint/2010/main" val="3192910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E6F4A-011C-4BB8-885D-7EBF9E2141C9}"/>
              </a:ext>
            </a:extLst>
          </p:cNvPr>
          <p:cNvSpPr>
            <a:spLocks noGrp="1"/>
          </p:cNvSpPr>
          <p:nvPr>
            <p:ph type="title"/>
          </p:nvPr>
        </p:nvSpPr>
        <p:spPr/>
        <p:txBody>
          <a:bodyPr/>
          <a:lstStyle/>
          <a:p>
            <a:r>
              <a:rPr lang="en-GB" dirty="0"/>
              <a:t>Flexibility and Agility </a:t>
            </a:r>
            <a:br>
              <a:rPr lang="en-GB" dirty="0"/>
            </a:br>
            <a:endParaRPr lang="en-GB" dirty="0"/>
          </a:p>
        </p:txBody>
      </p:sp>
      <p:sp>
        <p:nvSpPr>
          <p:cNvPr id="3" name="Content Placeholder 2">
            <a:extLst>
              <a:ext uri="{FF2B5EF4-FFF2-40B4-BE49-F238E27FC236}">
                <a16:creationId xmlns:a16="http://schemas.microsoft.com/office/drawing/2014/main" id="{7BE38482-DB7B-4BC9-8053-16D5E4A7A0BA}"/>
              </a:ext>
            </a:extLst>
          </p:cNvPr>
          <p:cNvSpPr>
            <a:spLocks noGrp="1"/>
          </p:cNvSpPr>
          <p:nvPr>
            <p:ph idx="1"/>
          </p:nvPr>
        </p:nvSpPr>
        <p:spPr>
          <a:xfrm>
            <a:off x="838200" y="1405467"/>
            <a:ext cx="10515600" cy="4771496"/>
          </a:xfrm>
        </p:spPr>
        <p:txBody>
          <a:bodyPr>
            <a:noAutofit/>
          </a:bodyPr>
          <a:lstStyle/>
          <a:p>
            <a:pPr marL="0" indent="0">
              <a:buNone/>
            </a:pPr>
            <a:r>
              <a:rPr lang="en-GB" sz="2000" dirty="0"/>
              <a:t>Flexibility and agility aren't the same flexibility are when a business can make changes within their current system when a predicted impact occurs. Agile companies can completely change their overall system when an unexpected external force impacts them. Agility is achieved by recognising the right balance between flexibility and fixedness. It is about being proactive and strategic to spot and use all opportunities. </a:t>
            </a:r>
          </a:p>
          <a:p>
            <a:pPr marL="0" indent="0">
              <a:buNone/>
            </a:pPr>
            <a:endParaRPr lang="en-GB" sz="2000" dirty="0"/>
          </a:p>
          <a:p>
            <a:pPr marL="0" indent="0">
              <a:buNone/>
            </a:pPr>
            <a:r>
              <a:rPr lang="en-GB" sz="2000" dirty="0"/>
              <a:t>Agility is a new way of applying new working practices structures and enables empowerment. Although change can potentially affect traditional businesses, it may require a shift in mindsets, skillsets, and culture.</a:t>
            </a:r>
          </a:p>
          <a:p>
            <a:pPr marL="0" indent="0">
              <a:buNone/>
            </a:pPr>
            <a:endParaRPr lang="en-GB" sz="2000" dirty="0"/>
          </a:p>
          <a:p>
            <a:pPr marL="0" indent="0">
              <a:buNone/>
            </a:pPr>
            <a:r>
              <a:rPr lang="en-GB" sz="2000" dirty="0"/>
              <a:t>Organisations can thrive during change. Leaders become role models by using principles of agile resilience, by focusing, learning to collaborate and preserving to encourage new ways of thinking and working to ensure that these principles are embedded into the organisation's DNA, which can sustain the business for the future in preparing for unexpected events. </a:t>
            </a:r>
          </a:p>
        </p:txBody>
      </p:sp>
    </p:spTree>
    <p:extLst>
      <p:ext uri="{BB962C8B-B14F-4D97-AF65-F5344CB8AC3E}">
        <p14:creationId xmlns:p14="http://schemas.microsoft.com/office/powerpoint/2010/main" val="36797532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328C8-B78C-4C96-980B-94838B430FDC}"/>
              </a:ext>
            </a:extLst>
          </p:cNvPr>
          <p:cNvSpPr>
            <a:spLocks noGrp="1"/>
          </p:cNvSpPr>
          <p:nvPr>
            <p:ph type="title"/>
          </p:nvPr>
        </p:nvSpPr>
        <p:spPr>
          <a:xfrm>
            <a:off x="372532" y="365125"/>
            <a:ext cx="11463867" cy="1325563"/>
          </a:xfrm>
        </p:spPr>
        <p:txBody>
          <a:bodyPr>
            <a:normAutofit fontScale="90000"/>
          </a:bodyPr>
          <a:lstStyle/>
          <a:p>
            <a:r>
              <a:rPr lang="en-GB" sz="4900" dirty="0"/>
              <a:t>Corporate Social and Environmental Responsibility </a:t>
            </a:r>
            <a:br>
              <a:rPr lang="en-GB" dirty="0"/>
            </a:br>
            <a:endParaRPr lang="en-GB" dirty="0"/>
          </a:p>
        </p:txBody>
      </p:sp>
      <p:sp>
        <p:nvSpPr>
          <p:cNvPr id="3" name="Content Placeholder 2">
            <a:extLst>
              <a:ext uri="{FF2B5EF4-FFF2-40B4-BE49-F238E27FC236}">
                <a16:creationId xmlns:a16="http://schemas.microsoft.com/office/drawing/2014/main" id="{66337F15-D673-4BE9-A22A-E884A06F678F}"/>
              </a:ext>
            </a:extLst>
          </p:cNvPr>
          <p:cNvSpPr>
            <a:spLocks noGrp="1"/>
          </p:cNvSpPr>
          <p:nvPr>
            <p:ph idx="1"/>
          </p:nvPr>
        </p:nvSpPr>
        <p:spPr>
          <a:xfrm>
            <a:off x="838200" y="1151467"/>
            <a:ext cx="10515600" cy="5341408"/>
          </a:xfrm>
        </p:spPr>
        <p:txBody>
          <a:bodyPr/>
          <a:lstStyle/>
          <a:p>
            <a:pPr marL="0" indent="0">
              <a:buNone/>
            </a:pPr>
            <a:r>
              <a:rPr lang="en-GB" sz="2000" dirty="0"/>
              <a:t>CSR can refer to a wide range of actions they can take these may include ethical trading to donating to charities. </a:t>
            </a:r>
          </a:p>
          <a:p>
            <a:pPr marL="0" indent="0">
              <a:buNone/>
            </a:pPr>
            <a:r>
              <a:rPr lang="en-GB" sz="2000" dirty="0"/>
              <a:t>Environmental CSR aims to reduce any negative affects on the environment from the business, these may include:</a:t>
            </a:r>
          </a:p>
          <a:p>
            <a:r>
              <a:rPr lang="en-GB" sz="2000" dirty="0"/>
              <a:t>Energy use </a:t>
            </a:r>
          </a:p>
          <a:p>
            <a:r>
              <a:rPr lang="en-GB" sz="2000" dirty="0"/>
              <a:t>Water usage </a:t>
            </a:r>
          </a:p>
          <a:p>
            <a:r>
              <a:rPr lang="en-GB" sz="2000" dirty="0"/>
              <a:t>Waste management </a:t>
            </a:r>
          </a:p>
          <a:p>
            <a:r>
              <a:rPr lang="en-GB" sz="2000" dirty="0"/>
              <a:t>Recycling</a:t>
            </a:r>
          </a:p>
          <a:p>
            <a:r>
              <a:rPr lang="en-GB" sz="2000" dirty="0"/>
              <a:t>Emissions </a:t>
            </a:r>
          </a:p>
          <a:p>
            <a:r>
              <a:rPr lang="en-GB" sz="2000" dirty="0"/>
              <a:t>Eco friendly office and business travels. </a:t>
            </a:r>
          </a:p>
          <a:p>
            <a:pPr marL="0" indent="0">
              <a:buNone/>
            </a:pPr>
            <a:r>
              <a:rPr lang="en-GB" sz="2000" dirty="0"/>
              <a:t>Advantages of Environmental CSR can reduce risk in business, improve the organisation's reputation, and provide cost-saving opportunities. For example, companies can money-saving by switching off lights and equipment when not in use, reducing the usage of water, recycling and purchasing from local suppliers to save transportation costs. </a:t>
            </a:r>
          </a:p>
        </p:txBody>
      </p:sp>
    </p:spTree>
    <p:extLst>
      <p:ext uri="{BB962C8B-B14F-4D97-AF65-F5344CB8AC3E}">
        <p14:creationId xmlns:p14="http://schemas.microsoft.com/office/powerpoint/2010/main" val="579336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F73F0-98AD-4383-9768-E388917156E4}"/>
              </a:ext>
            </a:extLst>
          </p:cNvPr>
          <p:cNvSpPr>
            <a:spLocks noGrp="1"/>
          </p:cNvSpPr>
          <p:nvPr>
            <p:ph type="title"/>
          </p:nvPr>
        </p:nvSpPr>
        <p:spPr/>
        <p:txBody>
          <a:bodyPr/>
          <a:lstStyle/>
          <a:p>
            <a:r>
              <a:rPr lang="en-GB" dirty="0"/>
              <a:t>Communication Channels and Barriers </a:t>
            </a:r>
            <a:br>
              <a:rPr lang="en-GB" dirty="0"/>
            </a:br>
            <a:endParaRPr lang="en-GB" dirty="0"/>
          </a:p>
        </p:txBody>
      </p:sp>
      <p:sp>
        <p:nvSpPr>
          <p:cNvPr id="3" name="Content Placeholder 2">
            <a:extLst>
              <a:ext uri="{FF2B5EF4-FFF2-40B4-BE49-F238E27FC236}">
                <a16:creationId xmlns:a16="http://schemas.microsoft.com/office/drawing/2014/main" id="{B402C2E7-79C8-413B-A231-36C2B07975ED}"/>
              </a:ext>
            </a:extLst>
          </p:cNvPr>
          <p:cNvSpPr>
            <a:spLocks noGrp="1"/>
          </p:cNvSpPr>
          <p:nvPr>
            <p:ph idx="1"/>
          </p:nvPr>
        </p:nvSpPr>
        <p:spPr/>
        <p:txBody>
          <a:bodyPr>
            <a:normAutofit/>
          </a:bodyPr>
          <a:lstStyle/>
          <a:p>
            <a:pPr marL="0" indent="0">
              <a:buNone/>
            </a:pPr>
            <a:r>
              <a:rPr lang="en-GB" sz="2400" dirty="0"/>
              <a:t>Communication barriers generally fall into two main categories, </a:t>
            </a:r>
            <a:r>
              <a:rPr lang="en-GB" sz="2400" b="1" dirty="0"/>
              <a:t>Physical </a:t>
            </a:r>
            <a:r>
              <a:rPr lang="en-GB" sz="2400" dirty="0"/>
              <a:t>and </a:t>
            </a:r>
            <a:r>
              <a:rPr lang="en-GB" sz="2400" b="1" dirty="0"/>
              <a:t>Personal.</a:t>
            </a:r>
          </a:p>
          <a:p>
            <a:pPr marL="0" indent="0">
              <a:buNone/>
            </a:pPr>
            <a:r>
              <a:rPr lang="en-GB" sz="2400" b="1" dirty="0"/>
              <a:t>There are three types of communication with an organisation.</a:t>
            </a:r>
          </a:p>
          <a:p>
            <a:pPr marL="0" indent="0">
              <a:buNone/>
            </a:pPr>
            <a:r>
              <a:rPr lang="en-GB" sz="2400" b="1" dirty="0"/>
              <a:t>Formal</a:t>
            </a:r>
            <a:r>
              <a:rPr lang="en-GB" sz="2400" dirty="0"/>
              <a:t> communications relay information such as goals, policies and procedures; an example can be how organisations communicate with employees via monthly company newsletters.</a:t>
            </a:r>
          </a:p>
          <a:p>
            <a:pPr marL="0" indent="0">
              <a:buNone/>
            </a:pPr>
            <a:r>
              <a:rPr lang="en-GB" sz="2400" b="1" dirty="0"/>
              <a:t>Informal </a:t>
            </a:r>
            <a:r>
              <a:rPr lang="en-GB" sz="2400" dirty="0"/>
              <a:t>communication is communication between employees n the workplace. An example of this could be employees communicating on lunch in the workplace. </a:t>
            </a:r>
          </a:p>
          <a:p>
            <a:pPr marL="0" indent="0">
              <a:buNone/>
            </a:pPr>
            <a:r>
              <a:rPr lang="en-GB" sz="2400" b="1" dirty="0"/>
              <a:t>Unofficial</a:t>
            </a:r>
            <a:r>
              <a:rPr lang="en-GB" sz="2400" dirty="0"/>
              <a:t> communication is when employees meet a social setting out of working hours. </a:t>
            </a:r>
          </a:p>
        </p:txBody>
      </p:sp>
    </p:spTree>
    <p:extLst>
      <p:ext uri="{BB962C8B-B14F-4D97-AF65-F5344CB8AC3E}">
        <p14:creationId xmlns:p14="http://schemas.microsoft.com/office/powerpoint/2010/main" val="1569402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58D7E-148F-4BC3-9ED1-A063A0D03037}"/>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7B5D237A-9556-4E38-A680-D81C5D866095}"/>
              </a:ext>
            </a:extLst>
          </p:cNvPr>
          <p:cNvSpPr>
            <a:spLocks noGrp="1"/>
          </p:cNvSpPr>
          <p:nvPr>
            <p:ph idx="1"/>
          </p:nvPr>
        </p:nvSpPr>
        <p:spPr/>
        <p:txBody>
          <a:bodyPr/>
          <a:lstStyle/>
          <a:p>
            <a:pPr marL="0" indent="0">
              <a:buNone/>
            </a:pPr>
            <a:r>
              <a:rPr lang="en-GB" dirty="0"/>
              <a:t>I have expanded my knowledge within this module - the inter-Cultural workplace. I now understand how and why organisations apply Fredrick Herzberg's theory and Gibbs's model to prepare for future threats and opportunities. What has interested me most is how organisations conduct an environmental analysis by evaluating internal and external influences to stay in complete control and adapt to any necessary changes. I also think an intercultural workplace involving a wide range of people is a substantial positive influence within an organisation. I believe we can learn something new from one another, resulting in success in more ways then one. </a:t>
            </a:r>
          </a:p>
        </p:txBody>
      </p:sp>
    </p:spTree>
    <p:extLst>
      <p:ext uri="{BB962C8B-B14F-4D97-AF65-F5344CB8AC3E}">
        <p14:creationId xmlns:p14="http://schemas.microsoft.com/office/powerpoint/2010/main" val="9894269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44EA1-D64D-43C7-AD31-5DB3FEACDDCE}"/>
              </a:ext>
            </a:extLst>
          </p:cNvPr>
          <p:cNvSpPr>
            <a:spLocks noGrp="1"/>
          </p:cNvSpPr>
          <p:nvPr>
            <p:ph type="title"/>
          </p:nvPr>
        </p:nvSpPr>
        <p:spPr/>
        <p:txBody>
          <a:bodyPr>
            <a:normAutofit/>
          </a:bodyPr>
          <a:lstStyle/>
          <a:p>
            <a:r>
              <a:rPr lang="en-GB" sz="3600" dirty="0"/>
              <a:t>References</a:t>
            </a:r>
          </a:p>
        </p:txBody>
      </p:sp>
      <p:sp>
        <p:nvSpPr>
          <p:cNvPr id="3" name="Content Placeholder 2">
            <a:extLst>
              <a:ext uri="{FF2B5EF4-FFF2-40B4-BE49-F238E27FC236}">
                <a16:creationId xmlns:a16="http://schemas.microsoft.com/office/drawing/2014/main" id="{41B61F2F-D4DA-4DC3-83A5-DC3C99C31598}"/>
              </a:ext>
            </a:extLst>
          </p:cNvPr>
          <p:cNvSpPr>
            <a:spLocks noGrp="1"/>
          </p:cNvSpPr>
          <p:nvPr>
            <p:ph idx="1"/>
          </p:nvPr>
        </p:nvSpPr>
        <p:spPr>
          <a:xfrm>
            <a:off x="821267" y="1507067"/>
            <a:ext cx="10515600" cy="4669896"/>
          </a:xfrm>
        </p:spPr>
        <p:txBody>
          <a:bodyPr>
            <a:normAutofit fontScale="77500" lnSpcReduction="20000"/>
          </a:bodyPr>
          <a:lstStyle/>
          <a:p>
            <a:pPr marL="0" indent="0">
              <a:buNone/>
            </a:pPr>
            <a:r>
              <a:rPr lang="en-GB" sz="1800" dirty="0"/>
              <a:t>CIPD. (Oct, 2020). </a:t>
            </a:r>
            <a:r>
              <a:rPr lang="fr-FR" sz="1800" i="1" dirty="0" err="1"/>
              <a:t>Organisational</a:t>
            </a:r>
            <a:r>
              <a:rPr lang="fr-FR" sz="1800" i="1" dirty="0"/>
              <a:t> culture and cultural change.  </a:t>
            </a:r>
            <a:r>
              <a:rPr lang="en-GB" sz="1800" dirty="0">
                <a:hlinkClick r:id="rId2"/>
              </a:rPr>
              <a:t>https://www.cipd.co.uk/knowledge/culture/working-environment/organisation-culture-change-factsheet#gref</a:t>
            </a:r>
            <a:endParaRPr lang="en-GB" sz="1800" dirty="0"/>
          </a:p>
          <a:p>
            <a:pPr marL="0" indent="0">
              <a:buNone/>
            </a:pPr>
            <a:endParaRPr lang="en-GB" sz="1800" dirty="0"/>
          </a:p>
          <a:p>
            <a:pPr marL="0" indent="0">
              <a:buNone/>
            </a:pPr>
            <a:r>
              <a:rPr lang="en-GB" sz="1800" i="1" dirty="0"/>
              <a:t>CIPD. Career options in the people profession</a:t>
            </a:r>
            <a:r>
              <a:rPr lang="en-GB" sz="1800" dirty="0"/>
              <a:t>. </a:t>
            </a:r>
            <a:r>
              <a:rPr lang="en-GB" sz="1800" dirty="0">
                <a:hlinkClick r:id="rId3"/>
              </a:rPr>
              <a:t>https://www.cipd.co.uk/careers/career-options#gref</a:t>
            </a:r>
            <a:endParaRPr lang="en-GB" sz="1800" dirty="0"/>
          </a:p>
          <a:p>
            <a:pPr marL="0" indent="0">
              <a:buNone/>
            </a:pPr>
            <a:endParaRPr lang="en-GB" sz="1800" dirty="0"/>
          </a:p>
          <a:p>
            <a:pPr marL="0" indent="0">
              <a:buNone/>
            </a:pPr>
            <a:r>
              <a:rPr lang="en-GB" sz="1800" dirty="0"/>
              <a:t>Free image. </a:t>
            </a:r>
            <a:r>
              <a:rPr lang="en-GB" sz="1800" i="1" dirty="0"/>
              <a:t>Gibbs Reflective Cycle Skills – Gym Sneakers.</a:t>
            </a:r>
            <a:r>
              <a:rPr lang="en-GB" sz="1800" dirty="0"/>
              <a:t> </a:t>
            </a:r>
            <a:r>
              <a:rPr lang="en-GB" sz="1800" dirty="0">
                <a:hlinkClick r:id="rId4"/>
              </a:rPr>
              <a:t>https://www.seekpng.com/ipng/u2y3a9i1u2e6a9y3_gibbs-reflective-cycle-skills-gym-sneakers/</a:t>
            </a:r>
            <a:endParaRPr lang="en-GB" sz="1800" dirty="0"/>
          </a:p>
          <a:p>
            <a:pPr marL="0" indent="0">
              <a:buNone/>
            </a:pPr>
            <a:endParaRPr lang="en-GB" sz="1800" dirty="0"/>
          </a:p>
          <a:p>
            <a:pPr marL="0" indent="0">
              <a:buNone/>
            </a:pPr>
            <a:r>
              <a:rPr lang="en-GB" sz="1800" dirty="0" err="1"/>
              <a:t>Holbeche</a:t>
            </a:r>
            <a:r>
              <a:rPr lang="en-GB" sz="1800" dirty="0"/>
              <a:t>, L. (Aug, 2018). </a:t>
            </a:r>
            <a:r>
              <a:rPr lang="en-GB" sz="1800" i="1" dirty="0"/>
              <a:t>Agility and flexibility aren't the same. </a:t>
            </a:r>
            <a:r>
              <a:rPr lang="en-GB" sz="1800" i="1" dirty="0">
                <a:hlinkClick r:id="rId5"/>
              </a:rPr>
              <a:t>https://www.hrmagazine.co.uk/content/features/agility-and-flexibility-aren-t-the-same</a:t>
            </a:r>
            <a:r>
              <a:rPr lang="en-GB" sz="1800" i="1" dirty="0"/>
              <a:t>. </a:t>
            </a:r>
          </a:p>
          <a:p>
            <a:pPr marL="0" indent="0">
              <a:buNone/>
            </a:pPr>
            <a:endParaRPr lang="en-GB" sz="1800" i="1" dirty="0"/>
          </a:p>
          <a:p>
            <a:pPr marL="0" indent="0">
              <a:buNone/>
            </a:pPr>
            <a:r>
              <a:rPr lang="en-GB" sz="1800" dirty="0"/>
              <a:t>NIBUSINESSINFO.CO.UK. </a:t>
            </a:r>
            <a:r>
              <a:rPr lang="en-GB" sz="1800" i="1" dirty="0"/>
              <a:t>Corporate social responsibility (CSR). https://www.nibusinessinfo.co.uk/content/corporate-social-responsibility-environmental-impact</a:t>
            </a:r>
          </a:p>
          <a:p>
            <a:pPr marL="0" indent="0">
              <a:buNone/>
            </a:pPr>
            <a:endParaRPr lang="en-GB" sz="1800" dirty="0"/>
          </a:p>
          <a:p>
            <a:pPr marL="0" indent="0">
              <a:buNone/>
            </a:pPr>
            <a:r>
              <a:rPr lang="en-GB" sz="1800" dirty="0"/>
              <a:t>Tutor2u. (Aug, 2019). </a:t>
            </a:r>
            <a:r>
              <a:rPr lang="en-GB" sz="1800" i="1" dirty="0"/>
              <a:t>Internal and External Influences on Human Resources. </a:t>
            </a:r>
          </a:p>
          <a:p>
            <a:pPr marL="0" indent="0">
              <a:buNone/>
            </a:pPr>
            <a:r>
              <a:rPr lang="en-GB" sz="1800" dirty="0"/>
              <a:t>https://www.tutor2u.net/business/reference/internal-external-influences-on-human-resources</a:t>
            </a:r>
          </a:p>
          <a:p>
            <a:pPr marL="0" indent="0">
              <a:buNone/>
            </a:pPr>
            <a:endParaRPr lang="en-GB" sz="1800" b="1" dirty="0"/>
          </a:p>
          <a:p>
            <a:pPr marL="0" indent="0">
              <a:buNone/>
            </a:pPr>
            <a:r>
              <a:rPr lang="en-GB" sz="1800" dirty="0" err="1"/>
              <a:t>Upgrad</a:t>
            </a:r>
            <a:r>
              <a:rPr lang="en-GB" sz="1800" dirty="0"/>
              <a:t> Knowledge Hut</a:t>
            </a:r>
            <a:r>
              <a:rPr lang="en-GB" sz="1800" i="1" dirty="0"/>
              <a:t>. Communication channels. </a:t>
            </a:r>
            <a:r>
              <a:rPr lang="en-GB" sz="1800" i="1" dirty="0">
                <a:hlinkClick r:id="rId6"/>
              </a:rPr>
              <a:t>https://www.knowledgehut.com/tutorials/project-management/communication-channels</a:t>
            </a:r>
            <a:endParaRPr lang="en-GB" sz="1800" i="1" dirty="0"/>
          </a:p>
          <a:p>
            <a:pPr marL="0" indent="0">
              <a:buNone/>
            </a:pPr>
            <a:endParaRPr lang="en-GB" sz="1800" b="1" dirty="0"/>
          </a:p>
        </p:txBody>
      </p:sp>
    </p:spTree>
    <p:extLst>
      <p:ext uri="{BB962C8B-B14F-4D97-AF65-F5344CB8AC3E}">
        <p14:creationId xmlns:p14="http://schemas.microsoft.com/office/powerpoint/2010/main" val="8073677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975</TotalTime>
  <Words>1069</Words>
  <Application>Microsoft Office PowerPoint</Application>
  <PresentationFormat>Widescreen</PresentationFormat>
  <Paragraphs>102</Paragraphs>
  <Slides>13</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PowerPoint Presentation</vt:lpstr>
      <vt:lpstr>Introduction </vt:lpstr>
      <vt:lpstr>Gibbs Reflective Model </vt:lpstr>
      <vt:lpstr>Main Reflective Content </vt:lpstr>
      <vt:lpstr>Organisational Culture and Cultural Change  </vt:lpstr>
      <vt:lpstr>Managing People and Human Resources  </vt:lpstr>
      <vt:lpstr>Internal and External Influences   Impacts of the internal and external environment on HR strategy </vt:lpstr>
      <vt:lpstr>Internal and External Influences Continued. </vt:lpstr>
      <vt:lpstr>Flexibility and Agility  </vt:lpstr>
      <vt:lpstr>Corporate Social and Environmental Responsibility  </vt:lpstr>
      <vt:lpstr>Communication Channels and Barriers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Zoe Vaughan (2015102)</dc:creator>
  <cp:lastModifiedBy>Zoe Vaughan (2015102)</cp:lastModifiedBy>
  <cp:revision>24</cp:revision>
  <dcterms:created xsi:type="dcterms:W3CDTF">2022-03-01T22:02:46Z</dcterms:created>
  <dcterms:modified xsi:type="dcterms:W3CDTF">2022-03-04T20:13:13Z</dcterms:modified>
</cp:coreProperties>
</file>