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4" r:id="rId1"/>
  </p:sldMasterIdLst>
  <p:notesMasterIdLst>
    <p:notesMasterId r:id="rId7"/>
  </p:notesMasterIdLst>
  <p:handoutMasterIdLst>
    <p:handoutMasterId r:id="rId8"/>
  </p:handoutMasterIdLst>
  <p:sldIdLst>
    <p:sldId id="260" r:id="rId2"/>
    <p:sldId id="264" r:id="rId3"/>
    <p:sldId id="261" r:id="rId4"/>
    <p:sldId id="262" r:id="rId5"/>
    <p:sldId id="263" r:id="rId6"/>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12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9EA079"/>
    <a:srgbClr val="3299BC"/>
    <a:srgbClr val="0066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5BE263C-DBD7-4A20-BB59-AAB30ACAA65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089" autoAdjust="0"/>
    <p:restoredTop sz="86439" autoAdjust="0"/>
  </p:normalViewPr>
  <p:slideViewPr>
    <p:cSldViewPr snapToGrid="0">
      <p:cViewPr varScale="1">
        <p:scale>
          <a:sx n="42" d="100"/>
          <a:sy n="42" d="100"/>
        </p:scale>
        <p:origin x="2482" y="101"/>
      </p:cViewPr>
      <p:guideLst>
        <p:guide orient="horz" pos="512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E09DD8E-315F-4512-9E6C-F84D5D4C0CF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FDB8FDF-59AF-4088-B42D-C96A66C8F06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C7AF36-123E-45CA-A0B4-875C307E3741}" type="datetimeFigureOut">
              <a:rPr lang="en-US" smtClean="0"/>
              <a:t>8/4/2021</a:t>
            </a:fld>
            <a:endParaRPr lang="en-US" dirty="0"/>
          </a:p>
        </p:txBody>
      </p:sp>
      <p:sp>
        <p:nvSpPr>
          <p:cNvPr id="4" name="Footer Placeholder 3">
            <a:extLst>
              <a:ext uri="{FF2B5EF4-FFF2-40B4-BE49-F238E27FC236}">
                <a16:creationId xmlns:a16="http://schemas.microsoft.com/office/drawing/2014/main" id="{86E85BBF-7DB3-42AC-9951-7BC2B3F96B8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81D8E7E-971F-4F6F-B132-5E330BD1B5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1693AB-977E-4C32-A898-259D555056C3}" type="slidenum">
              <a:rPr lang="en-US" smtClean="0"/>
              <a:t>‹#›</a:t>
            </a:fld>
            <a:endParaRPr lang="en-US" dirty="0"/>
          </a:p>
        </p:txBody>
      </p:sp>
    </p:spTree>
    <p:extLst>
      <p:ext uri="{BB962C8B-B14F-4D97-AF65-F5344CB8AC3E}">
        <p14:creationId xmlns:p14="http://schemas.microsoft.com/office/powerpoint/2010/main" val="1591608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5757AB-AE34-456A-9485-C3A4E8DB73FB}" type="datetimeFigureOut">
              <a:rPr lang="en-US" smtClean="0"/>
              <a:t>8/4/2021</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386991-8D4D-4011-84AB-5C3A8AB102CA}" type="slidenum">
              <a:rPr lang="en-US" smtClean="0"/>
              <a:t>‹#›</a:t>
            </a:fld>
            <a:endParaRPr lang="en-US" dirty="0"/>
          </a:p>
        </p:txBody>
      </p:sp>
    </p:spTree>
    <p:extLst>
      <p:ext uri="{BB962C8B-B14F-4D97-AF65-F5344CB8AC3E}">
        <p14:creationId xmlns:p14="http://schemas.microsoft.com/office/powerpoint/2010/main" val="2677721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65ED-B7BE-481B-A87E-EA40FA0B8CF3}"/>
              </a:ext>
            </a:extLst>
          </p:cNvPr>
          <p:cNvSpPr>
            <a:spLocks noGrp="1"/>
          </p:cNvSpPr>
          <p:nvPr>
            <p:ph type="title"/>
          </p:nvPr>
        </p:nvSpPr>
        <p:spPr>
          <a:xfrm>
            <a:off x="838200" y="865188"/>
            <a:ext cx="10515600" cy="3141662"/>
          </a:xfrm>
          <a:prstGeom prst="rect">
            <a:avLst/>
          </a:prstGeom>
        </p:spPr>
        <p:txBody>
          <a:bodyPr/>
          <a:lstStyle/>
          <a:p>
            <a:r>
              <a:rPr lang="en-US" noProof="0"/>
              <a:t>Click to edit Master title style</a:t>
            </a:r>
          </a:p>
        </p:txBody>
      </p:sp>
    </p:spTree>
    <p:extLst>
      <p:ext uri="{BB962C8B-B14F-4D97-AF65-F5344CB8AC3E}">
        <p14:creationId xmlns:p14="http://schemas.microsoft.com/office/powerpoint/2010/main" val="3332557630"/>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Rounded Corners 1" descr="Rounded Yellow Background">
            <a:extLst>
              <a:ext uri="{FF2B5EF4-FFF2-40B4-BE49-F238E27FC236}">
                <a16:creationId xmlns:a16="http://schemas.microsoft.com/office/drawing/2014/main" id="{EB5B0470-C426-4487-B57F-6FA944EC312C}"/>
              </a:ext>
            </a:extLst>
          </p:cNvPr>
          <p:cNvSpPr/>
          <p:nvPr userDrawn="1"/>
        </p:nvSpPr>
        <p:spPr>
          <a:xfrm>
            <a:off x="257442" y="990600"/>
            <a:ext cx="11677116" cy="14120856"/>
          </a:xfrm>
          <a:prstGeom prst="roundRect">
            <a:avLst>
              <a:gd name="adj" fmla="val 286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7"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0879" y="5773090"/>
            <a:ext cx="10515600" cy="3141662"/>
          </a:xfrm>
        </p:spPr>
        <p:txBody>
          <a:bodyPr/>
          <a:lstStyle/>
          <a:p>
            <a:pPr algn="ctr"/>
            <a:r>
              <a:rPr lang="en-GB" sz="4800" b="1" dirty="0"/>
              <a:t>NAME:</a:t>
            </a:r>
            <a:r>
              <a:rPr lang="en-GB" sz="4800" dirty="0"/>
              <a:t> JAMAL SESAY</a:t>
            </a:r>
            <a:br>
              <a:rPr lang="en-GB" sz="4800" dirty="0"/>
            </a:br>
            <a:r>
              <a:rPr lang="en-GB" sz="4800" dirty="0"/>
              <a:t> </a:t>
            </a:r>
            <a:br>
              <a:rPr lang="en-GB" sz="4800" dirty="0"/>
            </a:br>
            <a:r>
              <a:rPr lang="en-GB" sz="4800" b="1" dirty="0"/>
              <a:t>STIUDENT NUMBER:</a:t>
            </a:r>
            <a:r>
              <a:rPr lang="en-GB" sz="4800" dirty="0"/>
              <a:t> 1919235</a:t>
            </a:r>
            <a:br>
              <a:rPr lang="en-GB" sz="4800" dirty="0"/>
            </a:br>
            <a:r>
              <a:rPr lang="en-GB" sz="4800" dirty="0"/>
              <a:t> </a:t>
            </a:r>
            <a:br>
              <a:rPr lang="en-GB" sz="4800" dirty="0"/>
            </a:br>
            <a:r>
              <a:rPr lang="en-GB" sz="4800" b="1" dirty="0"/>
              <a:t>MODULE TITLE:</a:t>
            </a:r>
            <a:r>
              <a:rPr lang="en-GB" sz="4800" dirty="0"/>
              <a:t> INTRODUCTION TO PHYSIOLOGY</a:t>
            </a:r>
            <a:br>
              <a:rPr lang="en-GB" sz="4800" dirty="0"/>
            </a:br>
            <a:br>
              <a:rPr lang="en-GB" sz="4800" dirty="0"/>
            </a:br>
            <a:r>
              <a:rPr lang="en-GB" sz="4800" b="1" dirty="0"/>
              <a:t>MODULE CODE:</a:t>
            </a:r>
            <a:r>
              <a:rPr lang="en-GB" sz="4800" dirty="0"/>
              <a:t> BMHP5003</a:t>
            </a:r>
            <a:br>
              <a:rPr lang="en-GB" sz="4800" dirty="0"/>
            </a:br>
            <a:br>
              <a:rPr lang="en-GB" sz="4800" dirty="0"/>
            </a:br>
            <a:r>
              <a:rPr lang="en-GB" sz="4800" dirty="0"/>
              <a:t>ASSESSMENT 1 POSTER PRESENTATION</a:t>
            </a:r>
            <a:br>
              <a:rPr lang="en-GB" sz="4800" dirty="0"/>
            </a:br>
            <a:r>
              <a:rPr lang="en-GB" sz="4800" dirty="0"/>
              <a:t> </a:t>
            </a:r>
            <a:br>
              <a:rPr lang="en-GB" sz="4800" dirty="0"/>
            </a:br>
            <a:r>
              <a:rPr lang="en-GB" sz="4800" b="1" dirty="0"/>
              <a:t>LECTURER’S NAME:</a:t>
            </a:r>
            <a:r>
              <a:rPr lang="en-GB" sz="4800" dirty="0"/>
              <a:t> NOURA MOHAMED</a:t>
            </a:r>
            <a:br>
              <a:rPr lang="en-GB" sz="4800" dirty="0"/>
            </a:br>
            <a:endParaRPr lang="en-GB" sz="4800" dirty="0"/>
          </a:p>
        </p:txBody>
      </p:sp>
      <p:pic>
        <p:nvPicPr>
          <p:cNvPr id="3" name="Picture 2" descr="Press Releases 2020 | University of Wales Trinity Saint David"/>
          <p:cNvPicPr/>
          <p:nvPr/>
        </p:nvPicPr>
        <p:blipFill>
          <a:blip r:embed="rId2">
            <a:extLst>
              <a:ext uri="{28A0092B-C50C-407E-A947-70E740481C1C}">
                <a14:useLocalDpi xmlns:a14="http://schemas.microsoft.com/office/drawing/2010/main" val="0"/>
              </a:ext>
            </a:extLst>
          </a:blip>
          <a:srcRect/>
          <a:stretch>
            <a:fillRect/>
          </a:stretch>
        </p:blipFill>
        <p:spPr bwMode="auto">
          <a:xfrm>
            <a:off x="1298685" y="1564822"/>
            <a:ext cx="9879389" cy="3940240"/>
          </a:xfrm>
          <a:prstGeom prst="rect">
            <a:avLst/>
          </a:prstGeom>
          <a:noFill/>
          <a:ln>
            <a:noFill/>
          </a:ln>
        </p:spPr>
      </p:pic>
    </p:spTree>
    <p:extLst>
      <p:ext uri="{BB962C8B-B14F-4D97-AF65-F5344CB8AC3E}">
        <p14:creationId xmlns:p14="http://schemas.microsoft.com/office/powerpoint/2010/main" val="1161547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0F3FB797-10C5-4151-86CE-E41AA0907708}"/>
              </a:ext>
              <a:ext uri="{C183D7F6-B498-43B3-948B-1728B52AA6E4}">
                <adec:decorative xmlns:adec="http://schemas.microsoft.com/office/drawing/2017/decorative" val="1"/>
              </a:ext>
            </a:extLst>
          </p:cNvPr>
          <p:cNvGrpSpPr/>
          <p:nvPr/>
        </p:nvGrpSpPr>
        <p:grpSpPr>
          <a:xfrm>
            <a:off x="2404079" y="402317"/>
            <a:ext cx="7540462" cy="2956983"/>
            <a:chOff x="1612331" y="358878"/>
            <a:chExt cx="9123959" cy="3577949"/>
          </a:xfrm>
        </p:grpSpPr>
        <p:sp>
          <p:nvSpPr>
            <p:cNvPr id="2799" name="Wave 2798">
              <a:extLst>
                <a:ext uri="{FF2B5EF4-FFF2-40B4-BE49-F238E27FC236}">
                  <a16:creationId xmlns:a16="http://schemas.microsoft.com/office/drawing/2014/main" id="{12315DA4-B6A4-479B-BE9C-1D0F49D6DE3B}"/>
                </a:ext>
              </a:extLst>
            </p:cNvPr>
            <p:cNvSpPr/>
            <p:nvPr/>
          </p:nvSpPr>
          <p:spPr>
            <a:xfrm flipH="1">
              <a:off x="1612331" y="770229"/>
              <a:ext cx="2087335" cy="2392403"/>
            </a:xfrm>
            <a:prstGeom prst="wave">
              <a:avLst>
                <a:gd name="adj1" fmla="val 3074"/>
                <a:gd name="adj2" fmla="val -10000"/>
              </a:avLst>
            </a:prstGeom>
            <a:gradFill>
              <a:gsLst>
                <a:gs pos="100000">
                  <a:schemeClr val="tx1"/>
                </a:gs>
                <a:gs pos="0">
                  <a:schemeClr val="accent2"/>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6" name="Isosceles Triangle 2795">
              <a:extLst>
                <a:ext uri="{FF2B5EF4-FFF2-40B4-BE49-F238E27FC236}">
                  <a16:creationId xmlns:a16="http://schemas.microsoft.com/office/drawing/2014/main" id="{BE80EF6A-E134-4E58-AFA7-17D7730C0723}"/>
                </a:ext>
              </a:extLst>
            </p:cNvPr>
            <p:cNvSpPr/>
            <p:nvPr/>
          </p:nvSpPr>
          <p:spPr>
            <a:xfrm rot="16200000" flipH="1">
              <a:off x="2775467" y="2146146"/>
              <a:ext cx="550954" cy="1333019"/>
            </a:xfrm>
            <a:prstGeom prst="triangle">
              <a:avLst>
                <a:gd name="adj" fmla="val 0"/>
              </a:avLst>
            </a:prstGeom>
            <a:gradFill>
              <a:gsLst>
                <a:gs pos="100000">
                  <a:schemeClr val="tx1"/>
                </a:gs>
                <a:gs pos="0">
                  <a:schemeClr val="accent4">
                    <a:lumMod val="7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5" name="Rectangle 2794">
              <a:extLst>
                <a:ext uri="{FF2B5EF4-FFF2-40B4-BE49-F238E27FC236}">
                  <a16:creationId xmlns:a16="http://schemas.microsoft.com/office/drawing/2014/main" id="{09DF3989-E079-4179-894E-CDC52D65B594}"/>
                </a:ext>
              </a:extLst>
            </p:cNvPr>
            <p:cNvSpPr/>
            <p:nvPr/>
          </p:nvSpPr>
          <p:spPr>
            <a:xfrm>
              <a:off x="2456383" y="1753783"/>
              <a:ext cx="7577529" cy="2183044"/>
            </a:xfrm>
            <a:prstGeom prst="rect">
              <a:avLst/>
            </a:prstGeom>
            <a:solidFill>
              <a:schemeClr val="tx1"/>
            </a:solidFill>
            <a:ln>
              <a:noFill/>
            </a:ln>
            <a:effectLst>
              <a:outerShdw blurRad="50800" dist="88900" dir="6000000" algn="ctr" rotWithShape="0">
                <a:srgbClr val="000000">
                  <a:alpha val="0"/>
                </a:srgbClr>
              </a:outerShdw>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3" name="Wave 2792">
              <a:extLst>
                <a:ext uri="{FF2B5EF4-FFF2-40B4-BE49-F238E27FC236}">
                  <a16:creationId xmlns:a16="http://schemas.microsoft.com/office/drawing/2014/main" id="{0FCE735F-D719-4D13-97EC-F9CB9B01149F}"/>
                </a:ext>
              </a:extLst>
            </p:cNvPr>
            <p:cNvSpPr/>
            <p:nvPr/>
          </p:nvSpPr>
          <p:spPr>
            <a:xfrm>
              <a:off x="8648955" y="770229"/>
              <a:ext cx="2087335" cy="2392403"/>
            </a:xfrm>
            <a:prstGeom prst="wave">
              <a:avLst>
                <a:gd name="adj1" fmla="val 3074"/>
                <a:gd name="adj2" fmla="val -10000"/>
              </a:avLst>
            </a:prstGeom>
            <a:gradFill>
              <a:gsLst>
                <a:gs pos="100000">
                  <a:schemeClr val="tx1"/>
                </a:gs>
                <a:gs pos="0">
                  <a:schemeClr val="accent2"/>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Isosceles Triangle 30">
              <a:extLst>
                <a:ext uri="{FF2B5EF4-FFF2-40B4-BE49-F238E27FC236}">
                  <a16:creationId xmlns:a16="http://schemas.microsoft.com/office/drawing/2014/main" id="{C0D27D2F-4B4D-4529-93FD-89EF640D8366}"/>
                </a:ext>
              </a:extLst>
            </p:cNvPr>
            <p:cNvSpPr/>
            <p:nvPr/>
          </p:nvSpPr>
          <p:spPr>
            <a:xfrm rot="5400000">
              <a:off x="9039988" y="2146146"/>
              <a:ext cx="550954" cy="1333019"/>
            </a:xfrm>
            <a:prstGeom prst="triangle">
              <a:avLst>
                <a:gd name="adj" fmla="val 0"/>
              </a:avLst>
            </a:prstGeom>
            <a:gradFill>
              <a:gsLst>
                <a:gs pos="100000">
                  <a:schemeClr val="tx1"/>
                </a:gs>
                <a:gs pos="0">
                  <a:schemeClr val="accent1">
                    <a:lumMod val="7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5E38460-690B-498E-BCAE-A4A9DBDD691C}"/>
                </a:ext>
              </a:extLst>
            </p:cNvPr>
            <p:cNvSpPr/>
            <p:nvPr/>
          </p:nvSpPr>
          <p:spPr>
            <a:xfrm>
              <a:off x="2384435" y="358878"/>
              <a:ext cx="7577528" cy="2183044"/>
            </a:xfrm>
            <a:prstGeom prst="rect">
              <a:avLst/>
            </a:prstGeom>
            <a:gradFill>
              <a:gsLst>
                <a:gs pos="100000">
                  <a:schemeClr val="accent2">
                    <a:lumMod val="50000"/>
                  </a:schemeClr>
                </a:gs>
                <a:gs pos="0">
                  <a:schemeClr val="accent2"/>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794" name="Graphic 2793" descr="Icon Placeholder">
            <a:extLst>
              <a:ext uri="{FF2B5EF4-FFF2-40B4-BE49-F238E27FC236}">
                <a16:creationId xmlns:a16="http://schemas.microsoft.com/office/drawing/2014/main" id="{3CB1515E-7230-4D4F-90EF-10A657B2640B}"/>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3265724" y="509069"/>
            <a:ext cx="1394556" cy="1394556"/>
          </a:xfrm>
          <a:prstGeom prst="rect">
            <a:avLst/>
          </a:prstGeom>
        </p:spPr>
      </p:pic>
      <p:sp>
        <p:nvSpPr>
          <p:cNvPr id="1487" name="TextBox 1486">
            <a:extLst>
              <a:ext uri="{FF2B5EF4-FFF2-40B4-BE49-F238E27FC236}">
                <a16:creationId xmlns:a16="http://schemas.microsoft.com/office/drawing/2014/main" id="{49642D53-480D-46D9-85DC-3391E2F8877A}"/>
              </a:ext>
            </a:extLst>
          </p:cNvPr>
          <p:cNvSpPr txBox="1"/>
          <p:nvPr/>
        </p:nvSpPr>
        <p:spPr>
          <a:xfrm>
            <a:off x="4798855" y="513451"/>
            <a:ext cx="4086790" cy="719961"/>
          </a:xfrm>
          <a:prstGeom prst="rect">
            <a:avLst/>
          </a:prstGeom>
          <a:noFill/>
        </p:spPr>
        <p:txBody>
          <a:bodyPr wrap="square" lIns="0" tIns="0" rIns="0" bIns="0" rtlCol="0">
            <a:noAutofit/>
          </a:bodyPr>
          <a:lstStyle/>
          <a:p>
            <a:r>
              <a:rPr lang="en-US" sz="3200" b="1" spc="-150" dirty="0">
                <a:solidFill>
                  <a:schemeClr val="bg1"/>
                </a:solidFill>
                <a:latin typeface="+mj-lt"/>
              </a:rPr>
              <a:t>Poster Presentation </a:t>
            </a:r>
            <a:endParaRPr lang="en-US" sz="3200" b="1" spc="-150" noProof="1">
              <a:solidFill>
                <a:schemeClr val="bg1"/>
              </a:solidFill>
              <a:latin typeface="+mj-lt"/>
            </a:endParaRPr>
          </a:p>
        </p:txBody>
      </p:sp>
      <p:sp>
        <p:nvSpPr>
          <p:cNvPr id="1486" name="TextBox 1485">
            <a:extLst>
              <a:ext uri="{FF2B5EF4-FFF2-40B4-BE49-F238E27FC236}">
                <a16:creationId xmlns:a16="http://schemas.microsoft.com/office/drawing/2014/main" id="{61FA9FFE-1F09-4D21-8B4E-DFF29AB21E68}"/>
              </a:ext>
            </a:extLst>
          </p:cNvPr>
          <p:cNvSpPr txBox="1"/>
          <p:nvPr/>
        </p:nvSpPr>
        <p:spPr>
          <a:xfrm>
            <a:off x="4773263" y="731912"/>
            <a:ext cx="4086790" cy="1360617"/>
          </a:xfrm>
          <a:prstGeom prst="rect">
            <a:avLst/>
          </a:prstGeom>
          <a:noFill/>
        </p:spPr>
        <p:txBody>
          <a:bodyPr wrap="square" lIns="0" tIns="0" rIns="0" bIns="0" rtlCol="0">
            <a:noAutofit/>
          </a:bodyPr>
          <a:lstStyle/>
          <a:p>
            <a:r>
              <a:rPr lang="en-US" sz="8000" b="1" spc="-300" dirty="0">
                <a:solidFill>
                  <a:schemeClr val="bg1"/>
                </a:solidFill>
                <a:latin typeface="+mj-lt"/>
              </a:rPr>
              <a:t>Obesity</a:t>
            </a:r>
            <a:endParaRPr lang="en-US" sz="6000" b="1" spc="-300" noProof="1">
              <a:solidFill>
                <a:schemeClr val="bg1"/>
              </a:solidFill>
              <a:latin typeface="+mj-lt"/>
            </a:endParaRPr>
          </a:p>
        </p:txBody>
      </p:sp>
      <p:sp>
        <p:nvSpPr>
          <p:cNvPr id="15" name="Title 14" hidden="1">
            <a:extLst>
              <a:ext uri="{FF2B5EF4-FFF2-40B4-BE49-F238E27FC236}">
                <a16:creationId xmlns:a16="http://schemas.microsoft.com/office/drawing/2014/main" id="{7DC4E174-7A30-4C69-B4A3-330A112666D5}"/>
              </a:ext>
            </a:extLst>
          </p:cNvPr>
          <p:cNvSpPr>
            <a:spLocks noGrp="1"/>
          </p:cNvSpPr>
          <p:nvPr>
            <p:ph type="title"/>
          </p:nvPr>
        </p:nvSpPr>
        <p:spPr/>
        <p:txBody>
          <a:bodyPr/>
          <a:lstStyle/>
          <a:p>
            <a:r>
              <a:rPr lang="en-US" dirty="0"/>
              <a:t>Infographic</a:t>
            </a:r>
          </a:p>
        </p:txBody>
      </p:sp>
      <p:grpSp>
        <p:nvGrpSpPr>
          <p:cNvPr id="3561" name="Group 3560">
            <a:extLst>
              <a:ext uri="{FF2B5EF4-FFF2-40B4-BE49-F238E27FC236}">
                <a16:creationId xmlns:a16="http://schemas.microsoft.com/office/drawing/2014/main" id="{E3D0DB19-2688-4835-BCE1-935276690094}"/>
              </a:ext>
              <a:ext uri="{C183D7F6-B498-43B3-948B-1728B52AA6E4}">
                <adec:decorative xmlns:adec="http://schemas.microsoft.com/office/drawing/2017/decorative" val="1"/>
              </a:ext>
            </a:extLst>
          </p:cNvPr>
          <p:cNvGrpSpPr/>
          <p:nvPr/>
        </p:nvGrpSpPr>
        <p:grpSpPr>
          <a:xfrm>
            <a:off x="-431861" y="5805986"/>
            <a:ext cx="4690974" cy="2106685"/>
            <a:chOff x="1594907" y="358878"/>
            <a:chExt cx="9141381" cy="4105335"/>
          </a:xfrm>
        </p:grpSpPr>
        <p:sp>
          <p:nvSpPr>
            <p:cNvPr id="3562" name="Rectangle 3561">
              <a:extLst>
                <a:ext uri="{FF2B5EF4-FFF2-40B4-BE49-F238E27FC236}">
                  <a16:creationId xmlns:a16="http://schemas.microsoft.com/office/drawing/2014/main" id="{61151FB9-C68F-4148-AC02-304D7D0CC9FE}"/>
                </a:ext>
              </a:extLst>
            </p:cNvPr>
            <p:cNvSpPr/>
            <p:nvPr/>
          </p:nvSpPr>
          <p:spPr>
            <a:xfrm>
              <a:off x="1594907" y="1152154"/>
              <a:ext cx="8335281" cy="3312059"/>
            </a:xfrm>
            <a:prstGeom prst="rect">
              <a:avLst/>
            </a:prstGeom>
            <a:solidFill>
              <a:schemeClr val="tx1"/>
            </a:solidFill>
            <a:ln>
              <a:noFill/>
            </a:ln>
            <a:effectLst>
              <a:outerShdw blurRad="50800" dist="88900" dir="6000000" algn="ctr" rotWithShape="0">
                <a:srgbClr val="000000">
                  <a:alpha val="0"/>
                </a:srgbClr>
              </a:outerShdw>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4" name="Wave 3563">
              <a:extLst>
                <a:ext uri="{FF2B5EF4-FFF2-40B4-BE49-F238E27FC236}">
                  <a16:creationId xmlns:a16="http://schemas.microsoft.com/office/drawing/2014/main" id="{D794EF1B-0D65-4A73-B71D-085858E370FE}"/>
                </a:ext>
              </a:extLst>
            </p:cNvPr>
            <p:cNvSpPr/>
            <p:nvPr/>
          </p:nvSpPr>
          <p:spPr>
            <a:xfrm>
              <a:off x="8648953" y="770229"/>
              <a:ext cx="2087335" cy="2392403"/>
            </a:xfrm>
            <a:prstGeom prst="wave">
              <a:avLst>
                <a:gd name="adj1" fmla="val 3074"/>
                <a:gd name="adj2" fmla="val -10000"/>
              </a:avLst>
            </a:prstGeom>
            <a:gradFill>
              <a:gsLst>
                <a:gs pos="100000">
                  <a:schemeClr val="tx1"/>
                </a:gs>
                <a:gs pos="0">
                  <a:schemeClr val="tx1">
                    <a:lumMod val="75000"/>
                    <a:lumOff val="2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5" name="Isosceles Triangle 3564">
              <a:extLst>
                <a:ext uri="{FF2B5EF4-FFF2-40B4-BE49-F238E27FC236}">
                  <a16:creationId xmlns:a16="http://schemas.microsoft.com/office/drawing/2014/main" id="{A73F237F-EA36-4D36-86E0-0B8DAFCC8663}"/>
                </a:ext>
              </a:extLst>
            </p:cNvPr>
            <p:cNvSpPr/>
            <p:nvPr/>
          </p:nvSpPr>
          <p:spPr>
            <a:xfrm rot="5400000">
              <a:off x="9039986" y="2146146"/>
              <a:ext cx="550955" cy="1333018"/>
            </a:xfrm>
            <a:prstGeom prst="triangle">
              <a:avLst>
                <a:gd name="adj" fmla="val 0"/>
              </a:avLst>
            </a:prstGeom>
            <a:gradFill>
              <a:gsLst>
                <a:gs pos="100000">
                  <a:schemeClr val="tx1"/>
                </a:gs>
                <a:gs pos="0">
                  <a:schemeClr val="accent1">
                    <a:lumMod val="7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6" name="Rectangle 3565">
              <a:extLst>
                <a:ext uri="{FF2B5EF4-FFF2-40B4-BE49-F238E27FC236}">
                  <a16:creationId xmlns:a16="http://schemas.microsoft.com/office/drawing/2014/main" id="{A5A3FAC4-28C2-4BE7-AA70-40F6F6D5B220}"/>
                </a:ext>
              </a:extLst>
            </p:cNvPr>
            <p:cNvSpPr/>
            <p:nvPr/>
          </p:nvSpPr>
          <p:spPr>
            <a:xfrm>
              <a:off x="2384433" y="358878"/>
              <a:ext cx="7577526" cy="2183045"/>
            </a:xfrm>
            <a:prstGeom prst="rect">
              <a:avLst/>
            </a:prstGeom>
            <a:gradFill>
              <a:gsLst>
                <a:gs pos="100000">
                  <a:schemeClr val="tx1">
                    <a:lumMod val="95000"/>
                    <a:lumOff val="5000"/>
                  </a:schemeClr>
                </a:gs>
                <a:gs pos="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568" name="Graphic 3567" descr="Icon Placeholder">
            <a:extLst>
              <a:ext uri="{FF2B5EF4-FFF2-40B4-BE49-F238E27FC236}">
                <a16:creationId xmlns:a16="http://schemas.microsoft.com/office/drawing/2014/main" id="{1849D5E0-1A2D-410E-9075-684899BB6E9D}"/>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307320" y="6036382"/>
            <a:ext cx="591427" cy="591427"/>
          </a:xfrm>
          <a:prstGeom prst="rect">
            <a:avLst/>
          </a:prstGeom>
        </p:spPr>
      </p:pic>
      <p:sp>
        <p:nvSpPr>
          <p:cNvPr id="3560" name="TextBox 3559">
            <a:extLst>
              <a:ext uri="{FF2B5EF4-FFF2-40B4-BE49-F238E27FC236}">
                <a16:creationId xmlns:a16="http://schemas.microsoft.com/office/drawing/2014/main" id="{108AE89B-9D84-49FA-B14F-FDE1EA88F578}"/>
              </a:ext>
            </a:extLst>
          </p:cNvPr>
          <p:cNvSpPr txBox="1"/>
          <p:nvPr/>
        </p:nvSpPr>
        <p:spPr>
          <a:xfrm>
            <a:off x="1012458" y="5958382"/>
            <a:ext cx="3042585" cy="1007421"/>
          </a:xfrm>
          <a:prstGeom prst="rect">
            <a:avLst/>
          </a:prstGeom>
          <a:noFill/>
        </p:spPr>
        <p:txBody>
          <a:bodyPr wrap="square" lIns="0" tIns="0" rIns="0" bIns="0" rtlCol="0">
            <a:noAutofit/>
          </a:bodyPr>
          <a:lstStyle/>
          <a:p>
            <a:pPr>
              <a:lnSpc>
                <a:spcPts val="3000"/>
              </a:lnSpc>
            </a:pPr>
            <a:r>
              <a:rPr lang="en-US" sz="3600" b="1" spc="-150" dirty="0">
                <a:solidFill>
                  <a:schemeClr val="bg1"/>
                </a:solidFill>
                <a:latin typeface="+mj-lt"/>
              </a:rPr>
              <a:t>Physiological Concerns </a:t>
            </a:r>
            <a:endParaRPr lang="en-US" sz="2400" b="1" spc="-150" noProof="1">
              <a:solidFill>
                <a:schemeClr val="bg1"/>
              </a:solidFill>
              <a:latin typeface="+mj-lt"/>
            </a:endParaRPr>
          </a:p>
        </p:txBody>
      </p:sp>
      <p:sp>
        <p:nvSpPr>
          <p:cNvPr id="2288" name="TextBox 2287">
            <a:extLst>
              <a:ext uri="{FF2B5EF4-FFF2-40B4-BE49-F238E27FC236}">
                <a16:creationId xmlns:a16="http://schemas.microsoft.com/office/drawing/2014/main" id="{322CABCE-864E-418C-897D-1E90C7C6CCD1}"/>
              </a:ext>
            </a:extLst>
          </p:cNvPr>
          <p:cNvSpPr txBox="1">
            <a:spLocks noChangeAspect="1"/>
          </p:cNvSpPr>
          <p:nvPr/>
        </p:nvSpPr>
        <p:spPr>
          <a:xfrm>
            <a:off x="8683605" y="5889777"/>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5</a:t>
            </a:r>
          </a:p>
        </p:txBody>
      </p:sp>
      <p:sp>
        <p:nvSpPr>
          <p:cNvPr id="2287" name="TextBox 2286">
            <a:extLst>
              <a:ext uri="{FF2B5EF4-FFF2-40B4-BE49-F238E27FC236}">
                <a16:creationId xmlns:a16="http://schemas.microsoft.com/office/drawing/2014/main" id="{9871680E-AEEF-40A8-9488-EE997823DE31}"/>
              </a:ext>
            </a:extLst>
          </p:cNvPr>
          <p:cNvSpPr txBox="1"/>
          <p:nvPr/>
        </p:nvSpPr>
        <p:spPr>
          <a:xfrm>
            <a:off x="8683605" y="6429846"/>
            <a:ext cx="1408400" cy="646331"/>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dirty="0"/>
              <a:t>Bone damage</a:t>
            </a:r>
            <a:endParaRPr lang="en-US" noProof="1"/>
          </a:p>
        </p:txBody>
      </p:sp>
      <p:sp>
        <p:nvSpPr>
          <p:cNvPr id="2290" name="TextBox 2289">
            <a:extLst>
              <a:ext uri="{FF2B5EF4-FFF2-40B4-BE49-F238E27FC236}">
                <a16:creationId xmlns:a16="http://schemas.microsoft.com/office/drawing/2014/main" id="{7EA088B3-A346-4D1C-AA09-5FDE033FC62D}"/>
              </a:ext>
            </a:extLst>
          </p:cNvPr>
          <p:cNvSpPr txBox="1">
            <a:spLocks noChangeAspect="1"/>
          </p:cNvSpPr>
          <p:nvPr/>
        </p:nvSpPr>
        <p:spPr>
          <a:xfrm>
            <a:off x="9240019" y="5296168"/>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6</a:t>
            </a:r>
          </a:p>
        </p:txBody>
      </p:sp>
      <p:sp>
        <p:nvSpPr>
          <p:cNvPr id="2289" name="TextBox 2288">
            <a:extLst>
              <a:ext uri="{FF2B5EF4-FFF2-40B4-BE49-F238E27FC236}">
                <a16:creationId xmlns:a16="http://schemas.microsoft.com/office/drawing/2014/main" id="{F25163B9-4F31-4DC9-90BB-2B4D8D5314AE}"/>
              </a:ext>
            </a:extLst>
          </p:cNvPr>
          <p:cNvSpPr txBox="1"/>
          <p:nvPr/>
        </p:nvSpPr>
        <p:spPr>
          <a:xfrm>
            <a:off x="9220348" y="5894383"/>
            <a:ext cx="1100374" cy="369332"/>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GB" b="1" dirty="0"/>
              <a:t>Cancer</a:t>
            </a:r>
            <a:endParaRPr lang="en-US" noProof="1"/>
          </a:p>
        </p:txBody>
      </p:sp>
      <p:sp>
        <p:nvSpPr>
          <p:cNvPr id="811" name="TextBox 810">
            <a:extLst>
              <a:ext uri="{FF2B5EF4-FFF2-40B4-BE49-F238E27FC236}">
                <a16:creationId xmlns:a16="http://schemas.microsoft.com/office/drawing/2014/main" id="{63021698-CB6C-4E9D-B456-A33CC236CE37}"/>
              </a:ext>
            </a:extLst>
          </p:cNvPr>
          <p:cNvSpPr txBox="1"/>
          <p:nvPr/>
        </p:nvSpPr>
        <p:spPr>
          <a:xfrm>
            <a:off x="7702317" y="15642377"/>
            <a:ext cx="1898674" cy="192208"/>
          </a:xfrm>
          <a:prstGeom prst="rect">
            <a:avLst/>
          </a:prstGeom>
          <a:noFill/>
        </p:spPr>
        <p:txBody>
          <a:bodyPr wrap="square" lIns="0" tIns="0" rIns="0" bIns="0" rtlCol="0" anchor="ctr">
            <a:noAutofit/>
          </a:bodyPr>
          <a:lstStyle/>
          <a:p>
            <a:endParaRPr lang="en-US" sz="1200" dirty="0"/>
          </a:p>
        </p:txBody>
      </p:sp>
      <p:sp>
        <p:nvSpPr>
          <p:cNvPr id="23" name="Rectangle 22"/>
          <p:cNvSpPr/>
          <p:nvPr/>
        </p:nvSpPr>
        <p:spPr>
          <a:xfrm>
            <a:off x="7760081" y="2740414"/>
            <a:ext cx="3977320" cy="2308324"/>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wrap="square">
            <a:spAutoFit/>
          </a:bodyPr>
          <a:lstStyle/>
          <a:p>
            <a:pPr algn="just"/>
            <a:r>
              <a:rPr lang="en-US" dirty="0"/>
              <a:t>Here, a patient with obesity will be assessed with the help of health and lifestyle questionnaires and it will disclose the findings relating to physiology. The risk factors of obesity for the patient and probable options to manage obesity will also be discussed here</a:t>
            </a:r>
            <a:r>
              <a:rPr lang="en-SG" dirty="0"/>
              <a:t>(Tucker, 2011)</a:t>
            </a:r>
            <a:r>
              <a:rPr lang="en-US" dirty="0"/>
              <a:t>. </a:t>
            </a:r>
          </a:p>
        </p:txBody>
      </p:sp>
      <p:sp>
        <p:nvSpPr>
          <p:cNvPr id="24" name="Rectangle 23"/>
          <p:cNvSpPr/>
          <p:nvPr/>
        </p:nvSpPr>
        <p:spPr>
          <a:xfrm>
            <a:off x="700033" y="2745230"/>
            <a:ext cx="6846197" cy="1200329"/>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US" dirty="0"/>
              <a:t>According to WHO, obesity is “the abnormal or excessive fat accumulation that presents a health risk. A body mass index (BMI) over 25 is considered overweight, and over 30 is obese (</a:t>
            </a:r>
            <a:r>
              <a:rPr lang="en-SG" dirty="0"/>
              <a:t>McKinley. M., 2013)</a:t>
            </a:r>
            <a:r>
              <a:rPr lang="en-US" dirty="0"/>
              <a:t>.” </a:t>
            </a:r>
          </a:p>
        </p:txBody>
      </p:sp>
      <p:sp>
        <p:nvSpPr>
          <p:cNvPr id="26" name="Rectangle 25"/>
          <p:cNvSpPr/>
          <p:nvPr/>
        </p:nvSpPr>
        <p:spPr>
          <a:xfrm>
            <a:off x="703700" y="4008763"/>
            <a:ext cx="6842530" cy="64633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US" dirty="0"/>
              <a:t>In medical terms, obesity can be defined as “the state of being well above one's normal weight.” </a:t>
            </a:r>
          </a:p>
        </p:txBody>
      </p:sp>
      <p:sp>
        <p:nvSpPr>
          <p:cNvPr id="27" name="Rectangle 26"/>
          <p:cNvSpPr/>
          <p:nvPr/>
        </p:nvSpPr>
        <p:spPr>
          <a:xfrm>
            <a:off x="689464" y="4778221"/>
            <a:ext cx="6878483" cy="92333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r>
              <a:rPr lang="en-US" dirty="0"/>
              <a:t>The Centre for Disease Control and Prevention has defined “when weight is higher than what is considered healthy for a given height is described as overweight or obesity (</a:t>
            </a:r>
            <a:r>
              <a:rPr lang="en-SG" dirty="0" err="1"/>
              <a:t>Peate</a:t>
            </a:r>
            <a:r>
              <a:rPr lang="en-SG" dirty="0"/>
              <a:t>. I, 2011)</a:t>
            </a:r>
            <a:r>
              <a:rPr lang="en-US" dirty="0"/>
              <a:t>.” </a:t>
            </a:r>
          </a:p>
        </p:txBody>
      </p:sp>
      <p:sp>
        <p:nvSpPr>
          <p:cNvPr id="32" name="Round Diagonal Corner Rectangle 31"/>
          <p:cNvSpPr/>
          <p:nvPr/>
        </p:nvSpPr>
        <p:spPr>
          <a:xfrm>
            <a:off x="8219470" y="10793689"/>
            <a:ext cx="3602393" cy="2875717"/>
          </a:xfrm>
          <a:prstGeom prst="round2DiagRect">
            <a:avLst>
              <a:gd name="adj1" fmla="val 19379"/>
              <a:gd name="adj2" fmla="val 0"/>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algn="just"/>
            <a:r>
              <a:rPr lang="en-US" sz="2000" dirty="0"/>
              <a:t>According to the Health Survey for England that took place in 2019, it is discovered that 28% of the adults in England is obese and 2.8 million people died because of obesity every year </a:t>
            </a:r>
            <a:r>
              <a:rPr lang="en-SG" sz="2000" dirty="0"/>
              <a:t>(Tucker, 2011).</a:t>
            </a:r>
            <a:endParaRPr lang="en-US" sz="2000" dirty="0"/>
          </a:p>
        </p:txBody>
      </p:sp>
      <p:sp>
        <p:nvSpPr>
          <p:cNvPr id="216" name="TextBox 215">
            <a:extLst>
              <a:ext uri="{FF2B5EF4-FFF2-40B4-BE49-F238E27FC236}">
                <a16:creationId xmlns:a16="http://schemas.microsoft.com/office/drawing/2014/main" id="{9720FE94-FCFD-45DA-910F-9B08797C5371}"/>
              </a:ext>
            </a:extLst>
          </p:cNvPr>
          <p:cNvSpPr txBox="1">
            <a:spLocks noChangeAspect="1"/>
          </p:cNvSpPr>
          <p:nvPr/>
        </p:nvSpPr>
        <p:spPr>
          <a:xfrm flipH="1">
            <a:off x="4283951" y="5924823"/>
            <a:ext cx="368826" cy="368826"/>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1</a:t>
            </a:r>
          </a:p>
        </p:txBody>
      </p:sp>
      <p:sp>
        <p:nvSpPr>
          <p:cNvPr id="217" name="TextBox 216">
            <a:extLst>
              <a:ext uri="{FF2B5EF4-FFF2-40B4-BE49-F238E27FC236}">
                <a16:creationId xmlns:a16="http://schemas.microsoft.com/office/drawing/2014/main" id="{322CABCE-864E-418C-897D-1E90C7C6CCD1}"/>
              </a:ext>
            </a:extLst>
          </p:cNvPr>
          <p:cNvSpPr txBox="1">
            <a:spLocks noChangeAspect="1"/>
          </p:cNvSpPr>
          <p:nvPr/>
        </p:nvSpPr>
        <p:spPr>
          <a:xfrm flipH="1">
            <a:off x="5477698" y="5912842"/>
            <a:ext cx="410739" cy="410739"/>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2</a:t>
            </a:r>
          </a:p>
        </p:txBody>
      </p:sp>
      <p:sp>
        <p:nvSpPr>
          <p:cNvPr id="33" name="Rectangle 32"/>
          <p:cNvSpPr/>
          <p:nvPr/>
        </p:nvSpPr>
        <p:spPr>
          <a:xfrm>
            <a:off x="4181265" y="6462092"/>
            <a:ext cx="1128133" cy="646331"/>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US" dirty="0"/>
              <a:t>Heart diseases</a:t>
            </a:r>
          </a:p>
        </p:txBody>
      </p:sp>
      <p:sp>
        <p:nvSpPr>
          <p:cNvPr id="35" name="Rectangle 34"/>
          <p:cNvSpPr/>
          <p:nvPr/>
        </p:nvSpPr>
        <p:spPr>
          <a:xfrm>
            <a:off x="5360278" y="6460218"/>
            <a:ext cx="1205715" cy="646331"/>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US" dirty="0"/>
              <a:t>Digestion problems</a:t>
            </a:r>
          </a:p>
        </p:txBody>
      </p:sp>
      <p:sp>
        <p:nvSpPr>
          <p:cNvPr id="221" name="TextBox 220">
            <a:extLst>
              <a:ext uri="{FF2B5EF4-FFF2-40B4-BE49-F238E27FC236}">
                <a16:creationId xmlns:a16="http://schemas.microsoft.com/office/drawing/2014/main" id="{7EA088B3-A346-4D1C-AA09-5FDE033FC62D}"/>
              </a:ext>
            </a:extLst>
          </p:cNvPr>
          <p:cNvSpPr txBox="1">
            <a:spLocks noChangeAspect="1"/>
          </p:cNvSpPr>
          <p:nvPr/>
        </p:nvSpPr>
        <p:spPr>
          <a:xfrm>
            <a:off x="6718462" y="5933483"/>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3</a:t>
            </a:r>
          </a:p>
        </p:txBody>
      </p:sp>
      <p:sp>
        <p:nvSpPr>
          <p:cNvPr id="36" name="Rectangle 35"/>
          <p:cNvSpPr/>
          <p:nvPr/>
        </p:nvSpPr>
        <p:spPr>
          <a:xfrm>
            <a:off x="6611969" y="6460217"/>
            <a:ext cx="1095172" cy="369332"/>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r>
              <a:rPr lang="en-US" dirty="0"/>
              <a:t>Diabetes</a:t>
            </a:r>
          </a:p>
        </p:txBody>
      </p:sp>
      <p:sp>
        <p:nvSpPr>
          <p:cNvPr id="223" name="TextBox 222">
            <a:extLst>
              <a:ext uri="{FF2B5EF4-FFF2-40B4-BE49-F238E27FC236}">
                <a16:creationId xmlns:a16="http://schemas.microsoft.com/office/drawing/2014/main" id="{7EA088B3-A346-4D1C-AA09-5FDE033FC62D}"/>
              </a:ext>
            </a:extLst>
          </p:cNvPr>
          <p:cNvSpPr txBox="1">
            <a:spLocks noChangeAspect="1"/>
          </p:cNvSpPr>
          <p:nvPr/>
        </p:nvSpPr>
        <p:spPr>
          <a:xfrm>
            <a:off x="10431528" y="5795887"/>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7</a:t>
            </a:r>
          </a:p>
        </p:txBody>
      </p:sp>
      <p:sp>
        <p:nvSpPr>
          <p:cNvPr id="37" name="Rectangle 36"/>
          <p:cNvSpPr/>
          <p:nvPr/>
        </p:nvSpPr>
        <p:spPr>
          <a:xfrm>
            <a:off x="10352464" y="6413643"/>
            <a:ext cx="1391607" cy="646331"/>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r>
              <a:rPr lang="en-US" dirty="0"/>
              <a:t>Respiratory disorders</a:t>
            </a:r>
          </a:p>
        </p:txBody>
      </p:sp>
      <p:sp>
        <p:nvSpPr>
          <p:cNvPr id="39" name="Rounded Rectangle 38"/>
          <p:cNvSpPr/>
          <p:nvPr/>
        </p:nvSpPr>
        <p:spPr>
          <a:xfrm>
            <a:off x="275272" y="15275072"/>
            <a:ext cx="11694179" cy="715089"/>
          </a:xfrm>
          <a:prstGeom prst="round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en-US" dirty="0">
                <a:ln w="0"/>
                <a:solidFill>
                  <a:schemeClr val="tx1"/>
                </a:solidFill>
                <a:effectLst>
                  <a:outerShdw blurRad="38100" dist="19050" dir="2700000" algn="tl" rotWithShape="0">
                    <a:schemeClr val="dk1">
                      <a:alpha val="40000"/>
                    </a:schemeClr>
                  </a:outerShdw>
                </a:effectLst>
              </a:rPr>
              <a:t>Other than physical problems, there are many social problems like depression, disability, social isolation etc. are faced by an obese person. Obesity affects the quality of life and also an individual falls for social discrimination. </a:t>
            </a:r>
          </a:p>
        </p:txBody>
      </p:sp>
      <p:sp>
        <p:nvSpPr>
          <p:cNvPr id="56" name="TextBox 55">
            <a:extLst>
              <a:ext uri="{FF2B5EF4-FFF2-40B4-BE49-F238E27FC236}">
                <a16:creationId xmlns:a16="http://schemas.microsoft.com/office/drawing/2014/main" id="{9720FE94-FCFD-45DA-910F-9B08797C5371}"/>
              </a:ext>
            </a:extLst>
          </p:cNvPr>
          <p:cNvSpPr txBox="1">
            <a:spLocks noChangeAspect="1"/>
          </p:cNvSpPr>
          <p:nvPr/>
        </p:nvSpPr>
        <p:spPr>
          <a:xfrm flipH="1">
            <a:off x="7745842" y="5902218"/>
            <a:ext cx="368826" cy="368826"/>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4</a:t>
            </a:r>
          </a:p>
        </p:txBody>
      </p:sp>
      <p:sp>
        <p:nvSpPr>
          <p:cNvPr id="57" name="TextBox 56">
            <a:extLst>
              <a:ext uri="{FF2B5EF4-FFF2-40B4-BE49-F238E27FC236}">
                <a16:creationId xmlns:a16="http://schemas.microsoft.com/office/drawing/2014/main" id="{457CDCC0-71C9-4639-AE8C-1DE3F13BBD8D}"/>
              </a:ext>
            </a:extLst>
          </p:cNvPr>
          <p:cNvSpPr txBox="1"/>
          <p:nvPr/>
        </p:nvSpPr>
        <p:spPr>
          <a:xfrm>
            <a:off x="7745841" y="6450903"/>
            <a:ext cx="887789" cy="646331"/>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dirty="0"/>
              <a:t>Sleep apnea</a:t>
            </a:r>
            <a:endParaRPr lang="en-US" noProof="1"/>
          </a:p>
        </p:txBody>
      </p:sp>
      <p:sp>
        <p:nvSpPr>
          <p:cNvPr id="58" name="TextBox 57"/>
          <p:cNvSpPr txBox="1"/>
          <p:nvPr/>
        </p:nvSpPr>
        <p:spPr>
          <a:xfrm>
            <a:off x="652808" y="-13010845"/>
            <a:ext cx="10972800" cy="369332"/>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endParaRPr lang="en-US" b="1" dirty="0"/>
          </a:p>
        </p:txBody>
      </p:sp>
      <p:sp>
        <p:nvSpPr>
          <p:cNvPr id="59" name="TextBox 58"/>
          <p:cNvSpPr txBox="1"/>
          <p:nvPr/>
        </p:nvSpPr>
        <p:spPr>
          <a:xfrm>
            <a:off x="652808" y="-12275990"/>
            <a:ext cx="3322969" cy="1200329"/>
          </a:xfrm>
          <a:prstGeom prst="rect">
            <a:avLst/>
          </a:prstGeom>
          <a:ln>
            <a:noFill/>
          </a:ln>
          <a:effectLst/>
          <a:scene3d>
            <a:camera prst="orthographicFront">
              <a:rot lat="0" lon="0" rev="0"/>
            </a:camera>
            <a:lightRig rig="contrasting" dir="t">
              <a:rot lat="0" lon="0" rev="7800000"/>
            </a:lightRig>
          </a:scene3d>
          <a:sp3d>
            <a:bevelT w="139700" h="139700"/>
          </a:sp3d>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b="1" dirty="0"/>
              <a:t>Height: 5 ft. 10 in. </a:t>
            </a:r>
          </a:p>
          <a:p>
            <a:r>
              <a:rPr lang="en-US" b="1" dirty="0"/>
              <a:t>Weight: 212 pounds</a:t>
            </a:r>
          </a:p>
          <a:p>
            <a:r>
              <a:rPr lang="en-US" b="1" dirty="0"/>
              <a:t>BP: 102–217, 49–127 mm Hg </a:t>
            </a:r>
          </a:p>
          <a:p>
            <a:r>
              <a:rPr lang="en-US" b="1" dirty="0"/>
              <a:t>BMI: 30.42</a:t>
            </a:r>
          </a:p>
        </p:txBody>
      </p:sp>
      <p:sp>
        <p:nvSpPr>
          <p:cNvPr id="60" name="Rectangle 59"/>
          <p:cNvSpPr/>
          <p:nvPr/>
        </p:nvSpPr>
        <p:spPr>
          <a:xfrm>
            <a:off x="546858" y="-10419384"/>
            <a:ext cx="11184700" cy="2308324"/>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a:spAutoFit/>
          </a:bodyPr>
          <a:lstStyle/>
          <a:p>
            <a:pPr marL="285750" indent="-285750">
              <a:buFont typeface="Arial" panose="020B0604020202020204" pitchFamily="34" charset="0"/>
              <a:buChar char="•"/>
            </a:pPr>
            <a:r>
              <a:rPr lang="en-US" dirty="0"/>
              <a:t>Smokes 1 to 9 cigarettes each day</a:t>
            </a:r>
          </a:p>
          <a:p>
            <a:pPr marL="285750" indent="-285750">
              <a:buFont typeface="Arial" panose="020B0604020202020204" pitchFamily="34" charset="0"/>
              <a:buChar char="•"/>
            </a:pPr>
            <a:r>
              <a:rPr lang="en-US" dirty="0"/>
              <a:t>Has </a:t>
            </a:r>
            <a:r>
              <a:rPr lang="en-GB" dirty="0"/>
              <a:t>high blood pressure </a:t>
            </a:r>
          </a:p>
          <a:p>
            <a:pPr marL="285750" indent="-285750">
              <a:buFont typeface="Arial" panose="020B0604020202020204" pitchFamily="34" charset="0"/>
              <a:buChar char="•"/>
            </a:pPr>
            <a:r>
              <a:rPr lang="en-GB" dirty="0"/>
              <a:t>Hasn't had a heart attack or suffered from angina ever. No stroke</a:t>
            </a:r>
          </a:p>
          <a:p>
            <a:pPr marL="285750" indent="-285750">
              <a:buFont typeface="Arial" panose="020B0604020202020204" pitchFamily="34" charset="0"/>
              <a:buChar char="•"/>
            </a:pPr>
            <a:r>
              <a:rPr lang="en-GB" dirty="0"/>
              <a:t>Evidence of heart attack in family. Mother had heart attack who age below 60 and father has high cholesterol</a:t>
            </a:r>
          </a:p>
          <a:p>
            <a:pPr marL="285750" indent="-285750">
              <a:buFont typeface="Arial" panose="020B0604020202020204" pitchFamily="34" charset="0"/>
              <a:buChar char="•"/>
            </a:pPr>
            <a:r>
              <a:rPr lang="en-GB" dirty="0"/>
              <a:t>Seldom took any form of exercise like running or cycling</a:t>
            </a:r>
          </a:p>
          <a:p>
            <a:pPr marL="285750" indent="-285750">
              <a:buFont typeface="Arial" panose="020B0604020202020204" pitchFamily="34" charset="0"/>
              <a:buChar char="•"/>
            </a:pPr>
            <a:r>
              <a:rPr lang="en-GB" dirty="0"/>
              <a:t>Have frozen food, fries, chips, snacks in food </a:t>
            </a:r>
          </a:p>
          <a:p>
            <a:pPr marL="285750" indent="-285750">
              <a:buFont typeface="Arial" panose="020B0604020202020204" pitchFamily="34" charset="0"/>
              <a:buChar char="•"/>
            </a:pPr>
            <a:r>
              <a:rPr lang="en-GB" dirty="0"/>
              <a:t>Drinks alcohol 3 to7 units per day</a:t>
            </a:r>
            <a:endParaRPr lang="en-US" dirty="0"/>
          </a:p>
        </p:txBody>
      </p:sp>
      <p:sp>
        <p:nvSpPr>
          <p:cNvPr id="4" name="TextBox 3"/>
          <p:cNvSpPr txBox="1"/>
          <p:nvPr/>
        </p:nvSpPr>
        <p:spPr>
          <a:xfrm>
            <a:off x="581041" y="7773953"/>
            <a:ext cx="11184700" cy="369332"/>
          </a:xfrm>
          <a:prstGeom prst="rect">
            <a:avLst/>
          </a:prstGeom>
          <a:solidFill>
            <a:schemeClr val="accent3">
              <a:lumMod val="40000"/>
              <a:lumOff val="60000"/>
            </a:schemeClr>
          </a:solidFill>
        </p:spPr>
        <p:txBody>
          <a:bodyPr wrap="square" rtlCol="0">
            <a:spAutoFit/>
          </a:bodyPr>
          <a:lstStyle/>
          <a:p>
            <a:r>
              <a:rPr lang="en-US" b="1" dirty="0"/>
              <a:t>Name: T</a:t>
            </a:r>
            <a:r>
              <a:rPr lang="en-GB" b="1" dirty="0" err="1"/>
              <a:t>homas</a:t>
            </a:r>
            <a:r>
              <a:rPr lang="en-GB" b="1" dirty="0"/>
              <a:t> Smith                                 Age: 36                                                                    Birth: 1985 </a:t>
            </a:r>
            <a:endParaRPr lang="en-US" b="1" dirty="0"/>
          </a:p>
        </p:txBody>
      </p:sp>
      <p:sp>
        <p:nvSpPr>
          <p:cNvPr id="6" name="TextBox 5"/>
          <p:cNvSpPr txBox="1"/>
          <p:nvPr/>
        </p:nvSpPr>
        <p:spPr>
          <a:xfrm>
            <a:off x="3661661" y="7229676"/>
            <a:ext cx="5545948" cy="523220"/>
          </a:xfrm>
          <a:prstGeom prst="rect">
            <a:avLst/>
          </a:prstGeom>
          <a:solidFill>
            <a:schemeClr val="accent3"/>
          </a:solidFill>
        </p:spPr>
        <p:txBody>
          <a:bodyPr wrap="square" rtlCol="0">
            <a:spAutoFit/>
          </a:bodyPr>
          <a:lstStyle/>
          <a:p>
            <a:pPr algn="ctr"/>
            <a:r>
              <a:rPr lang="en-GB" sz="2800" b="1" dirty="0">
                <a:solidFill>
                  <a:schemeClr val="bg1"/>
                </a:solidFill>
                <a:latin typeface="Times New Roman" panose="02020603050405020304" pitchFamily="18" charset="0"/>
                <a:cs typeface="Times New Roman" panose="02020603050405020304" pitchFamily="18" charset="0"/>
              </a:rPr>
              <a:t>Findings of the Case Study </a:t>
            </a:r>
            <a:endParaRPr lang="en-SG" sz="2800" b="1" dirty="0">
              <a:solidFill>
                <a:schemeClr val="bg1"/>
              </a:solidFill>
              <a:latin typeface="Times New Roman" panose="02020603050405020304" pitchFamily="18" charset="0"/>
              <a:cs typeface="Times New Roman" panose="02020603050405020304" pitchFamily="18" charset="0"/>
            </a:endParaRPr>
          </a:p>
        </p:txBody>
      </p:sp>
      <p:sp>
        <p:nvSpPr>
          <p:cNvPr id="66" name="Right Arrow 65"/>
          <p:cNvSpPr/>
          <p:nvPr/>
        </p:nvSpPr>
        <p:spPr>
          <a:xfrm>
            <a:off x="-26709" y="8203386"/>
            <a:ext cx="7764395" cy="2703827"/>
          </a:xfrm>
          <a:prstGeom prst="rightArrow">
            <a:avLst/>
          </a:prstGeom>
          <a:gradFill>
            <a:gsLst>
              <a:gs pos="18000">
                <a:schemeClr val="accent2"/>
              </a:gs>
              <a:gs pos="0">
                <a:schemeClr val="accent2">
                  <a:lumMod val="50000"/>
                </a:schemeClr>
              </a:gs>
              <a:gs pos="100000">
                <a:schemeClr val="accent2">
                  <a:lumMod val="7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marL="285750" indent="-285750" algn="ctr">
              <a:buFont typeface="Arial" panose="020B0604020202020204" pitchFamily="34" charset="0"/>
              <a:buChar char="•"/>
            </a:pPr>
            <a:r>
              <a:rPr lang="en-GB" dirty="0"/>
              <a:t>Consuming more calories than necessary</a:t>
            </a:r>
          </a:p>
          <a:p>
            <a:pPr marL="285750" indent="-285750" algn="ctr">
              <a:buFont typeface="Arial" panose="020B0604020202020204" pitchFamily="34" charset="0"/>
              <a:buChar char="•"/>
            </a:pPr>
            <a:r>
              <a:rPr lang="en-GB" dirty="0"/>
              <a:t>Excessive alcohol intake and smoking </a:t>
            </a:r>
          </a:p>
          <a:p>
            <a:pPr marL="285750" indent="-285750" algn="ctr">
              <a:buFont typeface="Arial" panose="020B0604020202020204" pitchFamily="34" charset="0"/>
              <a:buChar char="•"/>
            </a:pPr>
            <a:r>
              <a:rPr lang="en-GB" dirty="0"/>
              <a:t>Having more junk food and processed meals</a:t>
            </a:r>
          </a:p>
          <a:p>
            <a:pPr marL="285750" indent="-285750" algn="ctr">
              <a:buFont typeface="Arial" panose="020B0604020202020204" pitchFamily="34" charset="0"/>
              <a:buChar char="•"/>
            </a:pPr>
            <a:r>
              <a:rPr lang="en-GB" dirty="0"/>
              <a:t>Metabolism type </a:t>
            </a:r>
          </a:p>
          <a:p>
            <a:pPr marL="285750" indent="-285750" algn="ctr">
              <a:buFont typeface="Arial" panose="020B0604020202020204" pitchFamily="34" charset="0"/>
              <a:buChar char="•"/>
            </a:pPr>
            <a:r>
              <a:rPr lang="en-GB" dirty="0"/>
              <a:t>Medical conditions  </a:t>
            </a:r>
            <a:endParaRPr lang="en-US" b="1" dirty="0">
              <a:latin typeface="+mj-lt"/>
            </a:endParaRPr>
          </a:p>
        </p:txBody>
      </p:sp>
      <p:sp>
        <p:nvSpPr>
          <p:cNvPr id="67" name="Round Diagonal Corner Rectangle 66"/>
          <p:cNvSpPr/>
          <p:nvPr/>
        </p:nvSpPr>
        <p:spPr>
          <a:xfrm>
            <a:off x="376271" y="10427942"/>
            <a:ext cx="4158211" cy="4404926"/>
          </a:xfrm>
          <a:prstGeom prst="round2DiagRect">
            <a:avLst/>
          </a:prstGeom>
          <a:effectLst>
            <a:glow rad="63500">
              <a:schemeClr val="accent2">
                <a:satMod val="175000"/>
                <a:alpha val="40000"/>
              </a:schemeClr>
            </a:glow>
          </a:effectLst>
          <a:scene3d>
            <a:camera prst="orthographicFront"/>
            <a:lightRig rig="threePt" dir="t"/>
          </a:scene3d>
          <a:sp3d>
            <a:bevelT prst="convex"/>
          </a:sp3d>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p>
            <a:pPr algn="just"/>
            <a:r>
              <a:rPr lang="en-US" sz="1700" dirty="0"/>
              <a:t>Eating healthy and having a balanced diet is the most important thing for living a good life. Following a healthy eating plan can reduce the health risk and also help in losing weight. </a:t>
            </a:r>
            <a:r>
              <a:rPr lang="en-GB" sz="1700" dirty="0"/>
              <a:t>Thus, consuming low-calorie, nutrient-dense food is a good option. Moreover, avoiding fat and sugary drinks, alcohol and smoking will also help in losing weight. In addition to these, to prevent weight it is also recommended to have some physical exercise for at least 150 to 300 minutes weekly</a:t>
            </a:r>
            <a:r>
              <a:rPr lang="en-US" sz="1700" dirty="0"/>
              <a:t> (</a:t>
            </a:r>
            <a:r>
              <a:rPr lang="en-SG" sz="1700" dirty="0"/>
              <a:t>McKinley. M., 2013)</a:t>
            </a:r>
            <a:r>
              <a:rPr lang="en-GB" sz="1700" dirty="0"/>
              <a:t>. </a:t>
            </a:r>
            <a:endParaRPr lang="en-US" sz="1700" dirty="0"/>
          </a:p>
        </p:txBody>
      </p:sp>
      <p:pic>
        <p:nvPicPr>
          <p:cNvPr id="68" name="Picture 67"/>
          <p:cNvPicPr>
            <a:picLocks noChangeAspect="1"/>
          </p:cNvPicPr>
          <p:nvPr/>
        </p:nvPicPr>
        <p:blipFill rotWithShape="1">
          <a:blip r:embed="rId6">
            <a:extLst>
              <a:ext uri="{BEBA8EAE-BF5A-486C-A8C5-ECC9F3942E4B}">
                <a14:imgProps xmlns:a14="http://schemas.microsoft.com/office/drawing/2010/main">
                  <a14:imgLayer r:embed="rId7">
                    <a14:imgEffect>
                      <a14:sharpenSoften amount="50000"/>
                    </a14:imgEffect>
                  </a14:imgLayer>
                </a14:imgProps>
              </a:ext>
              <a:ext uri="{28A0092B-C50C-407E-A947-70E740481C1C}">
                <a14:useLocalDpi xmlns:a14="http://schemas.microsoft.com/office/drawing/2010/main" val="0"/>
              </a:ext>
            </a:extLst>
          </a:blip>
          <a:srcRect b="6166"/>
          <a:stretch/>
        </p:blipFill>
        <p:spPr>
          <a:xfrm>
            <a:off x="7831241" y="8336873"/>
            <a:ext cx="4004387" cy="2305717"/>
          </a:xfrm>
          <a:prstGeom prst="rect">
            <a:avLst/>
          </a:prstGeom>
        </p:spPr>
      </p:pic>
      <p:sp>
        <p:nvSpPr>
          <p:cNvPr id="8" name="TextBox 7"/>
          <p:cNvSpPr txBox="1"/>
          <p:nvPr/>
        </p:nvSpPr>
        <p:spPr>
          <a:xfrm>
            <a:off x="4755010" y="10974343"/>
            <a:ext cx="3454388" cy="3416320"/>
          </a:xfrm>
          <a:prstGeom prst="rect">
            <a:avLst/>
          </a:prstGeom>
          <a:solidFill>
            <a:schemeClr val="accent5"/>
          </a:solidFill>
        </p:spPr>
        <p:txBody>
          <a:bodyPr wrap="square" rtlCol="0">
            <a:spAutoFit/>
          </a:bodyPr>
          <a:lstStyle/>
          <a:p>
            <a:pPr algn="just"/>
            <a:r>
              <a:rPr lang="en-US" dirty="0">
                <a:ln w="0"/>
                <a:effectLst>
                  <a:outerShdw blurRad="38100" dist="19050" dir="2700000" algn="tl" rotWithShape="0">
                    <a:schemeClr val="dk1">
                      <a:alpha val="40000"/>
                    </a:schemeClr>
                  </a:outerShdw>
                </a:effectLst>
              </a:rPr>
              <a:t>Due to obesity, there are many other physiological problems including cancer. It is necessary that one identifies the symptoms and tries to follow proper medication to control the severe effect of obesity. Timely diagnosis, medication, food habits and exercise can help a lot in living a healthy life for an obese person. </a:t>
            </a:r>
          </a:p>
          <a:p>
            <a:pPr algn="just"/>
            <a:endParaRPr lang="en-SG" dirty="0"/>
          </a:p>
        </p:txBody>
      </p:sp>
    </p:spTree>
    <p:extLst>
      <p:ext uri="{BB962C8B-B14F-4D97-AF65-F5344CB8AC3E}">
        <p14:creationId xmlns:p14="http://schemas.microsoft.com/office/powerpoint/2010/main" val="3045237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27138"/>
            <a:ext cx="10515600" cy="3141662"/>
          </a:xfrm>
        </p:spPr>
        <p:txBody>
          <a:bodyPr/>
          <a:lstStyle/>
          <a:p>
            <a:br>
              <a:rPr lang="en-GB" sz="2800" dirty="0">
                <a:latin typeface="Times New Roman" pitchFamily="18" charset="0"/>
                <a:cs typeface="Times New Roman" pitchFamily="18" charset="0"/>
              </a:rPr>
            </a:br>
            <a:endParaRPr lang="en-GB" sz="2800" dirty="0">
              <a:latin typeface="Times New Roman" pitchFamily="18" charset="0"/>
              <a:cs typeface="Times New Roman" pitchFamily="18" charset="0"/>
            </a:endParaRPr>
          </a:p>
        </p:txBody>
      </p:sp>
      <p:sp>
        <p:nvSpPr>
          <p:cNvPr id="3" name="TextBox 2"/>
          <p:cNvSpPr txBox="1"/>
          <p:nvPr/>
        </p:nvSpPr>
        <p:spPr>
          <a:xfrm>
            <a:off x="495300" y="952500"/>
            <a:ext cx="11125200" cy="14311610"/>
          </a:xfrm>
          <a:prstGeom prst="rect">
            <a:avLst/>
          </a:prstGeom>
          <a:noFill/>
        </p:spPr>
        <p:txBody>
          <a:bodyPr wrap="square" rtlCol="0">
            <a:spAutoFit/>
          </a:bodyPr>
          <a:lstStyle/>
          <a:p>
            <a:r>
              <a:rPr lang="en-GB" sz="2800" b="1" dirty="0">
                <a:latin typeface="Times New Roman" pitchFamily="18" charset="0"/>
                <a:cs typeface="Times New Roman" pitchFamily="18" charset="0"/>
              </a:rPr>
              <a:t>Disclosing the Findings of the Case Study &amp; the Causes </a:t>
            </a:r>
            <a:br>
              <a:rPr lang="en-GB" sz="2800" b="1" dirty="0">
                <a:latin typeface="Times New Roman" pitchFamily="18" charset="0"/>
                <a:cs typeface="Times New Roman" pitchFamily="18" charset="0"/>
              </a:rPr>
            </a:br>
            <a:r>
              <a:rPr lang="en-GB" sz="2800" dirty="0">
                <a:latin typeface="Times New Roman" pitchFamily="18" charset="0"/>
                <a:cs typeface="Times New Roman" pitchFamily="18" charset="0"/>
              </a:rPr>
              <a:t>In completing this task, a patient with an obesity problem is observed and interviewed with the help of ‘Health and Lifestyle Questionnaires’. This is very useful in understanding the patient’s condition and finding out the cause of obesity as well. This interview is given by Thomas Smith who has suffered from obesity for many years.  Mr Smith is 36 years old and trying to get rid of the obesity condition. At the very first, it is found that the person is 5 ft. 10 in. tall and the body weight is 212 pounds. It is found from the investigation that the BMI of the patient is 30.42. He has a BP of 102–217 which is common in serious obese patients. </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After looking into the basic physiological factors, the person is asked several questions. From the replies of Mr Smith, the following information are gathered, </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 The person does smoke and smokes 1 to 9 cigarettes each day. This is a habit that he is trying to change but can’t.  </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 The person has high blood pressure and it is found while checking the previous records. </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 The person hasn't had a heart attack or suffered from angina ever. Also, he hadn’t any record of stroke. </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 While investigating the family history, it is found that there is evidence of a heart attack. His mother had a heart attack who is below the age of 60. Other than that his father was troubled with very high cholesterol. </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 Inquiring about the physical activities of the person it is found that he seldomly took any form of exercise like running or cycling. It is explained by the person that he runs out of breath within 10 minutes and can’t take exercise because of severe back pain.</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 When it is the turn of diet plan and eating habits of the person shocking information comes out. Though the person doesn’t have meat but has fish or dairy products. There is always regular chips and fries in the food items that he consumes. Also, he has frozen meals 3 or 4 times a week. It is also found that he mainly eats snacks. All these are very serious of an obese person. </a:t>
            </a:r>
            <a:br>
              <a:rPr lang="en-GB" sz="2800" dirty="0">
                <a:latin typeface="Times New Roman" pitchFamily="18" charset="0"/>
                <a:cs typeface="Times New Roman" pitchFamily="18" charset="0"/>
              </a:rPr>
            </a:br>
            <a:r>
              <a:rPr lang="en-GB" sz="2800" dirty="0">
                <a:latin typeface="Times New Roman" pitchFamily="18" charset="0"/>
                <a:cs typeface="Times New Roman" pitchFamily="18" charset="0"/>
              </a:rPr>
              <a:t>- In reply to the alcohol intake, he accepts that he drinks less than 3 to7 units per day. This alcohol intake is also a negative thing for an obese person.</a:t>
            </a:r>
            <a:endParaRPr lang="en-GB" sz="2800" dirty="0"/>
          </a:p>
        </p:txBody>
      </p:sp>
    </p:spTree>
    <p:extLst>
      <p:ext uri="{BB962C8B-B14F-4D97-AF65-F5344CB8AC3E}">
        <p14:creationId xmlns:p14="http://schemas.microsoft.com/office/powerpoint/2010/main" val="1818006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465138"/>
            <a:ext cx="10515600" cy="3141662"/>
          </a:xfrm>
        </p:spPr>
        <p:txBody>
          <a:bodyPr/>
          <a:lstStyle/>
          <a:p>
            <a:r>
              <a:rPr lang="en-GB" sz="3200" dirty="0">
                <a:latin typeface="Times New Roman" pitchFamily="18" charset="0"/>
                <a:cs typeface="Times New Roman" pitchFamily="18" charset="0"/>
              </a:rPr>
              <a:t>After analysing the factors from the findings, it can be said that the main cause of obesity is not maintaining a balanced lifestyle. And as there is evidence of heart attack and hyperlipidaemia in the family, it put Mr Smith at risk. Consuming more energy than the body needs and not performing any kind of exercise causes obesity. The cause of obesity found from the case study is given below,</a:t>
            </a:r>
            <a:br>
              <a:rPr lang="en-GB" sz="3200" dirty="0">
                <a:latin typeface="Times New Roman" pitchFamily="18" charset="0"/>
                <a:cs typeface="Times New Roman" pitchFamily="18" charset="0"/>
              </a:rPr>
            </a:br>
            <a:br>
              <a:rPr lang="en-GB" sz="3200" dirty="0">
                <a:latin typeface="Times New Roman" pitchFamily="18" charset="0"/>
                <a:cs typeface="Times New Roman" pitchFamily="18" charset="0"/>
              </a:rPr>
            </a:br>
            <a:r>
              <a:rPr lang="en-GB" sz="3200" dirty="0">
                <a:latin typeface="Times New Roman" pitchFamily="18" charset="0"/>
                <a:cs typeface="Times New Roman" pitchFamily="18" charset="0"/>
              </a:rPr>
              <a:t>- Consuming more calories than necessary. A healthy man needs  2,500 calories and a woman needs  2,000 calories per day. When a person is not physically active and intake foods with many calories, it is stored in the body as fat and causes obesity. This is the case that happened for Mr Smith.  </a:t>
            </a:r>
            <a:br>
              <a:rPr lang="en-GB" sz="3200" dirty="0">
                <a:latin typeface="Times New Roman" pitchFamily="18" charset="0"/>
                <a:cs typeface="Times New Roman" pitchFamily="18" charset="0"/>
              </a:rPr>
            </a:br>
            <a:br>
              <a:rPr lang="en-GB" sz="3200" dirty="0">
                <a:latin typeface="Times New Roman" pitchFamily="18" charset="0"/>
                <a:cs typeface="Times New Roman" pitchFamily="18" charset="0"/>
              </a:rPr>
            </a:br>
            <a:r>
              <a:rPr lang="en-GB" sz="3200" dirty="0">
                <a:latin typeface="Times New Roman" pitchFamily="18" charset="0"/>
                <a:cs typeface="Times New Roman" pitchFamily="18" charset="0"/>
              </a:rPr>
              <a:t>- Then, excessive alcohol intake and smoking is another cause of obesity and this puts a person at high risk of liver disorder.  Alcohol contains a lot of kilojoules with no nutritional benefits. Thus, obesity leads to kidney or liver disease. The case study shows evidence of high alcohol intake. </a:t>
            </a:r>
            <a:br>
              <a:rPr lang="en-GB" sz="3200" dirty="0">
                <a:latin typeface="Times New Roman" pitchFamily="18" charset="0"/>
                <a:cs typeface="Times New Roman" pitchFamily="18" charset="0"/>
              </a:rPr>
            </a:br>
            <a:br>
              <a:rPr lang="en-GB" sz="3200" dirty="0">
                <a:latin typeface="Times New Roman" pitchFamily="18" charset="0"/>
                <a:cs typeface="Times New Roman" pitchFamily="18" charset="0"/>
              </a:rPr>
            </a:br>
            <a:r>
              <a:rPr lang="en-GB" sz="3200" dirty="0">
                <a:latin typeface="Times New Roman" pitchFamily="18" charset="0"/>
                <a:cs typeface="Times New Roman" pitchFamily="18" charset="0"/>
              </a:rPr>
              <a:t>- Then having more junk food and processed meals on a regular basis is not a good thing for health and causes obesity. The processed food contains a high amount of fat and sugar. Then having too many sugary things like cakes and desserts and in taking a lot of soft drinks and fruit juice also causes obesity. The case study also shows the evidence of having all this in the regular diet. </a:t>
            </a:r>
            <a:br>
              <a:rPr lang="en-GB" sz="3200" dirty="0">
                <a:latin typeface="Times New Roman" pitchFamily="18" charset="0"/>
                <a:cs typeface="Times New Roman" pitchFamily="18" charset="0"/>
              </a:rPr>
            </a:br>
            <a:br>
              <a:rPr lang="en-GB" sz="3200" dirty="0">
                <a:latin typeface="Times New Roman" pitchFamily="18" charset="0"/>
                <a:cs typeface="Times New Roman" pitchFamily="18" charset="0"/>
              </a:rPr>
            </a:br>
            <a:r>
              <a:rPr lang="en-GB" sz="3200" dirty="0">
                <a:latin typeface="Times New Roman" pitchFamily="18" charset="0"/>
                <a:cs typeface="Times New Roman" pitchFamily="18" charset="0"/>
              </a:rPr>
              <a:t>- Metabolism of the human body is another reason for obesity that determines the way food is transformed into energy. </a:t>
            </a:r>
            <a:br>
              <a:rPr lang="en-GB" sz="3200" dirty="0">
                <a:latin typeface="Times New Roman" pitchFamily="18" charset="0"/>
                <a:cs typeface="Times New Roman" pitchFamily="18" charset="0"/>
              </a:rPr>
            </a:br>
            <a:br>
              <a:rPr lang="en-GB" sz="3200" dirty="0">
                <a:latin typeface="Times New Roman" pitchFamily="18" charset="0"/>
                <a:cs typeface="Times New Roman" pitchFamily="18" charset="0"/>
              </a:rPr>
            </a:br>
            <a:r>
              <a:rPr lang="en-GB" sz="3200" dirty="0">
                <a:latin typeface="Times New Roman" pitchFamily="18" charset="0"/>
                <a:cs typeface="Times New Roman" pitchFamily="18" charset="0"/>
              </a:rPr>
              <a:t>- Last but not least, medical conditions due to the changes in hormones such as hypothyroidism is another cause of obesity. </a:t>
            </a:r>
            <a:br>
              <a:rPr lang="en-GB" sz="2800" dirty="0">
                <a:latin typeface="Times New Roman" pitchFamily="18" charset="0"/>
                <a:cs typeface="Times New Roman" pitchFamily="18" charset="0"/>
              </a:rPr>
            </a:br>
            <a:endParaRPr lang="en-GB" sz="2800" dirty="0">
              <a:latin typeface="Times New Roman" pitchFamily="18" charset="0"/>
              <a:cs typeface="Times New Roman" pitchFamily="18" charset="0"/>
            </a:endParaRPr>
          </a:p>
        </p:txBody>
      </p:sp>
    </p:spTree>
    <p:extLst>
      <p:ext uri="{BB962C8B-B14F-4D97-AF65-F5344CB8AC3E}">
        <p14:creationId xmlns:p14="http://schemas.microsoft.com/office/powerpoint/2010/main" val="1221017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1074738"/>
            <a:ext cx="10515600" cy="3141662"/>
          </a:xfrm>
        </p:spPr>
        <p:txBody>
          <a:bodyPr/>
          <a:lstStyle/>
          <a:p>
            <a:pPr algn="ctr"/>
            <a:r>
              <a:rPr lang="en-GB" sz="3200" b="1" dirty="0"/>
              <a:t>References</a:t>
            </a:r>
            <a:br>
              <a:rPr lang="en-GB" sz="3200" b="1" dirty="0"/>
            </a:br>
            <a:br>
              <a:rPr lang="en-GB" sz="4800" b="1" dirty="0"/>
            </a:br>
            <a:r>
              <a:rPr lang="en-GB" sz="4800" dirty="0"/>
              <a:t>McKinley. M., O. V. &amp;. B. T., 2013. </a:t>
            </a:r>
            <a:r>
              <a:rPr lang="en-GB" sz="4800" i="1" dirty="0"/>
              <a:t>Anatomy &amp; Physiology: An Integrative Approach. </a:t>
            </a:r>
            <a:r>
              <a:rPr lang="en-GB" sz="4800" dirty="0"/>
              <a:t>2nd ed. </a:t>
            </a:r>
            <a:r>
              <a:rPr lang="en-GB" sz="4800" dirty="0" err="1"/>
              <a:t>s.l.:McGraw-Hill</a:t>
            </a:r>
            <a:r>
              <a:rPr lang="en-GB" sz="4800" dirty="0"/>
              <a:t> .</a:t>
            </a:r>
            <a:br>
              <a:rPr lang="en-GB" sz="4800" dirty="0"/>
            </a:br>
            <a:br>
              <a:rPr lang="en-GB" sz="4800" dirty="0"/>
            </a:br>
            <a:r>
              <a:rPr lang="en-GB" sz="4800" dirty="0" err="1"/>
              <a:t>Peate</a:t>
            </a:r>
            <a:r>
              <a:rPr lang="en-GB" sz="4800" dirty="0"/>
              <a:t>. I, a. N. M., 2011. </a:t>
            </a:r>
            <a:r>
              <a:rPr lang="en-GB" sz="4800" i="1" dirty="0"/>
              <a:t>Fundamentals of Anatomy and Physiology for Student Nurses. </a:t>
            </a:r>
            <a:r>
              <a:rPr lang="en-GB" sz="4800" dirty="0"/>
              <a:t>1st ed. </a:t>
            </a:r>
            <a:r>
              <a:rPr lang="en-GB" sz="4800" dirty="0" err="1"/>
              <a:t>s.l.:Wiley-Blackwell</a:t>
            </a:r>
            <a:r>
              <a:rPr lang="en-GB" sz="4800" dirty="0"/>
              <a:t>.</a:t>
            </a:r>
            <a:br>
              <a:rPr lang="en-GB" sz="4800" dirty="0"/>
            </a:br>
            <a:br>
              <a:rPr lang="en-GB" sz="4800" dirty="0"/>
            </a:br>
            <a:r>
              <a:rPr lang="en-GB" sz="4800" dirty="0"/>
              <a:t>Tucker, L., 2011. </a:t>
            </a:r>
            <a:r>
              <a:rPr lang="en-GB" sz="4800" i="1" dirty="0"/>
              <a:t>An Introductory Guide to Anatomy &amp; Physiology. </a:t>
            </a:r>
            <a:r>
              <a:rPr lang="en-GB" sz="4800" dirty="0"/>
              <a:t>5th ed. </a:t>
            </a:r>
            <a:r>
              <a:rPr lang="en-GB" sz="4800" dirty="0" err="1"/>
              <a:t>s.l</a:t>
            </a:r>
            <a:r>
              <a:rPr lang="en-GB" sz="4800" dirty="0"/>
              <a:t>.: EMS Publishing.</a:t>
            </a:r>
            <a:br>
              <a:rPr lang="en-GB" sz="4800" dirty="0"/>
            </a:br>
            <a:br>
              <a:rPr lang="en-GB" sz="4800" dirty="0"/>
            </a:br>
            <a:r>
              <a:rPr lang="en-GB" sz="4800" dirty="0"/>
              <a:t>Waugh, A. &amp;. G. A., 2014. </a:t>
            </a:r>
            <a:r>
              <a:rPr lang="en-GB" sz="4800" i="1" dirty="0"/>
              <a:t>Ross and Wilson Anatomy and Physiology in Health and Illness. </a:t>
            </a:r>
            <a:r>
              <a:rPr lang="en-GB" sz="4800" dirty="0"/>
              <a:t>12th ed. </a:t>
            </a:r>
            <a:r>
              <a:rPr lang="en-GB" sz="4800" dirty="0" err="1"/>
              <a:t>s.l.:Churchill</a:t>
            </a:r>
            <a:r>
              <a:rPr lang="en-GB" sz="4800" dirty="0"/>
              <a:t> Livingstone.</a:t>
            </a:r>
            <a:br>
              <a:rPr lang="en-GB" sz="8000" dirty="0"/>
            </a:br>
            <a:r>
              <a:rPr lang="en-GB" dirty="0"/>
              <a:t> </a:t>
            </a:r>
            <a:br>
              <a:rPr lang="en-GB" dirty="0"/>
            </a:br>
            <a:endParaRPr lang="en-GB" dirty="0"/>
          </a:p>
        </p:txBody>
      </p:sp>
    </p:spTree>
    <p:extLst>
      <p:ext uri="{BB962C8B-B14F-4D97-AF65-F5344CB8AC3E}">
        <p14:creationId xmlns:p14="http://schemas.microsoft.com/office/powerpoint/2010/main" val="2539500797"/>
      </p:ext>
    </p:extLst>
  </p:cSld>
  <p:clrMapOvr>
    <a:masterClrMapping/>
  </p:clrMapOvr>
</p:sld>
</file>

<file path=ppt/theme/theme1.xml><?xml version="1.0" encoding="utf-8"?>
<a:theme xmlns:a="http://schemas.openxmlformats.org/drawingml/2006/main" name="Office Theme">
  <a:themeElements>
    <a:clrScheme name="Custom 137">
      <a:dk1>
        <a:sysClr val="windowText" lastClr="000000"/>
      </a:dk1>
      <a:lt1>
        <a:sysClr val="window" lastClr="FFFFFF"/>
      </a:lt1>
      <a:dk2>
        <a:srgbClr val="3F3F3F"/>
      </a:dk2>
      <a:lt2>
        <a:srgbClr val="D8D8D8"/>
      </a:lt2>
      <a:accent1>
        <a:srgbClr val="FFC000"/>
      </a:accent1>
      <a:accent2>
        <a:srgbClr val="2946D7"/>
      </a:accent2>
      <a:accent3>
        <a:srgbClr val="4472C4"/>
      </a:accent3>
      <a:accent4>
        <a:srgbClr val="FFC000"/>
      </a:accent4>
      <a:accent5>
        <a:srgbClr val="39DFC3"/>
      </a:accent5>
      <a:accent6>
        <a:srgbClr val="953CA4"/>
      </a:accent6>
      <a:hlink>
        <a:srgbClr val="2946D7"/>
      </a:hlink>
      <a:folHlink>
        <a:srgbClr val="2946D7"/>
      </a:folHlink>
    </a:clrScheme>
    <a:fontScheme name="Custom 156">
      <a:majorFont>
        <a:latin typeface="Rockwel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18000">
              <a:schemeClr val="accent2"/>
            </a:gs>
            <a:gs pos="0">
              <a:schemeClr val="accent2">
                <a:lumMod val="50000"/>
              </a:schemeClr>
            </a:gs>
            <a:gs pos="100000">
              <a:schemeClr val="accent2">
                <a:lumMod val="75000"/>
              </a:schemeClr>
            </a:gs>
          </a:gsLst>
          <a:lin ang="0" scaled="0"/>
        </a:gradFill>
        <a:ln>
          <a:noFill/>
        </a:ln>
      </a:spPr>
      <a:bodyPr lIns="0" tIns="0" rIns="0" bIns="0" rtlCol="0" anchor="ctr"/>
      <a:lstStyle>
        <a:defPPr algn="ctr">
          <a:defRPr b="1" dirty="0">
            <a:latin typeface="+mj-lt"/>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Presentation1" id="{DDCE523B-FCDB-4FFB-9507-82E32B0C32B1}" vid="{6799FD61-0AAB-4885-ADCE-8D0DB2345F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Population infographics poster</Template>
  <TotalTime>0</TotalTime>
  <Words>1498</Words>
  <Application>Microsoft Office PowerPoint</Application>
  <PresentationFormat>Custom</PresentationFormat>
  <Paragraphs>49</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Rockwell</vt:lpstr>
      <vt:lpstr>Times New Roman</vt:lpstr>
      <vt:lpstr>Office Theme</vt:lpstr>
      <vt:lpstr>NAME: JAMAL SESAY   STIUDENT NUMBER: 1919235   MODULE TITLE: INTRODUCTION TO PHYSIOLOGY  MODULE CODE: BMHP5003  ASSESSMENT 1 POSTER PRESENTATION   LECTURER’S NAME: NOURA MOHAMED </vt:lpstr>
      <vt:lpstr>Infographic</vt:lpstr>
      <vt:lpstr> </vt:lpstr>
      <vt:lpstr>After analysing the factors from the findings, it can be said that the main cause of obesity is not maintaining a balanced lifestyle. And as there is evidence of heart attack and hyperlipidaemia in the family, it put Mr Smith at risk. Consuming more energy than the body needs and not performing any kind of exercise causes obesity. The cause of obesity found from the case study is given below,  - Consuming more calories than necessary. A healthy man needs  2,500 calories and a woman needs  2,000 calories per day. When a person is not physically active and intake foods with many calories, it is stored in the body as fat and causes obesity. This is the case that happened for Mr Smith.    - Then, excessive alcohol intake and smoking is another cause of obesity and this puts a person at high risk of liver disorder.  Alcohol contains a lot of kilojoules with no nutritional benefits. Thus, obesity leads to kidney or liver disease. The case study shows evidence of high alcohol intake.   - Then having more junk food and processed meals on a regular basis is not a good thing for health and causes obesity. The processed food contains a high amount of fat and sugar. Then having too many sugary things like cakes and desserts and in taking a lot of soft drinks and fruit juice also causes obesity. The case study also shows the evidence of having all this in the regular diet.   - Metabolism of the human body is another reason for obesity that determines the way food is transformed into energy.   - Last but not least, medical conditions due to the changes in hormones such as hypothyroidism is another cause of obesity.  </vt:lpstr>
      <vt:lpstr>References  McKinley. M., O. V. &amp;. B. T., 2013. Anatomy &amp; Physiology: An Integrative Approach. 2nd ed. s.l.:McGraw-Hill .  Peate. I, a. N. M., 2011. Fundamentals of Anatomy and Physiology for Student Nurses. 1st ed. s.l.:Wiley-Blackwell.  Tucker, L., 2011. An Introductory Guide to Anatomy &amp; Physiology. 5th ed. s.l.: EMS Publishing.  Waugh, A. &amp;. G. A., 2014. Ross and Wilson Anatomy and Physiology in Health and Illness. 12th ed. s.l.:Churchill Livingstone.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2021-07-19T11:03:26Z</dcterms:created>
  <dcterms:modified xsi:type="dcterms:W3CDTF">2021-08-04T10:35:38Z</dcterms:modified>
</cp:coreProperties>
</file>