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3">
  <p:sldMasterIdLst>
    <p:sldMasterId id="2147483660" r:id="rId4"/>
  </p:sldMasterIdLst>
  <p:notesMasterIdLst>
    <p:notesMasterId r:id="rId20"/>
  </p:notesMasterIdLst>
  <p:sldIdLst>
    <p:sldId id="280" r:id="rId5"/>
    <p:sldId id="282" r:id="rId6"/>
    <p:sldId id="283" r:id="rId7"/>
    <p:sldId id="295" r:id="rId8"/>
    <p:sldId id="281" r:id="rId9"/>
    <p:sldId id="293" r:id="rId10"/>
    <p:sldId id="291" r:id="rId11"/>
    <p:sldId id="292" r:id="rId12"/>
    <p:sldId id="284" r:id="rId13"/>
    <p:sldId id="285" r:id="rId14"/>
    <p:sldId id="286" r:id="rId15"/>
    <p:sldId id="294" r:id="rId16"/>
    <p:sldId id="287" r:id="rId17"/>
    <p:sldId id="288" r:id="rId18"/>
    <p:sldId id="28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06C9"/>
    <a:srgbClr val="FA40DF"/>
    <a:srgbClr val="FC80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197" autoAdjust="0"/>
    <p:restoredTop sz="54964" autoAdjust="0"/>
  </p:normalViewPr>
  <p:slideViewPr>
    <p:cSldViewPr snapToGrid="0">
      <p:cViewPr varScale="1">
        <p:scale>
          <a:sx n="111" d="100"/>
          <a:sy n="111" d="100"/>
        </p:scale>
        <p:origin x="120" y="96"/>
      </p:cViewPr>
      <p:guideLst/>
    </p:cSldViewPr>
  </p:slideViewPr>
  <p:notesTextViewPr>
    <p:cViewPr>
      <p:scale>
        <a:sx n="150" d="100"/>
        <a:sy n="15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ata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colors1.xml><?xml version="1.0" encoding="utf-8"?>
<dgm:colorsDef xmlns:dgm="http://schemas.openxmlformats.org/drawingml/2006/diagram" xmlns:a="http://schemas.openxmlformats.org/drawingml/2006/main" uniqueId="urn:microsoft.com/office/officeart/2018/5/colors/Iconchunking_neutralbg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a:alpha val="0"/>
      </a:schemeClr>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a:alpha val="0"/>
      </a:schemeClr>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17CCF5-DA3F-4E5F-BE7C-D8111B2BFEBA}" type="doc">
      <dgm:prSet loTypeId="urn:microsoft.com/office/officeart/2018/5/layout/CenteredIconLabelDescriptionList" loCatId="icon" qsTypeId="urn:microsoft.com/office/officeart/2005/8/quickstyle/simple1" qsCatId="simple" csTypeId="urn:microsoft.com/office/officeart/2018/5/colors/Iconchunking_neutralbg_accent2_2" csCatId="accent2" phldr="1"/>
      <dgm:spPr/>
      <dgm:t>
        <a:bodyPr/>
        <a:lstStyle/>
        <a:p>
          <a:endParaRPr lang="en-US"/>
        </a:p>
      </dgm:t>
    </dgm:pt>
    <dgm:pt modelId="{E754A2A0-41CE-428B-9DDC-DCD1FD12D16A}">
      <dgm:prSet/>
      <dgm:spPr/>
      <dgm:t>
        <a:bodyPr/>
        <a:lstStyle/>
        <a:p>
          <a:pPr>
            <a:lnSpc>
              <a:spcPct val="100000"/>
            </a:lnSpc>
            <a:defRPr b="1"/>
          </a:pPr>
          <a:r>
            <a:rPr lang="en-US" dirty="0"/>
            <a:t>Planning</a:t>
          </a:r>
        </a:p>
      </dgm:t>
    </dgm:pt>
    <dgm:pt modelId="{BE164097-A5AA-4EA1-9E64-D7FCD4DD2A4E}" type="parTrans" cxnId="{507A74C7-FEAF-4A4C-9250-0613CBC2F127}">
      <dgm:prSet/>
      <dgm:spPr/>
      <dgm:t>
        <a:bodyPr/>
        <a:lstStyle/>
        <a:p>
          <a:endParaRPr lang="en-US"/>
        </a:p>
      </dgm:t>
    </dgm:pt>
    <dgm:pt modelId="{02D8D4EF-9694-45C7-AF26-E20371B3C352}" type="sibTrans" cxnId="{507A74C7-FEAF-4A4C-9250-0613CBC2F127}">
      <dgm:prSet/>
      <dgm:spPr/>
      <dgm:t>
        <a:bodyPr/>
        <a:lstStyle/>
        <a:p>
          <a:endParaRPr lang="en-US"/>
        </a:p>
      </dgm:t>
    </dgm:pt>
    <dgm:pt modelId="{C2F66EED-74C3-4F36-A1D4-8AFCBB009938}">
      <dgm:prSet/>
      <dgm:spPr/>
      <dgm:t>
        <a:bodyPr/>
        <a:lstStyle/>
        <a:p>
          <a:pPr>
            <a:lnSpc>
              <a:spcPct val="100000"/>
            </a:lnSpc>
          </a:pPr>
          <a:endParaRPr lang="en-US" dirty="0"/>
        </a:p>
      </dgm:t>
    </dgm:pt>
    <dgm:pt modelId="{5CF5C62A-BD1A-4922-92B6-33ECA44C1F76}" type="parTrans" cxnId="{7A243DB8-C0B8-4718-B558-CE939B8FF03E}">
      <dgm:prSet/>
      <dgm:spPr/>
      <dgm:t>
        <a:bodyPr/>
        <a:lstStyle/>
        <a:p>
          <a:endParaRPr lang="en-US"/>
        </a:p>
      </dgm:t>
    </dgm:pt>
    <dgm:pt modelId="{F9BAA161-AAEC-4A41-B4D9-A27EAD80526E}" type="sibTrans" cxnId="{7A243DB8-C0B8-4718-B558-CE939B8FF03E}">
      <dgm:prSet/>
      <dgm:spPr/>
      <dgm:t>
        <a:bodyPr/>
        <a:lstStyle/>
        <a:p>
          <a:endParaRPr lang="en-US"/>
        </a:p>
      </dgm:t>
    </dgm:pt>
    <dgm:pt modelId="{DCCE571A-4D30-4294-ABAF-6885F619D2D9}">
      <dgm:prSet/>
      <dgm:spPr/>
      <dgm:t>
        <a:bodyPr/>
        <a:lstStyle/>
        <a:p>
          <a:pPr>
            <a:lnSpc>
              <a:spcPct val="100000"/>
            </a:lnSpc>
            <a:defRPr b="1"/>
          </a:pPr>
          <a:r>
            <a:rPr lang="en-US" dirty="0"/>
            <a:t>Organizing</a:t>
          </a:r>
        </a:p>
      </dgm:t>
    </dgm:pt>
    <dgm:pt modelId="{3AD83C96-5A95-4337-BF2D-97454AF7F108}" type="parTrans" cxnId="{E70347E4-4461-4B80-8927-4CA0AEBFAAF8}">
      <dgm:prSet/>
      <dgm:spPr/>
      <dgm:t>
        <a:bodyPr/>
        <a:lstStyle/>
        <a:p>
          <a:endParaRPr lang="en-US"/>
        </a:p>
      </dgm:t>
    </dgm:pt>
    <dgm:pt modelId="{2C1DF6EC-6090-4926-A556-3D2417B7F2AA}" type="sibTrans" cxnId="{E70347E4-4461-4B80-8927-4CA0AEBFAAF8}">
      <dgm:prSet/>
      <dgm:spPr/>
      <dgm:t>
        <a:bodyPr/>
        <a:lstStyle/>
        <a:p>
          <a:endParaRPr lang="en-US"/>
        </a:p>
      </dgm:t>
    </dgm:pt>
    <dgm:pt modelId="{1C1B28B7-2609-4BAA-AAAB-5801EDFD334C}">
      <dgm:prSet/>
      <dgm:spPr/>
      <dgm:t>
        <a:bodyPr/>
        <a:lstStyle/>
        <a:p>
          <a:pPr>
            <a:lnSpc>
              <a:spcPct val="100000"/>
            </a:lnSpc>
            <a:defRPr b="1"/>
          </a:pPr>
          <a:r>
            <a:rPr lang="en-US" dirty="0"/>
            <a:t>Leading</a:t>
          </a:r>
        </a:p>
      </dgm:t>
    </dgm:pt>
    <dgm:pt modelId="{2BF5F791-D223-44A4-B231-6C3F4B786D08}" type="parTrans" cxnId="{05037335-2E5B-48BE-86A9-5372B1A16299}">
      <dgm:prSet/>
      <dgm:spPr/>
      <dgm:t>
        <a:bodyPr/>
        <a:lstStyle/>
        <a:p>
          <a:endParaRPr lang="en-US"/>
        </a:p>
      </dgm:t>
    </dgm:pt>
    <dgm:pt modelId="{A432C086-9156-4D32-A06E-6E237CC66D92}" type="sibTrans" cxnId="{05037335-2E5B-48BE-86A9-5372B1A16299}">
      <dgm:prSet/>
      <dgm:spPr/>
      <dgm:t>
        <a:bodyPr/>
        <a:lstStyle/>
        <a:p>
          <a:endParaRPr lang="en-US"/>
        </a:p>
      </dgm:t>
    </dgm:pt>
    <dgm:pt modelId="{5D12E291-17CC-4825-B7A6-E1031BA4959D}">
      <dgm:prSet/>
      <dgm:spPr/>
      <dgm:t>
        <a:bodyPr/>
        <a:lstStyle/>
        <a:p>
          <a:pPr>
            <a:lnSpc>
              <a:spcPct val="100000"/>
            </a:lnSpc>
            <a:defRPr b="1"/>
          </a:pPr>
          <a:r>
            <a:rPr lang="en-US" dirty="0"/>
            <a:t>Controlling</a:t>
          </a:r>
        </a:p>
      </dgm:t>
    </dgm:pt>
    <dgm:pt modelId="{CCB2FE98-AAEA-40DD-A6BB-99DF2B46CC05}" type="parTrans" cxnId="{47DD6941-EDA4-4BC2-B917-D0E96910C07F}">
      <dgm:prSet/>
      <dgm:spPr/>
      <dgm:t>
        <a:bodyPr/>
        <a:lstStyle/>
        <a:p>
          <a:endParaRPr lang="en-US"/>
        </a:p>
      </dgm:t>
    </dgm:pt>
    <dgm:pt modelId="{EDE9F8E0-4D0C-4551-ACDD-4EC0BCCF7535}" type="sibTrans" cxnId="{47DD6941-EDA4-4BC2-B917-D0E96910C07F}">
      <dgm:prSet/>
      <dgm:spPr/>
      <dgm:t>
        <a:bodyPr/>
        <a:lstStyle/>
        <a:p>
          <a:endParaRPr lang="en-US"/>
        </a:p>
      </dgm:t>
    </dgm:pt>
    <dgm:pt modelId="{071926C8-9E08-4BE0-A1E4-133B16FF713E}" type="pres">
      <dgm:prSet presAssocID="{E817CCF5-DA3F-4E5F-BE7C-D8111B2BFEBA}" presName="root" presStyleCnt="0">
        <dgm:presLayoutVars>
          <dgm:dir/>
          <dgm:resizeHandles val="exact"/>
        </dgm:presLayoutVars>
      </dgm:prSet>
      <dgm:spPr/>
    </dgm:pt>
    <dgm:pt modelId="{1DA6F9F3-4A7F-42F9-8B77-7BD552F03105}" type="pres">
      <dgm:prSet presAssocID="{E754A2A0-41CE-428B-9DDC-DCD1FD12D16A}" presName="compNode" presStyleCnt="0"/>
      <dgm:spPr/>
    </dgm:pt>
    <dgm:pt modelId="{AF72813A-2810-4A52-BE92-611D54918694}" type="pres">
      <dgm:prSet presAssocID="{E754A2A0-41CE-428B-9DDC-DCD1FD12D16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0FF9AC2C-F836-43CA-8259-A20F609F4C83}" type="pres">
      <dgm:prSet presAssocID="{E754A2A0-41CE-428B-9DDC-DCD1FD12D16A}" presName="iconSpace" presStyleCnt="0"/>
      <dgm:spPr/>
    </dgm:pt>
    <dgm:pt modelId="{DF27DA54-DCB6-45F4-890E-F7DCC5A4BE12}" type="pres">
      <dgm:prSet presAssocID="{E754A2A0-41CE-428B-9DDC-DCD1FD12D16A}" presName="parTx" presStyleLbl="revTx" presStyleIdx="0" presStyleCnt="8">
        <dgm:presLayoutVars>
          <dgm:chMax val="0"/>
          <dgm:chPref val="0"/>
        </dgm:presLayoutVars>
      </dgm:prSet>
      <dgm:spPr/>
    </dgm:pt>
    <dgm:pt modelId="{E3A03C26-8C60-4D73-A4C2-0678A1DD3B31}" type="pres">
      <dgm:prSet presAssocID="{E754A2A0-41CE-428B-9DDC-DCD1FD12D16A}" presName="txSpace" presStyleCnt="0"/>
      <dgm:spPr/>
    </dgm:pt>
    <dgm:pt modelId="{DD091D0A-5A25-4241-91F3-18D32B0BDD4F}" type="pres">
      <dgm:prSet presAssocID="{E754A2A0-41CE-428B-9DDC-DCD1FD12D16A}" presName="desTx" presStyleLbl="revTx" presStyleIdx="1" presStyleCnt="8">
        <dgm:presLayoutVars/>
      </dgm:prSet>
      <dgm:spPr/>
    </dgm:pt>
    <dgm:pt modelId="{2564C0D4-4875-421D-81DB-70BF6751BBA7}" type="pres">
      <dgm:prSet presAssocID="{02D8D4EF-9694-45C7-AF26-E20371B3C352}" presName="sibTrans" presStyleCnt="0"/>
      <dgm:spPr/>
    </dgm:pt>
    <dgm:pt modelId="{3076B9F9-EC92-4653-AC03-C71FD5E9A400}" type="pres">
      <dgm:prSet presAssocID="{DCCE571A-4D30-4294-ABAF-6885F619D2D9}" presName="compNode" presStyleCnt="0"/>
      <dgm:spPr/>
    </dgm:pt>
    <dgm:pt modelId="{210823F6-AC1A-46E3-9D99-A319DF497539}" type="pres">
      <dgm:prSet presAssocID="{DCCE571A-4D30-4294-ABAF-6885F619D2D9}" presName="iconRect" presStyleLbl="node1" presStyleIdx="1" presStyleCnt="4" custLinFactNeighborX="-33371" custLinFactNeighborY="-8641"/>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chart"/>
        </a:ext>
      </dgm:extLst>
    </dgm:pt>
    <dgm:pt modelId="{2F262968-0DF4-4BB1-BD25-0ED2829FA45D}" type="pres">
      <dgm:prSet presAssocID="{DCCE571A-4D30-4294-ABAF-6885F619D2D9}" presName="iconSpace" presStyleCnt="0"/>
      <dgm:spPr/>
    </dgm:pt>
    <dgm:pt modelId="{3C1752BD-6530-4141-80E9-9A0923780DCB}" type="pres">
      <dgm:prSet presAssocID="{DCCE571A-4D30-4294-ABAF-6885F619D2D9}" presName="parTx" presStyleLbl="revTx" presStyleIdx="2" presStyleCnt="8" custLinFactNeighborX="-11681" custLinFactNeighborY="-20161">
        <dgm:presLayoutVars>
          <dgm:chMax val="0"/>
          <dgm:chPref val="0"/>
        </dgm:presLayoutVars>
      </dgm:prSet>
      <dgm:spPr/>
    </dgm:pt>
    <dgm:pt modelId="{C393D316-1AB7-4A24-B8A5-3485F2713F88}" type="pres">
      <dgm:prSet presAssocID="{DCCE571A-4D30-4294-ABAF-6885F619D2D9}" presName="txSpace" presStyleCnt="0"/>
      <dgm:spPr/>
    </dgm:pt>
    <dgm:pt modelId="{7CD40649-A74C-4AD8-B9D0-2573A1955C91}" type="pres">
      <dgm:prSet presAssocID="{DCCE571A-4D30-4294-ABAF-6885F619D2D9}" presName="desTx" presStyleLbl="revTx" presStyleIdx="3" presStyleCnt="8">
        <dgm:presLayoutVars/>
      </dgm:prSet>
      <dgm:spPr/>
    </dgm:pt>
    <dgm:pt modelId="{9A7327AD-D2A8-4CB1-B3E0-7543B1D84369}" type="pres">
      <dgm:prSet presAssocID="{2C1DF6EC-6090-4926-A556-3D2417B7F2AA}" presName="sibTrans" presStyleCnt="0"/>
      <dgm:spPr/>
    </dgm:pt>
    <dgm:pt modelId="{13BCBAD6-8F08-4029-90C7-8E8A0D0733DD}" type="pres">
      <dgm:prSet presAssocID="{1C1B28B7-2609-4BAA-AAAB-5801EDFD334C}" presName="compNode" presStyleCnt="0"/>
      <dgm:spPr/>
    </dgm:pt>
    <dgm:pt modelId="{B0A3ABD2-C471-4A21-8AEF-3843C86919E1}" type="pres">
      <dgm:prSet presAssocID="{1C1B28B7-2609-4BAA-AAAB-5801EDFD334C}" presName="iconRect" presStyleLbl="node1" presStyleIdx="2" presStyleCnt="4" custLinFactNeighborX="-63859" custLinFactNeighborY="-8641"/>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C05B68FE-639F-4FA9-A205-D74CFD77C39F}" type="pres">
      <dgm:prSet presAssocID="{1C1B28B7-2609-4BAA-AAAB-5801EDFD334C}" presName="iconSpace" presStyleCnt="0"/>
      <dgm:spPr/>
    </dgm:pt>
    <dgm:pt modelId="{C4D97C04-1692-4931-9A64-809D862C1739}" type="pres">
      <dgm:prSet presAssocID="{1C1B28B7-2609-4BAA-AAAB-5801EDFD334C}" presName="parTx" presStyleLbl="revTx" presStyleIdx="4" presStyleCnt="8" custLinFactNeighborX="-22351" custLinFactNeighborY="-20161">
        <dgm:presLayoutVars>
          <dgm:chMax val="0"/>
          <dgm:chPref val="0"/>
        </dgm:presLayoutVars>
      </dgm:prSet>
      <dgm:spPr/>
    </dgm:pt>
    <dgm:pt modelId="{62A868A2-37A4-4832-B3F5-E1EA98BA3648}" type="pres">
      <dgm:prSet presAssocID="{1C1B28B7-2609-4BAA-AAAB-5801EDFD334C}" presName="txSpace" presStyleCnt="0"/>
      <dgm:spPr/>
    </dgm:pt>
    <dgm:pt modelId="{6418EBED-F111-425B-8EE2-06B8B2297A68}" type="pres">
      <dgm:prSet presAssocID="{1C1B28B7-2609-4BAA-AAAB-5801EDFD334C}" presName="desTx" presStyleLbl="revTx" presStyleIdx="5" presStyleCnt="8">
        <dgm:presLayoutVars/>
      </dgm:prSet>
      <dgm:spPr/>
    </dgm:pt>
    <dgm:pt modelId="{2709C488-29F8-4BD1-B3EF-DCEFEAE52507}" type="pres">
      <dgm:prSet presAssocID="{A432C086-9156-4D32-A06E-6E237CC66D92}" presName="sibTrans" presStyleCnt="0"/>
      <dgm:spPr/>
    </dgm:pt>
    <dgm:pt modelId="{7E67F221-2AF2-4257-91E0-3BFD695F379D}" type="pres">
      <dgm:prSet presAssocID="{5D12E291-17CC-4825-B7A6-E1031BA4959D}" presName="compNode" presStyleCnt="0"/>
      <dgm:spPr/>
    </dgm:pt>
    <dgm:pt modelId="{D6B440CD-082A-4C32-9336-0C68200BBF68}" type="pres">
      <dgm:prSet presAssocID="{5D12E291-17CC-4825-B7A6-E1031BA4959D}" presName="iconRect" presStyleLbl="node1" presStyleIdx="3" presStyleCnt="4" custLinFactX="-4176" custLinFactNeighborX="-100000" custLinFactNeighborY="-8641"/>
      <dgm:spPr>
        <a:blipFill rotWithShape="1">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pt>
    <dgm:pt modelId="{2C10D294-DF3D-4936-95EC-D2E55D76189F}" type="pres">
      <dgm:prSet presAssocID="{5D12E291-17CC-4825-B7A6-E1031BA4959D}" presName="iconSpace" presStyleCnt="0"/>
      <dgm:spPr/>
    </dgm:pt>
    <dgm:pt modelId="{9D71E00D-3D67-48B2-8AD1-8B9C75D08A0E}" type="pres">
      <dgm:prSet presAssocID="{5D12E291-17CC-4825-B7A6-E1031BA4959D}" presName="parTx" presStyleLbl="revTx" presStyleIdx="6" presStyleCnt="8" custLinFactNeighborX="-32825" custLinFactNeighborY="-16040">
        <dgm:presLayoutVars>
          <dgm:chMax val="0"/>
          <dgm:chPref val="0"/>
        </dgm:presLayoutVars>
      </dgm:prSet>
      <dgm:spPr/>
    </dgm:pt>
    <dgm:pt modelId="{A26CE89A-266B-4BC6-A1BF-854E533854E0}" type="pres">
      <dgm:prSet presAssocID="{5D12E291-17CC-4825-B7A6-E1031BA4959D}" presName="txSpace" presStyleCnt="0"/>
      <dgm:spPr/>
    </dgm:pt>
    <dgm:pt modelId="{5820F8F1-19A6-43D1-AB7A-EA328CF38991}" type="pres">
      <dgm:prSet presAssocID="{5D12E291-17CC-4825-B7A6-E1031BA4959D}" presName="desTx" presStyleLbl="revTx" presStyleIdx="7" presStyleCnt="8">
        <dgm:presLayoutVars/>
      </dgm:prSet>
      <dgm:spPr/>
    </dgm:pt>
  </dgm:ptLst>
  <dgm:cxnLst>
    <dgm:cxn modelId="{079E1015-BF7E-499A-99C0-BA5607789253}" type="presOf" srcId="{E754A2A0-41CE-428B-9DDC-DCD1FD12D16A}" destId="{DF27DA54-DCB6-45F4-890E-F7DCC5A4BE12}" srcOrd="0" destOrd="0" presId="urn:microsoft.com/office/officeart/2018/5/layout/CenteredIconLabelDescriptionList"/>
    <dgm:cxn modelId="{05037335-2E5B-48BE-86A9-5372B1A16299}" srcId="{E817CCF5-DA3F-4E5F-BE7C-D8111B2BFEBA}" destId="{1C1B28B7-2609-4BAA-AAAB-5801EDFD334C}" srcOrd="2" destOrd="0" parTransId="{2BF5F791-D223-44A4-B231-6C3F4B786D08}" sibTransId="{A432C086-9156-4D32-A06E-6E237CC66D92}"/>
    <dgm:cxn modelId="{47DD6941-EDA4-4BC2-B917-D0E96910C07F}" srcId="{E817CCF5-DA3F-4E5F-BE7C-D8111B2BFEBA}" destId="{5D12E291-17CC-4825-B7A6-E1031BA4959D}" srcOrd="3" destOrd="0" parTransId="{CCB2FE98-AAEA-40DD-A6BB-99DF2B46CC05}" sibTransId="{EDE9F8E0-4D0C-4551-ACDD-4EC0BCCF7535}"/>
    <dgm:cxn modelId="{C5FF5745-4781-44B9-BC29-74DCE41C1172}" type="presOf" srcId="{DCCE571A-4D30-4294-ABAF-6885F619D2D9}" destId="{3C1752BD-6530-4141-80E9-9A0923780DCB}" srcOrd="0" destOrd="0" presId="urn:microsoft.com/office/officeart/2018/5/layout/CenteredIconLabelDescriptionList"/>
    <dgm:cxn modelId="{4D6131AC-1805-4438-A39D-4F587C933D11}" type="presOf" srcId="{E817CCF5-DA3F-4E5F-BE7C-D8111B2BFEBA}" destId="{071926C8-9E08-4BE0-A1E4-133B16FF713E}" srcOrd="0" destOrd="0" presId="urn:microsoft.com/office/officeart/2018/5/layout/CenteredIconLabelDescriptionList"/>
    <dgm:cxn modelId="{7A243DB8-C0B8-4718-B558-CE939B8FF03E}" srcId="{E754A2A0-41CE-428B-9DDC-DCD1FD12D16A}" destId="{C2F66EED-74C3-4F36-A1D4-8AFCBB009938}" srcOrd="0" destOrd="0" parTransId="{5CF5C62A-BD1A-4922-92B6-33ECA44C1F76}" sibTransId="{F9BAA161-AAEC-4A41-B4D9-A27EAD80526E}"/>
    <dgm:cxn modelId="{507A74C7-FEAF-4A4C-9250-0613CBC2F127}" srcId="{E817CCF5-DA3F-4E5F-BE7C-D8111B2BFEBA}" destId="{E754A2A0-41CE-428B-9DDC-DCD1FD12D16A}" srcOrd="0" destOrd="0" parTransId="{BE164097-A5AA-4EA1-9E64-D7FCD4DD2A4E}" sibTransId="{02D8D4EF-9694-45C7-AF26-E20371B3C352}"/>
    <dgm:cxn modelId="{B51342D1-507F-4538-B2E7-CC8612277523}" type="presOf" srcId="{1C1B28B7-2609-4BAA-AAAB-5801EDFD334C}" destId="{C4D97C04-1692-4931-9A64-809D862C1739}" srcOrd="0" destOrd="0" presId="urn:microsoft.com/office/officeart/2018/5/layout/CenteredIconLabelDescriptionList"/>
    <dgm:cxn modelId="{E70347E4-4461-4B80-8927-4CA0AEBFAAF8}" srcId="{E817CCF5-DA3F-4E5F-BE7C-D8111B2BFEBA}" destId="{DCCE571A-4D30-4294-ABAF-6885F619D2D9}" srcOrd="1" destOrd="0" parTransId="{3AD83C96-5A95-4337-BF2D-97454AF7F108}" sibTransId="{2C1DF6EC-6090-4926-A556-3D2417B7F2AA}"/>
    <dgm:cxn modelId="{425165EF-2ACB-499B-9690-43D2FC5BDC1C}" type="presOf" srcId="{5D12E291-17CC-4825-B7A6-E1031BA4959D}" destId="{9D71E00D-3D67-48B2-8AD1-8B9C75D08A0E}" srcOrd="0" destOrd="0" presId="urn:microsoft.com/office/officeart/2018/5/layout/CenteredIconLabelDescriptionList"/>
    <dgm:cxn modelId="{55A931F7-B2A3-4173-A574-A80CB726BAE2}" type="presOf" srcId="{C2F66EED-74C3-4F36-A1D4-8AFCBB009938}" destId="{DD091D0A-5A25-4241-91F3-18D32B0BDD4F}" srcOrd="0" destOrd="0" presId="urn:microsoft.com/office/officeart/2018/5/layout/CenteredIconLabelDescriptionList"/>
    <dgm:cxn modelId="{87DD2528-CB43-4F2F-AD70-34B2C76F4974}" type="presParOf" srcId="{071926C8-9E08-4BE0-A1E4-133B16FF713E}" destId="{1DA6F9F3-4A7F-42F9-8B77-7BD552F03105}" srcOrd="0" destOrd="0" presId="urn:microsoft.com/office/officeart/2018/5/layout/CenteredIconLabelDescriptionList"/>
    <dgm:cxn modelId="{C7D85599-D34F-41B3-ACEB-0C058EB1F61E}" type="presParOf" srcId="{1DA6F9F3-4A7F-42F9-8B77-7BD552F03105}" destId="{AF72813A-2810-4A52-BE92-611D54918694}" srcOrd="0" destOrd="0" presId="urn:microsoft.com/office/officeart/2018/5/layout/CenteredIconLabelDescriptionList"/>
    <dgm:cxn modelId="{C48669E0-1E6E-4350-9DF8-08B6FB55FE83}" type="presParOf" srcId="{1DA6F9F3-4A7F-42F9-8B77-7BD552F03105}" destId="{0FF9AC2C-F836-43CA-8259-A20F609F4C83}" srcOrd="1" destOrd="0" presId="urn:microsoft.com/office/officeart/2018/5/layout/CenteredIconLabelDescriptionList"/>
    <dgm:cxn modelId="{99FB1C93-FBB0-428C-B3D1-D2EC3308D436}" type="presParOf" srcId="{1DA6F9F3-4A7F-42F9-8B77-7BD552F03105}" destId="{DF27DA54-DCB6-45F4-890E-F7DCC5A4BE12}" srcOrd="2" destOrd="0" presId="urn:microsoft.com/office/officeart/2018/5/layout/CenteredIconLabelDescriptionList"/>
    <dgm:cxn modelId="{D2C113FF-430C-42FA-B64E-13ACE978DEE7}" type="presParOf" srcId="{1DA6F9F3-4A7F-42F9-8B77-7BD552F03105}" destId="{E3A03C26-8C60-4D73-A4C2-0678A1DD3B31}" srcOrd="3" destOrd="0" presId="urn:microsoft.com/office/officeart/2018/5/layout/CenteredIconLabelDescriptionList"/>
    <dgm:cxn modelId="{C10D59DD-0D52-4682-AC9F-5873A75B6FEF}" type="presParOf" srcId="{1DA6F9F3-4A7F-42F9-8B77-7BD552F03105}" destId="{DD091D0A-5A25-4241-91F3-18D32B0BDD4F}" srcOrd="4" destOrd="0" presId="urn:microsoft.com/office/officeart/2018/5/layout/CenteredIconLabelDescriptionList"/>
    <dgm:cxn modelId="{0510082E-5DF2-42DD-AE6C-D1E60730D4E3}" type="presParOf" srcId="{071926C8-9E08-4BE0-A1E4-133B16FF713E}" destId="{2564C0D4-4875-421D-81DB-70BF6751BBA7}" srcOrd="1" destOrd="0" presId="urn:microsoft.com/office/officeart/2018/5/layout/CenteredIconLabelDescriptionList"/>
    <dgm:cxn modelId="{E144C32E-E72B-4991-B9EC-93820D68CFB5}" type="presParOf" srcId="{071926C8-9E08-4BE0-A1E4-133B16FF713E}" destId="{3076B9F9-EC92-4653-AC03-C71FD5E9A400}" srcOrd="2" destOrd="0" presId="urn:microsoft.com/office/officeart/2018/5/layout/CenteredIconLabelDescriptionList"/>
    <dgm:cxn modelId="{66AB50A5-3D6E-4CE8-9C00-3540BF3A682A}" type="presParOf" srcId="{3076B9F9-EC92-4653-AC03-C71FD5E9A400}" destId="{210823F6-AC1A-46E3-9D99-A319DF497539}" srcOrd="0" destOrd="0" presId="urn:microsoft.com/office/officeart/2018/5/layout/CenteredIconLabelDescriptionList"/>
    <dgm:cxn modelId="{BB0A9168-4CEF-4C37-AA4F-28A0F96C5AAE}" type="presParOf" srcId="{3076B9F9-EC92-4653-AC03-C71FD5E9A400}" destId="{2F262968-0DF4-4BB1-BD25-0ED2829FA45D}" srcOrd="1" destOrd="0" presId="urn:microsoft.com/office/officeart/2018/5/layout/CenteredIconLabelDescriptionList"/>
    <dgm:cxn modelId="{05D1054F-4CFA-4960-9C76-474461246A75}" type="presParOf" srcId="{3076B9F9-EC92-4653-AC03-C71FD5E9A400}" destId="{3C1752BD-6530-4141-80E9-9A0923780DCB}" srcOrd="2" destOrd="0" presId="urn:microsoft.com/office/officeart/2018/5/layout/CenteredIconLabelDescriptionList"/>
    <dgm:cxn modelId="{021DA957-19C0-48AF-82E6-5EF64E6E4350}" type="presParOf" srcId="{3076B9F9-EC92-4653-AC03-C71FD5E9A400}" destId="{C393D316-1AB7-4A24-B8A5-3485F2713F88}" srcOrd="3" destOrd="0" presId="urn:microsoft.com/office/officeart/2018/5/layout/CenteredIconLabelDescriptionList"/>
    <dgm:cxn modelId="{E4E1ED22-2207-49AD-89BF-A68B1DCF8B24}" type="presParOf" srcId="{3076B9F9-EC92-4653-AC03-C71FD5E9A400}" destId="{7CD40649-A74C-4AD8-B9D0-2573A1955C91}" srcOrd="4" destOrd="0" presId="urn:microsoft.com/office/officeart/2018/5/layout/CenteredIconLabelDescriptionList"/>
    <dgm:cxn modelId="{E12208AE-A278-4C0F-9A95-B2A9F1FA788C}" type="presParOf" srcId="{071926C8-9E08-4BE0-A1E4-133B16FF713E}" destId="{9A7327AD-D2A8-4CB1-B3E0-7543B1D84369}" srcOrd="3" destOrd="0" presId="urn:microsoft.com/office/officeart/2018/5/layout/CenteredIconLabelDescriptionList"/>
    <dgm:cxn modelId="{04AF0028-0607-4319-870D-38F76BAD13CF}" type="presParOf" srcId="{071926C8-9E08-4BE0-A1E4-133B16FF713E}" destId="{13BCBAD6-8F08-4029-90C7-8E8A0D0733DD}" srcOrd="4" destOrd="0" presId="urn:microsoft.com/office/officeart/2018/5/layout/CenteredIconLabelDescriptionList"/>
    <dgm:cxn modelId="{6A4CD51F-23AC-49BF-A6C9-263678EFDC1A}" type="presParOf" srcId="{13BCBAD6-8F08-4029-90C7-8E8A0D0733DD}" destId="{B0A3ABD2-C471-4A21-8AEF-3843C86919E1}" srcOrd="0" destOrd="0" presId="urn:microsoft.com/office/officeart/2018/5/layout/CenteredIconLabelDescriptionList"/>
    <dgm:cxn modelId="{09B630B3-6E33-4A75-A9D0-DB0F7EABE59A}" type="presParOf" srcId="{13BCBAD6-8F08-4029-90C7-8E8A0D0733DD}" destId="{C05B68FE-639F-4FA9-A205-D74CFD77C39F}" srcOrd="1" destOrd="0" presId="urn:microsoft.com/office/officeart/2018/5/layout/CenteredIconLabelDescriptionList"/>
    <dgm:cxn modelId="{54C79EE1-3818-4202-8586-5211607DA0B9}" type="presParOf" srcId="{13BCBAD6-8F08-4029-90C7-8E8A0D0733DD}" destId="{C4D97C04-1692-4931-9A64-809D862C1739}" srcOrd="2" destOrd="0" presId="urn:microsoft.com/office/officeart/2018/5/layout/CenteredIconLabelDescriptionList"/>
    <dgm:cxn modelId="{18E2766E-C663-4DEC-B900-6C8AE4D2800E}" type="presParOf" srcId="{13BCBAD6-8F08-4029-90C7-8E8A0D0733DD}" destId="{62A868A2-37A4-4832-B3F5-E1EA98BA3648}" srcOrd="3" destOrd="0" presId="urn:microsoft.com/office/officeart/2018/5/layout/CenteredIconLabelDescriptionList"/>
    <dgm:cxn modelId="{9E5F65AC-D550-43B1-ABB5-AF4466613C81}" type="presParOf" srcId="{13BCBAD6-8F08-4029-90C7-8E8A0D0733DD}" destId="{6418EBED-F111-425B-8EE2-06B8B2297A68}" srcOrd="4" destOrd="0" presId="urn:microsoft.com/office/officeart/2018/5/layout/CenteredIconLabelDescriptionList"/>
    <dgm:cxn modelId="{FFE95761-D922-4445-8AD3-1D3A02E66059}" type="presParOf" srcId="{071926C8-9E08-4BE0-A1E4-133B16FF713E}" destId="{2709C488-29F8-4BD1-B3EF-DCEFEAE52507}" srcOrd="5" destOrd="0" presId="urn:microsoft.com/office/officeart/2018/5/layout/CenteredIconLabelDescriptionList"/>
    <dgm:cxn modelId="{DB7C6445-A640-4413-8C52-5864BEC5DFAA}" type="presParOf" srcId="{071926C8-9E08-4BE0-A1E4-133B16FF713E}" destId="{7E67F221-2AF2-4257-91E0-3BFD695F379D}" srcOrd="6" destOrd="0" presId="urn:microsoft.com/office/officeart/2018/5/layout/CenteredIconLabelDescriptionList"/>
    <dgm:cxn modelId="{2969C604-59C5-4FA7-B208-A29FF0D62AF8}" type="presParOf" srcId="{7E67F221-2AF2-4257-91E0-3BFD695F379D}" destId="{D6B440CD-082A-4C32-9336-0C68200BBF68}" srcOrd="0" destOrd="0" presId="urn:microsoft.com/office/officeart/2018/5/layout/CenteredIconLabelDescriptionList"/>
    <dgm:cxn modelId="{B8826147-8381-41BB-B3EB-F7B1B8BAC838}" type="presParOf" srcId="{7E67F221-2AF2-4257-91E0-3BFD695F379D}" destId="{2C10D294-DF3D-4936-95EC-D2E55D76189F}" srcOrd="1" destOrd="0" presId="urn:microsoft.com/office/officeart/2018/5/layout/CenteredIconLabelDescriptionList"/>
    <dgm:cxn modelId="{C5AE9333-CC11-4A8F-8236-F9A1C3CF24AB}" type="presParOf" srcId="{7E67F221-2AF2-4257-91E0-3BFD695F379D}" destId="{9D71E00D-3D67-48B2-8AD1-8B9C75D08A0E}" srcOrd="2" destOrd="0" presId="urn:microsoft.com/office/officeart/2018/5/layout/CenteredIconLabelDescriptionList"/>
    <dgm:cxn modelId="{620C4F06-EB03-445E-AECB-63593D83F8FF}" type="presParOf" srcId="{7E67F221-2AF2-4257-91E0-3BFD695F379D}" destId="{A26CE89A-266B-4BC6-A1BF-854E533854E0}" srcOrd="3" destOrd="0" presId="urn:microsoft.com/office/officeart/2018/5/layout/CenteredIconLabelDescriptionList"/>
    <dgm:cxn modelId="{026273F4-0AFC-41DE-8D14-B4B47D24FD69}" type="presParOf" srcId="{7E67F221-2AF2-4257-91E0-3BFD695F379D}" destId="{5820F8F1-19A6-43D1-AB7A-EA328CF38991}" srcOrd="4" destOrd="0" presId="urn:microsoft.com/office/officeart/2018/5/layout/CenteredIconLabelDescriptionList"/>
  </dgm:cxnLst>
  <dgm:bg>
    <a:noFill/>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817CCF5-DA3F-4E5F-BE7C-D8111B2BFEBA}" type="doc">
      <dgm:prSet loTypeId="urn:microsoft.com/office/officeart/2018/5/layout/CenteredIconLabelDescriptionList" loCatId="icon" qsTypeId="urn:microsoft.com/office/officeart/2005/8/quickstyle/simple1" qsCatId="simple" csTypeId="urn:microsoft.com/office/officeart/2018/5/colors/Iconchunking_neutralbg_accent2_2" csCatId="accent2" phldr="1"/>
      <dgm:spPr/>
      <dgm:t>
        <a:bodyPr/>
        <a:lstStyle/>
        <a:p>
          <a:endParaRPr lang="en-US"/>
        </a:p>
      </dgm:t>
    </dgm:pt>
    <dgm:pt modelId="{E754A2A0-41CE-428B-9DDC-DCD1FD12D16A}">
      <dgm:prSet/>
      <dgm:spPr/>
      <dgm:t>
        <a:bodyPr/>
        <a:lstStyle/>
        <a:p>
          <a:pPr>
            <a:lnSpc>
              <a:spcPct val="100000"/>
            </a:lnSpc>
            <a:defRPr b="1"/>
          </a:pPr>
          <a:r>
            <a:rPr lang="en-US" dirty="0"/>
            <a:t>Interpersonal</a:t>
          </a:r>
        </a:p>
      </dgm:t>
    </dgm:pt>
    <dgm:pt modelId="{BE164097-A5AA-4EA1-9E64-D7FCD4DD2A4E}" type="parTrans" cxnId="{507A74C7-FEAF-4A4C-9250-0613CBC2F127}">
      <dgm:prSet/>
      <dgm:spPr/>
      <dgm:t>
        <a:bodyPr/>
        <a:lstStyle/>
        <a:p>
          <a:endParaRPr lang="en-US"/>
        </a:p>
      </dgm:t>
    </dgm:pt>
    <dgm:pt modelId="{02D8D4EF-9694-45C7-AF26-E20371B3C352}" type="sibTrans" cxnId="{507A74C7-FEAF-4A4C-9250-0613CBC2F127}">
      <dgm:prSet/>
      <dgm:spPr/>
      <dgm:t>
        <a:bodyPr/>
        <a:lstStyle/>
        <a:p>
          <a:endParaRPr lang="en-US"/>
        </a:p>
      </dgm:t>
    </dgm:pt>
    <dgm:pt modelId="{DCCE571A-4D30-4294-ABAF-6885F619D2D9}">
      <dgm:prSet/>
      <dgm:spPr/>
      <dgm:t>
        <a:bodyPr/>
        <a:lstStyle/>
        <a:p>
          <a:pPr>
            <a:lnSpc>
              <a:spcPct val="100000"/>
            </a:lnSpc>
            <a:defRPr b="1"/>
          </a:pPr>
          <a:r>
            <a:rPr lang="en-US" dirty="0"/>
            <a:t>Informational</a:t>
          </a:r>
        </a:p>
      </dgm:t>
    </dgm:pt>
    <dgm:pt modelId="{3AD83C96-5A95-4337-BF2D-97454AF7F108}" type="parTrans" cxnId="{E70347E4-4461-4B80-8927-4CA0AEBFAAF8}">
      <dgm:prSet/>
      <dgm:spPr/>
      <dgm:t>
        <a:bodyPr/>
        <a:lstStyle/>
        <a:p>
          <a:endParaRPr lang="en-US"/>
        </a:p>
      </dgm:t>
    </dgm:pt>
    <dgm:pt modelId="{2C1DF6EC-6090-4926-A556-3D2417B7F2AA}" type="sibTrans" cxnId="{E70347E4-4461-4B80-8927-4CA0AEBFAAF8}">
      <dgm:prSet/>
      <dgm:spPr/>
      <dgm:t>
        <a:bodyPr/>
        <a:lstStyle/>
        <a:p>
          <a:endParaRPr lang="en-US"/>
        </a:p>
      </dgm:t>
    </dgm:pt>
    <dgm:pt modelId="{1C1B28B7-2609-4BAA-AAAB-5801EDFD334C}">
      <dgm:prSet/>
      <dgm:spPr/>
      <dgm:t>
        <a:bodyPr/>
        <a:lstStyle/>
        <a:p>
          <a:pPr>
            <a:lnSpc>
              <a:spcPct val="100000"/>
            </a:lnSpc>
            <a:defRPr b="1"/>
          </a:pPr>
          <a:r>
            <a:rPr lang="en-US" dirty="0"/>
            <a:t>Decisional</a:t>
          </a:r>
        </a:p>
      </dgm:t>
    </dgm:pt>
    <dgm:pt modelId="{2BF5F791-D223-44A4-B231-6C3F4B786D08}" type="parTrans" cxnId="{05037335-2E5B-48BE-86A9-5372B1A16299}">
      <dgm:prSet/>
      <dgm:spPr/>
      <dgm:t>
        <a:bodyPr/>
        <a:lstStyle/>
        <a:p>
          <a:endParaRPr lang="en-US"/>
        </a:p>
      </dgm:t>
    </dgm:pt>
    <dgm:pt modelId="{A432C086-9156-4D32-A06E-6E237CC66D92}" type="sibTrans" cxnId="{05037335-2E5B-48BE-86A9-5372B1A16299}">
      <dgm:prSet/>
      <dgm:spPr/>
      <dgm:t>
        <a:bodyPr/>
        <a:lstStyle/>
        <a:p>
          <a:endParaRPr lang="en-US"/>
        </a:p>
      </dgm:t>
    </dgm:pt>
    <dgm:pt modelId="{071926C8-9E08-4BE0-A1E4-133B16FF713E}" type="pres">
      <dgm:prSet presAssocID="{E817CCF5-DA3F-4E5F-BE7C-D8111B2BFEBA}" presName="root" presStyleCnt="0">
        <dgm:presLayoutVars>
          <dgm:dir/>
          <dgm:resizeHandles val="exact"/>
        </dgm:presLayoutVars>
      </dgm:prSet>
      <dgm:spPr/>
    </dgm:pt>
    <dgm:pt modelId="{1DA6F9F3-4A7F-42F9-8B77-7BD552F03105}" type="pres">
      <dgm:prSet presAssocID="{E754A2A0-41CE-428B-9DDC-DCD1FD12D16A}" presName="compNode" presStyleCnt="0"/>
      <dgm:spPr/>
    </dgm:pt>
    <dgm:pt modelId="{AF72813A-2810-4A52-BE92-611D54918694}" type="pres">
      <dgm:prSet presAssocID="{E754A2A0-41CE-428B-9DDC-DCD1FD12D16A}"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Boardroom"/>
        </a:ext>
      </dgm:extLst>
    </dgm:pt>
    <dgm:pt modelId="{0FF9AC2C-F836-43CA-8259-A20F609F4C83}" type="pres">
      <dgm:prSet presAssocID="{E754A2A0-41CE-428B-9DDC-DCD1FD12D16A}" presName="iconSpace" presStyleCnt="0"/>
      <dgm:spPr/>
    </dgm:pt>
    <dgm:pt modelId="{DF27DA54-DCB6-45F4-890E-F7DCC5A4BE12}" type="pres">
      <dgm:prSet presAssocID="{E754A2A0-41CE-428B-9DDC-DCD1FD12D16A}" presName="parTx" presStyleLbl="revTx" presStyleIdx="0" presStyleCnt="6">
        <dgm:presLayoutVars>
          <dgm:chMax val="0"/>
          <dgm:chPref val="0"/>
        </dgm:presLayoutVars>
      </dgm:prSet>
      <dgm:spPr/>
    </dgm:pt>
    <dgm:pt modelId="{E3A03C26-8C60-4D73-A4C2-0678A1DD3B31}" type="pres">
      <dgm:prSet presAssocID="{E754A2A0-41CE-428B-9DDC-DCD1FD12D16A}" presName="txSpace" presStyleCnt="0"/>
      <dgm:spPr/>
    </dgm:pt>
    <dgm:pt modelId="{DD091D0A-5A25-4241-91F3-18D32B0BDD4F}" type="pres">
      <dgm:prSet presAssocID="{E754A2A0-41CE-428B-9DDC-DCD1FD12D16A}" presName="desTx" presStyleLbl="revTx" presStyleIdx="1" presStyleCnt="6">
        <dgm:presLayoutVars/>
      </dgm:prSet>
      <dgm:spPr/>
    </dgm:pt>
    <dgm:pt modelId="{2564C0D4-4875-421D-81DB-70BF6751BBA7}" type="pres">
      <dgm:prSet presAssocID="{02D8D4EF-9694-45C7-AF26-E20371B3C352}" presName="sibTrans" presStyleCnt="0"/>
      <dgm:spPr/>
    </dgm:pt>
    <dgm:pt modelId="{3076B9F9-EC92-4653-AC03-C71FD5E9A400}" type="pres">
      <dgm:prSet presAssocID="{DCCE571A-4D30-4294-ABAF-6885F619D2D9}" presName="compNode" presStyleCnt="0"/>
      <dgm:spPr/>
    </dgm:pt>
    <dgm:pt modelId="{210823F6-AC1A-46E3-9D99-A319DF497539}" type="pres">
      <dgm:prSet presAssocID="{DCCE571A-4D30-4294-ABAF-6885F619D2D9}" presName="iconRect" presStyleLbl="node1" presStyleIdx="1" presStyleCnt="3"/>
      <dgm:spPr>
        <a:blipFill rotWithShape="1">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pt>
    <dgm:pt modelId="{2F262968-0DF4-4BB1-BD25-0ED2829FA45D}" type="pres">
      <dgm:prSet presAssocID="{DCCE571A-4D30-4294-ABAF-6885F619D2D9}" presName="iconSpace" presStyleCnt="0"/>
      <dgm:spPr/>
    </dgm:pt>
    <dgm:pt modelId="{3C1752BD-6530-4141-80E9-9A0923780DCB}" type="pres">
      <dgm:prSet presAssocID="{DCCE571A-4D30-4294-ABAF-6885F619D2D9}" presName="parTx" presStyleLbl="revTx" presStyleIdx="2" presStyleCnt="6">
        <dgm:presLayoutVars>
          <dgm:chMax val="0"/>
          <dgm:chPref val="0"/>
        </dgm:presLayoutVars>
      </dgm:prSet>
      <dgm:spPr/>
    </dgm:pt>
    <dgm:pt modelId="{C393D316-1AB7-4A24-B8A5-3485F2713F88}" type="pres">
      <dgm:prSet presAssocID="{DCCE571A-4D30-4294-ABAF-6885F619D2D9}" presName="txSpace" presStyleCnt="0"/>
      <dgm:spPr/>
    </dgm:pt>
    <dgm:pt modelId="{7CD40649-A74C-4AD8-B9D0-2573A1955C91}" type="pres">
      <dgm:prSet presAssocID="{DCCE571A-4D30-4294-ABAF-6885F619D2D9}" presName="desTx" presStyleLbl="revTx" presStyleIdx="3" presStyleCnt="6">
        <dgm:presLayoutVars/>
      </dgm:prSet>
      <dgm:spPr/>
    </dgm:pt>
    <dgm:pt modelId="{9A7327AD-D2A8-4CB1-B3E0-7543B1D84369}" type="pres">
      <dgm:prSet presAssocID="{2C1DF6EC-6090-4926-A556-3D2417B7F2AA}" presName="sibTrans" presStyleCnt="0"/>
      <dgm:spPr/>
    </dgm:pt>
    <dgm:pt modelId="{13BCBAD6-8F08-4029-90C7-8E8A0D0733DD}" type="pres">
      <dgm:prSet presAssocID="{1C1B28B7-2609-4BAA-AAAB-5801EDFD334C}" presName="compNode" presStyleCnt="0"/>
      <dgm:spPr/>
    </dgm:pt>
    <dgm:pt modelId="{B0A3ABD2-C471-4A21-8AEF-3843C86919E1}" type="pres">
      <dgm:prSet presAssocID="{1C1B28B7-2609-4BAA-AAAB-5801EDFD334C}"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User network"/>
        </a:ext>
      </dgm:extLst>
    </dgm:pt>
    <dgm:pt modelId="{C05B68FE-639F-4FA9-A205-D74CFD77C39F}" type="pres">
      <dgm:prSet presAssocID="{1C1B28B7-2609-4BAA-AAAB-5801EDFD334C}" presName="iconSpace" presStyleCnt="0"/>
      <dgm:spPr/>
    </dgm:pt>
    <dgm:pt modelId="{C4D97C04-1692-4931-9A64-809D862C1739}" type="pres">
      <dgm:prSet presAssocID="{1C1B28B7-2609-4BAA-AAAB-5801EDFD334C}" presName="parTx" presStyleLbl="revTx" presStyleIdx="4" presStyleCnt="6">
        <dgm:presLayoutVars>
          <dgm:chMax val="0"/>
          <dgm:chPref val="0"/>
        </dgm:presLayoutVars>
      </dgm:prSet>
      <dgm:spPr/>
    </dgm:pt>
    <dgm:pt modelId="{62A868A2-37A4-4832-B3F5-E1EA98BA3648}" type="pres">
      <dgm:prSet presAssocID="{1C1B28B7-2609-4BAA-AAAB-5801EDFD334C}" presName="txSpace" presStyleCnt="0"/>
      <dgm:spPr/>
    </dgm:pt>
    <dgm:pt modelId="{6418EBED-F111-425B-8EE2-06B8B2297A68}" type="pres">
      <dgm:prSet presAssocID="{1C1B28B7-2609-4BAA-AAAB-5801EDFD334C}" presName="desTx" presStyleLbl="revTx" presStyleIdx="5" presStyleCnt="6">
        <dgm:presLayoutVars/>
      </dgm:prSet>
      <dgm:spPr/>
    </dgm:pt>
  </dgm:ptLst>
  <dgm:cxnLst>
    <dgm:cxn modelId="{079E1015-BF7E-499A-99C0-BA5607789253}" type="presOf" srcId="{E754A2A0-41CE-428B-9DDC-DCD1FD12D16A}" destId="{DF27DA54-DCB6-45F4-890E-F7DCC5A4BE12}" srcOrd="0" destOrd="0" presId="urn:microsoft.com/office/officeart/2018/5/layout/CenteredIconLabelDescriptionList"/>
    <dgm:cxn modelId="{05037335-2E5B-48BE-86A9-5372B1A16299}" srcId="{E817CCF5-DA3F-4E5F-BE7C-D8111B2BFEBA}" destId="{1C1B28B7-2609-4BAA-AAAB-5801EDFD334C}" srcOrd="2" destOrd="0" parTransId="{2BF5F791-D223-44A4-B231-6C3F4B786D08}" sibTransId="{A432C086-9156-4D32-A06E-6E237CC66D92}"/>
    <dgm:cxn modelId="{C5FF5745-4781-44B9-BC29-74DCE41C1172}" type="presOf" srcId="{DCCE571A-4D30-4294-ABAF-6885F619D2D9}" destId="{3C1752BD-6530-4141-80E9-9A0923780DCB}" srcOrd="0" destOrd="0" presId="urn:microsoft.com/office/officeart/2018/5/layout/CenteredIconLabelDescriptionList"/>
    <dgm:cxn modelId="{4D6131AC-1805-4438-A39D-4F587C933D11}" type="presOf" srcId="{E817CCF5-DA3F-4E5F-BE7C-D8111B2BFEBA}" destId="{071926C8-9E08-4BE0-A1E4-133B16FF713E}" srcOrd="0" destOrd="0" presId="urn:microsoft.com/office/officeart/2018/5/layout/CenteredIconLabelDescriptionList"/>
    <dgm:cxn modelId="{507A74C7-FEAF-4A4C-9250-0613CBC2F127}" srcId="{E817CCF5-DA3F-4E5F-BE7C-D8111B2BFEBA}" destId="{E754A2A0-41CE-428B-9DDC-DCD1FD12D16A}" srcOrd="0" destOrd="0" parTransId="{BE164097-A5AA-4EA1-9E64-D7FCD4DD2A4E}" sibTransId="{02D8D4EF-9694-45C7-AF26-E20371B3C352}"/>
    <dgm:cxn modelId="{B51342D1-507F-4538-B2E7-CC8612277523}" type="presOf" srcId="{1C1B28B7-2609-4BAA-AAAB-5801EDFD334C}" destId="{C4D97C04-1692-4931-9A64-809D862C1739}" srcOrd="0" destOrd="0" presId="urn:microsoft.com/office/officeart/2018/5/layout/CenteredIconLabelDescriptionList"/>
    <dgm:cxn modelId="{E70347E4-4461-4B80-8927-4CA0AEBFAAF8}" srcId="{E817CCF5-DA3F-4E5F-BE7C-D8111B2BFEBA}" destId="{DCCE571A-4D30-4294-ABAF-6885F619D2D9}" srcOrd="1" destOrd="0" parTransId="{3AD83C96-5A95-4337-BF2D-97454AF7F108}" sibTransId="{2C1DF6EC-6090-4926-A556-3D2417B7F2AA}"/>
    <dgm:cxn modelId="{87DD2528-CB43-4F2F-AD70-34B2C76F4974}" type="presParOf" srcId="{071926C8-9E08-4BE0-A1E4-133B16FF713E}" destId="{1DA6F9F3-4A7F-42F9-8B77-7BD552F03105}" srcOrd="0" destOrd="0" presId="urn:microsoft.com/office/officeart/2018/5/layout/CenteredIconLabelDescriptionList"/>
    <dgm:cxn modelId="{C7D85599-D34F-41B3-ACEB-0C058EB1F61E}" type="presParOf" srcId="{1DA6F9F3-4A7F-42F9-8B77-7BD552F03105}" destId="{AF72813A-2810-4A52-BE92-611D54918694}" srcOrd="0" destOrd="0" presId="urn:microsoft.com/office/officeart/2018/5/layout/CenteredIconLabelDescriptionList"/>
    <dgm:cxn modelId="{C48669E0-1E6E-4350-9DF8-08B6FB55FE83}" type="presParOf" srcId="{1DA6F9F3-4A7F-42F9-8B77-7BD552F03105}" destId="{0FF9AC2C-F836-43CA-8259-A20F609F4C83}" srcOrd="1" destOrd="0" presId="urn:microsoft.com/office/officeart/2018/5/layout/CenteredIconLabelDescriptionList"/>
    <dgm:cxn modelId="{99FB1C93-FBB0-428C-B3D1-D2EC3308D436}" type="presParOf" srcId="{1DA6F9F3-4A7F-42F9-8B77-7BD552F03105}" destId="{DF27DA54-DCB6-45F4-890E-F7DCC5A4BE12}" srcOrd="2" destOrd="0" presId="urn:microsoft.com/office/officeart/2018/5/layout/CenteredIconLabelDescriptionList"/>
    <dgm:cxn modelId="{D2C113FF-430C-42FA-B64E-13ACE978DEE7}" type="presParOf" srcId="{1DA6F9F3-4A7F-42F9-8B77-7BD552F03105}" destId="{E3A03C26-8C60-4D73-A4C2-0678A1DD3B31}" srcOrd="3" destOrd="0" presId="urn:microsoft.com/office/officeart/2018/5/layout/CenteredIconLabelDescriptionList"/>
    <dgm:cxn modelId="{C10D59DD-0D52-4682-AC9F-5873A75B6FEF}" type="presParOf" srcId="{1DA6F9F3-4A7F-42F9-8B77-7BD552F03105}" destId="{DD091D0A-5A25-4241-91F3-18D32B0BDD4F}" srcOrd="4" destOrd="0" presId="urn:microsoft.com/office/officeart/2018/5/layout/CenteredIconLabelDescriptionList"/>
    <dgm:cxn modelId="{0510082E-5DF2-42DD-AE6C-D1E60730D4E3}" type="presParOf" srcId="{071926C8-9E08-4BE0-A1E4-133B16FF713E}" destId="{2564C0D4-4875-421D-81DB-70BF6751BBA7}" srcOrd="1" destOrd="0" presId="urn:microsoft.com/office/officeart/2018/5/layout/CenteredIconLabelDescriptionList"/>
    <dgm:cxn modelId="{E144C32E-E72B-4991-B9EC-93820D68CFB5}" type="presParOf" srcId="{071926C8-9E08-4BE0-A1E4-133B16FF713E}" destId="{3076B9F9-EC92-4653-AC03-C71FD5E9A400}" srcOrd="2" destOrd="0" presId="urn:microsoft.com/office/officeart/2018/5/layout/CenteredIconLabelDescriptionList"/>
    <dgm:cxn modelId="{66AB50A5-3D6E-4CE8-9C00-3540BF3A682A}" type="presParOf" srcId="{3076B9F9-EC92-4653-AC03-C71FD5E9A400}" destId="{210823F6-AC1A-46E3-9D99-A319DF497539}" srcOrd="0" destOrd="0" presId="urn:microsoft.com/office/officeart/2018/5/layout/CenteredIconLabelDescriptionList"/>
    <dgm:cxn modelId="{BB0A9168-4CEF-4C37-AA4F-28A0F96C5AAE}" type="presParOf" srcId="{3076B9F9-EC92-4653-AC03-C71FD5E9A400}" destId="{2F262968-0DF4-4BB1-BD25-0ED2829FA45D}" srcOrd="1" destOrd="0" presId="urn:microsoft.com/office/officeart/2018/5/layout/CenteredIconLabelDescriptionList"/>
    <dgm:cxn modelId="{05D1054F-4CFA-4960-9C76-474461246A75}" type="presParOf" srcId="{3076B9F9-EC92-4653-AC03-C71FD5E9A400}" destId="{3C1752BD-6530-4141-80E9-9A0923780DCB}" srcOrd="2" destOrd="0" presId="urn:microsoft.com/office/officeart/2018/5/layout/CenteredIconLabelDescriptionList"/>
    <dgm:cxn modelId="{021DA957-19C0-48AF-82E6-5EF64E6E4350}" type="presParOf" srcId="{3076B9F9-EC92-4653-AC03-C71FD5E9A400}" destId="{C393D316-1AB7-4A24-B8A5-3485F2713F88}" srcOrd="3" destOrd="0" presId="urn:microsoft.com/office/officeart/2018/5/layout/CenteredIconLabelDescriptionList"/>
    <dgm:cxn modelId="{E4E1ED22-2207-49AD-89BF-A68B1DCF8B24}" type="presParOf" srcId="{3076B9F9-EC92-4653-AC03-C71FD5E9A400}" destId="{7CD40649-A74C-4AD8-B9D0-2573A1955C91}" srcOrd="4" destOrd="0" presId="urn:microsoft.com/office/officeart/2018/5/layout/CenteredIconLabelDescriptionList"/>
    <dgm:cxn modelId="{E12208AE-A278-4C0F-9A95-B2A9F1FA788C}" type="presParOf" srcId="{071926C8-9E08-4BE0-A1E4-133B16FF713E}" destId="{9A7327AD-D2A8-4CB1-B3E0-7543B1D84369}" srcOrd="3" destOrd="0" presId="urn:microsoft.com/office/officeart/2018/5/layout/CenteredIconLabelDescriptionList"/>
    <dgm:cxn modelId="{04AF0028-0607-4319-870D-38F76BAD13CF}" type="presParOf" srcId="{071926C8-9E08-4BE0-A1E4-133B16FF713E}" destId="{13BCBAD6-8F08-4029-90C7-8E8A0D0733DD}" srcOrd="4" destOrd="0" presId="urn:microsoft.com/office/officeart/2018/5/layout/CenteredIconLabelDescriptionList"/>
    <dgm:cxn modelId="{6A4CD51F-23AC-49BF-A6C9-263678EFDC1A}" type="presParOf" srcId="{13BCBAD6-8F08-4029-90C7-8E8A0D0733DD}" destId="{B0A3ABD2-C471-4A21-8AEF-3843C86919E1}" srcOrd="0" destOrd="0" presId="urn:microsoft.com/office/officeart/2018/5/layout/CenteredIconLabelDescriptionList"/>
    <dgm:cxn modelId="{09B630B3-6E33-4A75-A9D0-DB0F7EABE59A}" type="presParOf" srcId="{13BCBAD6-8F08-4029-90C7-8E8A0D0733DD}" destId="{C05B68FE-639F-4FA9-A205-D74CFD77C39F}" srcOrd="1" destOrd="0" presId="urn:microsoft.com/office/officeart/2018/5/layout/CenteredIconLabelDescriptionList"/>
    <dgm:cxn modelId="{54C79EE1-3818-4202-8586-5211607DA0B9}" type="presParOf" srcId="{13BCBAD6-8F08-4029-90C7-8E8A0D0733DD}" destId="{C4D97C04-1692-4931-9A64-809D862C1739}" srcOrd="2" destOrd="0" presId="urn:microsoft.com/office/officeart/2018/5/layout/CenteredIconLabelDescriptionList"/>
    <dgm:cxn modelId="{18E2766E-C663-4DEC-B900-6C8AE4D2800E}" type="presParOf" srcId="{13BCBAD6-8F08-4029-90C7-8E8A0D0733DD}" destId="{62A868A2-37A4-4832-B3F5-E1EA98BA3648}" srcOrd="3" destOrd="0" presId="urn:microsoft.com/office/officeart/2018/5/layout/CenteredIconLabelDescriptionList"/>
    <dgm:cxn modelId="{9E5F65AC-D550-43B1-ABB5-AF4466613C81}" type="presParOf" srcId="{13BCBAD6-8F08-4029-90C7-8E8A0D0733DD}" destId="{6418EBED-F111-425B-8EE2-06B8B2297A68}" srcOrd="4" destOrd="0" presId="urn:microsoft.com/office/officeart/2018/5/layout/CenteredIconLabelDescription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0790BD7-8CC4-45F7-AF19-CAAD2189E332}" type="doc">
      <dgm:prSet loTypeId="urn:microsoft.com/office/officeart/2008/layout/VerticalAccentList" loCatId="list" qsTypeId="urn:microsoft.com/office/officeart/2005/8/quickstyle/simple1" qsCatId="simple" csTypeId="urn:microsoft.com/office/officeart/2005/8/colors/colorful1" csCatId="colorful" phldr="1"/>
      <dgm:spPr/>
      <dgm:t>
        <a:bodyPr/>
        <a:lstStyle/>
        <a:p>
          <a:endParaRPr lang="en-US"/>
        </a:p>
      </dgm:t>
    </dgm:pt>
    <dgm:pt modelId="{FDC24553-AC75-47AF-BAE4-D7A1F66C1D50}">
      <dgm:prSet phldrT="[Text]"/>
      <dgm:spPr/>
      <dgm:t>
        <a:bodyPr/>
        <a:lstStyle/>
        <a:p>
          <a:r>
            <a:rPr lang="en-US" dirty="0"/>
            <a:t>Integrated Management Style: </a:t>
          </a:r>
        </a:p>
      </dgm:t>
    </dgm:pt>
    <dgm:pt modelId="{96FC2B5A-2F2F-4C72-B794-54237C5A8AEA}" type="parTrans" cxnId="{5453D8C3-2D3D-487E-9AF5-20698FB5FC4F}">
      <dgm:prSet/>
      <dgm:spPr/>
      <dgm:t>
        <a:bodyPr/>
        <a:lstStyle/>
        <a:p>
          <a:endParaRPr lang="en-US"/>
        </a:p>
      </dgm:t>
    </dgm:pt>
    <dgm:pt modelId="{F9844271-AA5D-4209-830C-C82FB28345F2}" type="sibTrans" cxnId="{5453D8C3-2D3D-487E-9AF5-20698FB5FC4F}">
      <dgm:prSet/>
      <dgm:spPr/>
      <dgm:t>
        <a:bodyPr/>
        <a:lstStyle/>
        <a:p>
          <a:endParaRPr lang="en-US"/>
        </a:p>
      </dgm:t>
    </dgm:pt>
    <dgm:pt modelId="{048778B3-8FF1-418D-988F-5D2FD5D26AD8}">
      <dgm:prSet phldrT="[Text]"/>
      <dgm:spPr/>
      <dgm:t>
        <a:bodyPr/>
        <a:lstStyle/>
        <a:p>
          <a:pPr>
            <a:buNone/>
          </a:pPr>
          <a:r>
            <a:rPr lang="en-US" dirty="0"/>
            <a:t>To adjust to shifting business conditions, Aston Martin makes use of Linkert's Systems 1-4, McGregor's Theory X/Y, and Tannenbaum and Schmidt's Continuum of Leadership Styles. </a:t>
          </a:r>
        </a:p>
      </dgm:t>
    </dgm:pt>
    <dgm:pt modelId="{58DCE36C-494E-43FE-B9D5-134BCAF732E2}" type="parTrans" cxnId="{7592683E-E839-4F8A-B352-1D89B96440F7}">
      <dgm:prSet/>
      <dgm:spPr/>
      <dgm:t>
        <a:bodyPr/>
        <a:lstStyle/>
        <a:p>
          <a:endParaRPr lang="en-US"/>
        </a:p>
      </dgm:t>
    </dgm:pt>
    <dgm:pt modelId="{DEF39F39-F0E8-4EA6-90AB-D6C916743A99}" type="sibTrans" cxnId="{7592683E-E839-4F8A-B352-1D89B96440F7}">
      <dgm:prSet/>
      <dgm:spPr/>
      <dgm:t>
        <a:bodyPr/>
        <a:lstStyle/>
        <a:p>
          <a:endParaRPr lang="en-US"/>
        </a:p>
      </dgm:t>
    </dgm:pt>
    <dgm:pt modelId="{607B1F4F-7165-41EF-B161-0F5BE61B35CC}">
      <dgm:prSet phldrT="[Text]"/>
      <dgm:spPr/>
      <dgm:t>
        <a:bodyPr/>
        <a:lstStyle/>
        <a:p>
          <a:r>
            <a:rPr lang="en-US" dirty="0"/>
            <a:t>Staff Engagement: </a:t>
          </a:r>
        </a:p>
      </dgm:t>
    </dgm:pt>
    <dgm:pt modelId="{B763BCE9-832D-4614-93D0-07568D8EB0FA}" type="parTrans" cxnId="{BDE1E14E-4F3F-4F63-9ED5-7605EA773594}">
      <dgm:prSet/>
      <dgm:spPr/>
      <dgm:t>
        <a:bodyPr/>
        <a:lstStyle/>
        <a:p>
          <a:endParaRPr lang="en-US"/>
        </a:p>
      </dgm:t>
    </dgm:pt>
    <dgm:pt modelId="{C5EDB13C-5308-4D1C-B341-03C71758E20B}" type="sibTrans" cxnId="{BDE1E14E-4F3F-4F63-9ED5-7605EA773594}">
      <dgm:prSet/>
      <dgm:spPr/>
      <dgm:t>
        <a:bodyPr/>
        <a:lstStyle/>
        <a:p>
          <a:endParaRPr lang="en-US"/>
        </a:p>
      </dgm:t>
    </dgm:pt>
    <dgm:pt modelId="{EC51E203-D863-452B-9D6E-944ECAD8A080}">
      <dgm:prSet phldrT="[Text]"/>
      <dgm:spPr/>
      <dgm:t>
        <a:bodyPr/>
        <a:lstStyle/>
        <a:p>
          <a:pPr>
            <a:buNone/>
          </a:pPr>
          <a:r>
            <a:rPr lang="en-US" dirty="0"/>
            <a:t>The company prioritizes intrinsic motivation for quality control and encourages staff participation in decision-making. </a:t>
          </a:r>
          <a:br>
            <a:rPr lang="en-US" dirty="0"/>
          </a:br>
          <a:r>
            <a:rPr lang="en-US" dirty="0"/>
            <a:t>Various Leadership Theories: </a:t>
          </a:r>
          <a:br>
            <a:rPr lang="en-US" dirty="0"/>
          </a:br>
          <a:r>
            <a:rPr lang="en-US" dirty="0"/>
            <a:t>Toyota: Prioritizes Rapid Management and a collaborative culture. </a:t>
          </a:r>
          <a:br>
            <a:rPr lang="en-US" dirty="0"/>
          </a:br>
          <a:r>
            <a:rPr lang="en-US" dirty="0"/>
            <a:t>Apple: flourished under visionary leadership, especially in the years that Steve Jobs was there. </a:t>
          </a:r>
        </a:p>
      </dgm:t>
    </dgm:pt>
    <dgm:pt modelId="{4D15C3C4-63CF-4D79-BC25-ACD091DF11A8}" type="parTrans" cxnId="{7596588D-0029-44FC-85A7-313FC5F8684C}">
      <dgm:prSet/>
      <dgm:spPr/>
      <dgm:t>
        <a:bodyPr/>
        <a:lstStyle/>
        <a:p>
          <a:endParaRPr lang="en-US"/>
        </a:p>
      </dgm:t>
    </dgm:pt>
    <dgm:pt modelId="{49D1F322-35C4-4C78-9F5C-95AA8BE14E89}" type="sibTrans" cxnId="{7596588D-0029-44FC-85A7-313FC5F8684C}">
      <dgm:prSet/>
      <dgm:spPr/>
      <dgm:t>
        <a:bodyPr/>
        <a:lstStyle/>
        <a:p>
          <a:endParaRPr lang="en-US"/>
        </a:p>
      </dgm:t>
    </dgm:pt>
    <dgm:pt modelId="{B5C14A83-D724-4109-9B12-6488340B5C38}">
      <dgm:prSet phldrT="[Text]"/>
      <dgm:spPr/>
      <dgm:t>
        <a:bodyPr/>
        <a:lstStyle/>
        <a:p>
          <a:r>
            <a:rPr lang="en-US" dirty="0"/>
            <a:t>Impact of Organizational Culture: </a:t>
          </a:r>
        </a:p>
      </dgm:t>
    </dgm:pt>
    <dgm:pt modelId="{8BD1F254-E194-400D-8FC6-36F2D8974547}" type="parTrans" cxnId="{612D2D40-D318-4DED-B0E0-2B4DE1E09AE3}">
      <dgm:prSet/>
      <dgm:spPr/>
      <dgm:t>
        <a:bodyPr/>
        <a:lstStyle/>
        <a:p>
          <a:endParaRPr lang="en-US"/>
        </a:p>
      </dgm:t>
    </dgm:pt>
    <dgm:pt modelId="{A57DF6B7-48C1-4D1D-810B-2CF2CE883434}" type="sibTrans" cxnId="{612D2D40-D318-4DED-B0E0-2B4DE1E09AE3}">
      <dgm:prSet/>
      <dgm:spPr/>
      <dgm:t>
        <a:bodyPr/>
        <a:lstStyle/>
        <a:p>
          <a:endParaRPr lang="en-US"/>
        </a:p>
      </dgm:t>
    </dgm:pt>
    <dgm:pt modelId="{BA25B71F-4929-46DE-AFFD-8EB5B47AFB75}">
      <dgm:prSet phldrT="[Text]"/>
      <dgm:spPr/>
      <dgm:t>
        <a:bodyPr/>
        <a:lstStyle/>
        <a:p>
          <a:pPr>
            <a:buNone/>
          </a:pPr>
          <a:r>
            <a:rPr lang="en-US" dirty="0"/>
            <a:t>Because Apple and Toyota have different objectives and cultures, the tactics employed by them will not be as successful as those of Aston Martin, whose leadership style combines a variety of techniques.</a:t>
          </a:r>
        </a:p>
      </dgm:t>
    </dgm:pt>
    <dgm:pt modelId="{07618A40-EEC6-4CC0-83F3-57636304C135}" type="parTrans" cxnId="{2EBA3B51-072E-493D-894F-D2B9260284B9}">
      <dgm:prSet/>
      <dgm:spPr/>
      <dgm:t>
        <a:bodyPr/>
        <a:lstStyle/>
        <a:p>
          <a:endParaRPr lang="en-US"/>
        </a:p>
      </dgm:t>
    </dgm:pt>
    <dgm:pt modelId="{68CFAC93-A17F-4C03-B7FF-11E10AD891E0}" type="sibTrans" cxnId="{2EBA3B51-072E-493D-894F-D2B9260284B9}">
      <dgm:prSet/>
      <dgm:spPr/>
      <dgm:t>
        <a:bodyPr/>
        <a:lstStyle/>
        <a:p>
          <a:endParaRPr lang="en-US"/>
        </a:p>
      </dgm:t>
    </dgm:pt>
    <dgm:pt modelId="{4D32617A-1FBF-4990-B2D5-57F32E5AEBC1}" type="pres">
      <dgm:prSet presAssocID="{90790BD7-8CC4-45F7-AF19-CAAD2189E332}" presName="Name0" presStyleCnt="0">
        <dgm:presLayoutVars>
          <dgm:chMax/>
          <dgm:chPref/>
          <dgm:dir/>
        </dgm:presLayoutVars>
      </dgm:prSet>
      <dgm:spPr/>
    </dgm:pt>
    <dgm:pt modelId="{EE5DF0CD-F6C5-462E-A01D-CDE83D91E195}" type="pres">
      <dgm:prSet presAssocID="{FDC24553-AC75-47AF-BAE4-D7A1F66C1D50}" presName="parenttextcomposite" presStyleCnt="0"/>
      <dgm:spPr/>
    </dgm:pt>
    <dgm:pt modelId="{45F93F36-B831-4C63-8765-3CC1F2F9E4F1}" type="pres">
      <dgm:prSet presAssocID="{FDC24553-AC75-47AF-BAE4-D7A1F66C1D50}" presName="parenttext" presStyleLbl="revTx" presStyleIdx="0" presStyleCnt="3">
        <dgm:presLayoutVars>
          <dgm:chMax/>
          <dgm:chPref val="2"/>
          <dgm:bulletEnabled val="1"/>
        </dgm:presLayoutVars>
      </dgm:prSet>
      <dgm:spPr/>
    </dgm:pt>
    <dgm:pt modelId="{0D4C84D2-1679-46D5-87B8-EB8B6ACFA646}" type="pres">
      <dgm:prSet presAssocID="{FDC24553-AC75-47AF-BAE4-D7A1F66C1D50}" presName="composite" presStyleCnt="0"/>
      <dgm:spPr/>
    </dgm:pt>
    <dgm:pt modelId="{D4F0352E-DCD1-4A97-971F-258328910E3F}" type="pres">
      <dgm:prSet presAssocID="{FDC24553-AC75-47AF-BAE4-D7A1F66C1D50}" presName="chevron1" presStyleLbl="alignNode1" presStyleIdx="0" presStyleCnt="21"/>
      <dgm:spPr/>
    </dgm:pt>
    <dgm:pt modelId="{4E3D5999-DBCC-4326-BB3C-85C5DA36A790}" type="pres">
      <dgm:prSet presAssocID="{FDC24553-AC75-47AF-BAE4-D7A1F66C1D50}" presName="chevron2" presStyleLbl="alignNode1" presStyleIdx="1" presStyleCnt="21"/>
      <dgm:spPr/>
    </dgm:pt>
    <dgm:pt modelId="{969A91C2-DE1A-4794-B9E7-E63F280FD819}" type="pres">
      <dgm:prSet presAssocID="{FDC24553-AC75-47AF-BAE4-D7A1F66C1D50}" presName="chevron3" presStyleLbl="alignNode1" presStyleIdx="2" presStyleCnt="21"/>
      <dgm:spPr/>
    </dgm:pt>
    <dgm:pt modelId="{F385FF8A-A2CD-479A-9F3C-6C1AEC29F305}" type="pres">
      <dgm:prSet presAssocID="{FDC24553-AC75-47AF-BAE4-D7A1F66C1D50}" presName="chevron4" presStyleLbl="alignNode1" presStyleIdx="3" presStyleCnt="21"/>
      <dgm:spPr/>
    </dgm:pt>
    <dgm:pt modelId="{48613DA1-F8EF-4559-9D19-05AE113DAC5E}" type="pres">
      <dgm:prSet presAssocID="{FDC24553-AC75-47AF-BAE4-D7A1F66C1D50}" presName="chevron5" presStyleLbl="alignNode1" presStyleIdx="4" presStyleCnt="21"/>
      <dgm:spPr/>
    </dgm:pt>
    <dgm:pt modelId="{B98D7A30-2D46-4F5A-8763-DAB25E586C4B}" type="pres">
      <dgm:prSet presAssocID="{FDC24553-AC75-47AF-BAE4-D7A1F66C1D50}" presName="chevron6" presStyleLbl="alignNode1" presStyleIdx="5" presStyleCnt="21"/>
      <dgm:spPr/>
    </dgm:pt>
    <dgm:pt modelId="{7613CA3B-7EC6-4E54-ABE4-56D95FAE0D12}" type="pres">
      <dgm:prSet presAssocID="{FDC24553-AC75-47AF-BAE4-D7A1F66C1D50}" presName="chevron7" presStyleLbl="alignNode1" presStyleIdx="6" presStyleCnt="21"/>
      <dgm:spPr/>
    </dgm:pt>
    <dgm:pt modelId="{F197F44C-2EB8-4955-8CF2-7209F3EA2605}" type="pres">
      <dgm:prSet presAssocID="{FDC24553-AC75-47AF-BAE4-D7A1F66C1D50}" presName="childtext" presStyleLbl="solidFgAcc1" presStyleIdx="0" presStyleCnt="3">
        <dgm:presLayoutVars>
          <dgm:chMax/>
          <dgm:chPref val="0"/>
          <dgm:bulletEnabled val="1"/>
        </dgm:presLayoutVars>
      </dgm:prSet>
      <dgm:spPr/>
    </dgm:pt>
    <dgm:pt modelId="{8824C222-A248-49C1-9013-CE69A325E9EB}" type="pres">
      <dgm:prSet presAssocID="{F9844271-AA5D-4209-830C-C82FB28345F2}" presName="sibTrans" presStyleCnt="0"/>
      <dgm:spPr/>
    </dgm:pt>
    <dgm:pt modelId="{8588F561-A860-4C32-88C8-734F203A195D}" type="pres">
      <dgm:prSet presAssocID="{607B1F4F-7165-41EF-B161-0F5BE61B35CC}" presName="parenttextcomposite" presStyleCnt="0"/>
      <dgm:spPr/>
    </dgm:pt>
    <dgm:pt modelId="{A58801D9-B073-4751-9BC1-9B47F18DC357}" type="pres">
      <dgm:prSet presAssocID="{607B1F4F-7165-41EF-B161-0F5BE61B35CC}" presName="parenttext" presStyleLbl="revTx" presStyleIdx="1" presStyleCnt="3">
        <dgm:presLayoutVars>
          <dgm:chMax/>
          <dgm:chPref val="2"/>
          <dgm:bulletEnabled val="1"/>
        </dgm:presLayoutVars>
      </dgm:prSet>
      <dgm:spPr/>
    </dgm:pt>
    <dgm:pt modelId="{C0512CFD-C8F6-42DE-85C6-51BF8196EB7A}" type="pres">
      <dgm:prSet presAssocID="{607B1F4F-7165-41EF-B161-0F5BE61B35CC}" presName="composite" presStyleCnt="0"/>
      <dgm:spPr/>
    </dgm:pt>
    <dgm:pt modelId="{150C5E10-9862-41A4-B512-9F046B2CF425}" type="pres">
      <dgm:prSet presAssocID="{607B1F4F-7165-41EF-B161-0F5BE61B35CC}" presName="chevron1" presStyleLbl="alignNode1" presStyleIdx="7" presStyleCnt="21"/>
      <dgm:spPr/>
    </dgm:pt>
    <dgm:pt modelId="{02762D6A-BD13-47C1-AB21-00F4876D36D1}" type="pres">
      <dgm:prSet presAssocID="{607B1F4F-7165-41EF-B161-0F5BE61B35CC}" presName="chevron2" presStyleLbl="alignNode1" presStyleIdx="8" presStyleCnt="21"/>
      <dgm:spPr/>
    </dgm:pt>
    <dgm:pt modelId="{E5AEE666-D6FF-47CC-985A-D3F118BB2CE9}" type="pres">
      <dgm:prSet presAssocID="{607B1F4F-7165-41EF-B161-0F5BE61B35CC}" presName="chevron3" presStyleLbl="alignNode1" presStyleIdx="9" presStyleCnt="21"/>
      <dgm:spPr/>
    </dgm:pt>
    <dgm:pt modelId="{F160AED2-7671-49F8-BB57-34AE682A9DD6}" type="pres">
      <dgm:prSet presAssocID="{607B1F4F-7165-41EF-B161-0F5BE61B35CC}" presName="chevron4" presStyleLbl="alignNode1" presStyleIdx="10" presStyleCnt="21"/>
      <dgm:spPr/>
    </dgm:pt>
    <dgm:pt modelId="{11722E6C-62FE-424C-A0EC-9227E1961E1B}" type="pres">
      <dgm:prSet presAssocID="{607B1F4F-7165-41EF-B161-0F5BE61B35CC}" presName="chevron5" presStyleLbl="alignNode1" presStyleIdx="11" presStyleCnt="21"/>
      <dgm:spPr/>
    </dgm:pt>
    <dgm:pt modelId="{A34B8E44-18C5-462E-8D61-2BC542CB4BF9}" type="pres">
      <dgm:prSet presAssocID="{607B1F4F-7165-41EF-B161-0F5BE61B35CC}" presName="chevron6" presStyleLbl="alignNode1" presStyleIdx="12" presStyleCnt="21"/>
      <dgm:spPr/>
    </dgm:pt>
    <dgm:pt modelId="{04F68AE4-308B-4D3F-B7AF-629BFB94B7DD}" type="pres">
      <dgm:prSet presAssocID="{607B1F4F-7165-41EF-B161-0F5BE61B35CC}" presName="chevron7" presStyleLbl="alignNode1" presStyleIdx="13" presStyleCnt="21"/>
      <dgm:spPr/>
    </dgm:pt>
    <dgm:pt modelId="{AFCF0B56-E5F2-4054-A944-28B81486DED7}" type="pres">
      <dgm:prSet presAssocID="{607B1F4F-7165-41EF-B161-0F5BE61B35CC}" presName="childtext" presStyleLbl="solidFgAcc1" presStyleIdx="1" presStyleCnt="3">
        <dgm:presLayoutVars>
          <dgm:chMax/>
          <dgm:chPref val="0"/>
          <dgm:bulletEnabled val="1"/>
        </dgm:presLayoutVars>
      </dgm:prSet>
      <dgm:spPr/>
    </dgm:pt>
    <dgm:pt modelId="{0CBD95C4-131A-4262-B1FD-1E8E71A265FD}" type="pres">
      <dgm:prSet presAssocID="{C5EDB13C-5308-4D1C-B341-03C71758E20B}" presName="sibTrans" presStyleCnt="0"/>
      <dgm:spPr/>
    </dgm:pt>
    <dgm:pt modelId="{E38F188F-DFE8-456E-8A27-0035B1D153ED}" type="pres">
      <dgm:prSet presAssocID="{B5C14A83-D724-4109-9B12-6488340B5C38}" presName="parenttextcomposite" presStyleCnt="0"/>
      <dgm:spPr/>
    </dgm:pt>
    <dgm:pt modelId="{90E6EBB0-8805-4712-B1A5-C6F73F62C4FD}" type="pres">
      <dgm:prSet presAssocID="{B5C14A83-D724-4109-9B12-6488340B5C38}" presName="parenttext" presStyleLbl="revTx" presStyleIdx="2" presStyleCnt="3">
        <dgm:presLayoutVars>
          <dgm:chMax/>
          <dgm:chPref val="2"/>
          <dgm:bulletEnabled val="1"/>
        </dgm:presLayoutVars>
      </dgm:prSet>
      <dgm:spPr/>
    </dgm:pt>
    <dgm:pt modelId="{585766A3-81C2-4C52-B219-C8058DC8B056}" type="pres">
      <dgm:prSet presAssocID="{B5C14A83-D724-4109-9B12-6488340B5C38}" presName="composite" presStyleCnt="0"/>
      <dgm:spPr/>
    </dgm:pt>
    <dgm:pt modelId="{EA0FF09B-6119-4B35-9BE0-E383335331BF}" type="pres">
      <dgm:prSet presAssocID="{B5C14A83-D724-4109-9B12-6488340B5C38}" presName="chevron1" presStyleLbl="alignNode1" presStyleIdx="14" presStyleCnt="21"/>
      <dgm:spPr/>
    </dgm:pt>
    <dgm:pt modelId="{F6DC916E-2086-418C-A2F8-DFE1E952808D}" type="pres">
      <dgm:prSet presAssocID="{B5C14A83-D724-4109-9B12-6488340B5C38}" presName="chevron2" presStyleLbl="alignNode1" presStyleIdx="15" presStyleCnt="21"/>
      <dgm:spPr/>
    </dgm:pt>
    <dgm:pt modelId="{3CC30602-18E4-4794-80F4-7AF3C7BE4DAB}" type="pres">
      <dgm:prSet presAssocID="{B5C14A83-D724-4109-9B12-6488340B5C38}" presName="chevron3" presStyleLbl="alignNode1" presStyleIdx="16" presStyleCnt="21"/>
      <dgm:spPr/>
    </dgm:pt>
    <dgm:pt modelId="{AAB75B81-AB7F-4461-AE35-3F74094AF521}" type="pres">
      <dgm:prSet presAssocID="{B5C14A83-D724-4109-9B12-6488340B5C38}" presName="chevron4" presStyleLbl="alignNode1" presStyleIdx="17" presStyleCnt="21"/>
      <dgm:spPr/>
    </dgm:pt>
    <dgm:pt modelId="{90012ADD-BDF5-4D0C-A644-42D7815247C1}" type="pres">
      <dgm:prSet presAssocID="{B5C14A83-D724-4109-9B12-6488340B5C38}" presName="chevron5" presStyleLbl="alignNode1" presStyleIdx="18" presStyleCnt="21"/>
      <dgm:spPr/>
    </dgm:pt>
    <dgm:pt modelId="{D21F5B35-C9A1-496B-B93C-14F81D4C05B2}" type="pres">
      <dgm:prSet presAssocID="{B5C14A83-D724-4109-9B12-6488340B5C38}" presName="chevron6" presStyleLbl="alignNode1" presStyleIdx="19" presStyleCnt="21"/>
      <dgm:spPr/>
    </dgm:pt>
    <dgm:pt modelId="{F39CBA0F-F37B-4A12-8C0B-53980D584D23}" type="pres">
      <dgm:prSet presAssocID="{B5C14A83-D724-4109-9B12-6488340B5C38}" presName="chevron7" presStyleLbl="alignNode1" presStyleIdx="20" presStyleCnt="21"/>
      <dgm:spPr/>
    </dgm:pt>
    <dgm:pt modelId="{4FF379A8-E19E-4243-A45B-0A54902C3C1A}" type="pres">
      <dgm:prSet presAssocID="{B5C14A83-D724-4109-9B12-6488340B5C38}" presName="childtext" presStyleLbl="solidFgAcc1" presStyleIdx="2" presStyleCnt="3">
        <dgm:presLayoutVars>
          <dgm:chMax/>
          <dgm:chPref val="0"/>
          <dgm:bulletEnabled val="1"/>
        </dgm:presLayoutVars>
      </dgm:prSet>
      <dgm:spPr/>
    </dgm:pt>
  </dgm:ptLst>
  <dgm:cxnLst>
    <dgm:cxn modelId="{7592683E-E839-4F8A-B352-1D89B96440F7}" srcId="{FDC24553-AC75-47AF-BAE4-D7A1F66C1D50}" destId="{048778B3-8FF1-418D-988F-5D2FD5D26AD8}" srcOrd="0" destOrd="0" parTransId="{58DCE36C-494E-43FE-B9D5-134BCAF732E2}" sibTransId="{DEF39F39-F0E8-4EA6-90AB-D6C916743A99}"/>
    <dgm:cxn modelId="{612D2D40-D318-4DED-B0E0-2B4DE1E09AE3}" srcId="{90790BD7-8CC4-45F7-AF19-CAAD2189E332}" destId="{B5C14A83-D724-4109-9B12-6488340B5C38}" srcOrd="2" destOrd="0" parTransId="{8BD1F254-E194-400D-8FC6-36F2D8974547}" sibTransId="{A57DF6B7-48C1-4D1D-810B-2CF2CE883434}"/>
    <dgm:cxn modelId="{FC74675D-FC65-442E-A18F-4A3A2CE9C22E}" type="presOf" srcId="{048778B3-8FF1-418D-988F-5D2FD5D26AD8}" destId="{F197F44C-2EB8-4955-8CF2-7209F3EA2605}" srcOrd="0" destOrd="0" presId="urn:microsoft.com/office/officeart/2008/layout/VerticalAccentList"/>
    <dgm:cxn modelId="{DF173569-5B8C-4D9A-B1F0-FDE64794C5D0}" type="presOf" srcId="{BA25B71F-4929-46DE-AFFD-8EB5B47AFB75}" destId="{4FF379A8-E19E-4243-A45B-0A54902C3C1A}" srcOrd="0" destOrd="0" presId="urn:microsoft.com/office/officeart/2008/layout/VerticalAccentList"/>
    <dgm:cxn modelId="{BDE1E14E-4F3F-4F63-9ED5-7605EA773594}" srcId="{90790BD7-8CC4-45F7-AF19-CAAD2189E332}" destId="{607B1F4F-7165-41EF-B161-0F5BE61B35CC}" srcOrd="1" destOrd="0" parTransId="{B763BCE9-832D-4614-93D0-07568D8EB0FA}" sibTransId="{C5EDB13C-5308-4D1C-B341-03C71758E20B}"/>
    <dgm:cxn modelId="{2EBA3B51-072E-493D-894F-D2B9260284B9}" srcId="{B5C14A83-D724-4109-9B12-6488340B5C38}" destId="{BA25B71F-4929-46DE-AFFD-8EB5B47AFB75}" srcOrd="0" destOrd="0" parTransId="{07618A40-EEC6-4CC0-83F3-57636304C135}" sibTransId="{68CFAC93-A17F-4C03-B7FF-11E10AD891E0}"/>
    <dgm:cxn modelId="{37B53C71-DD2C-4D78-8323-D2F9C97A4496}" type="presOf" srcId="{90790BD7-8CC4-45F7-AF19-CAAD2189E332}" destId="{4D32617A-1FBF-4990-B2D5-57F32E5AEBC1}" srcOrd="0" destOrd="0" presId="urn:microsoft.com/office/officeart/2008/layout/VerticalAccentList"/>
    <dgm:cxn modelId="{39197872-BB91-48E8-ABBE-AFB1B4F32280}" type="presOf" srcId="{FDC24553-AC75-47AF-BAE4-D7A1F66C1D50}" destId="{45F93F36-B831-4C63-8765-3CC1F2F9E4F1}" srcOrd="0" destOrd="0" presId="urn:microsoft.com/office/officeart/2008/layout/VerticalAccentList"/>
    <dgm:cxn modelId="{7596588D-0029-44FC-85A7-313FC5F8684C}" srcId="{607B1F4F-7165-41EF-B161-0F5BE61B35CC}" destId="{EC51E203-D863-452B-9D6E-944ECAD8A080}" srcOrd="0" destOrd="0" parTransId="{4D15C3C4-63CF-4D79-BC25-ACD091DF11A8}" sibTransId="{49D1F322-35C4-4C78-9F5C-95AA8BE14E89}"/>
    <dgm:cxn modelId="{D6F8B8A2-9ABC-4690-B61C-901012202AA0}" type="presOf" srcId="{EC51E203-D863-452B-9D6E-944ECAD8A080}" destId="{AFCF0B56-E5F2-4054-A944-28B81486DED7}" srcOrd="0" destOrd="0" presId="urn:microsoft.com/office/officeart/2008/layout/VerticalAccentList"/>
    <dgm:cxn modelId="{5453D8C3-2D3D-487E-9AF5-20698FB5FC4F}" srcId="{90790BD7-8CC4-45F7-AF19-CAAD2189E332}" destId="{FDC24553-AC75-47AF-BAE4-D7A1F66C1D50}" srcOrd="0" destOrd="0" parTransId="{96FC2B5A-2F2F-4C72-B794-54237C5A8AEA}" sibTransId="{F9844271-AA5D-4209-830C-C82FB28345F2}"/>
    <dgm:cxn modelId="{11CE40C5-9CC2-4B13-BE2E-F618B9E9AF81}" type="presOf" srcId="{B5C14A83-D724-4109-9B12-6488340B5C38}" destId="{90E6EBB0-8805-4712-B1A5-C6F73F62C4FD}" srcOrd="0" destOrd="0" presId="urn:microsoft.com/office/officeart/2008/layout/VerticalAccentList"/>
    <dgm:cxn modelId="{341478FC-BC71-4516-9702-4DCD94F3B1B4}" type="presOf" srcId="{607B1F4F-7165-41EF-B161-0F5BE61B35CC}" destId="{A58801D9-B073-4751-9BC1-9B47F18DC357}" srcOrd="0" destOrd="0" presId="urn:microsoft.com/office/officeart/2008/layout/VerticalAccentList"/>
    <dgm:cxn modelId="{FDE7A08A-1B53-4A51-8211-4598FA9F526E}" type="presParOf" srcId="{4D32617A-1FBF-4990-B2D5-57F32E5AEBC1}" destId="{EE5DF0CD-F6C5-462E-A01D-CDE83D91E195}" srcOrd="0" destOrd="0" presId="urn:microsoft.com/office/officeart/2008/layout/VerticalAccentList"/>
    <dgm:cxn modelId="{ABBF9EF1-6D28-47FA-9CD4-7A76CF743CBD}" type="presParOf" srcId="{EE5DF0CD-F6C5-462E-A01D-CDE83D91E195}" destId="{45F93F36-B831-4C63-8765-3CC1F2F9E4F1}" srcOrd="0" destOrd="0" presId="urn:microsoft.com/office/officeart/2008/layout/VerticalAccentList"/>
    <dgm:cxn modelId="{2D533D7A-CFDC-46C7-AF42-AC02A1BC4CB7}" type="presParOf" srcId="{4D32617A-1FBF-4990-B2D5-57F32E5AEBC1}" destId="{0D4C84D2-1679-46D5-87B8-EB8B6ACFA646}" srcOrd="1" destOrd="0" presId="urn:microsoft.com/office/officeart/2008/layout/VerticalAccentList"/>
    <dgm:cxn modelId="{29370403-694C-4683-8689-00B7EFF145FF}" type="presParOf" srcId="{0D4C84D2-1679-46D5-87B8-EB8B6ACFA646}" destId="{D4F0352E-DCD1-4A97-971F-258328910E3F}" srcOrd="0" destOrd="0" presId="urn:microsoft.com/office/officeart/2008/layout/VerticalAccentList"/>
    <dgm:cxn modelId="{1D01AA9B-63A7-43F9-8B4B-76129E57D6C1}" type="presParOf" srcId="{0D4C84D2-1679-46D5-87B8-EB8B6ACFA646}" destId="{4E3D5999-DBCC-4326-BB3C-85C5DA36A790}" srcOrd="1" destOrd="0" presId="urn:microsoft.com/office/officeart/2008/layout/VerticalAccentList"/>
    <dgm:cxn modelId="{68D8F140-2C31-4CB4-B650-2863D5022776}" type="presParOf" srcId="{0D4C84D2-1679-46D5-87B8-EB8B6ACFA646}" destId="{969A91C2-DE1A-4794-B9E7-E63F280FD819}" srcOrd="2" destOrd="0" presId="urn:microsoft.com/office/officeart/2008/layout/VerticalAccentList"/>
    <dgm:cxn modelId="{896DE89B-3E2B-4E9A-9450-FF502E9FE171}" type="presParOf" srcId="{0D4C84D2-1679-46D5-87B8-EB8B6ACFA646}" destId="{F385FF8A-A2CD-479A-9F3C-6C1AEC29F305}" srcOrd="3" destOrd="0" presId="urn:microsoft.com/office/officeart/2008/layout/VerticalAccentList"/>
    <dgm:cxn modelId="{D4E71F08-F8F3-4C07-B686-C464215EBFBE}" type="presParOf" srcId="{0D4C84D2-1679-46D5-87B8-EB8B6ACFA646}" destId="{48613DA1-F8EF-4559-9D19-05AE113DAC5E}" srcOrd="4" destOrd="0" presId="urn:microsoft.com/office/officeart/2008/layout/VerticalAccentList"/>
    <dgm:cxn modelId="{406919FA-4667-4D18-8747-D0A4F65344C0}" type="presParOf" srcId="{0D4C84D2-1679-46D5-87B8-EB8B6ACFA646}" destId="{B98D7A30-2D46-4F5A-8763-DAB25E586C4B}" srcOrd="5" destOrd="0" presId="urn:microsoft.com/office/officeart/2008/layout/VerticalAccentList"/>
    <dgm:cxn modelId="{5712820D-5951-4734-B124-5E281CE50DEB}" type="presParOf" srcId="{0D4C84D2-1679-46D5-87B8-EB8B6ACFA646}" destId="{7613CA3B-7EC6-4E54-ABE4-56D95FAE0D12}" srcOrd="6" destOrd="0" presId="urn:microsoft.com/office/officeart/2008/layout/VerticalAccentList"/>
    <dgm:cxn modelId="{26D5FCCC-5ECD-481B-BEEF-7499D5A17C08}" type="presParOf" srcId="{0D4C84D2-1679-46D5-87B8-EB8B6ACFA646}" destId="{F197F44C-2EB8-4955-8CF2-7209F3EA2605}" srcOrd="7" destOrd="0" presId="urn:microsoft.com/office/officeart/2008/layout/VerticalAccentList"/>
    <dgm:cxn modelId="{92FC7402-6082-4B71-8F44-056933A2276F}" type="presParOf" srcId="{4D32617A-1FBF-4990-B2D5-57F32E5AEBC1}" destId="{8824C222-A248-49C1-9013-CE69A325E9EB}" srcOrd="2" destOrd="0" presId="urn:microsoft.com/office/officeart/2008/layout/VerticalAccentList"/>
    <dgm:cxn modelId="{D0CCE954-E8E3-4143-8CA8-BE64B3CF5FC4}" type="presParOf" srcId="{4D32617A-1FBF-4990-B2D5-57F32E5AEBC1}" destId="{8588F561-A860-4C32-88C8-734F203A195D}" srcOrd="3" destOrd="0" presId="urn:microsoft.com/office/officeart/2008/layout/VerticalAccentList"/>
    <dgm:cxn modelId="{FE1430B5-C8E0-4DB1-B651-7E8F5519076E}" type="presParOf" srcId="{8588F561-A860-4C32-88C8-734F203A195D}" destId="{A58801D9-B073-4751-9BC1-9B47F18DC357}" srcOrd="0" destOrd="0" presId="urn:microsoft.com/office/officeart/2008/layout/VerticalAccentList"/>
    <dgm:cxn modelId="{776CD255-BFEB-4D68-B931-53BA39A79724}" type="presParOf" srcId="{4D32617A-1FBF-4990-B2D5-57F32E5AEBC1}" destId="{C0512CFD-C8F6-42DE-85C6-51BF8196EB7A}" srcOrd="4" destOrd="0" presId="urn:microsoft.com/office/officeart/2008/layout/VerticalAccentList"/>
    <dgm:cxn modelId="{5AE13663-EFB9-4CEE-809F-31FB56FA25EE}" type="presParOf" srcId="{C0512CFD-C8F6-42DE-85C6-51BF8196EB7A}" destId="{150C5E10-9862-41A4-B512-9F046B2CF425}" srcOrd="0" destOrd="0" presId="urn:microsoft.com/office/officeart/2008/layout/VerticalAccentList"/>
    <dgm:cxn modelId="{ED6A1567-3930-491A-9894-50EE95790ACC}" type="presParOf" srcId="{C0512CFD-C8F6-42DE-85C6-51BF8196EB7A}" destId="{02762D6A-BD13-47C1-AB21-00F4876D36D1}" srcOrd="1" destOrd="0" presId="urn:microsoft.com/office/officeart/2008/layout/VerticalAccentList"/>
    <dgm:cxn modelId="{9EB9CD3A-B2D0-4FFF-8171-791F8CBFCC86}" type="presParOf" srcId="{C0512CFD-C8F6-42DE-85C6-51BF8196EB7A}" destId="{E5AEE666-D6FF-47CC-985A-D3F118BB2CE9}" srcOrd="2" destOrd="0" presId="urn:microsoft.com/office/officeart/2008/layout/VerticalAccentList"/>
    <dgm:cxn modelId="{DCF38E9E-3150-4B98-9944-516CD1A01C5D}" type="presParOf" srcId="{C0512CFD-C8F6-42DE-85C6-51BF8196EB7A}" destId="{F160AED2-7671-49F8-BB57-34AE682A9DD6}" srcOrd="3" destOrd="0" presId="urn:microsoft.com/office/officeart/2008/layout/VerticalAccentList"/>
    <dgm:cxn modelId="{61B8B0D3-66FA-4820-ABCE-2DAA67C5D7BC}" type="presParOf" srcId="{C0512CFD-C8F6-42DE-85C6-51BF8196EB7A}" destId="{11722E6C-62FE-424C-A0EC-9227E1961E1B}" srcOrd="4" destOrd="0" presId="urn:microsoft.com/office/officeart/2008/layout/VerticalAccentList"/>
    <dgm:cxn modelId="{2D0DD4F4-D72E-4055-9F9E-7528C0ADE9AA}" type="presParOf" srcId="{C0512CFD-C8F6-42DE-85C6-51BF8196EB7A}" destId="{A34B8E44-18C5-462E-8D61-2BC542CB4BF9}" srcOrd="5" destOrd="0" presId="urn:microsoft.com/office/officeart/2008/layout/VerticalAccentList"/>
    <dgm:cxn modelId="{E4DCA6C2-81A1-4BAD-B3EF-D5DBF8DDE749}" type="presParOf" srcId="{C0512CFD-C8F6-42DE-85C6-51BF8196EB7A}" destId="{04F68AE4-308B-4D3F-B7AF-629BFB94B7DD}" srcOrd="6" destOrd="0" presId="urn:microsoft.com/office/officeart/2008/layout/VerticalAccentList"/>
    <dgm:cxn modelId="{1D8103A9-5F20-40E6-8F04-F9BC6B5510AA}" type="presParOf" srcId="{C0512CFD-C8F6-42DE-85C6-51BF8196EB7A}" destId="{AFCF0B56-E5F2-4054-A944-28B81486DED7}" srcOrd="7" destOrd="0" presId="urn:microsoft.com/office/officeart/2008/layout/VerticalAccentList"/>
    <dgm:cxn modelId="{52D77C0C-057F-4CA7-97AD-C8B8BAA28CEB}" type="presParOf" srcId="{4D32617A-1FBF-4990-B2D5-57F32E5AEBC1}" destId="{0CBD95C4-131A-4262-B1FD-1E8E71A265FD}" srcOrd="5" destOrd="0" presId="urn:microsoft.com/office/officeart/2008/layout/VerticalAccentList"/>
    <dgm:cxn modelId="{54F204F0-78F8-40CF-AE39-5132BA787FCD}" type="presParOf" srcId="{4D32617A-1FBF-4990-B2D5-57F32E5AEBC1}" destId="{E38F188F-DFE8-456E-8A27-0035B1D153ED}" srcOrd="6" destOrd="0" presId="urn:microsoft.com/office/officeart/2008/layout/VerticalAccentList"/>
    <dgm:cxn modelId="{788967B6-3B24-45F3-A7CA-B2CC3C394691}" type="presParOf" srcId="{E38F188F-DFE8-456E-8A27-0035B1D153ED}" destId="{90E6EBB0-8805-4712-B1A5-C6F73F62C4FD}" srcOrd="0" destOrd="0" presId="urn:microsoft.com/office/officeart/2008/layout/VerticalAccentList"/>
    <dgm:cxn modelId="{6B27B45E-B0CF-45BD-8E64-2F377DD8A1A2}" type="presParOf" srcId="{4D32617A-1FBF-4990-B2D5-57F32E5AEBC1}" destId="{585766A3-81C2-4C52-B219-C8058DC8B056}" srcOrd="7" destOrd="0" presId="urn:microsoft.com/office/officeart/2008/layout/VerticalAccentList"/>
    <dgm:cxn modelId="{92A8941B-D659-4C30-8516-266D46F35419}" type="presParOf" srcId="{585766A3-81C2-4C52-B219-C8058DC8B056}" destId="{EA0FF09B-6119-4B35-9BE0-E383335331BF}" srcOrd="0" destOrd="0" presId="urn:microsoft.com/office/officeart/2008/layout/VerticalAccentList"/>
    <dgm:cxn modelId="{0FDC6F71-47DE-4A6A-839F-4A91F64437EE}" type="presParOf" srcId="{585766A3-81C2-4C52-B219-C8058DC8B056}" destId="{F6DC916E-2086-418C-A2F8-DFE1E952808D}" srcOrd="1" destOrd="0" presId="urn:microsoft.com/office/officeart/2008/layout/VerticalAccentList"/>
    <dgm:cxn modelId="{6A86C15B-36E7-4A38-98FD-189E0DA07B8D}" type="presParOf" srcId="{585766A3-81C2-4C52-B219-C8058DC8B056}" destId="{3CC30602-18E4-4794-80F4-7AF3C7BE4DAB}" srcOrd="2" destOrd="0" presId="urn:microsoft.com/office/officeart/2008/layout/VerticalAccentList"/>
    <dgm:cxn modelId="{5C41B548-D654-463A-BB8E-88E1EB761429}" type="presParOf" srcId="{585766A3-81C2-4C52-B219-C8058DC8B056}" destId="{AAB75B81-AB7F-4461-AE35-3F74094AF521}" srcOrd="3" destOrd="0" presId="urn:microsoft.com/office/officeart/2008/layout/VerticalAccentList"/>
    <dgm:cxn modelId="{2D18DE63-EAAA-4701-AA6A-76D93AADA5FE}" type="presParOf" srcId="{585766A3-81C2-4C52-B219-C8058DC8B056}" destId="{90012ADD-BDF5-4D0C-A644-42D7815247C1}" srcOrd="4" destOrd="0" presId="urn:microsoft.com/office/officeart/2008/layout/VerticalAccentList"/>
    <dgm:cxn modelId="{AD02E32A-7FDC-4FED-B4E7-AA2BDE093DA4}" type="presParOf" srcId="{585766A3-81C2-4C52-B219-C8058DC8B056}" destId="{D21F5B35-C9A1-496B-B93C-14F81D4C05B2}" srcOrd="5" destOrd="0" presId="urn:microsoft.com/office/officeart/2008/layout/VerticalAccentList"/>
    <dgm:cxn modelId="{887B6A83-727F-4F13-BFF1-FAEBD0511E61}" type="presParOf" srcId="{585766A3-81C2-4C52-B219-C8058DC8B056}" destId="{F39CBA0F-F37B-4A12-8C0B-53980D584D23}" srcOrd="6" destOrd="0" presId="urn:microsoft.com/office/officeart/2008/layout/VerticalAccentList"/>
    <dgm:cxn modelId="{AE6A8EF6-79B1-4A15-AD4F-8DFA082F6EAF}" type="presParOf" srcId="{585766A3-81C2-4C52-B219-C8058DC8B056}" destId="{4FF379A8-E19E-4243-A45B-0A54902C3C1A}" srcOrd="7" destOrd="0" presId="urn:microsoft.com/office/officeart/2008/layout/VerticalAccent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72813A-2810-4A52-BE92-611D54918694}">
      <dsp:nvSpPr>
        <dsp:cNvPr id="0" name=""/>
        <dsp:cNvSpPr/>
      </dsp:nvSpPr>
      <dsp:spPr>
        <a:xfrm>
          <a:off x="746622" y="1021556"/>
          <a:ext cx="800296" cy="80029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F27DA54-DCB6-45F4-890E-F7DCC5A4BE12}">
      <dsp:nvSpPr>
        <dsp:cNvPr id="0" name=""/>
        <dsp:cNvSpPr/>
      </dsp:nvSpPr>
      <dsp:spPr>
        <a:xfrm>
          <a:off x="3489" y="1893733"/>
          <a:ext cx="2286562" cy="342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b="1"/>
          </a:pPr>
          <a:r>
            <a:rPr lang="en-US" sz="2200" kern="1200" dirty="0"/>
            <a:t>Planning</a:t>
          </a:r>
        </a:p>
      </dsp:txBody>
      <dsp:txXfrm>
        <a:off x="3489" y="1893733"/>
        <a:ext cx="2286562" cy="342984"/>
      </dsp:txXfrm>
    </dsp:sp>
    <dsp:sp modelId="{DD091D0A-5A25-4241-91F3-18D32B0BDD4F}">
      <dsp:nvSpPr>
        <dsp:cNvPr id="0" name=""/>
        <dsp:cNvSpPr/>
      </dsp:nvSpPr>
      <dsp:spPr>
        <a:xfrm>
          <a:off x="3489" y="2270150"/>
          <a:ext cx="2286562" cy="423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endParaRPr lang="en-US" sz="1700" kern="1200" dirty="0"/>
        </a:p>
      </dsp:txBody>
      <dsp:txXfrm>
        <a:off x="3489" y="2270150"/>
        <a:ext cx="2286562" cy="423043"/>
      </dsp:txXfrm>
    </dsp:sp>
    <dsp:sp modelId="{210823F6-AC1A-46E3-9D99-A319DF497539}">
      <dsp:nvSpPr>
        <dsp:cNvPr id="0" name=""/>
        <dsp:cNvSpPr/>
      </dsp:nvSpPr>
      <dsp:spPr>
        <a:xfrm>
          <a:off x="3166266" y="952402"/>
          <a:ext cx="800296" cy="80029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C1752BD-6530-4141-80E9-9A0923780DCB}">
      <dsp:nvSpPr>
        <dsp:cNvPr id="0" name=""/>
        <dsp:cNvSpPr/>
      </dsp:nvSpPr>
      <dsp:spPr>
        <a:xfrm>
          <a:off x="2423107" y="1824584"/>
          <a:ext cx="2286562" cy="342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b="1"/>
          </a:pPr>
          <a:r>
            <a:rPr lang="en-US" sz="2200" kern="1200" dirty="0"/>
            <a:t>Organizing</a:t>
          </a:r>
        </a:p>
      </dsp:txBody>
      <dsp:txXfrm>
        <a:off x="2423107" y="1824584"/>
        <a:ext cx="2286562" cy="342984"/>
      </dsp:txXfrm>
    </dsp:sp>
    <dsp:sp modelId="{7CD40649-A74C-4AD8-B9D0-2573A1955C91}">
      <dsp:nvSpPr>
        <dsp:cNvPr id="0" name=""/>
        <dsp:cNvSpPr/>
      </dsp:nvSpPr>
      <dsp:spPr>
        <a:xfrm>
          <a:off x="2690200" y="2270150"/>
          <a:ext cx="2286562" cy="423043"/>
        </a:xfrm>
        <a:prstGeom prst="rect">
          <a:avLst/>
        </a:prstGeom>
        <a:noFill/>
        <a:ln>
          <a:noFill/>
        </a:ln>
        <a:effectLst/>
      </dsp:spPr>
      <dsp:style>
        <a:lnRef idx="0">
          <a:scrgbClr r="0" g="0" b="0"/>
        </a:lnRef>
        <a:fillRef idx="0">
          <a:scrgbClr r="0" g="0" b="0"/>
        </a:fillRef>
        <a:effectRef idx="0">
          <a:scrgbClr r="0" g="0" b="0"/>
        </a:effectRef>
        <a:fontRef idx="minor"/>
      </dsp:style>
    </dsp:sp>
    <dsp:sp modelId="{B0A3ABD2-C471-4A21-8AEF-3843C86919E1}">
      <dsp:nvSpPr>
        <dsp:cNvPr id="0" name=""/>
        <dsp:cNvSpPr/>
      </dsp:nvSpPr>
      <dsp:spPr>
        <a:xfrm>
          <a:off x="5608982" y="952402"/>
          <a:ext cx="800296" cy="80029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4D97C04-1692-4931-9A64-809D862C1739}">
      <dsp:nvSpPr>
        <dsp:cNvPr id="0" name=""/>
        <dsp:cNvSpPr/>
      </dsp:nvSpPr>
      <dsp:spPr>
        <a:xfrm>
          <a:off x="4865842" y="1824584"/>
          <a:ext cx="2286562" cy="342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b="1"/>
          </a:pPr>
          <a:r>
            <a:rPr lang="en-US" sz="2200" kern="1200" dirty="0"/>
            <a:t>Leading</a:t>
          </a:r>
        </a:p>
      </dsp:txBody>
      <dsp:txXfrm>
        <a:off x="4865842" y="1824584"/>
        <a:ext cx="2286562" cy="342984"/>
      </dsp:txXfrm>
    </dsp:sp>
    <dsp:sp modelId="{6418EBED-F111-425B-8EE2-06B8B2297A68}">
      <dsp:nvSpPr>
        <dsp:cNvPr id="0" name=""/>
        <dsp:cNvSpPr/>
      </dsp:nvSpPr>
      <dsp:spPr>
        <a:xfrm>
          <a:off x="5376911" y="2270150"/>
          <a:ext cx="2286562" cy="423043"/>
        </a:xfrm>
        <a:prstGeom prst="rect">
          <a:avLst/>
        </a:prstGeom>
        <a:noFill/>
        <a:ln>
          <a:noFill/>
        </a:ln>
        <a:effectLst/>
      </dsp:spPr>
      <dsp:style>
        <a:lnRef idx="0">
          <a:scrgbClr r="0" g="0" b="0"/>
        </a:lnRef>
        <a:fillRef idx="0">
          <a:scrgbClr r="0" g="0" b="0"/>
        </a:fillRef>
        <a:effectRef idx="0">
          <a:scrgbClr r="0" g="0" b="0"/>
        </a:effectRef>
        <a:fontRef idx="minor"/>
      </dsp:style>
    </dsp:sp>
    <dsp:sp modelId="{D6B440CD-082A-4C32-9336-0C68200BBF68}">
      <dsp:nvSpPr>
        <dsp:cNvPr id="0" name=""/>
        <dsp:cNvSpPr/>
      </dsp:nvSpPr>
      <dsp:spPr>
        <a:xfrm>
          <a:off x="7973038" y="952402"/>
          <a:ext cx="800296" cy="800296"/>
        </a:xfrm>
        <a:prstGeom prst="rect">
          <a:avLst/>
        </a:prstGeom>
        <a:blipFill rotWithShape="1">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5875"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71E00D-3D67-48B2-8AD1-8B9C75D08A0E}">
      <dsp:nvSpPr>
        <dsp:cNvPr id="0" name=""/>
        <dsp:cNvSpPr/>
      </dsp:nvSpPr>
      <dsp:spPr>
        <a:xfrm>
          <a:off x="7313058" y="1838718"/>
          <a:ext cx="2286562" cy="342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b="1"/>
          </a:pPr>
          <a:r>
            <a:rPr lang="en-US" sz="2200" kern="1200" dirty="0"/>
            <a:t>Controlling</a:t>
          </a:r>
        </a:p>
      </dsp:txBody>
      <dsp:txXfrm>
        <a:off x="7313058" y="1838718"/>
        <a:ext cx="2286562" cy="342984"/>
      </dsp:txXfrm>
    </dsp:sp>
    <dsp:sp modelId="{5820F8F1-19A6-43D1-AB7A-EA328CF38991}">
      <dsp:nvSpPr>
        <dsp:cNvPr id="0" name=""/>
        <dsp:cNvSpPr/>
      </dsp:nvSpPr>
      <dsp:spPr>
        <a:xfrm>
          <a:off x="8063622" y="2270150"/>
          <a:ext cx="2286562" cy="423043"/>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72813A-2810-4A52-BE92-611D54918694}">
      <dsp:nvSpPr>
        <dsp:cNvPr id="0" name=""/>
        <dsp:cNvSpPr/>
      </dsp:nvSpPr>
      <dsp:spPr>
        <a:xfrm>
          <a:off x="1007868" y="1021556"/>
          <a:ext cx="1080843" cy="1080843"/>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F27DA54-DCB6-45F4-890E-F7DCC5A4BE12}">
      <dsp:nvSpPr>
        <dsp:cNvPr id="0" name=""/>
        <dsp:cNvSpPr/>
      </dsp:nvSpPr>
      <dsp:spPr>
        <a:xfrm>
          <a:off x="4228" y="2174280"/>
          <a:ext cx="3088125" cy="463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333500">
            <a:lnSpc>
              <a:spcPct val="100000"/>
            </a:lnSpc>
            <a:spcBef>
              <a:spcPct val="0"/>
            </a:spcBef>
            <a:spcAft>
              <a:spcPct val="35000"/>
            </a:spcAft>
            <a:buNone/>
            <a:defRPr b="1"/>
          </a:pPr>
          <a:r>
            <a:rPr lang="en-US" sz="3000" kern="1200" dirty="0"/>
            <a:t>Interpersonal</a:t>
          </a:r>
        </a:p>
      </dsp:txBody>
      <dsp:txXfrm>
        <a:off x="4228" y="2174280"/>
        <a:ext cx="3088125" cy="463218"/>
      </dsp:txXfrm>
    </dsp:sp>
    <dsp:sp modelId="{DD091D0A-5A25-4241-91F3-18D32B0BDD4F}">
      <dsp:nvSpPr>
        <dsp:cNvPr id="0" name=""/>
        <dsp:cNvSpPr/>
      </dsp:nvSpPr>
      <dsp:spPr>
        <a:xfrm>
          <a:off x="4228" y="2670931"/>
          <a:ext cx="3088125" cy="22261"/>
        </a:xfrm>
        <a:prstGeom prst="rect">
          <a:avLst/>
        </a:prstGeom>
        <a:noFill/>
        <a:ln>
          <a:noFill/>
        </a:ln>
        <a:effectLst/>
      </dsp:spPr>
      <dsp:style>
        <a:lnRef idx="0">
          <a:scrgbClr r="0" g="0" b="0"/>
        </a:lnRef>
        <a:fillRef idx="0">
          <a:scrgbClr r="0" g="0" b="0"/>
        </a:fillRef>
        <a:effectRef idx="0">
          <a:scrgbClr r="0" g="0" b="0"/>
        </a:effectRef>
        <a:fontRef idx="minor"/>
      </dsp:style>
    </dsp:sp>
    <dsp:sp modelId="{210823F6-AC1A-46E3-9D99-A319DF497539}">
      <dsp:nvSpPr>
        <dsp:cNvPr id="0" name=""/>
        <dsp:cNvSpPr/>
      </dsp:nvSpPr>
      <dsp:spPr>
        <a:xfrm>
          <a:off x="4636415" y="1021556"/>
          <a:ext cx="1080843" cy="1080843"/>
        </a:xfrm>
        <a:prstGeom prst="rect">
          <a:avLst/>
        </a:prstGeom>
        <a:blipFill rotWithShape="1">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C1752BD-6530-4141-80E9-9A0923780DCB}">
      <dsp:nvSpPr>
        <dsp:cNvPr id="0" name=""/>
        <dsp:cNvSpPr/>
      </dsp:nvSpPr>
      <dsp:spPr>
        <a:xfrm>
          <a:off x="3632774" y="2174280"/>
          <a:ext cx="3088125" cy="463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333500">
            <a:lnSpc>
              <a:spcPct val="100000"/>
            </a:lnSpc>
            <a:spcBef>
              <a:spcPct val="0"/>
            </a:spcBef>
            <a:spcAft>
              <a:spcPct val="35000"/>
            </a:spcAft>
            <a:buNone/>
            <a:defRPr b="1"/>
          </a:pPr>
          <a:r>
            <a:rPr lang="en-US" sz="3000" kern="1200" dirty="0"/>
            <a:t>Informational</a:t>
          </a:r>
        </a:p>
      </dsp:txBody>
      <dsp:txXfrm>
        <a:off x="3632774" y="2174280"/>
        <a:ext cx="3088125" cy="463218"/>
      </dsp:txXfrm>
    </dsp:sp>
    <dsp:sp modelId="{7CD40649-A74C-4AD8-B9D0-2573A1955C91}">
      <dsp:nvSpPr>
        <dsp:cNvPr id="0" name=""/>
        <dsp:cNvSpPr/>
      </dsp:nvSpPr>
      <dsp:spPr>
        <a:xfrm>
          <a:off x="3632774" y="2670931"/>
          <a:ext cx="3088125" cy="22261"/>
        </a:xfrm>
        <a:prstGeom prst="rect">
          <a:avLst/>
        </a:prstGeom>
        <a:noFill/>
        <a:ln>
          <a:noFill/>
        </a:ln>
        <a:effectLst/>
      </dsp:spPr>
      <dsp:style>
        <a:lnRef idx="0">
          <a:scrgbClr r="0" g="0" b="0"/>
        </a:lnRef>
        <a:fillRef idx="0">
          <a:scrgbClr r="0" g="0" b="0"/>
        </a:fillRef>
        <a:effectRef idx="0">
          <a:scrgbClr r="0" g="0" b="0"/>
        </a:effectRef>
        <a:fontRef idx="minor"/>
      </dsp:style>
    </dsp:sp>
    <dsp:sp modelId="{B0A3ABD2-C471-4A21-8AEF-3843C86919E1}">
      <dsp:nvSpPr>
        <dsp:cNvPr id="0" name=""/>
        <dsp:cNvSpPr/>
      </dsp:nvSpPr>
      <dsp:spPr>
        <a:xfrm>
          <a:off x="8264962" y="1021556"/>
          <a:ext cx="1080843" cy="1080843"/>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4D97C04-1692-4931-9A64-809D862C1739}">
      <dsp:nvSpPr>
        <dsp:cNvPr id="0" name=""/>
        <dsp:cNvSpPr/>
      </dsp:nvSpPr>
      <dsp:spPr>
        <a:xfrm>
          <a:off x="7261321" y="2174280"/>
          <a:ext cx="3088125" cy="463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333500">
            <a:lnSpc>
              <a:spcPct val="100000"/>
            </a:lnSpc>
            <a:spcBef>
              <a:spcPct val="0"/>
            </a:spcBef>
            <a:spcAft>
              <a:spcPct val="35000"/>
            </a:spcAft>
            <a:buNone/>
            <a:defRPr b="1"/>
          </a:pPr>
          <a:r>
            <a:rPr lang="en-US" sz="3000" kern="1200" dirty="0"/>
            <a:t>Decisional</a:t>
          </a:r>
        </a:p>
      </dsp:txBody>
      <dsp:txXfrm>
        <a:off x="7261321" y="2174280"/>
        <a:ext cx="3088125" cy="463218"/>
      </dsp:txXfrm>
    </dsp:sp>
    <dsp:sp modelId="{6418EBED-F111-425B-8EE2-06B8B2297A68}">
      <dsp:nvSpPr>
        <dsp:cNvPr id="0" name=""/>
        <dsp:cNvSpPr/>
      </dsp:nvSpPr>
      <dsp:spPr>
        <a:xfrm>
          <a:off x="7261321" y="2670931"/>
          <a:ext cx="3088125" cy="22261"/>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F93F36-B831-4C63-8765-3CC1F2F9E4F1}">
      <dsp:nvSpPr>
        <dsp:cNvPr id="0" name=""/>
        <dsp:cNvSpPr/>
      </dsp:nvSpPr>
      <dsp:spPr>
        <a:xfrm>
          <a:off x="2103450" y="605"/>
          <a:ext cx="4598012" cy="418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marL="0" lvl="0" indent="0" algn="l" defTabSz="844550">
            <a:lnSpc>
              <a:spcPct val="90000"/>
            </a:lnSpc>
            <a:spcBef>
              <a:spcPct val="0"/>
            </a:spcBef>
            <a:spcAft>
              <a:spcPct val="35000"/>
            </a:spcAft>
            <a:buNone/>
          </a:pPr>
          <a:r>
            <a:rPr lang="en-US" sz="1900" kern="1200" dirty="0"/>
            <a:t>Integrated Management Style: </a:t>
          </a:r>
        </a:p>
      </dsp:txBody>
      <dsp:txXfrm>
        <a:off x="2103450" y="605"/>
        <a:ext cx="4598012" cy="418001"/>
      </dsp:txXfrm>
    </dsp:sp>
    <dsp:sp modelId="{D4F0352E-DCD1-4A97-971F-258328910E3F}">
      <dsp:nvSpPr>
        <dsp:cNvPr id="0" name=""/>
        <dsp:cNvSpPr/>
      </dsp:nvSpPr>
      <dsp:spPr>
        <a:xfrm>
          <a:off x="2103450" y="418606"/>
          <a:ext cx="1075935" cy="851483"/>
        </a:xfrm>
        <a:prstGeom prst="chevron">
          <a:avLst>
            <a:gd name="adj" fmla="val 70610"/>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3D5999-DBCC-4326-BB3C-85C5DA36A790}">
      <dsp:nvSpPr>
        <dsp:cNvPr id="0" name=""/>
        <dsp:cNvSpPr/>
      </dsp:nvSpPr>
      <dsp:spPr>
        <a:xfrm>
          <a:off x="2749726" y="418606"/>
          <a:ext cx="1075935" cy="851483"/>
        </a:xfrm>
        <a:prstGeom prst="chevron">
          <a:avLst>
            <a:gd name="adj" fmla="val 70610"/>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69A91C2-DE1A-4794-B9E7-E63F280FD819}">
      <dsp:nvSpPr>
        <dsp:cNvPr id="0" name=""/>
        <dsp:cNvSpPr/>
      </dsp:nvSpPr>
      <dsp:spPr>
        <a:xfrm>
          <a:off x="3396513" y="418606"/>
          <a:ext cx="1075935" cy="851483"/>
        </a:xfrm>
        <a:prstGeom prst="chevron">
          <a:avLst>
            <a:gd name="adj" fmla="val 70610"/>
          </a:avLst>
        </a:prstGeom>
        <a:solidFill>
          <a:schemeClr val="accent4">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85FF8A-A2CD-479A-9F3C-6C1AEC29F305}">
      <dsp:nvSpPr>
        <dsp:cNvPr id="0" name=""/>
        <dsp:cNvSpPr/>
      </dsp:nvSpPr>
      <dsp:spPr>
        <a:xfrm>
          <a:off x="4042790" y="418606"/>
          <a:ext cx="1075935" cy="851483"/>
        </a:xfrm>
        <a:prstGeom prst="chevron">
          <a:avLst>
            <a:gd name="adj" fmla="val 70610"/>
          </a:avLst>
        </a:prstGeom>
        <a:solidFill>
          <a:schemeClr val="accent5">
            <a:hueOff val="0"/>
            <a:satOff val="0"/>
            <a:lumOff val="0"/>
            <a:alphaOff val="0"/>
          </a:schemeClr>
        </a:solidFill>
        <a:ln w="15875"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613DA1-F8EF-4559-9D19-05AE113DAC5E}">
      <dsp:nvSpPr>
        <dsp:cNvPr id="0" name=""/>
        <dsp:cNvSpPr/>
      </dsp:nvSpPr>
      <dsp:spPr>
        <a:xfrm>
          <a:off x="4689577" y="418606"/>
          <a:ext cx="1075935" cy="851483"/>
        </a:xfrm>
        <a:prstGeom prst="chevron">
          <a:avLst>
            <a:gd name="adj" fmla="val 70610"/>
          </a:avLst>
        </a:prstGeom>
        <a:solidFill>
          <a:schemeClr val="accent6">
            <a:hueOff val="0"/>
            <a:satOff val="0"/>
            <a:lumOff val="0"/>
            <a:alphaOff val="0"/>
          </a:schemeClr>
        </a:solidFill>
        <a:ln w="15875"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8D7A30-2D46-4F5A-8763-DAB25E586C4B}">
      <dsp:nvSpPr>
        <dsp:cNvPr id="0" name=""/>
        <dsp:cNvSpPr/>
      </dsp:nvSpPr>
      <dsp:spPr>
        <a:xfrm>
          <a:off x="5335853" y="418606"/>
          <a:ext cx="1075935" cy="851483"/>
        </a:xfrm>
        <a:prstGeom prst="chevron">
          <a:avLst>
            <a:gd name="adj" fmla="val 70610"/>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613CA3B-7EC6-4E54-ABE4-56D95FAE0D12}">
      <dsp:nvSpPr>
        <dsp:cNvPr id="0" name=""/>
        <dsp:cNvSpPr/>
      </dsp:nvSpPr>
      <dsp:spPr>
        <a:xfrm>
          <a:off x="5982640" y="418606"/>
          <a:ext cx="1075935" cy="851483"/>
        </a:xfrm>
        <a:prstGeom prst="chevron">
          <a:avLst>
            <a:gd name="adj" fmla="val 70610"/>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97F44C-2EB8-4955-8CF2-7209F3EA2605}">
      <dsp:nvSpPr>
        <dsp:cNvPr id="0" name=""/>
        <dsp:cNvSpPr/>
      </dsp:nvSpPr>
      <dsp:spPr>
        <a:xfrm>
          <a:off x="2103450" y="503755"/>
          <a:ext cx="4657787" cy="681187"/>
        </a:xfrm>
        <a:prstGeom prst="rect">
          <a:avLst/>
        </a:prstGeom>
        <a:solidFill>
          <a:schemeClr val="lt1">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l" defTabSz="355600">
            <a:lnSpc>
              <a:spcPct val="90000"/>
            </a:lnSpc>
            <a:spcBef>
              <a:spcPct val="0"/>
            </a:spcBef>
            <a:spcAft>
              <a:spcPct val="35000"/>
            </a:spcAft>
            <a:buNone/>
          </a:pPr>
          <a:r>
            <a:rPr lang="en-US" sz="800" kern="1200" dirty="0"/>
            <a:t>To adjust to shifting business conditions, Aston Martin makes use of Linkert's Systems 1-4, McGregor's Theory X/Y, and Tannenbaum and Schmidt's Continuum of Leadership Styles. </a:t>
          </a:r>
        </a:p>
      </dsp:txBody>
      <dsp:txXfrm>
        <a:off x="2103450" y="503755"/>
        <a:ext cx="4657787" cy="681187"/>
      </dsp:txXfrm>
    </dsp:sp>
    <dsp:sp modelId="{A58801D9-B073-4751-9BC1-9B47F18DC357}">
      <dsp:nvSpPr>
        <dsp:cNvPr id="0" name=""/>
        <dsp:cNvSpPr/>
      </dsp:nvSpPr>
      <dsp:spPr>
        <a:xfrm>
          <a:off x="2103450" y="1313546"/>
          <a:ext cx="4598012" cy="418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marL="0" lvl="0" indent="0" algn="l" defTabSz="844550">
            <a:lnSpc>
              <a:spcPct val="90000"/>
            </a:lnSpc>
            <a:spcBef>
              <a:spcPct val="0"/>
            </a:spcBef>
            <a:spcAft>
              <a:spcPct val="35000"/>
            </a:spcAft>
            <a:buNone/>
          </a:pPr>
          <a:r>
            <a:rPr lang="en-US" sz="1900" kern="1200" dirty="0"/>
            <a:t>Staff Engagement: </a:t>
          </a:r>
        </a:p>
      </dsp:txBody>
      <dsp:txXfrm>
        <a:off x="2103450" y="1313546"/>
        <a:ext cx="4598012" cy="418001"/>
      </dsp:txXfrm>
    </dsp:sp>
    <dsp:sp modelId="{150C5E10-9862-41A4-B512-9F046B2CF425}">
      <dsp:nvSpPr>
        <dsp:cNvPr id="0" name=""/>
        <dsp:cNvSpPr/>
      </dsp:nvSpPr>
      <dsp:spPr>
        <a:xfrm>
          <a:off x="2103450" y="1731547"/>
          <a:ext cx="1075935" cy="851483"/>
        </a:xfrm>
        <a:prstGeom prst="chevron">
          <a:avLst>
            <a:gd name="adj" fmla="val 70610"/>
          </a:avLst>
        </a:prstGeom>
        <a:solidFill>
          <a:schemeClr val="accent4">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762D6A-BD13-47C1-AB21-00F4876D36D1}">
      <dsp:nvSpPr>
        <dsp:cNvPr id="0" name=""/>
        <dsp:cNvSpPr/>
      </dsp:nvSpPr>
      <dsp:spPr>
        <a:xfrm>
          <a:off x="2749726" y="1731547"/>
          <a:ext cx="1075935" cy="851483"/>
        </a:xfrm>
        <a:prstGeom prst="chevron">
          <a:avLst>
            <a:gd name="adj" fmla="val 70610"/>
          </a:avLst>
        </a:prstGeom>
        <a:solidFill>
          <a:schemeClr val="accent5">
            <a:hueOff val="0"/>
            <a:satOff val="0"/>
            <a:lumOff val="0"/>
            <a:alphaOff val="0"/>
          </a:schemeClr>
        </a:solidFill>
        <a:ln w="15875"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AEE666-D6FF-47CC-985A-D3F118BB2CE9}">
      <dsp:nvSpPr>
        <dsp:cNvPr id="0" name=""/>
        <dsp:cNvSpPr/>
      </dsp:nvSpPr>
      <dsp:spPr>
        <a:xfrm>
          <a:off x="3396513" y="1731547"/>
          <a:ext cx="1075935" cy="851483"/>
        </a:xfrm>
        <a:prstGeom prst="chevron">
          <a:avLst>
            <a:gd name="adj" fmla="val 70610"/>
          </a:avLst>
        </a:prstGeom>
        <a:solidFill>
          <a:schemeClr val="accent6">
            <a:hueOff val="0"/>
            <a:satOff val="0"/>
            <a:lumOff val="0"/>
            <a:alphaOff val="0"/>
          </a:schemeClr>
        </a:solidFill>
        <a:ln w="15875"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60AED2-7671-49F8-BB57-34AE682A9DD6}">
      <dsp:nvSpPr>
        <dsp:cNvPr id="0" name=""/>
        <dsp:cNvSpPr/>
      </dsp:nvSpPr>
      <dsp:spPr>
        <a:xfrm>
          <a:off x="4042790" y="1731547"/>
          <a:ext cx="1075935" cy="851483"/>
        </a:xfrm>
        <a:prstGeom prst="chevron">
          <a:avLst>
            <a:gd name="adj" fmla="val 70610"/>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722E6C-62FE-424C-A0EC-9227E1961E1B}">
      <dsp:nvSpPr>
        <dsp:cNvPr id="0" name=""/>
        <dsp:cNvSpPr/>
      </dsp:nvSpPr>
      <dsp:spPr>
        <a:xfrm>
          <a:off x="4689577" y="1731547"/>
          <a:ext cx="1075935" cy="851483"/>
        </a:xfrm>
        <a:prstGeom prst="chevron">
          <a:avLst>
            <a:gd name="adj" fmla="val 70610"/>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4B8E44-18C5-462E-8D61-2BC542CB4BF9}">
      <dsp:nvSpPr>
        <dsp:cNvPr id="0" name=""/>
        <dsp:cNvSpPr/>
      </dsp:nvSpPr>
      <dsp:spPr>
        <a:xfrm>
          <a:off x="5335853" y="1731547"/>
          <a:ext cx="1075935" cy="851483"/>
        </a:xfrm>
        <a:prstGeom prst="chevron">
          <a:avLst>
            <a:gd name="adj" fmla="val 70610"/>
          </a:avLst>
        </a:prstGeom>
        <a:solidFill>
          <a:schemeClr val="accent4">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F68AE4-308B-4D3F-B7AF-629BFB94B7DD}">
      <dsp:nvSpPr>
        <dsp:cNvPr id="0" name=""/>
        <dsp:cNvSpPr/>
      </dsp:nvSpPr>
      <dsp:spPr>
        <a:xfrm>
          <a:off x="5982640" y="1731547"/>
          <a:ext cx="1075935" cy="851483"/>
        </a:xfrm>
        <a:prstGeom prst="chevron">
          <a:avLst>
            <a:gd name="adj" fmla="val 70610"/>
          </a:avLst>
        </a:prstGeom>
        <a:solidFill>
          <a:schemeClr val="accent5">
            <a:hueOff val="0"/>
            <a:satOff val="0"/>
            <a:lumOff val="0"/>
            <a:alphaOff val="0"/>
          </a:schemeClr>
        </a:solidFill>
        <a:ln w="15875"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CF0B56-E5F2-4054-A944-28B81486DED7}">
      <dsp:nvSpPr>
        <dsp:cNvPr id="0" name=""/>
        <dsp:cNvSpPr/>
      </dsp:nvSpPr>
      <dsp:spPr>
        <a:xfrm>
          <a:off x="2103450" y="1816696"/>
          <a:ext cx="4657787" cy="681187"/>
        </a:xfrm>
        <a:prstGeom prst="rect">
          <a:avLst/>
        </a:prstGeom>
        <a:solidFill>
          <a:schemeClr val="lt1">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l" defTabSz="355600">
            <a:lnSpc>
              <a:spcPct val="90000"/>
            </a:lnSpc>
            <a:spcBef>
              <a:spcPct val="0"/>
            </a:spcBef>
            <a:spcAft>
              <a:spcPct val="35000"/>
            </a:spcAft>
            <a:buNone/>
          </a:pPr>
          <a:r>
            <a:rPr lang="en-US" sz="800" kern="1200" dirty="0"/>
            <a:t>The company prioritizes intrinsic motivation for quality control and encourages staff participation in decision-making. </a:t>
          </a:r>
          <a:br>
            <a:rPr lang="en-US" sz="800" kern="1200" dirty="0"/>
          </a:br>
          <a:r>
            <a:rPr lang="en-US" sz="800" kern="1200" dirty="0"/>
            <a:t>Various Leadership Theories: </a:t>
          </a:r>
          <a:br>
            <a:rPr lang="en-US" sz="800" kern="1200" dirty="0"/>
          </a:br>
          <a:r>
            <a:rPr lang="en-US" sz="800" kern="1200" dirty="0"/>
            <a:t>Toyota: Prioritizes Rapid Management and a collaborative culture. </a:t>
          </a:r>
          <a:br>
            <a:rPr lang="en-US" sz="800" kern="1200" dirty="0"/>
          </a:br>
          <a:r>
            <a:rPr lang="en-US" sz="800" kern="1200" dirty="0"/>
            <a:t>Apple: flourished under visionary leadership, especially in the years that Steve Jobs was there. </a:t>
          </a:r>
        </a:p>
      </dsp:txBody>
      <dsp:txXfrm>
        <a:off x="2103450" y="1816696"/>
        <a:ext cx="4657787" cy="681187"/>
      </dsp:txXfrm>
    </dsp:sp>
    <dsp:sp modelId="{90E6EBB0-8805-4712-B1A5-C6F73F62C4FD}">
      <dsp:nvSpPr>
        <dsp:cNvPr id="0" name=""/>
        <dsp:cNvSpPr/>
      </dsp:nvSpPr>
      <dsp:spPr>
        <a:xfrm>
          <a:off x="2103450" y="2626487"/>
          <a:ext cx="4598012" cy="418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b" anchorCtr="0">
          <a:noAutofit/>
        </a:bodyPr>
        <a:lstStyle/>
        <a:p>
          <a:pPr marL="0" lvl="0" indent="0" algn="l" defTabSz="844550">
            <a:lnSpc>
              <a:spcPct val="90000"/>
            </a:lnSpc>
            <a:spcBef>
              <a:spcPct val="0"/>
            </a:spcBef>
            <a:spcAft>
              <a:spcPct val="35000"/>
            </a:spcAft>
            <a:buNone/>
          </a:pPr>
          <a:r>
            <a:rPr lang="en-US" sz="1900" kern="1200" dirty="0"/>
            <a:t>Impact of Organizational Culture: </a:t>
          </a:r>
        </a:p>
      </dsp:txBody>
      <dsp:txXfrm>
        <a:off x="2103450" y="2626487"/>
        <a:ext cx="4598012" cy="418001"/>
      </dsp:txXfrm>
    </dsp:sp>
    <dsp:sp modelId="{EA0FF09B-6119-4B35-9BE0-E383335331BF}">
      <dsp:nvSpPr>
        <dsp:cNvPr id="0" name=""/>
        <dsp:cNvSpPr/>
      </dsp:nvSpPr>
      <dsp:spPr>
        <a:xfrm>
          <a:off x="2103450" y="3044488"/>
          <a:ext cx="1075935" cy="851483"/>
        </a:xfrm>
        <a:prstGeom prst="chevron">
          <a:avLst>
            <a:gd name="adj" fmla="val 70610"/>
          </a:avLst>
        </a:prstGeom>
        <a:solidFill>
          <a:schemeClr val="accent6">
            <a:hueOff val="0"/>
            <a:satOff val="0"/>
            <a:lumOff val="0"/>
            <a:alphaOff val="0"/>
          </a:schemeClr>
        </a:solidFill>
        <a:ln w="15875"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DC916E-2086-418C-A2F8-DFE1E952808D}">
      <dsp:nvSpPr>
        <dsp:cNvPr id="0" name=""/>
        <dsp:cNvSpPr/>
      </dsp:nvSpPr>
      <dsp:spPr>
        <a:xfrm>
          <a:off x="2749726" y="3044488"/>
          <a:ext cx="1075935" cy="851483"/>
        </a:xfrm>
        <a:prstGeom prst="chevron">
          <a:avLst>
            <a:gd name="adj" fmla="val 70610"/>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C30602-18E4-4794-80F4-7AF3C7BE4DAB}">
      <dsp:nvSpPr>
        <dsp:cNvPr id="0" name=""/>
        <dsp:cNvSpPr/>
      </dsp:nvSpPr>
      <dsp:spPr>
        <a:xfrm>
          <a:off x="3396513" y="3044488"/>
          <a:ext cx="1075935" cy="851483"/>
        </a:xfrm>
        <a:prstGeom prst="chevron">
          <a:avLst>
            <a:gd name="adj" fmla="val 70610"/>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B75B81-AB7F-4461-AE35-3F74094AF521}">
      <dsp:nvSpPr>
        <dsp:cNvPr id="0" name=""/>
        <dsp:cNvSpPr/>
      </dsp:nvSpPr>
      <dsp:spPr>
        <a:xfrm>
          <a:off x="4042790" y="3044488"/>
          <a:ext cx="1075935" cy="851483"/>
        </a:xfrm>
        <a:prstGeom prst="chevron">
          <a:avLst>
            <a:gd name="adj" fmla="val 70610"/>
          </a:avLst>
        </a:prstGeom>
        <a:solidFill>
          <a:schemeClr val="accent4">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012ADD-BDF5-4D0C-A644-42D7815247C1}">
      <dsp:nvSpPr>
        <dsp:cNvPr id="0" name=""/>
        <dsp:cNvSpPr/>
      </dsp:nvSpPr>
      <dsp:spPr>
        <a:xfrm>
          <a:off x="4689577" y="3044488"/>
          <a:ext cx="1075935" cy="851483"/>
        </a:xfrm>
        <a:prstGeom prst="chevron">
          <a:avLst>
            <a:gd name="adj" fmla="val 70610"/>
          </a:avLst>
        </a:prstGeom>
        <a:solidFill>
          <a:schemeClr val="accent5">
            <a:hueOff val="0"/>
            <a:satOff val="0"/>
            <a:lumOff val="0"/>
            <a:alphaOff val="0"/>
          </a:schemeClr>
        </a:solidFill>
        <a:ln w="15875"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1F5B35-C9A1-496B-B93C-14F81D4C05B2}">
      <dsp:nvSpPr>
        <dsp:cNvPr id="0" name=""/>
        <dsp:cNvSpPr/>
      </dsp:nvSpPr>
      <dsp:spPr>
        <a:xfrm>
          <a:off x="5335853" y="3044488"/>
          <a:ext cx="1075935" cy="851483"/>
        </a:xfrm>
        <a:prstGeom prst="chevron">
          <a:avLst>
            <a:gd name="adj" fmla="val 70610"/>
          </a:avLst>
        </a:prstGeom>
        <a:solidFill>
          <a:schemeClr val="accent6">
            <a:hueOff val="0"/>
            <a:satOff val="0"/>
            <a:lumOff val="0"/>
            <a:alphaOff val="0"/>
          </a:schemeClr>
        </a:solidFill>
        <a:ln w="15875"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9CBA0F-F37B-4A12-8C0B-53980D584D23}">
      <dsp:nvSpPr>
        <dsp:cNvPr id="0" name=""/>
        <dsp:cNvSpPr/>
      </dsp:nvSpPr>
      <dsp:spPr>
        <a:xfrm>
          <a:off x="5982640" y="3044488"/>
          <a:ext cx="1075935" cy="851483"/>
        </a:xfrm>
        <a:prstGeom prst="chevron">
          <a:avLst>
            <a:gd name="adj" fmla="val 70610"/>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F379A8-E19E-4243-A45B-0A54902C3C1A}">
      <dsp:nvSpPr>
        <dsp:cNvPr id="0" name=""/>
        <dsp:cNvSpPr/>
      </dsp:nvSpPr>
      <dsp:spPr>
        <a:xfrm>
          <a:off x="2103450" y="3129637"/>
          <a:ext cx="4657787" cy="681187"/>
        </a:xfrm>
        <a:prstGeom prst="rect">
          <a:avLst/>
        </a:prstGeom>
        <a:solidFill>
          <a:schemeClr val="lt1">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l" defTabSz="355600">
            <a:lnSpc>
              <a:spcPct val="90000"/>
            </a:lnSpc>
            <a:spcBef>
              <a:spcPct val="0"/>
            </a:spcBef>
            <a:spcAft>
              <a:spcPct val="35000"/>
            </a:spcAft>
            <a:buNone/>
          </a:pPr>
          <a:r>
            <a:rPr lang="en-US" sz="800" kern="1200" dirty="0"/>
            <a:t>Because Apple and Toyota have different objectives and cultures, the tactics employed by them will not be as successful as those of Aston Martin, whose leadership style combines a variety of techniques.</a:t>
          </a:r>
        </a:p>
      </dsp:txBody>
      <dsp:txXfrm>
        <a:off x="2103450" y="3129637"/>
        <a:ext cx="4657787" cy="681187"/>
      </dsp:txXfrm>
    </dsp:sp>
  </dsp:spTree>
</dsp:drawing>
</file>

<file path=ppt/diagrams/layout1.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1E8724-C04A-4BD6-B2FD-D44C7E0845A7}" type="datetimeFigureOut">
              <a:rPr lang="en-US" smtClean="0"/>
              <a:t>7/15/2024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64DA4E-28E4-4B18-B2B7-0C8461296C4C}" type="slidenum">
              <a:rPr lang="en-US" smtClean="0"/>
              <a:t>‹#›</a:t>
            </a:fld>
            <a:endParaRPr lang="en-US"/>
          </a:p>
        </p:txBody>
      </p:sp>
    </p:spTree>
    <p:extLst>
      <p:ext uri="{BB962C8B-B14F-4D97-AF65-F5344CB8AC3E}">
        <p14:creationId xmlns:p14="http://schemas.microsoft.com/office/powerpoint/2010/main" val="32850247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D64DA4E-28E4-4B18-B2B7-0C8461296C4C}" type="slidenum">
              <a:rPr lang="en-US" smtClean="0"/>
              <a:t>1</a:t>
            </a:fld>
            <a:endParaRPr lang="en-US"/>
          </a:p>
        </p:txBody>
      </p:sp>
    </p:spTree>
    <p:extLst>
      <p:ext uri="{BB962C8B-B14F-4D97-AF65-F5344CB8AC3E}">
        <p14:creationId xmlns:p14="http://schemas.microsoft.com/office/powerpoint/2010/main" val="145845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D64DA4E-28E4-4B18-B2B7-0C8461296C4C}" type="slidenum">
              <a:rPr lang="en-US" smtClean="0"/>
              <a:t>2</a:t>
            </a:fld>
            <a:endParaRPr lang="en-US"/>
          </a:p>
        </p:txBody>
      </p:sp>
    </p:spTree>
    <p:extLst>
      <p:ext uri="{BB962C8B-B14F-4D97-AF65-F5344CB8AC3E}">
        <p14:creationId xmlns:p14="http://schemas.microsoft.com/office/powerpoint/2010/main" val="13734746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2800" b="0" i="0" dirty="0">
                <a:solidFill>
                  <a:srgbClr val="111111"/>
                </a:solidFill>
                <a:effectLst/>
                <a:highlight>
                  <a:srgbClr val="F7F7F7"/>
                </a:highlight>
                <a:latin typeface="-apple-system"/>
              </a:rPr>
              <a:t>A manager is essential to the success or failure of a business because they oversee staff performance and allocate resources, including financial and operational details. </a:t>
            </a:r>
            <a:r>
              <a:rPr lang="en-US" sz="2800" b="0" kern="100" dirty="0">
                <a:effectLst/>
                <a:latin typeface="Times New Roman" panose="02020603050405020304" pitchFamily="18" charset="0"/>
                <a:ea typeface="Calibri" panose="020F0502020204030204" pitchFamily="34" charset="0"/>
                <a:cs typeface="Vrinda" panose="020B0502040204020203" pitchFamily="34" charset="0"/>
              </a:rPr>
              <a:t>Since attaining goals and objectives depends on effective management, managers are the foundation of any firm</a:t>
            </a:r>
            <a:r>
              <a:rPr lang="en-GB" sz="2800" b="0" i="0" dirty="0">
                <a:solidFill>
                  <a:srgbClr val="111111"/>
                </a:solidFill>
                <a:effectLst/>
                <a:highlight>
                  <a:srgbClr val="F7F7F7"/>
                </a:highlight>
                <a:latin typeface="-apple-system"/>
              </a:rPr>
              <a:t> </a:t>
            </a:r>
            <a:r>
              <a:rPr lang="en-GB" sz="1800" b="1" dirty="0">
                <a:effectLst/>
                <a:latin typeface="Times New Roman" panose="02020603050405020304" pitchFamily="18" charset="0"/>
              </a:rPr>
              <a:t>(Shannon, 2018). </a:t>
            </a:r>
            <a:r>
              <a:rPr lang="en-US" sz="2800" b="0" kern="100" dirty="0">
                <a:effectLst/>
                <a:latin typeface="Times New Roman" panose="02020603050405020304" pitchFamily="18" charset="0"/>
                <a:ea typeface="Calibri" panose="020F0502020204030204" pitchFamily="34" charset="0"/>
                <a:cs typeface="Vrinda" panose="020B0502040204020203" pitchFamily="34" charset="0"/>
              </a:rPr>
              <a:t>They supervise many facets of the company and fall into one of three categories: general managers, functional managers, or project leaders. </a:t>
            </a:r>
            <a:r>
              <a:rPr lang="en-GB" sz="2800" b="0" i="0" dirty="0">
                <a:solidFill>
                  <a:srgbClr val="111111"/>
                </a:solidFill>
                <a:effectLst/>
                <a:highlight>
                  <a:srgbClr val="F7F7F7"/>
                </a:highlight>
                <a:latin typeface="-apple-system"/>
              </a:rPr>
              <a:t>They guarantee seamless operations. </a:t>
            </a:r>
            <a:r>
              <a:rPr lang="en-US" sz="2800" b="0" kern="100" dirty="0">
                <a:effectLst/>
                <a:latin typeface="Times New Roman" panose="02020603050405020304" pitchFamily="18" charset="0"/>
                <a:ea typeface="Calibri" panose="020F0502020204030204" pitchFamily="34" charset="0"/>
                <a:cs typeface="Vrinda" panose="020B0502040204020203" pitchFamily="34" charset="0"/>
              </a:rPr>
              <a:t>By establishing the vision and strategy, selecting competent team members, and managing resources effectively, managers contribute to the accomplishment of organizational goals. </a:t>
            </a:r>
            <a:r>
              <a:rPr lang="en-GB" sz="1800" b="1" dirty="0">
                <a:effectLst/>
                <a:latin typeface="Times New Roman" panose="02020603050405020304" pitchFamily="18" charset="0"/>
              </a:rPr>
              <a:t>(Adair, 2007)</a:t>
            </a:r>
            <a:r>
              <a:rPr lang="en-US" sz="2800" b="0" kern="100" dirty="0">
                <a:effectLst/>
                <a:latin typeface="Times New Roman" panose="02020603050405020304" pitchFamily="18" charset="0"/>
                <a:ea typeface="Calibri" panose="020F0502020204030204" pitchFamily="34" charset="0"/>
                <a:cs typeface="Vrinda" panose="020B0502040204020203" pitchFamily="34" charset="0"/>
              </a:rPr>
              <a:t>They give workers direction and guidance, fostering an effective workplace culture where workers are resourceful and driven. In order to find opportunities for productivity gains, managers also manage production costs and keep an eye on financial performance. They also help organizations expand by introducing fresh concepts, seeing to it that they are carried out, and making sure staff members are aware of their responsibilities and the objectives that will help them realize their greatest potential. </a:t>
            </a:r>
            <a:r>
              <a:rPr lang="en-GB" sz="1800" b="1" dirty="0">
                <a:effectLst/>
                <a:latin typeface="Times New Roman" panose="02020603050405020304" pitchFamily="18" charset="0"/>
              </a:rPr>
              <a:t>(Hartman and Hayden, 2005) </a:t>
            </a:r>
            <a:r>
              <a:rPr lang="en-GB" sz="2800" b="0" i="0" dirty="0">
                <a:solidFill>
                  <a:srgbClr val="111111"/>
                </a:solidFill>
                <a:effectLst/>
                <a:highlight>
                  <a:srgbClr val="F7F7F7"/>
                </a:highlight>
                <a:latin typeface="-apple-system"/>
              </a:rPr>
              <a:t>In summary, a manager’s position is complex and essential for the overall success of the firm as a whole. </a:t>
            </a:r>
          </a:p>
        </p:txBody>
      </p:sp>
      <p:sp>
        <p:nvSpPr>
          <p:cNvPr id="4" name="Slide Number Placeholder 3"/>
          <p:cNvSpPr>
            <a:spLocks noGrp="1"/>
          </p:cNvSpPr>
          <p:nvPr>
            <p:ph type="sldNum" sz="quarter" idx="5"/>
          </p:nvPr>
        </p:nvSpPr>
        <p:spPr/>
        <p:txBody>
          <a:bodyPr/>
          <a:lstStyle/>
          <a:p>
            <a:fld id="{CD64DA4E-28E4-4B18-B2B7-0C8461296C4C}" type="slidenum">
              <a:rPr lang="en-US" smtClean="0"/>
              <a:t>3</a:t>
            </a:fld>
            <a:endParaRPr lang="en-US"/>
          </a:p>
        </p:txBody>
      </p:sp>
    </p:spTree>
    <p:extLst>
      <p:ext uri="{BB962C8B-B14F-4D97-AF65-F5344CB8AC3E}">
        <p14:creationId xmlns:p14="http://schemas.microsoft.com/office/powerpoint/2010/main" val="4390206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Henry Fayol, often regarded as the “Father of Modern Management Theory,” outlined </a:t>
            </a:r>
            <a:r>
              <a:rPr lang="en-GB" b="1" dirty="0"/>
              <a:t>14 principles of management</a:t>
            </a:r>
            <a:r>
              <a:rPr lang="en-GB" dirty="0"/>
              <a:t> that provide a foundation for effective organizational management. Let’s explore each principle briefly:</a:t>
            </a:r>
          </a:p>
          <a:p>
            <a:pPr>
              <a:buFont typeface="+mj-lt"/>
              <a:buAutoNum type="arabicPeriod"/>
            </a:pPr>
            <a:r>
              <a:rPr lang="en-GB" b="1" dirty="0"/>
              <a:t>Division of Work</a:t>
            </a:r>
            <a:r>
              <a:rPr lang="en-GB" dirty="0"/>
              <a:t>: Assign specific tasks to employees based on their expertise. Specialization enhances efficiency and skill development</a:t>
            </a:r>
          </a:p>
          <a:p>
            <a:pPr>
              <a:buFont typeface="+mj-lt"/>
              <a:buAutoNum type="arabicPeriod"/>
            </a:pPr>
            <a:r>
              <a:rPr lang="en-GB" b="1" dirty="0"/>
              <a:t>Authority and Responsibility</a:t>
            </a:r>
            <a:r>
              <a:rPr lang="en-GB" dirty="0"/>
              <a:t>: Authority should be accompanied by corresponding responsibility. Managers have the authority to make decisions, but they are also accountable for the outcomes</a:t>
            </a:r>
          </a:p>
          <a:p>
            <a:pPr>
              <a:buFont typeface="+mj-lt"/>
              <a:buAutoNum type="arabicPeriod"/>
            </a:pPr>
            <a:r>
              <a:rPr lang="en-GB" b="1" dirty="0"/>
              <a:t>Discipline</a:t>
            </a:r>
            <a:r>
              <a:rPr lang="en-GB" dirty="0"/>
              <a:t>: Employees should follow established rules and guidelines. Discipline ensures order and consistency in the organization</a:t>
            </a:r>
          </a:p>
          <a:p>
            <a:pPr>
              <a:buFont typeface="+mj-lt"/>
              <a:buAutoNum type="arabicPeriod"/>
            </a:pPr>
            <a:r>
              <a:rPr lang="en-GB" b="1" dirty="0"/>
              <a:t>Unity of Command</a:t>
            </a:r>
            <a:r>
              <a:rPr lang="en-GB" dirty="0"/>
              <a:t>: Each employee should receive instructions from only one supervisor. This minimizes confusion and conflicting directives</a:t>
            </a:r>
          </a:p>
          <a:p>
            <a:pPr>
              <a:buFont typeface="+mj-lt"/>
              <a:buAutoNum type="arabicPeriod"/>
            </a:pPr>
            <a:r>
              <a:rPr lang="en-GB" b="1" dirty="0"/>
              <a:t>Unity of Direction</a:t>
            </a:r>
            <a:r>
              <a:rPr lang="en-GB" dirty="0"/>
              <a:t>: All efforts within an organization should align toward common goals. Clear direction prevents fragmentation</a:t>
            </a:r>
          </a:p>
          <a:p>
            <a:pPr>
              <a:buFont typeface="+mj-lt"/>
              <a:buAutoNum type="arabicPeriod"/>
            </a:pPr>
            <a:r>
              <a:rPr lang="en-GB" b="1" dirty="0"/>
              <a:t>Subordination of Individual Interest to General Interest</a:t>
            </a:r>
            <a:r>
              <a:rPr lang="en-GB" dirty="0"/>
              <a:t>: Individual interests should not supersede the organization’s overall welfare. Collective success takes precedence</a:t>
            </a:r>
          </a:p>
          <a:p>
            <a:pPr>
              <a:buFont typeface="+mj-lt"/>
              <a:buAutoNum type="arabicPeriod"/>
            </a:pPr>
            <a:r>
              <a:rPr lang="en-GB" b="1" dirty="0"/>
              <a:t>Remuneration of Employees</a:t>
            </a:r>
            <a:r>
              <a:rPr lang="en-GB" dirty="0"/>
              <a:t>: Fair compensation motivates employees. It includes both financial and non-financial rewards</a:t>
            </a:r>
          </a:p>
          <a:p>
            <a:r>
              <a:rPr lang="en-GB" b="1" dirty="0"/>
              <a:t>Centralization and Decentralization</a:t>
            </a:r>
            <a:r>
              <a:rPr lang="en-GB" dirty="0"/>
              <a:t>: The balance between centralization (decision-making at the top) and decentralization (delegating authority) depends on the organization’s needs</a:t>
            </a:r>
            <a:br>
              <a:rPr lang="en-GB" dirty="0"/>
            </a:br>
            <a:r>
              <a:rPr lang="en-GB" b="1" dirty="0"/>
              <a:t>Scalar Chain</a:t>
            </a:r>
            <a:r>
              <a:rPr lang="en-GB" dirty="0"/>
              <a:t>: This principle emphasizes the chain of authority from top management to the lowest levels. Communication should flow through a clear hierarchy.</a:t>
            </a:r>
          </a:p>
          <a:p>
            <a:pPr>
              <a:buFont typeface="+mj-lt"/>
              <a:buAutoNum type="arabicPeriod" startAt="9"/>
            </a:pPr>
            <a:r>
              <a:rPr lang="en-GB" b="1" dirty="0"/>
              <a:t>Order</a:t>
            </a:r>
            <a:r>
              <a:rPr lang="en-GB" dirty="0"/>
              <a:t>: Organize resources and activities efficiently. Proper arrangement of people, materials, and equipment contributes to productivity.</a:t>
            </a:r>
          </a:p>
          <a:p>
            <a:pPr>
              <a:buFont typeface="+mj-lt"/>
              <a:buAutoNum type="arabicPeriod" startAt="9"/>
            </a:pPr>
            <a:r>
              <a:rPr lang="en-GB" b="1" dirty="0"/>
              <a:t>Equity</a:t>
            </a:r>
            <a:r>
              <a:rPr lang="en-GB" dirty="0"/>
              <a:t>: Treat employees fairly and impartially. Fairness fosters loyalty and commitment.</a:t>
            </a:r>
          </a:p>
          <a:p>
            <a:pPr>
              <a:buFont typeface="+mj-lt"/>
              <a:buAutoNum type="arabicPeriod" startAt="9"/>
            </a:pPr>
            <a:r>
              <a:rPr lang="en-GB" b="1" dirty="0"/>
              <a:t>Stability of Tenure</a:t>
            </a:r>
            <a:r>
              <a:rPr lang="en-GB" dirty="0"/>
              <a:t>: Minimize employee turnover by providing job security. Stable employment enhances efficiency and morale.</a:t>
            </a:r>
          </a:p>
          <a:p>
            <a:pPr>
              <a:buFont typeface="+mj-lt"/>
              <a:buAutoNum type="arabicPeriod" startAt="9"/>
            </a:pPr>
            <a:r>
              <a:rPr lang="en-GB" b="1" dirty="0"/>
              <a:t>Initiative</a:t>
            </a:r>
            <a:r>
              <a:rPr lang="en-GB" dirty="0"/>
              <a:t>: Encourage employees to take initiative and contribute ideas. Managers should recognize and value employee creativity.</a:t>
            </a:r>
          </a:p>
          <a:p>
            <a:pPr>
              <a:buFont typeface="+mj-lt"/>
              <a:buAutoNum type="arabicPeriod" startAt="9"/>
            </a:pPr>
            <a:r>
              <a:rPr lang="en-GB" b="1" dirty="0"/>
              <a:t>Esprit de Corps</a:t>
            </a:r>
            <a:r>
              <a:rPr lang="en-GB" dirty="0"/>
              <a:t>: Foster team spirit and unity. A positive work environment promotes collaboration and shared goals.</a:t>
            </a:r>
          </a:p>
          <a:p>
            <a:pPr>
              <a:buFont typeface="+mj-lt"/>
              <a:buAutoNum type="arabicPeriod"/>
            </a:pPr>
            <a:endParaRPr lang="en-GB" dirty="0"/>
          </a:p>
          <a:p>
            <a:endParaRPr lang="en-GB" dirty="0"/>
          </a:p>
        </p:txBody>
      </p:sp>
      <p:sp>
        <p:nvSpPr>
          <p:cNvPr id="4" name="Slide Number Placeholder 3"/>
          <p:cNvSpPr>
            <a:spLocks noGrp="1"/>
          </p:cNvSpPr>
          <p:nvPr>
            <p:ph type="sldNum" sz="quarter" idx="5"/>
          </p:nvPr>
        </p:nvSpPr>
        <p:spPr/>
        <p:txBody>
          <a:bodyPr/>
          <a:lstStyle/>
          <a:p>
            <a:fld id="{CD64DA4E-28E4-4B18-B2B7-0C8461296C4C}" type="slidenum">
              <a:rPr lang="en-US" smtClean="0"/>
              <a:t>4</a:t>
            </a:fld>
            <a:endParaRPr lang="en-US"/>
          </a:p>
        </p:txBody>
      </p:sp>
    </p:spTree>
    <p:extLst>
      <p:ext uri="{BB962C8B-B14F-4D97-AF65-F5344CB8AC3E}">
        <p14:creationId xmlns:p14="http://schemas.microsoft.com/office/powerpoint/2010/main" val="17480542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Times New Roman" panose="02020603050405020304" pitchFamily="18" charset="0"/>
                <a:ea typeface="Calibri" panose="020F0502020204030204" pitchFamily="34" charset="0"/>
                <a:cs typeface="Vrinda" panose="020B0502040204020203" pitchFamily="34" charset="0"/>
              </a:rPr>
              <a:t>Among the finest managerial qualities are forethought, task coordination, mentorship, and progress tracking. The hierarchy and organizational structure are governed by administrative principles, which combine efficiency, flexibility, and structure to improve organizational performance. The six main responsibilities of administrative administration are planning, forecasting, coordinating, regulating, organizing, and commanding. This is a hierarchical approach to business analysis. These responsibilities include the need for effort, teamwork, and upkeep of a clean workstation. High standards, in-depth training, specialization, and stringent control are the hallmarks of scientific management, which contends that the best approach to accomplish tasks frequently entails violating worker dignity </a:t>
            </a:r>
            <a:r>
              <a:rPr lang="en-US" sz="1800" b="1" kern="100" dirty="0">
                <a:effectLst/>
                <a:latin typeface="Times New Roman" panose="02020603050405020304" pitchFamily="18" charset="0"/>
                <a:ea typeface="Calibri" panose="020F0502020204030204" pitchFamily="34" charset="0"/>
                <a:cs typeface="Vrinda" panose="020B0502040204020203" pitchFamily="34" charset="0"/>
              </a:rPr>
              <a:t>(Adair, 2019)</a:t>
            </a:r>
            <a:r>
              <a:rPr lang="en-US" sz="1800" kern="100" dirty="0">
                <a:effectLst/>
                <a:latin typeface="Times New Roman" panose="02020603050405020304" pitchFamily="18" charset="0"/>
                <a:ea typeface="Calibri" panose="020F0502020204030204" pitchFamily="34" charset="0"/>
                <a:cs typeface="Vrinda" panose="020B0502040204020203" pitchFamily="34" charset="0"/>
              </a:rPr>
              <a:t>. The goal of this strategy is to increase output and effectiveness. According to Mintzberg's thesis, decision-making, information collection, and interpersonal interactions inevitably lead to managerial responsibilities. Typical management responsibilities include focusing on pertinent topics, working on various projects sporadically, performing duties rapidly, utilizing verbal communication, developing connections within the organization, and accepting accountability for choices.</a:t>
            </a:r>
          </a:p>
          <a:p>
            <a:endParaRPr lang="en-US" dirty="0"/>
          </a:p>
        </p:txBody>
      </p:sp>
      <p:sp>
        <p:nvSpPr>
          <p:cNvPr id="4" name="Slide Number Placeholder 3"/>
          <p:cNvSpPr>
            <a:spLocks noGrp="1"/>
          </p:cNvSpPr>
          <p:nvPr>
            <p:ph type="sldNum" sz="quarter" idx="5"/>
          </p:nvPr>
        </p:nvSpPr>
        <p:spPr/>
        <p:txBody>
          <a:bodyPr/>
          <a:lstStyle/>
          <a:p>
            <a:fld id="{CD64DA4E-28E4-4B18-B2B7-0C8461296C4C}" type="slidenum">
              <a:rPr lang="en-US" smtClean="0"/>
              <a:t>5</a:t>
            </a:fld>
            <a:endParaRPr lang="en-US"/>
          </a:p>
        </p:txBody>
      </p:sp>
    </p:spTree>
    <p:extLst>
      <p:ext uri="{BB962C8B-B14F-4D97-AF65-F5344CB8AC3E}">
        <p14:creationId xmlns:p14="http://schemas.microsoft.com/office/powerpoint/2010/main" val="3329448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Times New Roman" panose="02020603050405020304" pitchFamily="18" charset="0"/>
                <a:ea typeface="Calibri" panose="020F0502020204030204" pitchFamily="34" charset="0"/>
                <a:cs typeface="Vrinda" panose="020B0502040204020203" pitchFamily="34" charset="0"/>
              </a:rPr>
              <a:t>Effective leadership requires a deep grasp of when to use various leadership principles. This leads to flexible strategies that meet the demands of the group as well as corporate objectives. Vision, creativity, and personal development are highlighted by transformational leadership, motivating followers to go above and beyond expectations and produce remarkable results. On the other hand, transactional leadership emphasizes role and responsibility definition, productivity and efficiency, and using incentives and punishments to motivate followership </a:t>
            </a:r>
            <a:r>
              <a:rPr lang="en-US" sz="1800" b="1" kern="100" dirty="0">
                <a:effectLst/>
                <a:latin typeface="Times New Roman" panose="02020603050405020304" pitchFamily="18" charset="0"/>
                <a:ea typeface="Calibri" panose="020F0502020204030204" pitchFamily="34" charset="0"/>
                <a:cs typeface="Vrinda" panose="020B0502040204020203" pitchFamily="34" charset="0"/>
              </a:rPr>
              <a:t>(Mullins, 2019</a:t>
            </a:r>
            <a:r>
              <a:rPr lang="en-US" sz="1800" kern="100" dirty="0">
                <a:effectLst/>
                <a:latin typeface="Times New Roman" panose="02020603050405020304" pitchFamily="18" charset="0"/>
                <a:ea typeface="Calibri" panose="020F0502020204030204" pitchFamily="34" charset="0"/>
                <a:cs typeface="Vrinda" panose="020B0502040204020203" pitchFamily="34" charset="0"/>
              </a:rPr>
              <a:t>).. According to the situational leadership theory, effective leaders modify their approach according on the maturity and preparedness of their followers. Emotional intelligence emphasizes how important emotions are to a leader's performance; leaders who can recognize, understand, and control their own emotions as well as those of their team may foster inspiring and motivating work environments. </a:t>
            </a:r>
          </a:p>
        </p:txBody>
      </p:sp>
      <p:sp>
        <p:nvSpPr>
          <p:cNvPr id="4" name="Slide Number Placeholder 3"/>
          <p:cNvSpPr>
            <a:spLocks noGrp="1"/>
          </p:cNvSpPr>
          <p:nvPr>
            <p:ph type="sldNum" sz="quarter" idx="5"/>
          </p:nvPr>
        </p:nvSpPr>
        <p:spPr/>
        <p:txBody>
          <a:bodyPr/>
          <a:lstStyle/>
          <a:p>
            <a:fld id="{CD64DA4E-28E4-4B18-B2B7-0C8461296C4C}" type="slidenum">
              <a:rPr lang="en-US" smtClean="0"/>
              <a:t>6</a:t>
            </a:fld>
            <a:endParaRPr lang="en-US"/>
          </a:p>
        </p:txBody>
      </p:sp>
    </p:spTree>
    <p:extLst>
      <p:ext uri="{BB962C8B-B14F-4D97-AF65-F5344CB8AC3E}">
        <p14:creationId xmlns:p14="http://schemas.microsoft.com/office/powerpoint/2010/main" val="1853462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Times New Roman" panose="02020603050405020304" pitchFamily="18" charset="0"/>
                <a:ea typeface="Calibri" panose="020F0502020204030204" pitchFamily="34" charset="0"/>
                <a:cs typeface="Vrinda" panose="020B0502040204020203" pitchFamily="34" charset="0"/>
              </a:rPr>
              <a:t>Using a number of crucial tasks, management aims to coordinate employees' activities inside a company in order to accomplish a single objective. In order to minimize misunderstanding and waste, planning entails developing a schedule of actions to accomplish certain goals. To make up for past losses, a small firm can, for example, establish aggressive sales objectives </a:t>
            </a:r>
            <a:r>
              <a:rPr lang="en-US" sz="1800" b="1" kern="100" dirty="0">
                <a:effectLst/>
                <a:latin typeface="Times New Roman" panose="02020603050405020304" pitchFamily="18" charset="0"/>
                <a:ea typeface="Calibri" panose="020F0502020204030204" pitchFamily="34" charset="0"/>
                <a:cs typeface="Vrinda" panose="020B0502040204020203" pitchFamily="34" charset="0"/>
              </a:rPr>
              <a:t>(Hitt, J. Stewart Black, and Porter, 2021)</a:t>
            </a:r>
            <a:r>
              <a:rPr lang="en-US" sz="1800" kern="100" dirty="0">
                <a:effectLst/>
                <a:latin typeface="Times New Roman" panose="02020603050405020304" pitchFamily="18" charset="0"/>
                <a:ea typeface="Calibri" panose="020F0502020204030204" pitchFamily="34" charset="0"/>
                <a:cs typeface="Vrinda" panose="020B0502040204020203" pitchFamily="34" charset="0"/>
              </a:rPr>
              <a:t>. Through the identification of activities, task delegation, and effort coordination, organizing fosters a symbiotic interaction among human, financial, and physical resources. Staffing is the process of assembling a team and hiring qualified candidates to fill open positions. A digital marketing business that is growing, for instance, may hire more staff and contract out particular jobs. Strong leadership and communication abilities are necessary for direction, which include monitoring, inspiring, and leading employees to sustain productivity and accomplish goals. Monitoring also prevents divergence from quality criteria by ensuring that the combined product satisfies set performance standards. In a fast-food chain, for example, supervisors make sure that the level of service meets the requirements set by upper management </a:t>
            </a:r>
            <a:r>
              <a:rPr lang="en-US" sz="1800" b="1" kern="100" dirty="0">
                <a:effectLst/>
                <a:latin typeface="Times New Roman" panose="02020603050405020304" pitchFamily="18" charset="0"/>
                <a:ea typeface="Calibri" panose="020F0502020204030204" pitchFamily="34" charset="0"/>
                <a:cs typeface="Vrinda" panose="020B0502040204020203" pitchFamily="34" charset="0"/>
              </a:rPr>
              <a:t>(Steward, 2017)</a:t>
            </a:r>
            <a:r>
              <a:rPr lang="en-US" sz="1800" kern="100" dirty="0">
                <a:effectLst/>
                <a:latin typeface="Times New Roman" panose="02020603050405020304" pitchFamily="18" charset="0"/>
                <a:ea typeface="Calibri" panose="020F0502020204030204" pitchFamily="34" charset="0"/>
                <a:cs typeface="Vrinda" panose="020B0502040204020203"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Calibri" panose="020F0502020204030204" pitchFamily="34" charset="0"/>
              <a:cs typeface="Vrinda" panose="020B0502040204020203" pitchFamily="34" charset="0"/>
            </a:endParaRPr>
          </a:p>
          <a:p>
            <a:endParaRPr lang="en-US" dirty="0"/>
          </a:p>
        </p:txBody>
      </p:sp>
      <p:sp>
        <p:nvSpPr>
          <p:cNvPr id="4" name="Slide Number Placeholder 3"/>
          <p:cNvSpPr>
            <a:spLocks noGrp="1"/>
          </p:cNvSpPr>
          <p:nvPr>
            <p:ph type="sldNum" sz="quarter" idx="5"/>
          </p:nvPr>
        </p:nvSpPr>
        <p:spPr/>
        <p:txBody>
          <a:bodyPr/>
          <a:lstStyle/>
          <a:p>
            <a:fld id="{CD64DA4E-28E4-4B18-B2B7-0C8461296C4C}" type="slidenum">
              <a:rPr lang="en-US" smtClean="0"/>
              <a:t>7</a:t>
            </a:fld>
            <a:endParaRPr lang="en-US"/>
          </a:p>
        </p:txBody>
      </p:sp>
    </p:spTree>
    <p:extLst>
      <p:ext uri="{BB962C8B-B14F-4D97-AF65-F5344CB8AC3E}">
        <p14:creationId xmlns:p14="http://schemas.microsoft.com/office/powerpoint/2010/main" val="23240492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Times New Roman" panose="02020603050405020304" pitchFamily="18" charset="0"/>
                <a:ea typeface="Calibri" panose="020F0502020204030204" pitchFamily="34" charset="0"/>
                <a:cs typeface="Vrinda" panose="020B0502040204020203" pitchFamily="34" charset="0"/>
              </a:rPr>
              <a:t>By supervising employee performance and handling resources, money, and operations, a manager contributes significantly to the success of an organization. Whether they are project managers, functional managers, or general managers, they are the backbone of every firm. Competent team members are chosen, a positive work environment is established, and vision and strategy are established by effective managers </a:t>
            </a:r>
            <a:r>
              <a:rPr lang="en-US" sz="1800" b="1" kern="100" dirty="0">
                <a:effectLst/>
                <a:latin typeface="Times New Roman" panose="02020603050405020304" pitchFamily="18" charset="0"/>
                <a:ea typeface="Calibri" panose="020F0502020204030204" pitchFamily="34" charset="0"/>
                <a:cs typeface="Vrinda" panose="020B0502040204020203" pitchFamily="34" charset="0"/>
              </a:rPr>
              <a:t>(Lutz Allen, Smith, and Da Silva, 2016). </a:t>
            </a:r>
            <a:r>
              <a:rPr lang="en-US" sz="1800" kern="100" dirty="0">
                <a:effectLst/>
                <a:latin typeface="Times New Roman" panose="02020603050405020304" pitchFamily="18" charset="0"/>
                <a:ea typeface="Calibri" panose="020F0502020204030204" pitchFamily="34" charset="0"/>
                <a:cs typeface="Vrinda" panose="020B0502040204020203" pitchFamily="34" charset="0"/>
              </a:rPr>
              <a:t>The three kinds of managerial roles—interpersonal, informational, and decisional—are outlined in Mintzberg's management philosophy. While informational roles concentrate on gathering and disseminating data, interpersonal jobs entail communication and the development of relationships. Managers in decision-making positions must use the data they have obtained to get the company closer to its objectives. Figurehead, leader, liaison, monitor, disseminator, spokesman, business owner, disturbance handler, resource allocator, and negotiator are some of the important positions. Every function emphasizes the complexity of management work and the value of strong leadership in overcoming obstacles and accomplishing corporate goals.</a:t>
            </a:r>
          </a:p>
          <a:p>
            <a:endParaRPr lang="en-US" dirty="0"/>
          </a:p>
        </p:txBody>
      </p:sp>
      <p:sp>
        <p:nvSpPr>
          <p:cNvPr id="4" name="Slide Number Placeholder 3"/>
          <p:cNvSpPr>
            <a:spLocks noGrp="1"/>
          </p:cNvSpPr>
          <p:nvPr>
            <p:ph type="sldNum" sz="quarter" idx="5"/>
          </p:nvPr>
        </p:nvSpPr>
        <p:spPr/>
        <p:txBody>
          <a:bodyPr/>
          <a:lstStyle/>
          <a:p>
            <a:fld id="{CD64DA4E-28E4-4B18-B2B7-0C8461296C4C}" type="slidenum">
              <a:rPr lang="en-US" smtClean="0"/>
              <a:t>8</a:t>
            </a:fld>
            <a:endParaRPr lang="en-US"/>
          </a:p>
        </p:txBody>
      </p:sp>
    </p:spTree>
    <p:extLst>
      <p:ext uri="{BB962C8B-B14F-4D97-AF65-F5344CB8AC3E}">
        <p14:creationId xmlns:p14="http://schemas.microsoft.com/office/powerpoint/2010/main" val="944150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Times New Roman" panose="02020603050405020304" pitchFamily="18" charset="0"/>
                <a:ea typeface="Calibri" panose="020F0502020204030204" pitchFamily="34" charset="0"/>
                <a:cs typeface="Vrinda" panose="020B0502040204020203" pitchFamily="34" charset="0"/>
              </a:rPr>
              <a:t>In terms of how they carry out their duties, interact with people, and lead a team, managers' behavior is defined as how they act and behave. An organization's culture, professional experience, peer behavior, training, stress levels, and individual objectives are some of the variables that influence a manager's conduct </a:t>
            </a:r>
            <a:r>
              <a:rPr lang="en-US" sz="1800" b="1" kern="100" dirty="0">
                <a:effectLst/>
                <a:latin typeface="Times New Roman" panose="02020603050405020304" pitchFamily="18" charset="0"/>
                <a:ea typeface="Calibri" panose="020F0502020204030204" pitchFamily="34" charset="0"/>
                <a:cs typeface="Vrinda" panose="020B0502040204020203" pitchFamily="34" charset="0"/>
              </a:rPr>
              <a:t>(Mills, 2018</a:t>
            </a:r>
            <a:r>
              <a:rPr lang="en-US" sz="1800" kern="100" dirty="0">
                <a:effectLst/>
                <a:latin typeface="Times New Roman" panose="02020603050405020304" pitchFamily="18" charset="0"/>
                <a:ea typeface="Calibri" panose="020F0502020204030204" pitchFamily="34" charset="0"/>
                <a:cs typeface="Vrinda" panose="020B0502040204020203" pitchFamily="34" charset="0"/>
              </a:rPr>
              <a:t>). The varied abilities and characteristics necessary for efficient personnel management are combined to form manager effectiveness. Encouraging and interacting with employees, paying attention, and praising exceptional work are all part of this. One may arrange workers and their duties to support corporate objectives by becoming an efficient manager, which will ultimately improve the corporation as a whole.</a:t>
            </a:r>
          </a:p>
          <a:p>
            <a:endParaRPr lang="en-US" dirty="0"/>
          </a:p>
        </p:txBody>
      </p:sp>
      <p:sp>
        <p:nvSpPr>
          <p:cNvPr id="4" name="Slide Number Placeholder 3"/>
          <p:cNvSpPr>
            <a:spLocks noGrp="1"/>
          </p:cNvSpPr>
          <p:nvPr>
            <p:ph type="sldNum" sz="quarter" idx="5"/>
          </p:nvPr>
        </p:nvSpPr>
        <p:spPr/>
        <p:txBody>
          <a:bodyPr/>
          <a:lstStyle/>
          <a:p>
            <a:fld id="{CD64DA4E-28E4-4B18-B2B7-0C8461296C4C}" type="slidenum">
              <a:rPr lang="en-US" smtClean="0"/>
              <a:t>9</a:t>
            </a:fld>
            <a:endParaRPr lang="en-US"/>
          </a:p>
        </p:txBody>
      </p:sp>
    </p:spTree>
    <p:extLst>
      <p:ext uri="{BB962C8B-B14F-4D97-AF65-F5344CB8AC3E}">
        <p14:creationId xmlns:p14="http://schemas.microsoft.com/office/powerpoint/2010/main" val="461821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Times New Roman" panose="02020603050405020304" pitchFamily="18" charset="0"/>
                <a:ea typeface="Calibri" panose="020F0502020204030204" pitchFamily="34" charset="0"/>
                <a:cs typeface="Vrinda" panose="020B0502040204020203" pitchFamily="34" charset="0"/>
              </a:rPr>
              <a:t>Managerial inclusion is essential for corporate success because it boosts job satisfaction and productivity when workers feel heard and appreciated. Annual engagement surveys can reveal sentiments of exclusion, but identifying the root causes frequently calls for more than band-aid fixes like unconscious bias education. Positive management actions are twice as likely to be reported by staff members who feel involved, according to data. Six essential actions improve a sense of belonging: holding one-on-one meetings on a regular basis, getting to know direct reports personally, giving team members decision-making authority, making sure all opinions are heard, establishing safe places for fresh ideas, and encouraging relationships among team members. These behaviors foster a collaborative atmosphere in addition to increasing confidence and trust </a:t>
            </a:r>
            <a:r>
              <a:rPr lang="en-US" sz="1800" b="1" kern="100" dirty="0">
                <a:effectLst/>
                <a:latin typeface="Times New Roman" panose="02020603050405020304" pitchFamily="18" charset="0"/>
                <a:ea typeface="Calibri" panose="020F0502020204030204" pitchFamily="34" charset="0"/>
                <a:cs typeface="Vrinda" panose="020B0502040204020203" pitchFamily="34" charset="0"/>
              </a:rPr>
              <a:t>(Robbins, Bergman, and Coulter, 2017). </a:t>
            </a:r>
            <a:r>
              <a:rPr lang="en-US" sz="1800" kern="100" dirty="0">
                <a:effectLst/>
                <a:latin typeface="Times New Roman" panose="02020603050405020304" pitchFamily="18" charset="0"/>
                <a:ea typeface="Calibri" panose="020F0502020204030204" pitchFamily="34" charset="0"/>
                <a:cs typeface="Vrinda" panose="020B0502040204020203" pitchFamily="34" charset="0"/>
              </a:rPr>
              <a:t>Leaders may improve staff growth, job happiness, and overall productivity by creating a supportive work environment and investing in employee training. In the end, this strategic investment produces a motivated workforce, which propels organizational success in a cutthroat market.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00" dirty="0">
              <a:effectLst/>
              <a:latin typeface="Times New Roman" panose="02020603050405020304" pitchFamily="18" charset="0"/>
              <a:ea typeface="Calibri" panose="020F0502020204030204" pitchFamily="34" charset="0"/>
              <a:cs typeface="Vrinda" panose="020B0502040204020203" pitchFamily="34" charset="0"/>
            </a:endParaRPr>
          </a:p>
          <a:p>
            <a:endParaRPr lang="en-US" dirty="0"/>
          </a:p>
        </p:txBody>
      </p:sp>
      <p:sp>
        <p:nvSpPr>
          <p:cNvPr id="4" name="Slide Number Placeholder 3"/>
          <p:cNvSpPr>
            <a:spLocks noGrp="1"/>
          </p:cNvSpPr>
          <p:nvPr>
            <p:ph type="sldNum" sz="quarter" idx="5"/>
          </p:nvPr>
        </p:nvSpPr>
        <p:spPr/>
        <p:txBody>
          <a:bodyPr/>
          <a:lstStyle/>
          <a:p>
            <a:fld id="{CD64DA4E-28E4-4B18-B2B7-0C8461296C4C}" type="slidenum">
              <a:rPr lang="en-US" smtClean="0"/>
              <a:t>10</a:t>
            </a:fld>
            <a:endParaRPr lang="en-US"/>
          </a:p>
        </p:txBody>
      </p:sp>
    </p:spTree>
    <p:extLst>
      <p:ext uri="{BB962C8B-B14F-4D97-AF65-F5344CB8AC3E}">
        <p14:creationId xmlns:p14="http://schemas.microsoft.com/office/powerpoint/2010/main" val="1901732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Times New Roman" panose="02020603050405020304" pitchFamily="18" charset="0"/>
                <a:ea typeface="Calibri" panose="020F0502020204030204" pitchFamily="34" charset="0"/>
                <a:cs typeface="Vrinda" panose="020B0502040204020203" pitchFamily="34" charset="0"/>
              </a:rPr>
              <a:t>Managers must create equitable procedures, encourage open communication, and set clear guidelines and performance expectations in order to treat staff members equally. Establishing a secure atmosphere for feedback is crucial. Make sure staff members understand the anticipated performance standards and reward outcomes rather than just effort. Instead than penalizing the entire team for the errors of a few, deal with the offending individuals personally. Assume responsibility for the results of the team, taking ownership of achievements and acknowledging mistakes </a:t>
            </a:r>
            <a:r>
              <a:rPr lang="en-US" sz="1800" b="1" kern="100" dirty="0">
                <a:effectLst/>
                <a:latin typeface="Times New Roman" panose="02020603050405020304" pitchFamily="18" charset="0"/>
                <a:ea typeface="Calibri" panose="020F0502020204030204" pitchFamily="34" charset="0"/>
                <a:cs typeface="Vrinda" panose="020B0502040204020203" pitchFamily="34" charset="0"/>
              </a:rPr>
              <a:t>(Kelly, 2020). </a:t>
            </a:r>
            <a:r>
              <a:rPr lang="en-US" sz="1800" kern="100" dirty="0">
                <a:effectLst/>
                <a:latin typeface="Times New Roman" panose="02020603050405020304" pitchFamily="18" charset="0"/>
                <a:ea typeface="Calibri" panose="020F0502020204030204" pitchFamily="34" charset="0"/>
                <a:cs typeface="Vrinda" panose="020B0502040204020203" pitchFamily="34" charset="0"/>
              </a:rPr>
              <a:t>Publicly acknowledge high achievers and provide them resources and opportunity without being overly demanding. Recognize and assist underachievers, and keep an eye out for areas for growth in ordinary workers. Differentiating between employee types is aided by performance observations and manager feedback requests.</a:t>
            </a:r>
          </a:p>
          <a:p>
            <a:endParaRPr lang="en-US" dirty="0"/>
          </a:p>
        </p:txBody>
      </p:sp>
      <p:sp>
        <p:nvSpPr>
          <p:cNvPr id="4" name="Slide Number Placeholder 3"/>
          <p:cNvSpPr>
            <a:spLocks noGrp="1"/>
          </p:cNvSpPr>
          <p:nvPr>
            <p:ph type="sldNum" sz="quarter" idx="5"/>
          </p:nvPr>
        </p:nvSpPr>
        <p:spPr/>
        <p:txBody>
          <a:bodyPr/>
          <a:lstStyle/>
          <a:p>
            <a:fld id="{CD64DA4E-28E4-4B18-B2B7-0C8461296C4C}" type="slidenum">
              <a:rPr lang="en-US" smtClean="0"/>
              <a:t>11</a:t>
            </a:fld>
            <a:endParaRPr lang="en-US"/>
          </a:p>
        </p:txBody>
      </p:sp>
    </p:spTree>
    <p:extLst>
      <p:ext uri="{BB962C8B-B14F-4D97-AF65-F5344CB8AC3E}">
        <p14:creationId xmlns:p14="http://schemas.microsoft.com/office/powerpoint/2010/main" val="2083120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Times New Roman" panose="02020603050405020304" pitchFamily="18" charset="0"/>
                <a:ea typeface="Calibri" panose="020F0502020204030204" pitchFamily="34" charset="0"/>
                <a:cs typeface="Vrinda" panose="020B0502040204020203" pitchFamily="34" charset="0"/>
              </a:rPr>
              <a:t>For modern businesses to increase employee engagement and dedication to corporate goals, performance management is essential. Good tools should encourage staff growth, encourage a collaborative atmosphere, and offer frequent, pertinent feedback. Businesses are adjusting to remote or hybrid models in the aftermath of COVID-19, which makes ongoing performance management crucial. Transparency regarding expectations and goals, frequent evaluations of goals and key outcomes, and an emphasis on continuous feedback that enables staff members to modify their performance in real-time are essential elements of a system that is prepared for the future. Employee motivation and loyalty are increased when contributions are acknowledged and valued, and personal growth is promoted when pay is not correlated with performance. Efficient performance management instruments tackle both concrete and abstract elements, utilizing technology to automate procedures and optimize workflows. Increased goal visibility, ongoing coaching-focused feedback, and perceptive analytics follow, all of which contribute to better employee performance and engagement inside the company </a:t>
            </a:r>
            <a:r>
              <a:rPr lang="en-US" sz="1800" b="1" kern="100" dirty="0">
                <a:effectLst/>
                <a:latin typeface="Times New Roman" panose="02020603050405020304" pitchFamily="18" charset="0"/>
                <a:ea typeface="Calibri" panose="020F0502020204030204" pitchFamily="34" charset="0"/>
                <a:cs typeface="Vrinda" panose="020B0502040204020203" pitchFamily="34" charset="0"/>
              </a:rPr>
              <a:t>(Orti and Middlemiss, 2019).</a:t>
            </a:r>
          </a:p>
          <a:p>
            <a:endParaRPr lang="en-US" dirty="0"/>
          </a:p>
        </p:txBody>
      </p:sp>
      <p:sp>
        <p:nvSpPr>
          <p:cNvPr id="4" name="Slide Number Placeholder 3"/>
          <p:cNvSpPr>
            <a:spLocks noGrp="1"/>
          </p:cNvSpPr>
          <p:nvPr>
            <p:ph type="sldNum" sz="quarter" idx="5"/>
          </p:nvPr>
        </p:nvSpPr>
        <p:spPr/>
        <p:txBody>
          <a:bodyPr/>
          <a:lstStyle/>
          <a:p>
            <a:fld id="{CD64DA4E-28E4-4B18-B2B7-0C8461296C4C}" type="slidenum">
              <a:rPr lang="en-US" smtClean="0"/>
              <a:t>12</a:t>
            </a:fld>
            <a:endParaRPr lang="en-US"/>
          </a:p>
        </p:txBody>
      </p:sp>
    </p:spTree>
    <p:extLst>
      <p:ext uri="{BB962C8B-B14F-4D97-AF65-F5344CB8AC3E}">
        <p14:creationId xmlns:p14="http://schemas.microsoft.com/office/powerpoint/2010/main" val="42617773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Times New Roman" panose="02020603050405020304" pitchFamily="18" charset="0"/>
                <a:ea typeface="Calibri" panose="020F0502020204030204" pitchFamily="34" charset="0"/>
                <a:cs typeface="Vrinda" panose="020B0502040204020203" pitchFamily="34" charset="0"/>
              </a:rPr>
              <a:t>Using Tannenbaum and Schmidt's Continuum of Leadership Styles in conjunction with McGregor's Theory X/Theory Y and Linkert's Systems 1-4, Aston Martin uses an integrated management style that adjusts to changing business situations and promotes adaptation across a range of initiatives. The organization encourages staff engagement in decision-making and embraces intrinsic motivation as a means of promoting overall quality control </a:t>
            </a:r>
            <a:r>
              <a:rPr lang="en-US" sz="1800" b="1" dirty="0">
                <a:effectLst/>
                <a:latin typeface="Times New Roman" panose="02020603050405020304" pitchFamily="18" charset="0"/>
                <a:ea typeface="Calibri" panose="020F0502020204030204" pitchFamily="34" charset="0"/>
                <a:cs typeface="Vrinda" panose="020B0502040204020203" pitchFamily="34" charset="0"/>
              </a:rPr>
              <a:t>(Wilson, 2018). </a:t>
            </a:r>
            <a:r>
              <a:rPr lang="en-US" sz="1800" dirty="0">
                <a:effectLst/>
                <a:latin typeface="Times New Roman" panose="02020603050405020304" pitchFamily="18" charset="0"/>
                <a:ea typeface="Calibri" panose="020F0502020204030204" pitchFamily="34" charset="0"/>
                <a:cs typeface="Vrinda" panose="020B0502040204020203" pitchFamily="34" charset="0"/>
              </a:rPr>
              <a:t>On the other hand, Toyota and Apple represent two very different leadership philosophies: Toyota's collaborative culture is based on Rapid Management, whereas Apple, under Steve Jobs, flourished on visionary leadership. Aston Martin adeptly incorporates many leadership styles, with organizational goals and culture impacting the efficacy of Apple and Toyota's strategies.</a:t>
            </a:r>
          </a:p>
          <a:p>
            <a:endParaRPr lang="en-US" sz="1800" dirty="0">
              <a:effectLst/>
              <a:latin typeface="Times New Roman" panose="02020603050405020304" pitchFamily="18" charset="0"/>
              <a:ea typeface="Calibri" panose="020F0502020204030204" pitchFamily="34" charset="0"/>
              <a:cs typeface="Vrinda" panose="020B0502040204020203" pitchFamily="34" charset="0"/>
            </a:endParaRPr>
          </a:p>
        </p:txBody>
      </p:sp>
      <p:sp>
        <p:nvSpPr>
          <p:cNvPr id="4" name="Slide Number Placeholder 3"/>
          <p:cNvSpPr>
            <a:spLocks noGrp="1"/>
          </p:cNvSpPr>
          <p:nvPr>
            <p:ph type="sldNum" sz="quarter" idx="5"/>
          </p:nvPr>
        </p:nvSpPr>
        <p:spPr/>
        <p:txBody>
          <a:bodyPr/>
          <a:lstStyle/>
          <a:p>
            <a:fld id="{CD64DA4E-28E4-4B18-B2B7-0C8461296C4C}" type="slidenum">
              <a:rPr lang="en-US" smtClean="0"/>
              <a:t>13</a:t>
            </a:fld>
            <a:endParaRPr lang="en-US"/>
          </a:p>
        </p:txBody>
      </p:sp>
    </p:spTree>
    <p:extLst>
      <p:ext uri="{BB962C8B-B14F-4D97-AF65-F5344CB8AC3E}">
        <p14:creationId xmlns:p14="http://schemas.microsoft.com/office/powerpoint/2010/main" val="14536636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Times New Roman" panose="02020603050405020304" pitchFamily="18" charset="0"/>
                <a:ea typeface="Calibri" panose="020F0502020204030204" pitchFamily="34" charset="0"/>
                <a:cs typeface="Vrinda" panose="020B0502040204020203" pitchFamily="34" charset="0"/>
              </a:rPr>
              <a:t>The responsibilities of leadership and management in the establishment of an organization may differ yet still have similar tasks. An atmosphere where teams thrive is facilitated by a combination of strategic vision, excellent judgment, and strong motivating abilities. People are driven to realize their full potential when there is capable management and leadership in place. In addition to ensuring that objectives are met, obstacles are surmounted, and resources are utilized as efficiently as possible, this encourages creativity and flexibility. Management could not exist without leadership, which lays the groundwork for ideas. Leadership has no place in the building of a systems-based management framework without effective management.</a:t>
            </a:r>
          </a:p>
        </p:txBody>
      </p:sp>
      <p:sp>
        <p:nvSpPr>
          <p:cNvPr id="4" name="Slide Number Placeholder 3"/>
          <p:cNvSpPr>
            <a:spLocks noGrp="1"/>
          </p:cNvSpPr>
          <p:nvPr>
            <p:ph type="sldNum" sz="quarter" idx="5"/>
          </p:nvPr>
        </p:nvSpPr>
        <p:spPr/>
        <p:txBody>
          <a:bodyPr/>
          <a:lstStyle/>
          <a:p>
            <a:fld id="{CD64DA4E-28E4-4B18-B2B7-0C8461296C4C}" type="slidenum">
              <a:rPr lang="en-US" smtClean="0"/>
              <a:t>14</a:t>
            </a:fld>
            <a:endParaRPr lang="en-US"/>
          </a:p>
        </p:txBody>
      </p:sp>
    </p:spTree>
    <p:extLst>
      <p:ext uri="{BB962C8B-B14F-4D97-AF65-F5344CB8AC3E}">
        <p14:creationId xmlns:p14="http://schemas.microsoft.com/office/powerpoint/2010/main" val="24271356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1200"/>
              </a:spcBef>
              <a:spcAft>
                <a:spcPts val="0"/>
              </a:spcAft>
            </a:pPr>
            <a:r>
              <a:rPr lang="en-US" sz="1800" b="1"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References</a:t>
            </a:r>
          </a:p>
          <a:p>
            <a:pPr marL="0" marR="0">
              <a:lnSpc>
                <a:spcPct val="150000"/>
              </a:lnSpc>
              <a:spcBef>
                <a:spcPts val="0"/>
              </a:spcBef>
              <a:spcAft>
                <a:spcPts val="1200"/>
              </a:spcAft>
            </a:pPr>
            <a:r>
              <a:rPr lang="en-US" sz="1800" dirty="0">
                <a:effectLst/>
                <a:latin typeface="Times New Roman" panose="02020603050405020304" pitchFamily="18" charset="0"/>
                <a:ea typeface="Times New Roman" panose="02020603050405020304" pitchFamily="18" charset="0"/>
              </a:rPr>
              <a:t>Adair, J. (2019). </a:t>
            </a:r>
            <a:r>
              <a:rPr lang="en-US" sz="1800" i="1" dirty="0">
                <a:effectLst/>
                <a:latin typeface="Times New Roman" panose="02020603050405020304" pitchFamily="18" charset="0"/>
                <a:ea typeface="Times New Roman" panose="02020603050405020304" pitchFamily="18" charset="0"/>
              </a:rPr>
              <a:t>Develop Your Leadership Skills: Fast, Effective Ways to Become a Leader People Want to Follow</a:t>
            </a:r>
            <a:r>
              <a:rPr lang="en-US" sz="1800" dirty="0">
                <a:effectLst/>
                <a:latin typeface="Times New Roman" panose="02020603050405020304" pitchFamily="18" charset="0"/>
                <a:ea typeface="Times New Roman" panose="02020603050405020304" pitchFamily="18" charset="0"/>
              </a:rPr>
              <a:t>. Kogan Page.</a:t>
            </a:r>
          </a:p>
          <a:p>
            <a:pPr marL="0" marR="0">
              <a:lnSpc>
                <a:spcPct val="150000"/>
              </a:lnSpc>
              <a:spcBef>
                <a:spcPts val="0"/>
              </a:spcBef>
              <a:spcAft>
                <a:spcPts val="1200"/>
              </a:spcAft>
            </a:pPr>
            <a:r>
              <a:rPr lang="en-US" sz="1800" dirty="0">
                <a:effectLst/>
                <a:latin typeface="Times New Roman" panose="02020603050405020304" pitchFamily="18" charset="0"/>
                <a:ea typeface="Times New Roman" panose="02020603050405020304" pitchFamily="18" charset="0"/>
              </a:rPr>
              <a:t>Bratton, J. (2020). </a:t>
            </a:r>
            <a:r>
              <a:rPr lang="en-US" sz="1800" i="1" dirty="0">
                <a:effectLst/>
                <a:latin typeface="Times New Roman" panose="02020603050405020304" pitchFamily="18" charset="0"/>
                <a:ea typeface="Times New Roman" panose="02020603050405020304" pitchFamily="18" charset="0"/>
              </a:rPr>
              <a:t>Work and organizational behavior</a:t>
            </a:r>
            <a:r>
              <a:rPr lang="en-US" sz="1800" dirty="0">
                <a:effectLst/>
                <a:latin typeface="Times New Roman" panose="02020603050405020304" pitchFamily="18" charset="0"/>
                <a:ea typeface="Times New Roman" panose="02020603050405020304" pitchFamily="18" charset="0"/>
              </a:rPr>
              <a:t>. London: Bloomsbury Academic.</a:t>
            </a:r>
          </a:p>
          <a:p>
            <a:pPr marL="0" marR="0">
              <a:lnSpc>
                <a:spcPct val="150000"/>
              </a:lnSpc>
              <a:spcBef>
                <a:spcPts val="0"/>
              </a:spcBef>
              <a:spcAft>
                <a:spcPts val="1200"/>
              </a:spcAft>
            </a:pPr>
            <a:r>
              <a:rPr lang="en-US" sz="1800" dirty="0">
                <a:effectLst/>
                <a:latin typeface="Times New Roman" panose="02020603050405020304" pitchFamily="18" charset="0"/>
                <a:ea typeface="Times New Roman" panose="02020603050405020304" pitchFamily="18" charset="0"/>
              </a:rPr>
              <a:t>Hitt, M.A., J Stewart Black, and Porter, L.W. (2021). </a:t>
            </a:r>
            <a:r>
              <a:rPr lang="en-US" sz="1800" i="1" dirty="0">
                <a:effectLst/>
                <a:latin typeface="Times New Roman" panose="02020603050405020304" pitchFamily="18" charset="0"/>
                <a:ea typeface="Times New Roman" panose="02020603050405020304" pitchFamily="18" charset="0"/>
              </a:rPr>
              <a:t>Management: meeting new challenges.</a:t>
            </a:r>
            <a:r>
              <a:rPr lang="en-US" sz="1800" dirty="0">
                <a:effectLst/>
                <a:latin typeface="Times New Roman" panose="02020603050405020304" pitchFamily="18" charset="0"/>
                <a:ea typeface="Times New Roman" panose="02020603050405020304" pitchFamily="18" charset="0"/>
              </a:rPr>
              <a:t> 6th ed. Upper Saddle River, NJ: Pearson Prentice Hall.</a:t>
            </a:r>
          </a:p>
          <a:p>
            <a:pPr marL="0" marR="0">
              <a:lnSpc>
                <a:spcPct val="150000"/>
              </a:lnSpc>
              <a:spcBef>
                <a:spcPts val="0"/>
              </a:spcBef>
              <a:spcAft>
                <a:spcPts val="1200"/>
              </a:spcAft>
            </a:pPr>
            <a:r>
              <a:rPr lang="en-US" sz="1800" dirty="0">
                <a:effectLst/>
                <a:latin typeface="Times New Roman" panose="02020603050405020304" pitchFamily="18" charset="0"/>
                <a:ea typeface="Times New Roman" panose="02020603050405020304" pitchFamily="18" charset="0"/>
              </a:rPr>
              <a:t>Kelly, G. (2020). </a:t>
            </a:r>
            <a:r>
              <a:rPr lang="en-US" sz="1800" i="1" dirty="0">
                <a:effectLst/>
                <a:latin typeface="Times New Roman" panose="02020603050405020304" pitchFamily="18" charset="0"/>
                <a:ea typeface="Times New Roman" panose="02020603050405020304" pitchFamily="18" charset="0"/>
              </a:rPr>
              <a:t>Management Theory &amp; Practice.</a:t>
            </a:r>
            <a:r>
              <a:rPr lang="en-US" sz="1800" dirty="0">
                <a:effectLst/>
                <a:latin typeface="Times New Roman" panose="02020603050405020304" pitchFamily="18" charset="0"/>
                <a:ea typeface="Times New Roman" panose="02020603050405020304" pitchFamily="18" charset="0"/>
              </a:rPr>
              <a:t> S.L.: Cengage Learning Emea.</a:t>
            </a:r>
          </a:p>
          <a:p>
            <a:pPr marL="0" marR="0">
              <a:lnSpc>
                <a:spcPct val="150000"/>
              </a:lnSpc>
              <a:spcBef>
                <a:spcPts val="0"/>
              </a:spcBef>
              <a:spcAft>
                <a:spcPts val="1200"/>
              </a:spcAft>
            </a:pPr>
            <a:r>
              <a:rPr lang="en-US" sz="1800" dirty="0">
                <a:effectLst/>
                <a:latin typeface="Times New Roman" panose="02020603050405020304" pitchFamily="18" charset="0"/>
                <a:ea typeface="Times New Roman" panose="02020603050405020304" pitchFamily="18" charset="0"/>
              </a:rPr>
              <a:t>Lutz Allen, S., Smith, J.E. and Da Silva, N. (2016). Leadership Style in Relation to Organizational Change and Organizational Creativity: Perceptions from Nonprofit Organizational Members. </a:t>
            </a:r>
            <a:r>
              <a:rPr lang="en-US" sz="1800" i="1" dirty="0">
                <a:effectLst/>
                <a:latin typeface="Times New Roman" panose="02020603050405020304" pitchFamily="18" charset="0"/>
                <a:ea typeface="Times New Roman" panose="02020603050405020304" pitchFamily="18" charset="0"/>
              </a:rPr>
              <a:t>Nonprofit Management and Leadership</a:t>
            </a:r>
            <a:r>
              <a:rPr lang="en-US" sz="1800" dirty="0">
                <a:effectLst/>
                <a:latin typeface="Times New Roman" panose="02020603050405020304" pitchFamily="18" charset="0"/>
                <a:ea typeface="Times New Roman" panose="02020603050405020304" pitchFamily="18" charset="0"/>
              </a:rPr>
              <a:t>, 24(1), pp.23–42. </a:t>
            </a:r>
            <a:r>
              <a:rPr lang="en-US" sz="1800" dirty="0" err="1">
                <a:effectLst/>
                <a:latin typeface="Times New Roman" panose="02020603050405020304" pitchFamily="18" charset="0"/>
                <a:ea typeface="Times New Roman" panose="02020603050405020304" pitchFamily="18" charset="0"/>
              </a:rPr>
              <a:t>doi:https</a:t>
            </a:r>
            <a:r>
              <a:rPr lang="en-US" sz="1800" dirty="0">
                <a:effectLst/>
                <a:latin typeface="Times New Roman" panose="02020603050405020304" pitchFamily="18" charset="0"/>
                <a:ea typeface="Times New Roman" panose="02020603050405020304" pitchFamily="18" charset="0"/>
              </a:rPr>
              <a:t>://doi.org/10.1002/nml.21078.</a:t>
            </a:r>
          </a:p>
          <a:p>
            <a:pPr marL="0" marR="0">
              <a:lnSpc>
                <a:spcPct val="150000"/>
              </a:lnSpc>
              <a:spcBef>
                <a:spcPts val="0"/>
              </a:spcBef>
              <a:spcAft>
                <a:spcPts val="1200"/>
              </a:spcAft>
            </a:pPr>
            <a:r>
              <a:rPr lang="en-US" sz="1800" dirty="0">
                <a:effectLst/>
                <a:latin typeface="Times New Roman" panose="02020603050405020304" pitchFamily="18" charset="0"/>
                <a:ea typeface="Times New Roman" panose="02020603050405020304" pitchFamily="18" charset="0"/>
              </a:rPr>
              <a:t>Mills, A.J. (2018). </a:t>
            </a:r>
            <a:r>
              <a:rPr lang="en-US" sz="1800" i="1" dirty="0">
                <a:effectLst/>
                <a:latin typeface="Times New Roman" panose="02020603050405020304" pitchFamily="18" charset="0"/>
                <a:ea typeface="Times New Roman" panose="02020603050405020304" pitchFamily="18" charset="0"/>
              </a:rPr>
              <a:t>Organizational behavior in a global context</a:t>
            </a:r>
            <a:r>
              <a:rPr lang="en-US" sz="1800" dirty="0">
                <a:effectLst/>
                <a:latin typeface="Times New Roman" panose="02020603050405020304" pitchFamily="18" charset="0"/>
                <a:ea typeface="Times New Roman" panose="02020603050405020304" pitchFamily="18" charset="0"/>
              </a:rPr>
              <a:t>. 2nd ed. Toronto: University Of Toronto Press.</a:t>
            </a:r>
          </a:p>
          <a:p>
            <a:pPr marL="0" marR="0">
              <a:lnSpc>
                <a:spcPct val="150000"/>
              </a:lnSpc>
              <a:spcBef>
                <a:spcPts val="0"/>
              </a:spcBef>
              <a:spcAft>
                <a:spcPts val="1200"/>
              </a:spcAft>
            </a:pPr>
            <a:r>
              <a:rPr lang="en-US" sz="1800" dirty="0">
                <a:effectLst/>
                <a:latin typeface="Times New Roman" panose="02020603050405020304" pitchFamily="18" charset="0"/>
                <a:ea typeface="Times New Roman" panose="02020603050405020304" pitchFamily="18" charset="0"/>
              </a:rPr>
              <a:t>Mullins, L.J. (2019). </a:t>
            </a:r>
            <a:r>
              <a:rPr lang="en-US" sz="1800" i="1" dirty="0">
                <a:effectLst/>
                <a:latin typeface="Times New Roman" panose="02020603050405020304" pitchFamily="18" charset="0"/>
                <a:ea typeface="Times New Roman" panose="02020603050405020304" pitchFamily="18" charset="0"/>
              </a:rPr>
              <a:t>Organizational Behaviour in the Workplace</a:t>
            </a:r>
            <a:r>
              <a:rPr lang="en-US" sz="1800" dirty="0">
                <a:effectLst/>
                <a:latin typeface="Times New Roman" panose="02020603050405020304" pitchFamily="18" charset="0"/>
                <a:ea typeface="Times New Roman" panose="02020603050405020304" pitchFamily="18" charset="0"/>
              </a:rPr>
              <a:t>. 12th ed. Harlow, England; New York: Pearson.</a:t>
            </a:r>
          </a:p>
          <a:p>
            <a:pPr marL="0" marR="0">
              <a:lnSpc>
                <a:spcPct val="150000"/>
              </a:lnSpc>
              <a:spcBef>
                <a:spcPts val="0"/>
              </a:spcBef>
              <a:spcAft>
                <a:spcPts val="1200"/>
              </a:spcAft>
            </a:pPr>
            <a:r>
              <a:rPr lang="en-US" sz="1800" dirty="0">
                <a:effectLst/>
                <a:latin typeface="Times New Roman" panose="02020603050405020304" pitchFamily="18" charset="0"/>
                <a:ea typeface="Times New Roman" panose="02020603050405020304" pitchFamily="18" charset="0"/>
              </a:rPr>
              <a:t>Orti, P. and Middlemiss, M. (2019). </a:t>
            </a:r>
            <a:r>
              <a:rPr lang="en-US" sz="1800" i="1" dirty="0">
                <a:effectLst/>
                <a:latin typeface="Times New Roman" panose="02020603050405020304" pitchFamily="18" charset="0"/>
                <a:ea typeface="Times New Roman" panose="02020603050405020304" pitchFamily="18" charset="0"/>
              </a:rPr>
              <a:t>Thinking remote: inspiration for leaders of distributed teams</a:t>
            </a:r>
            <a:r>
              <a:rPr lang="en-US" sz="1800" dirty="0">
                <a:effectLst/>
                <a:latin typeface="Times New Roman" panose="02020603050405020304" pitchFamily="18" charset="0"/>
                <a:ea typeface="Times New Roman" panose="02020603050405020304" pitchFamily="18" charset="0"/>
              </a:rPr>
              <a:t>. London: Virtual Not Distant.</a:t>
            </a:r>
          </a:p>
          <a:p>
            <a:pPr marL="0" marR="0">
              <a:lnSpc>
                <a:spcPct val="150000"/>
              </a:lnSpc>
              <a:spcBef>
                <a:spcPts val="0"/>
              </a:spcBef>
              <a:spcAft>
                <a:spcPts val="1200"/>
              </a:spcAft>
            </a:pPr>
            <a:r>
              <a:rPr lang="en-US" sz="1800" dirty="0">
                <a:effectLst/>
                <a:latin typeface="Times New Roman" panose="02020603050405020304" pitchFamily="18" charset="0"/>
                <a:ea typeface="Times New Roman" panose="02020603050405020304" pitchFamily="18" charset="0"/>
              </a:rPr>
              <a:t>Robbins, S.P., Bergman, R. and Coulter, M.K. (2017). </a:t>
            </a:r>
            <a:r>
              <a:rPr lang="en-US" sz="1800" i="1" dirty="0">
                <a:effectLst/>
                <a:latin typeface="Times New Roman" panose="02020603050405020304" pitchFamily="18" charset="0"/>
                <a:ea typeface="Times New Roman" panose="02020603050405020304" pitchFamily="18" charset="0"/>
              </a:rPr>
              <a:t>Management</a:t>
            </a:r>
            <a:r>
              <a:rPr lang="en-US" sz="1800" dirty="0">
                <a:effectLst/>
                <a:latin typeface="Times New Roman" panose="02020603050405020304" pitchFamily="18" charset="0"/>
                <a:ea typeface="Times New Roman" panose="02020603050405020304" pitchFamily="18" charset="0"/>
              </a:rPr>
              <a:t>. 8th ed. Frenchs Forest, NSW: Pearson Education Australia.</a:t>
            </a:r>
          </a:p>
          <a:p>
            <a:pPr marL="0" marR="0">
              <a:lnSpc>
                <a:spcPct val="150000"/>
              </a:lnSpc>
              <a:spcBef>
                <a:spcPts val="0"/>
              </a:spcBef>
              <a:spcAft>
                <a:spcPts val="1200"/>
              </a:spcAft>
            </a:pPr>
            <a:r>
              <a:rPr lang="en-US" sz="1800" dirty="0">
                <a:effectLst/>
                <a:latin typeface="Times New Roman" panose="02020603050405020304" pitchFamily="18" charset="0"/>
                <a:ea typeface="Times New Roman" panose="02020603050405020304" pitchFamily="18" charset="0"/>
              </a:rPr>
              <a:t>Steward, D.V. (2017). </a:t>
            </a:r>
            <a:r>
              <a:rPr lang="en-US" sz="1800" i="1" dirty="0">
                <a:effectLst/>
                <a:latin typeface="Times New Roman" panose="02020603050405020304" pitchFamily="18" charset="0"/>
                <a:ea typeface="Times New Roman" panose="02020603050405020304" pitchFamily="18" charset="0"/>
              </a:rPr>
              <a:t>Systems analysis and management: structure, strategy, and design</a:t>
            </a:r>
            <a:r>
              <a:rPr lang="en-US" sz="1800" dirty="0">
                <a:effectLst/>
                <a:latin typeface="Times New Roman" panose="02020603050405020304" pitchFamily="18" charset="0"/>
                <a:ea typeface="Times New Roman" panose="02020603050405020304" pitchFamily="18" charset="0"/>
              </a:rPr>
              <a:t>. 13th ed. New York: Pbi.</a:t>
            </a:r>
          </a:p>
          <a:p>
            <a:pPr marL="0" marR="0" algn="just">
              <a:lnSpc>
                <a:spcPct val="150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Vrinda" panose="020B0502040204020203" pitchFamily="34" charset="0"/>
              </a:rPr>
              <a:t>Wilson, F.M. (2018). </a:t>
            </a:r>
            <a:r>
              <a:rPr lang="en-US" sz="1800" i="1" kern="100" dirty="0">
                <a:effectLst/>
                <a:latin typeface="Times New Roman" panose="02020603050405020304" pitchFamily="18" charset="0"/>
                <a:ea typeface="Calibri" panose="020F0502020204030204" pitchFamily="34" charset="0"/>
                <a:cs typeface="Vrinda" panose="020B0502040204020203" pitchFamily="34" charset="0"/>
              </a:rPr>
              <a:t>Organizational Behaviour and Work: a Critical Introduction</a:t>
            </a:r>
            <a:r>
              <a:rPr lang="en-US" sz="1800" kern="100" dirty="0">
                <a:effectLst/>
                <a:latin typeface="Times New Roman" panose="02020603050405020304" pitchFamily="18" charset="0"/>
                <a:ea typeface="Calibri" panose="020F0502020204030204" pitchFamily="34" charset="0"/>
                <a:cs typeface="Vrinda" panose="020B0502040204020203" pitchFamily="34" charset="0"/>
              </a:rPr>
              <a:t>. 5th ed. Oxford, United Kingdom: Oxford University Press.</a:t>
            </a:r>
          </a:p>
        </p:txBody>
      </p:sp>
      <p:sp>
        <p:nvSpPr>
          <p:cNvPr id="4" name="Slide Number Placeholder 3"/>
          <p:cNvSpPr>
            <a:spLocks noGrp="1"/>
          </p:cNvSpPr>
          <p:nvPr>
            <p:ph type="sldNum" sz="quarter" idx="5"/>
          </p:nvPr>
        </p:nvSpPr>
        <p:spPr/>
        <p:txBody>
          <a:bodyPr/>
          <a:lstStyle/>
          <a:p>
            <a:fld id="{CD64DA4E-28E4-4B18-B2B7-0C8461296C4C}" type="slidenum">
              <a:rPr lang="en-US" smtClean="0"/>
              <a:t>15</a:t>
            </a:fld>
            <a:endParaRPr lang="en-US"/>
          </a:p>
        </p:txBody>
      </p:sp>
    </p:spTree>
    <p:extLst>
      <p:ext uri="{BB962C8B-B14F-4D97-AF65-F5344CB8AC3E}">
        <p14:creationId xmlns:p14="http://schemas.microsoft.com/office/powerpoint/2010/main" val="3079974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9891A1-4B77-458B-A34D-9DE7E9437218}" type="datetime1">
              <a:rPr lang="en-US" smtClean="0"/>
              <a:t>7/15/2024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902981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38A80D-0AB3-475D-91DA-B22C00A974C0}" type="datetime1">
              <a:rPr lang="en-US" smtClean="0"/>
              <a:t>7/15/2024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06277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F33CCB-F5AF-4520-A550-14E8818C9E1C}" type="datetime1">
              <a:rPr lang="en-US" smtClean="0"/>
              <a:t>7/15/2024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664205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9F8664-7107-41BF-AD0E-090361488668}" type="datetime1">
              <a:rPr lang="en-US" smtClean="0"/>
              <a:t>7/15/2024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15774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8E49FAC-7686-4546-877C-2CDA0B65C3CB}" type="datetime1">
              <a:rPr lang="en-US" smtClean="0"/>
              <a:t>7/15/2024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20315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621254F-16A4-48C7-80E9-8503C94E3F6D}" type="datetime1">
              <a:rPr lang="en-US" smtClean="0"/>
              <a:t>7/15/2024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34334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ABBE9C-BF47-4AF4-A3E4-AF0CCB627075}" type="datetime1">
              <a:rPr lang="en-US" smtClean="0"/>
              <a:t>7/15/2024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51585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6C1106-E3A3-454D-997E-DA39D80C849F}" type="datetime1">
              <a:rPr lang="en-US" smtClean="0"/>
              <a:t>7/15/2024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058149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120E228-FAEF-4F25-A34B-B6C2C5FF0A40}" type="datetime1">
              <a:rPr lang="en-US" smtClean="0"/>
              <a:t>7/15/2024</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42512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BAA98AC-64CC-4BB1-96B4-DAE938D5F999}" type="datetime1">
              <a:rPr lang="en-US" smtClean="0"/>
              <a:t>7/15/2024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19809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AEFCDE-8192-45CA-8181-4D816499A084}" type="datetime1">
              <a:rPr lang="en-US" smtClean="0"/>
              <a:t>7/15/2024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681927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C400FE1-60B8-4B41-9E8E-8F82C8D78FCE}" type="datetime1">
              <a:rPr lang="en-US" smtClean="0"/>
              <a:t>7/15/2024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8520980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4D81058-D47E-410B-B082-8A0FC42835A3}" type="datetime1">
              <a:rPr lang="en-US" smtClean="0"/>
              <a:t>7/15/2024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063243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9549460-7CDB-4B69-B72E-259C9E507F06}" type="datetime1">
              <a:rPr lang="en-US" smtClean="0"/>
              <a:t>7/15/2024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797586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C2C618B-B95B-410D-B3A6-3B9AE18143BE}" type="datetime1">
              <a:rPr lang="en-US" smtClean="0"/>
              <a:t>7/15/2024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2545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D2B737AC-50A1-4654-A2DE-204DD9CEDE69}" type="datetime1">
              <a:rPr lang="en-US" smtClean="0"/>
              <a:t>7/15/2024</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401274407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hf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16.jp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9.jpg"/><Relationship Id="rId7" Type="http://schemas.openxmlformats.org/officeDocument/2006/relationships/diagramQuickStyle" Target="../diagrams/quickStyle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jpeg"/><Relationship Id="rId9" Type="http://schemas.microsoft.com/office/2007/relationships/diagramDrawing" Target="../diagrams/drawing1.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28.jpg"/><Relationship Id="rId7" Type="http://schemas.openxmlformats.org/officeDocument/2006/relationships/diagramQuickStyle" Target="../diagrams/quickStyle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7.jpeg"/><Relationship Id="rId9" Type="http://schemas.microsoft.com/office/2007/relationships/diagramDrawing" Target="../diagrams/drawing2.xml"/></Relationships>
</file>

<file path=ppt/slides/_rels/slide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43.jpg"/><Relationship Id="rId7" Type="http://schemas.openxmlformats.org/officeDocument/2006/relationships/diagramQuickStyle" Target="../diagrams/quickStyle3.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7.jpeg"/><Relationship Id="rId9" Type="http://schemas.microsoft.com/office/2007/relationships/diagramDrawing" Target="../diagrams/drawing3.xml"/></Relationships>
</file>

<file path=ppt/slides/_rels/slide14.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hyperlink" Target="https://www.publicdomainpictures.net/en/view-image.php?image=264943&amp;picture=analysis-automation-businessma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9" name="Picture 8" descr="A person walking in a tunnel&#10;&#10;Description automatically generated">
            <a:extLst>
              <a:ext uri="{FF2B5EF4-FFF2-40B4-BE49-F238E27FC236}">
                <a16:creationId xmlns:a16="http://schemas.microsoft.com/office/drawing/2014/main" id="{4625557C-BA1B-A5D2-1DA5-8A688EB8AA6E}"/>
              </a:ext>
            </a:extLst>
          </p:cNvPr>
          <p:cNvPicPr>
            <a:picLocks noChangeAspect="1"/>
          </p:cNvPicPr>
          <p:nvPr/>
        </p:nvPicPr>
        <p:blipFill>
          <a:blip r:embed="rId4"/>
          <a:stretch>
            <a:fillRect/>
          </a:stretch>
        </p:blipFill>
        <p:spPr>
          <a:xfrm>
            <a:off x="0" y="0"/>
            <a:ext cx="12192000" cy="6858000"/>
          </a:xfrm>
          <a:prstGeom prst="rect">
            <a:avLst/>
          </a:prstGeom>
        </p:spPr>
      </p:pic>
      <p:pic>
        <p:nvPicPr>
          <p:cNvPr id="12292" name="Picture 4" descr="Solid Black - Nerostein">
            <a:extLst>
              <a:ext uri="{FF2B5EF4-FFF2-40B4-BE49-F238E27FC236}">
                <a16:creationId xmlns:a16="http://schemas.microsoft.com/office/drawing/2014/main" id="{26110F44-A2D3-EBEA-995D-9C795280B703}"/>
              </a:ext>
            </a:extLst>
          </p:cNvPr>
          <p:cNvPicPr>
            <a:picLocks noChangeAspect="1" noChangeArrowheads="1"/>
          </p:cNvPicPr>
          <p:nvPr/>
        </p:nvPicPr>
        <p:blipFill>
          <a:blip r:embed="rId5">
            <a:alphaModFix amt="72000"/>
            <a:extLst>
              <a:ext uri="{28A0092B-C50C-407E-A947-70E740481C1C}">
                <a14:useLocalDpi xmlns:a14="http://schemas.microsoft.com/office/drawing/2010/main" val="0"/>
              </a:ext>
            </a:extLst>
          </a:blip>
          <a:srcRect/>
          <a:stretch>
            <a:fillRect/>
          </a:stretch>
        </p:blipFill>
        <p:spPr bwMode="auto">
          <a:xfrm>
            <a:off x="0" y="14382"/>
            <a:ext cx="12192000" cy="6843618"/>
          </a:xfrm>
          <a:prstGeom prst="rect">
            <a:avLst/>
          </a:prstGeom>
          <a:noFill/>
          <a:extLst>
            <a:ext uri="{909E8E84-426E-40DD-AFC4-6F175D3DCCD1}">
              <a14:hiddenFill xmlns:a14="http://schemas.microsoft.com/office/drawing/2010/main">
                <a:solidFill>
                  <a:srgbClr val="FFFFFF"/>
                </a:solidFill>
              </a14:hiddenFill>
            </a:ext>
          </a:extLst>
        </p:spPr>
      </p:pic>
      <p:sp useBgFill="1">
        <p:nvSpPr>
          <p:cNvPr id="96" name="Freeform 5" hidden="1">
            <a:extLst>
              <a:ext uri="{FF2B5EF4-FFF2-40B4-BE49-F238E27FC236}">
                <a16:creationId xmlns:a16="http://schemas.microsoft.com/office/drawing/2014/main" id="{FE469E50-3893-4ED6-92BA-2985C32B0CA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rot="5400000">
            <a:off x="7131809" y="1385982"/>
            <a:ext cx="4031414" cy="4100418"/>
          </a:xfrm>
          <a:custGeom>
            <a:avLst/>
            <a:gdLst>
              <a:gd name="T0" fmla="*/ 1577 w 1601"/>
              <a:gd name="T1" fmla="*/ 0 h 696"/>
              <a:gd name="T2" fmla="*/ 833 w 1601"/>
              <a:gd name="T3" fmla="*/ 0 h 696"/>
              <a:gd name="T4" fmla="*/ 768 w 1601"/>
              <a:gd name="T5" fmla="*/ 0 h 696"/>
              <a:gd name="T6" fmla="*/ 24 w 1601"/>
              <a:gd name="T7" fmla="*/ 0 h 696"/>
              <a:gd name="T8" fmla="*/ 0 w 1601"/>
              <a:gd name="T9" fmla="*/ 27 h 696"/>
              <a:gd name="T10" fmla="*/ 0 w 1601"/>
              <a:gd name="T11" fmla="*/ 669 h 696"/>
              <a:gd name="T12" fmla="*/ 24 w 1601"/>
              <a:gd name="T13" fmla="*/ 696 h 696"/>
              <a:gd name="T14" fmla="*/ 768 w 1601"/>
              <a:gd name="T15" fmla="*/ 696 h 696"/>
              <a:gd name="T16" fmla="*/ 833 w 1601"/>
              <a:gd name="T17" fmla="*/ 696 h 696"/>
              <a:gd name="T18" fmla="*/ 1577 w 1601"/>
              <a:gd name="T19" fmla="*/ 696 h 696"/>
              <a:gd name="T20" fmla="*/ 1601 w 1601"/>
              <a:gd name="T21" fmla="*/ 669 h 696"/>
              <a:gd name="T22" fmla="*/ 1601 w 1601"/>
              <a:gd name="T23" fmla="*/ 27 h 696"/>
              <a:gd name="T24" fmla="*/ 1577 w 1601"/>
              <a:gd name="T25"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1" h="696">
                <a:moveTo>
                  <a:pt x="1577" y="0"/>
                </a:moveTo>
                <a:cubicBezTo>
                  <a:pt x="833" y="0"/>
                  <a:pt x="833" y="0"/>
                  <a:pt x="833" y="0"/>
                </a:cubicBezTo>
                <a:cubicBezTo>
                  <a:pt x="768" y="0"/>
                  <a:pt x="768" y="0"/>
                  <a:pt x="768" y="0"/>
                </a:cubicBezTo>
                <a:cubicBezTo>
                  <a:pt x="24" y="0"/>
                  <a:pt x="24" y="0"/>
                  <a:pt x="24" y="0"/>
                </a:cubicBezTo>
                <a:cubicBezTo>
                  <a:pt x="11" y="0"/>
                  <a:pt x="0" y="12"/>
                  <a:pt x="0" y="27"/>
                </a:cubicBezTo>
                <a:cubicBezTo>
                  <a:pt x="0" y="669"/>
                  <a:pt x="0" y="669"/>
                  <a:pt x="0" y="669"/>
                </a:cubicBezTo>
                <a:cubicBezTo>
                  <a:pt x="0" y="684"/>
                  <a:pt x="11" y="696"/>
                  <a:pt x="24" y="696"/>
                </a:cubicBezTo>
                <a:cubicBezTo>
                  <a:pt x="768" y="696"/>
                  <a:pt x="768" y="696"/>
                  <a:pt x="768" y="696"/>
                </a:cubicBezTo>
                <a:cubicBezTo>
                  <a:pt x="833" y="696"/>
                  <a:pt x="833" y="696"/>
                  <a:pt x="833" y="696"/>
                </a:cubicBezTo>
                <a:cubicBezTo>
                  <a:pt x="1577" y="696"/>
                  <a:pt x="1577" y="696"/>
                  <a:pt x="1577" y="696"/>
                </a:cubicBezTo>
                <a:cubicBezTo>
                  <a:pt x="1590" y="696"/>
                  <a:pt x="1601" y="684"/>
                  <a:pt x="1601" y="669"/>
                </a:cubicBezTo>
                <a:cubicBezTo>
                  <a:pt x="1601" y="27"/>
                  <a:pt x="1601" y="27"/>
                  <a:pt x="1601" y="27"/>
                </a:cubicBezTo>
                <a:cubicBezTo>
                  <a:pt x="1601" y="12"/>
                  <a:pt x="1590" y="0"/>
                  <a:pt x="1577" y="0"/>
                </a:cubicBezTo>
                <a:close/>
              </a:path>
            </a:pathLst>
          </a:custGeom>
          <a:ln>
            <a:noFill/>
          </a:ln>
          <a:effectLst>
            <a:outerShdw blurRad="50800" dist="38100" dir="5400000" algn="tl" rotWithShape="0">
              <a:srgbClr val="000000">
                <a:alpha val="43000"/>
              </a:srgbClr>
            </a:outerShdw>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Nova"/>
              <a:ea typeface="+mn-ea"/>
              <a:cs typeface="+mn-cs"/>
            </a:endParaRPr>
          </a:p>
        </p:txBody>
      </p:sp>
      <p:sp>
        <p:nvSpPr>
          <p:cNvPr id="5" name="Slide Number Placeholder 4">
            <a:extLst>
              <a:ext uri="{FF2B5EF4-FFF2-40B4-BE49-F238E27FC236}">
                <a16:creationId xmlns:a16="http://schemas.microsoft.com/office/drawing/2014/main" id="{519AE4EE-8513-BB33-381E-356FC0B961E3}"/>
              </a:ext>
            </a:extLst>
          </p:cNvPr>
          <p:cNvSpPr>
            <a:spLocks noGrp="1"/>
          </p:cNvSpPr>
          <p:nvPr>
            <p:ph type="sldNum" sz="quarter" idx="12"/>
          </p:nvPr>
        </p:nvSpPr>
        <p:spPr/>
        <p:txBody>
          <a:bodyPr/>
          <a:lstStyle/>
          <a:p>
            <a:fld id="{3A98EE3D-8CD1-4C3F-BD1C-C98C9596463C}" type="slidenum">
              <a:rPr lang="en-US" sz="2000" smtClean="0">
                <a:solidFill>
                  <a:srgbClr val="C00000"/>
                </a:solidFill>
                <a:effectLst/>
              </a:rPr>
              <a:pPr/>
              <a:t>1</a:t>
            </a:fld>
            <a:endParaRPr lang="en-US" sz="2000" dirty="0">
              <a:solidFill>
                <a:srgbClr val="C00000"/>
              </a:solidFill>
              <a:effectLst/>
            </a:endParaRPr>
          </a:p>
        </p:txBody>
      </p:sp>
      <p:pic>
        <p:nvPicPr>
          <p:cNvPr id="12290" name="Picture 2" descr="Homepage | University of Wales Trinity Saint David">
            <a:extLst>
              <a:ext uri="{FF2B5EF4-FFF2-40B4-BE49-F238E27FC236}">
                <a16:creationId xmlns:a16="http://schemas.microsoft.com/office/drawing/2014/main" id="{DA1452EA-AC30-CB23-32FD-1304F746DC2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6263" y="198463"/>
            <a:ext cx="2769977" cy="968523"/>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Solid Black - Nerostein">
            <a:extLst>
              <a:ext uri="{FF2B5EF4-FFF2-40B4-BE49-F238E27FC236}">
                <a16:creationId xmlns:a16="http://schemas.microsoft.com/office/drawing/2014/main" id="{4150E762-AD60-DFBE-D7D2-17399F04C377}"/>
              </a:ext>
            </a:extLst>
          </p:cNvPr>
          <p:cNvPicPr>
            <a:picLocks noChangeAspect="1" noChangeArrowheads="1"/>
          </p:cNvPicPr>
          <p:nvPr/>
        </p:nvPicPr>
        <p:blipFill>
          <a:blip r:embed="rId5">
            <a:alphaModFix amt="54000"/>
            <a:extLst>
              <a:ext uri="{28A0092B-C50C-407E-A947-70E740481C1C}">
                <a14:useLocalDpi xmlns:a14="http://schemas.microsoft.com/office/drawing/2010/main" val="0"/>
              </a:ext>
            </a:extLst>
          </a:blip>
          <a:srcRect/>
          <a:stretch>
            <a:fillRect/>
          </a:stretch>
        </p:blipFill>
        <p:spPr bwMode="auto">
          <a:xfrm>
            <a:off x="2921000" y="1420484"/>
            <a:ext cx="6350000" cy="40170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3211885" y="1588533"/>
            <a:ext cx="6059115" cy="483634"/>
          </a:xfrm>
        </p:spPr>
        <p:txBody>
          <a:bodyPr>
            <a:normAutofit fontScale="90000"/>
          </a:bodyPr>
          <a:lstStyle/>
          <a:p>
            <a:pPr algn="l"/>
            <a:r>
              <a:rPr lang="en-US" sz="3200" b="1" dirty="0">
                <a:solidFill>
                  <a:srgbClr val="C00000"/>
                </a:solidFill>
                <a:effectLst/>
                <a:latin typeface="Times New Roman" panose="02020603050405020304" pitchFamily="18" charset="0"/>
                <a:ea typeface="Calibri" panose="020F0502020204030204" pitchFamily="34" charset="0"/>
                <a:cs typeface="Vrinda" panose="020B0502040204020203" pitchFamily="34" charset="0"/>
              </a:rPr>
              <a:t>Component 2: Group presentation</a:t>
            </a:r>
            <a:endParaRPr lang="en-US" sz="6000" dirty="0">
              <a:solidFill>
                <a:srgbClr val="C00000"/>
              </a:solidFill>
              <a:effectLst/>
            </a:endParaRPr>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3088640" y="2354430"/>
            <a:ext cx="5974080" cy="2816738"/>
          </a:xfrm>
        </p:spPr>
        <p:txBody>
          <a:bodyPr>
            <a:normAutofit/>
          </a:bodyPr>
          <a:lstStyle/>
          <a:p>
            <a:pPr algn="l">
              <a:lnSpc>
                <a:spcPct val="150000"/>
              </a:lnSpc>
              <a:spcBef>
                <a:spcPts val="0"/>
              </a:spcBef>
              <a:spcAft>
                <a:spcPts val="800"/>
              </a:spcAft>
            </a:pPr>
            <a:r>
              <a:rPr lang="en-US" sz="1400" b="1" kern="100" dirty="0">
                <a:effectLst/>
                <a:latin typeface="Times New Roman" panose="02020603050405020304" pitchFamily="18" charset="0"/>
                <a:ea typeface="Calibri" panose="020F0502020204030204" pitchFamily="34" charset="0"/>
                <a:cs typeface="Vrinda" panose="020B0502040204020203" pitchFamily="34" charset="0"/>
              </a:rPr>
              <a:t>Program: 		BA (Hons) Business Management</a:t>
            </a:r>
            <a:endParaRPr lang="en-US" sz="1400" kern="100" dirty="0">
              <a:effectLst/>
              <a:latin typeface="Times New Roman" panose="02020603050405020304" pitchFamily="18" charset="0"/>
              <a:ea typeface="Calibri" panose="020F0502020204030204" pitchFamily="34" charset="0"/>
              <a:cs typeface="Vrinda" panose="020B0502040204020203" pitchFamily="34" charset="0"/>
            </a:endParaRPr>
          </a:p>
          <a:p>
            <a:pPr algn="l">
              <a:lnSpc>
                <a:spcPct val="150000"/>
              </a:lnSpc>
              <a:spcBef>
                <a:spcPts val="0"/>
              </a:spcBef>
              <a:spcAft>
                <a:spcPts val="800"/>
              </a:spcAft>
            </a:pPr>
            <a:r>
              <a:rPr lang="en-US" sz="1400" b="1" kern="100" dirty="0">
                <a:effectLst/>
                <a:latin typeface="Times New Roman" panose="02020603050405020304" pitchFamily="18" charset="0"/>
                <a:ea typeface="Calibri" panose="020F0502020204030204" pitchFamily="34" charset="0"/>
                <a:cs typeface="Vrinda" panose="020B0502040204020203" pitchFamily="34" charset="0"/>
              </a:rPr>
              <a:t>Module: 		Introduction to Leadership and Management</a:t>
            </a:r>
            <a:endParaRPr lang="en-US" sz="1400" kern="100" dirty="0">
              <a:effectLst/>
              <a:latin typeface="Times New Roman" panose="02020603050405020304" pitchFamily="18" charset="0"/>
              <a:ea typeface="Calibri" panose="020F0502020204030204" pitchFamily="34" charset="0"/>
              <a:cs typeface="Vrinda" panose="020B0502040204020203" pitchFamily="34" charset="0"/>
            </a:endParaRPr>
          </a:p>
          <a:p>
            <a:pPr marL="0" marR="0" algn="l">
              <a:lnSpc>
                <a:spcPct val="150000"/>
              </a:lnSpc>
              <a:spcBef>
                <a:spcPts val="0"/>
              </a:spcBef>
              <a:spcAft>
                <a:spcPts val="800"/>
              </a:spcAft>
            </a:pPr>
            <a:r>
              <a:rPr lang="en-US" sz="1400" b="1" kern="100" dirty="0">
                <a:effectLst/>
                <a:latin typeface="Times New Roman" panose="02020603050405020304" pitchFamily="18" charset="0"/>
                <a:ea typeface="Calibri" panose="020F0502020204030204" pitchFamily="34" charset="0"/>
                <a:cs typeface="Vrinda" panose="020B0502040204020203" pitchFamily="34" charset="0"/>
              </a:rPr>
              <a:t>Student ID:  	Mihai-Valentin Ciupea  ---   2309100</a:t>
            </a:r>
          </a:p>
          <a:p>
            <a:pPr marL="0" marR="0" algn="l">
              <a:lnSpc>
                <a:spcPct val="150000"/>
              </a:lnSpc>
              <a:spcBef>
                <a:spcPts val="0"/>
              </a:spcBef>
              <a:spcAft>
                <a:spcPts val="800"/>
              </a:spcAft>
            </a:pPr>
            <a:r>
              <a:rPr lang="en-US" sz="1400" b="1" kern="100" dirty="0">
                <a:effectLst/>
                <a:latin typeface="Times New Roman" panose="02020603050405020304" pitchFamily="18" charset="0"/>
                <a:ea typeface="Calibri" panose="020F0502020204030204" pitchFamily="34" charset="0"/>
                <a:cs typeface="Vrinda" panose="020B0502040204020203" pitchFamily="34" charset="0"/>
              </a:rPr>
              <a:t>			Emma Ryder   ---   2221740</a:t>
            </a:r>
          </a:p>
          <a:p>
            <a:pPr marL="0" marR="0" algn="l">
              <a:lnSpc>
                <a:spcPct val="150000"/>
              </a:lnSpc>
              <a:spcBef>
                <a:spcPts val="0"/>
              </a:spcBef>
              <a:spcAft>
                <a:spcPts val="800"/>
              </a:spcAft>
            </a:pPr>
            <a:r>
              <a:rPr lang="en-US" sz="1400" b="1" kern="100" dirty="0">
                <a:effectLst/>
                <a:latin typeface="Times New Roman" panose="02020603050405020304" pitchFamily="18" charset="0"/>
                <a:ea typeface="Calibri" panose="020F0502020204030204" pitchFamily="34" charset="0"/>
                <a:cs typeface="Vrinda" panose="020B0502040204020203" pitchFamily="34" charset="0"/>
              </a:rPr>
              <a:t>			Lokman Hakim   ---   2325517</a:t>
            </a:r>
          </a:p>
          <a:p>
            <a:pPr marL="0" marR="0" algn="l">
              <a:lnSpc>
                <a:spcPct val="150000"/>
              </a:lnSpc>
              <a:spcBef>
                <a:spcPts val="0"/>
              </a:spcBef>
              <a:spcAft>
                <a:spcPts val="800"/>
              </a:spcAft>
            </a:pPr>
            <a:r>
              <a:rPr lang="en-US" sz="1400" b="1" kern="100" dirty="0">
                <a:effectLst/>
                <a:latin typeface="Times New Roman" panose="02020603050405020304" pitchFamily="18" charset="0"/>
                <a:ea typeface="Calibri" panose="020F0502020204030204" pitchFamily="34" charset="0"/>
                <a:cs typeface="Vrinda" panose="020B0502040204020203" pitchFamily="34" charset="0"/>
              </a:rPr>
              <a:t>			Fahmida Chowdhury   ---   2325519</a:t>
            </a:r>
            <a:endParaRPr lang="en-US" sz="1400" kern="100" dirty="0">
              <a:effectLst/>
              <a:latin typeface="Times New Roman" panose="02020603050405020304" pitchFamily="18" charset="0"/>
              <a:ea typeface="Calibri" panose="020F0502020204030204" pitchFamily="34" charset="0"/>
              <a:cs typeface="Vrinda" panose="020B0502040204020203" pitchFamily="34" charset="0"/>
            </a:endParaRPr>
          </a:p>
        </p:txBody>
      </p:sp>
    </p:spTree>
    <p:extLst>
      <p:ext uri="{BB962C8B-B14F-4D97-AF65-F5344CB8AC3E}">
        <p14:creationId xmlns:p14="http://schemas.microsoft.com/office/powerpoint/2010/main" val="1583120128"/>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group of people standing in a room&#10;&#10;Description automatically generated">
            <a:extLst>
              <a:ext uri="{FF2B5EF4-FFF2-40B4-BE49-F238E27FC236}">
                <a16:creationId xmlns:a16="http://schemas.microsoft.com/office/drawing/2014/main" id="{2AB7BCD3-1114-661B-A6FA-1C65CE91FA6D}"/>
              </a:ext>
            </a:extLst>
          </p:cNvPr>
          <p:cNvPicPr>
            <a:picLocks noChangeAspect="1"/>
          </p:cNvPicPr>
          <p:nvPr/>
        </p:nvPicPr>
        <p:blipFill>
          <a:blip r:embed="rId3"/>
          <a:stretch>
            <a:fillRect/>
          </a:stretch>
        </p:blipFill>
        <p:spPr>
          <a:xfrm>
            <a:off x="0" y="0"/>
            <a:ext cx="12192000" cy="6858000"/>
          </a:xfrm>
          <a:prstGeom prst="rect">
            <a:avLst/>
          </a:prstGeom>
        </p:spPr>
      </p:pic>
      <p:pic>
        <p:nvPicPr>
          <p:cNvPr id="9" name="Picture 4" descr="Solid Black - Nerostein">
            <a:extLst>
              <a:ext uri="{FF2B5EF4-FFF2-40B4-BE49-F238E27FC236}">
                <a16:creationId xmlns:a16="http://schemas.microsoft.com/office/drawing/2014/main" id="{23F83A25-67A1-7CB1-3763-96B221BD56A5}"/>
              </a:ext>
            </a:extLst>
          </p:cNvPr>
          <p:cNvPicPr>
            <a:picLocks noChangeAspect="1" noChangeArrowheads="1"/>
          </p:cNvPicPr>
          <p:nvPr/>
        </p:nvPicPr>
        <p:blipFill>
          <a:blip r:embed="rId4">
            <a:alphaModFix amt="74000"/>
            <a:extLst>
              <a:ext uri="{28A0092B-C50C-407E-A947-70E740481C1C}">
                <a14:useLocalDpi xmlns:a14="http://schemas.microsoft.com/office/drawing/2010/main" val="0"/>
              </a:ext>
            </a:extLst>
          </a:blip>
          <a:srcRect/>
          <a:stretch>
            <a:fillRect/>
          </a:stretch>
        </p:blipFill>
        <p:spPr bwMode="auto">
          <a:xfrm>
            <a:off x="0" y="-45606"/>
            <a:ext cx="12192000" cy="690360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8C8A95B-52E2-1D19-E93C-0406D82BEE72}"/>
              </a:ext>
            </a:extLst>
          </p:cNvPr>
          <p:cNvSpPr>
            <a:spLocks noGrp="1"/>
          </p:cNvSpPr>
          <p:nvPr>
            <p:ph type="title"/>
          </p:nvPr>
        </p:nvSpPr>
        <p:spPr>
          <a:xfrm>
            <a:off x="913794" y="132540"/>
            <a:ext cx="10353762" cy="1257300"/>
          </a:xfrm>
        </p:spPr>
        <p:txBody>
          <a:bodyPr/>
          <a:lstStyle/>
          <a:p>
            <a:pPr algn="l"/>
            <a:r>
              <a:rPr lang="en-US" i="1" dirty="0">
                <a:solidFill>
                  <a:srgbClr val="C00000"/>
                </a:solidFill>
                <a:effectLst/>
              </a:rPr>
              <a:t>Content</a:t>
            </a:r>
          </a:p>
        </p:txBody>
      </p:sp>
      <p:sp>
        <p:nvSpPr>
          <p:cNvPr id="3" name="Content Placeholder 2">
            <a:extLst>
              <a:ext uri="{FF2B5EF4-FFF2-40B4-BE49-F238E27FC236}">
                <a16:creationId xmlns:a16="http://schemas.microsoft.com/office/drawing/2014/main" id="{A8E07B61-6839-6287-4BEA-2D3528F66C13}"/>
              </a:ext>
            </a:extLst>
          </p:cNvPr>
          <p:cNvSpPr>
            <a:spLocks noGrp="1"/>
          </p:cNvSpPr>
          <p:nvPr>
            <p:ph idx="1"/>
          </p:nvPr>
        </p:nvSpPr>
        <p:spPr>
          <a:xfrm>
            <a:off x="908470" y="1389840"/>
            <a:ext cx="5182205" cy="4391585"/>
          </a:xfrm>
        </p:spPr>
        <p:txBody>
          <a:bodyPr>
            <a:normAutofit fontScale="62500" lnSpcReduction="20000"/>
          </a:bodyPr>
          <a:lstStyle/>
          <a:p>
            <a:pPr>
              <a:buFont typeface="Wingdings" panose="05000000000000000000" pitchFamily="2" charset="2"/>
              <a:buChar char="ü"/>
            </a:pPr>
            <a:r>
              <a:rPr lang="en-US" dirty="0">
                <a:effectLst/>
              </a:rPr>
              <a:t>Introduction </a:t>
            </a:r>
          </a:p>
          <a:p>
            <a:pPr>
              <a:buFont typeface="Wingdings" panose="05000000000000000000" pitchFamily="2" charset="2"/>
              <a:buChar char="ü"/>
            </a:pPr>
            <a:r>
              <a:rPr lang="en-US" dirty="0">
                <a:effectLst/>
              </a:rPr>
              <a:t>Management Theory </a:t>
            </a:r>
          </a:p>
          <a:p>
            <a:pPr>
              <a:buFont typeface="Wingdings" panose="05000000000000000000" pitchFamily="2" charset="2"/>
              <a:buChar char="ü"/>
            </a:pPr>
            <a:r>
              <a:rPr lang="en-US" dirty="0">
                <a:effectLst/>
              </a:rPr>
              <a:t>Management Principles </a:t>
            </a:r>
          </a:p>
          <a:p>
            <a:pPr>
              <a:buFont typeface="Wingdings" panose="05000000000000000000" pitchFamily="2" charset="2"/>
              <a:buChar char="ü"/>
            </a:pPr>
            <a:r>
              <a:rPr lang="en-US" dirty="0">
                <a:effectLst/>
              </a:rPr>
              <a:t>Management Functions </a:t>
            </a:r>
          </a:p>
          <a:p>
            <a:pPr>
              <a:buFont typeface="Wingdings" panose="05000000000000000000" pitchFamily="2" charset="2"/>
              <a:buChar char="ü"/>
            </a:pPr>
            <a:r>
              <a:rPr lang="en-US" dirty="0">
                <a:effectLst/>
              </a:rPr>
              <a:t>Managerial Roles </a:t>
            </a:r>
          </a:p>
          <a:p>
            <a:pPr>
              <a:buFont typeface="Wingdings" panose="05000000000000000000" pitchFamily="2" charset="2"/>
              <a:buChar char="ü"/>
            </a:pPr>
            <a:r>
              <a:rPr lang="en-US" dirty="0">
                <a:effectLst/>
              </a:rPr>
              <a:t>Leadership theories and practices </a:t>
            </a:r>
          </a:p>
          <a:p>
            <a:pPr>
              <a:buFont typeface="Wingdings" panose="05000000000000000000" pitchFamily="2" charset="2"/>
              <a:buChar char="ü"/>
            </a:pPr>
            <a:r>
              <a:rPr lang="en-US" dirty="0">
                <a:effectLst/>
              </a:rPr>
              <a:t>Effective managerial behaviors </a:t>
            </a:r>
          </a:p>
          <a:p>
            <a:pPr>
              <a:buFont typeface="Wingdings" panose="05000000000000000000" pitchFamily="2" charset="2"/>
              <a:buChar char="ü"/>
            </a:pPr>
            <a:r>
              <a:rPr lang="en-US" dirty="0">
                <a:effectLst/>
              </a:rPr>
              <a:t>Implications of effective managerial behaviors </a:t>
            </a:r>
          </a:p>
          <a:p>
            <a:pPr>
              <a:buFont typeface="Wingdings" panose="05000000000000000000" pitchFamily="2" charset="2"/>
              <a:buChar char="ü"/>
            </a:pPr>
            <a:r>
              <a:rPr lang="en-US" dirty="0">
                <a:effectLst/>
              </a:rPr>
              <a:t>Treating employees decently and fairly </a:t>
            </a:r>
          </a:p>
          <a:p>
            <a:pPr>
              <a:buFont typeface="Wingdings" panose="05000000000000000000" pitchFamily="2" charset="2"/>
              <a:buChar char="ü"/>
            </a:pPr>
            <a:r>
              <a:rPr lang="en-US" dirty="0">
                <a:effectLst/>
              </a:rPr>
              <a:t>Management tools and techniques </a:t>
            </a:r>
          </a:p>
          <a:p>
            <a:pPr>
              <a:buFont typeface="Wingdings" panose="05000000000000000000" pitchFamily="2" charset="2"/>
              <a:buChar char="ü"/>
            </a:pPr>
            <a:r>
              <a:rPr lang="en-US" dirty="0">
                <a:effectLst/>
              </a:rPr>
              <a:t>Case Studies </a:t>
            </a:r>
          </a:p>
          <a:p>
            <a:pPr>
              <a:buFont typeface="Wingdings" panose="05000000000000000000" pitchFamily="2" charset="2"/>
              <a:buChar char="ü"/>
            </a:pPr>
            <a:r>
              <a:rPr lang="en-US" dirty="0">
                <a:effectLst/>
              </a:rPr>
              <a:t>Conclusion </a:t>
            </a:r>
          </a:p>
          <a:p>
            <a:pPr>
              <a:buFont typeface="Wingdings" panose="05000000000000000000" pitchFamily="2" charset="2"/>
              <a:buChar char="ü"/>
            </a:pPr>
            <a:r>
              <a:rPr lang="en-US" dirty="0">
                <a:effectLst/>
              </a:rPr>
              <a:t>References </a:t>
            </a:r>
          </a:p>
        </p:txBody>
      </p:sp>
      <p:pic>
        <p:nvPicPr>
          <p:cNvPr id="1028" name="Picture 4" descr="Importance of leadership in management and why students must acquire  leadership skills">
            <a:extLst>
              <a:ext uri="{FF2B5EF4-FFF2-40B4-BE49-F238E27FC236}">
                <a16:creationId xmlns:a16="http://schemas.microsoft.com/office/drawing/2014/main" id="{49182706-0A7F-3D2B-67F8-C1E8A3CCE30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7626" y="1412643"/>
            <a:ext cx="6002152" cy="3841377"/>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8A337B6E-3EFE-AAD6-9009-B4AD9B95A0E7}"/>
              </a:ext>
            </a:extLst>
          </p:cNvPr>
          <p:cNvSpPr>
            <a:spLocks noGrp="1"/>
          </p:cNvSpPr>
          <p:nvPr>
            <p:ph type="sldNum" sz="quarter" idx="12"/>
          </p:nvPr>
        </p:nvSpPr>
        <p:spPr/>
        <p:txBody>
          <a:bodyPr/>
          <a:lstStyle/>
          <a:p>
            <a:fld id="{3A98EE3D-8CD1-4C3F-BD1C-C98C9596463C}" type="slidenum">
              <a:rPr lang="en-US" sz="2000" smtClean="0">
                <a:solidFill>
                  <a:srgbClr val="C00000"/>
                </a:solidFill>
                <a:effectLst/>
              </a:rPr>
              <a:t>2</a:t>
            </a:fld>
            <a:endParaRPr lang="en-US" sz="2000" dirty="0">
              <a:solidFill>
                <a:srgbClr val="C00000"/>
              </a:solidFill>
              <a:effectLst/>
            </a:endParaRPr>
          </a:p>
        </p:txBody>
      </p:sp>
      <p:pic>
        <p:nvPicPr>
          <p:cNvPr id="13314" name="Picture 2" descr="Solid Black - Nerostein">
            <a:extLst>
              <a:ext uri="{FF2B5EF4-FFF2-40B4-BE49-F238E27FC236}">
                <a16:creationId xmlns:a16="http://schemas.microsoft.com/office/drawing/2014/main" id="{CFE11679-78EF-A175-80C5-61229DBE82BB}"/>
              </a:ext>
            </a:extLst>
          </p:cNvPr>
          <p:cNvPicPr>
            <a:picLocks noChangeAspect="1" noChangeArrowheads="1"/>
          </p:cNvPicPr>
          <p:nvPr/>
        </p:nvPicPr>
        <p:blipFill>
          <a:blip r:embed="rId4">
            <a:alphaModFix amt="15000"/>
            <a:extLst>
              <a:ext uri="{28A0092B-C50C-407E-A947-70E740481C1C}">
                <a14:useLocalDpi xmlns:a14="http://schemas.microsoft.com/office/drawing/2010/main" val="0"/>
              </a:ext>
            </a:extLst>
          </a:blip>
          <a:srcRect/>
          <a:stretch>
            <a:fillRect/>
          </a:stretch>
        </p:blipFill>
        <p:spPr bwMode="auto">
          <a:xfrm>
            <a:off x="5625404" y="1237414"/>
            <a:ext cx="6221156" cy="4127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674348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41" dur="500" fill="hold"/>
                                        <p:tgtEl>
                                          <p:spTgt spid="3">
                                            <p:txEl>
                                              <p:pRg st="7" end="7"/>
                                            </p:txEl>
                                          </p:spTgt>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3">
                                            <p:txEl>
                                              <p:pRg st="8" end="8"/>
                                            </p:txEl>
                                          </p:spTgt>
                                        </p:tgtEl>
                                        <p:attrNameLst>
                                          <p:attrName>style.visibility</p:attrName>
                                        </p:attrNameLst>
                                      </p:cBhvr>
                                      <p:to>
                                        <p:strVal val="visible"/>
                                      </p:to>
                                    </p:set>
                                    <p:anim calcmode="lin" valueType="num">
                                      <p:cBhvr additive="base">
                                        <p:cTn id="44" dur="500" fill="hold"/>
                                        <p:tgtEl>
                                          <p:spTgt spid="3">
                                            <p:txEl>
                                              <p:pRg st="8" end="8"/>
                                            </p:txEl>
                                          </p:spTgt>
                                        </p:tgtEl>
                                        <p:attrNameLst>
                                          <p:attrName>ppt_x</p:attrName>
                                        </p:attrNameLst>
                                      </p:cBhvr>
                                      <p:tavLst>
                                        <p:tav tm="0">
                                          <p:val>
                                            <p:strVal val="1+#ppt_w/2"/>
                                          </p:val>
                                        </p:tav>
                                        <p:tav tm="100000">
                                          <p:val>
                                            <p:strVal val="#ppt_x"/>
                                          </p:val>
                                        </p:tav>
                                      </p:tavLst>
                                    </p:anim>
                                    <p:anim calcmode="lin" valueType="num">
                                      <p:cBhvr additive="base">
                                        <p:cTn id="45" dur="500" fill="hold"/>
                                        <p:tgtEl>
                                          <p:spTgt spid="3">
                                            <p:txEl>
                                              <p:pRg st="8" end="8"/>
                                            </p:txEl>
                                          </p:spTgt>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3">
                                            <p:txEl>
                                              <p:pRg st="9" end="9"/>
                                            </p:txEl>
                                          </p:spTgt>
                                        </p:tgtEl>
                                        <p:attrNameLst>
                                          <p:attrName>style.visibility</p:attrName>
                                        </p:attrNameLst>
                                      </p:cBhvr>
                                      <p:to>
                                        <p:strVal val="visible"/>
                                      </p:to>
                                    </p:set>
                                    <p:anim calcmode="lin" valueType="num">
                                      <p:cBhvr additive="base">
                                        <p:cTn id="48" dur="500" fill="hold"/>
                                        <p:tgtEl>
                                          <p:spTgt spid="3">
                                            <p:txEl>
                                              <p:pRg st="9" end="9"/>
                                            </p:txEl>
                                          </p:spTgt>
                                        </p:tgtEl>
                                        <p:attrNameLst>
                                          <p:attrName>ppt_x</p:attrName>
                                        </p:attrNameLst>
                                      </p:cBhvr>
                                      <p:tavLst>
                                        <p:tav tm="0">
                                          <p:val>
                                            <p:strVal val="1+#ppt_w/2"/>
                                          </p:val>
                                        </p:tav>
                                        <p:tav tm="100000">
                                          <p:val>
                                            <p:strVal val="#ppt_x"/>
                                          </p:val>
                                        </p:tav>
                                      </p:tavLst>
                                    </p:anim>
                                    <p:anim calcmode="lin" valueType="num">
                                      <p:cBhvr additive="base">
                                        <p:cTn id="49" dur="500" fill="hold"/>
                                        <p:tgtEl>
                                          <p:spTgt spid="3">
                                            <p:txEl>
                                              <p:pRg st="9" end="9"/>
                                            </p:txEl>
                                          </p:spTgt>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3">
                                            <p:txEl>
                                              <p:pRg st="10" end="10"/>
                                            </p:txEl>
                                          </p:spTgt>
                                        </p:tgtEl>
                                        <p:attrNameLst>
                                          <p:attrName>style.visibility</p:attrName>
                                        </p:attrNameLst>
                                      </p:cBhvr>
                                      <p:to>
                                        <p:strVal val="visible"/>
                                      </p:to>
                                    </p:set>
                                    <p:anim calcmode="lin" valueType="num">
                                      <p:cBhvr additive="base">
                                        <p:cTn id="52" dur="500" fill="hold"/>
                                        <p:tgtEl>
                                          <p:spTgt spid="3">
                                            <p:txEl>
                                              <p:pRg st="10" end="10"/>
                                            </p:txEl>
                                          </p:spTgt>
                                        </p:tgtEl>
                                        <p:attrNameLst>
                                          <p:attrName>ppt_x</p:attrName>
                                        </p:attrNameLst>
                                      </p:cBhvr>
                                      <p:tavLst>
                                        <p:tav tm="0">
                                          <p:val>
                                            <p:strVal val="1+#ppt_w/2"/>
                                          </p:val>
                                        </p:tav>
                                        <p:tav tm="100000">
                                          <p:val>
                                            <p:strVal val="#ppt_x"/>
                                          </p:val>
                                        </p:tav>
                                      </p:tavLst>
                                    </p:anim>
                                    <p:anim calcmode="lin" valueType="num">
                                      <p:cBhvr additive="base">
                                        <p:cTn id="53" dur="500" fill="hold"/>
                                        <p:tgtEl>
                                          <p:spTgt spid="3">
                                            <p:txEl>
                                              <p:pRg st="10" end="10"/>
                                            </p:txEl>
                                          </p:spTgt>
                                        </p:tgtEl>
                                        <p:attrNameLst>
                                          <p:attrName>ppt_y</p:attrName>
                                        </p:attrNameLst>
                                      </p:cBhvr>
                                      <p:tavLst>
                                        <p:tav tm="0">
                                          <p:val>
                                            <p:strVal val="#ppt_y"/>
                                          </p:val>
                                        </p:tav>
                                        <p:tav tm="100000">
                                          <p:val>
                                            <p:strVal val="#ppt_y"/>
                                          </p:val>
                                        </p:tav>
                                      </p:tavLst>
                                    </p:anim>
                                  </p:childTnLst>
                                </p:cTn>
                              </p:par>
                              <p:par>
                                <p:cTn id="54" presetID="2" presetClass="entr" presetSubtype="2" fill="hold" nodeType="withEffect">
                                  <p:stCondLst>
                                    <p:cond delay="0"/>
                                  </p:stCondLst>
                                  <p:childTnLst>
                                    <p:set>
                                      <p:cBhvr>
                                        <p:cTn id="55" dur="1" fill="hold">
                                          <p:stCondLst>
                                            <p:cond delay="0"/>
                                          </p:stCondLst>
                                        </p:cTn>
                                        <p:tgtEl>
                                          <p:spTgt spid="3">
                                            <p:txEl>
                                              <p:pRg st="11" end="11"/>
                                            </p:txEl>
                                          </p:spTgt>
                                        </p:tgtEl>
                                        <p:attrNameLst>
                                          <p:attrName>style.visibility</p:attrName>
                                        </p:attrNameLst>
                                      </p:cBhvr>
                                      <p:to>
                                        <p:strVal val="visible"/>
                                      </p:to>
                                    </p:set>
                                    <p:anim calcmode="lin" valueType="num">
                                      <p:cBhvr additive="base">
                                        <p:cTn id="56" dur="500" fill="hold"/>
                                        <p:tgtEl>
                                          <p:spTgt spid="3">
                                            <p:txEl>
                                              <p:pRg st="11" end="11"/>
                                            </p:txEl>
                                          </p:spTgt>
                                        </p:tgtEl>
                                        <p:attrNameLst>
                                          <p:attrName>ppt_x</p:attrName>
                                        </p:attrNameLst>
                                      </p:cBhvr>
                                      <p:tavLst>
                                        <p:tav tm="0">
                                          <p:val>
                                            <p:strVal val="1+#ppt_w/2"/>
                                          </p:val>
                                        </p:tav>
                                        <p:tav tm="100000">
                                          <p:val>
                                            <p:strVal val="#ppt_x"/>
                                          </p:val>
                                        </p:tav>
                                      </p:tavLst>
                                    </p:anim>
                                    <p:anim calcmode="lin" valueType="num">
                                      <p:cBhvr additive="base">
                                        <p:cTn id="57" dur="500" fill="hold"/>
                                        <p:tgtEl>
                                          <p:spTgt spid="3">
                                            <p:txEl>
                                              <p:pRg st="11" end="11"/>
                                            </p:txEl>
                                          </p:spTgt>
                                        </p:tgtEl>
                                        <p:attrNameLst>
                                          <p:attrName>ppt_y</p:attrName>
                                        </p:attrNameLst>
                                      </p:cBhvr>
                                      <p:tavLst>
                                        <p:tav tm="0">
                                          <p:val>
                                            <p:strVal val="#ppt_y"/>
                                          </p:val>
                                        </p:tav>
                                        <p:tav tm="100000">
                                          <p:val>
                                            <p:strVal val="#ppt_y"/>
                                          </p:val>
                                        </p:tav>
                                      </p:tavLst>
                                    </p:anim>
                                  </p:childTnLst>
                                </p:cTn>
                              </p:par>
                              <p:par>
                                <p:cTn id="58" presetID="2" presetClass="entr" presetSubtype="2" fill="hold" nodeType="withEffect">
                                  <p:stCondLst>
                                    <p:cond delay="0"/>
                                  </p:stCondLst>
                                  <p:childTnLst>
                                    <p:set>
                                      <p:cBhvr>
                                        <p:cTn id="59" dur="1" fill="hold">
                                          <p:stCondLst>
                                            <p:cond delay="0"/>
                                          </p:stCondLst>
                                        </p:cTn>
                                        <p:tgtEl>
                                          <p:spTgt spid="3">
                                            <p:txEl>
                                              <p:pRg st="12" end="12"/>
                                            </p:txEl>
                                          </p:spTgt>
                                        </p:tgtEl>
                                        <p:attrNameLst>
                                          <p:attrName>style.visibility</p:attrName>
                                        </p:attrNameLst>
                                      </p:cBhvr>
                                      <p:to>
                                        <p:strVal val="visible"/>
                                      </p:to>
                                    </p:set>
                                    <p:anim calcmode="lin" valueType="num">
                                      <p:cBhvr additive="base">
                                        <p:cTn id="60" dur="500" fill="hold"/>
                                        <p:tgtEl>
                                          <p:spTgt spid="3">
                                            <p:txEl>
                                              <p:pRg st="12" end="12"/>
                                            </p:txEl>
                                          </p:spTgt>
                                        </p:tgtEl>
                                        <p:attrNameLst>
                                          <p:attrName>ppt_x</p:attrName>
                                        </p:attrNameLst>
                                      </p:cBhvr>
                                      <p:tavLst>
                                        <p:tav tm="0">
                                          <p:val>
                                            <p:strVal val="1+#ppt_w/2"/>
                                          </p:val>
                                        </p:tav>
                                        <p:tav tm="100000">
                                          <p:val>
                                            <p:strVal val="#ppt_x"/>
                                          </p:val>
                                        </p:tav>
                                      </p:tavLst>
                                    </p:anim>
                                    <p:anim calcmode="lin" valueType="num">
                                      <p:cBhvr additive="base">
                                        <p:cTn id="61" dur="500" fill="hold"/>
                                        <p:tgtEl>
                                          <p:spTgt spid="3">
                                            <p:txEl>
                                              <p:pRg st="12" end="12"/>
                                            </p:txEl>
                                          </p:spTgt>
                                        </p:tgtEl>
                                        <p:attrNameLst>
                                          <p:attrName>ppt_y</p:attrName>
                                        </p:attrNameLst>
                                      </p:cBhvr>
                                      <p:tavLst>
                                        <p:tav tm="0">
                                          <p:val>
                                            <p:strVal val="#ppt_y"/>
                                          </p:val>
                                        </p:tav>
                                        <p:tav tm="100000">
                                          <p:val>
                                            <p:strVal val="#ppt_y"/>
                                          </p:val>
                                        </p:tav>
                                      </p:tavLst>
                                    </p:anim>
                                  </p:childTnLst>
                                </p:cTn>
                              </p:par>
                            </p:childTnLst>
                          </p:cTn>
                        </p:par>
                        <p:par>
                          <p:cTn id="62" fill="hold">
                            <p:stCondLst>
                              <p:cond delay="1000"/>
                            </p:stCondLst>
                            <p:childTnLst>
                              <p:par>
                                <p:cTn id="63" presetID="2" presetClass="entr" presetSubtype="2" fill="hold" nodeType="afterEffect">
                                  <p:stCondLst>
                                    <p:cond delay="0"/>
                                  </p:stCondLst>
                                  <p:childTnLst>
                                    <p:set>
                                      <p:cBhvr>
                                        <p:cTn id="64" dur="1" fill="hold">
                                          <p:stCondLst>
                                            <p:cond delay="0"/>
                                          </p:stCondLst>
                                        </p:cTn>
                                        <p:tgtEl>
                                          <p:spTgt spid="1028"/>
                                        </p:tgtEl>
                                        <p:attrNameLst>
                                          <p:attrName>style.visibility</p:attrName>
                                        </p:attrNameLst>
                                      </p:cBhvr>
                                      <p:to>
                                        <p:strVal val="visible"/>
                                      </p:to>
                                    </p:set>
                                    <p:anim calcmode="lin" valueType="num">
                                      <p:cBhvr additive="base">
                                        <p:cTn id="65" dur="500" fill="hold"/>
                                        <p:tgtEl>
                                          <p:spTgt spid="1028"/>
                                        </p:tgtEl>
                                        <p:attrNameLst>
                                          <p:attrName>ppt_x</p:attrName>
                                        </p:attrNameLst>
                                      </p:cBhvr>
                                      <p:tavLst>
                                        <p:tav tm="0">
                                          <p:val>
                                            <p:strVal val="1+#ppt_w/2"/>
                                          </p:val>
                                        </p:tav>
                                        <p:tav tm="100000">
                                          <p:val>
                                            <p:strVal val="#ppt_x"/>
                                          </p:val>
                                        </p:tav>
                                      </p:tavLst>
                                    </p:anim>
                                    <p:anim calcmode="lin" valueType="num">
                                      <p:cBhvr additive="base">
                                        <p:cTn id="66" dur="500" fill="hold"/>
                                        <p:tgtEl>
                                          <p:spTgt spid="102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500" fill="hold"/>
                                        <p:tgtEl>
                                          <p:spTgt spid="6"/>
                                        </p:tgtEl>
                                        <p:attrNameLst>
                                          <p:attrName>ppt_x</p:attrName>
                                        </p:attrNameLst>
                                      </p:cBhvr>
                                      <p:tavLst>
                                        <p:tav tm="0">
                                          <p:val>
                                            <p:strVal val="1+#ppt_w/2"/>
                                          </p:val>
                                        </p:tav>
                                        <p:tav tm="100000">
                                          <p:val>
                                            <p:strVal val="#ppt_x"/>
                                          </p:val>
                                        </p:tav>
                                      </p:tavLst>
                                    </p:anim>
                                    <p:anim calcmode="lin" valueType="num">
                                      <p:cBhvr additive="base">
                                        <p:cTn id="70" dur="500" fill="hold"/>
                                        <p:tgtEl>
                                          <p:spTgt spid="6"/>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3314"/>
                                        </p:tgtEl>
                                        <p:attrNameLst>
                                          <p:attrName>style.visibility</p:attrName>
                                        </p:attrNameLst>
                                      </p:cBhvr>
                                      <p:to>
                                        <p:strVal val="visible"/>
                                      </p:to>
                                    </p:set>
                                    <p:anim calcmode="lin" valueType="num">
                                      <p:cBhvr additive="base">
                                        <p:cTn id="73" dur="500" fill="hold"/>
                                        <p:tgtEl>
                                          <p:spTgt spid="13314"/>
                                        </p:tgtEl>
                                        <p:attrNameLst>
                                          <p:attrName>ppt_x</p:attrName>
                                        </p:attrNameLst>
                                      </p:cBhvr>
                                      <p:tavLst>
                                        <p:tav tm="0">
                                          <p:val>
                                            <p:strVal val="1+#ppt_w/2"/>
                                          </p:val>
                                        </p:tav>
                                        <p:tav tm="100000">
                                          <p:val>
                                            <p:strVal val="#ppt_x"/>
                                          </p:val>
                                        </p:tav>
                                      </p:tavLst>
                                    </p:anim>
                                    <p:anim calcmode="lin" valueType="num">
                                      <p:cBhvr additive="base">
                                        <p:cTn id="74" dur="500" fill="hold"/>
                                        <p:tgtEl>
                                          <p:spTgt spid="133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group of people discussing a graph&#10;&#10;Description automatically generated">
            <a:extLst>
              <a:ext uri="{FF2B5EF4-FFF2-40B4-BE49-F238E27FC236}">
                <a16:creationId xmlns:a16="http://schemas.microsoft.com/office/drawing/2014/main" id="{833B4C3D-716D-CE44-BED9-C0B19F524941}"/>
              </a:ext>
            </a:extLst>
          </p:cNvPr>
          <p:cNvPicPr>
            <a:picLocks noChangeAspect="1"/>
          </p:cNvPicPr>
          <p:nvPr/>
        </p:nvPicPr>
        <p:blipFill>
          <a:blip r:embed="rId3"/>
          <a:stretch>
            <a:fillRect/>
          </a:stretch>
        </p:blipFill>
        <p:spPr>
          <a:xfrm>
            <a:off x="0" y="1016"/>
            <a:ext cx="12192000" cy="6856984"/>
          </a:xfrm>
          <a:prstGeom prst="rect">
            <a:avLst/>
          </a:prstGeom>
        </p:spPr>
      </p:pic>
      <p:pic>
        <p:nvPicPr>
          <p:cNvPr id="2052" name="Picture 4" descr="Solid Black - Nerostein">
            <a:extLst>
              <a:ext uri="{FF2B5EF4-FFF2-40B4-BE49-F238E27FC236}">
                <a16:creationId xmlns:a16="http://schemas.microsoft.com/office/drawing/2014/main" id="{4867D85F-CB08-3224-8880-03716D3D3E05}"/>
              </a:ext>
            </a:extLst>
          </p:cNvPr>
          <p:cNvPicPr>
            <a:picLocks noChangeAspect="1" noChangeArrowheads="1"/>
          </p:cNvPicPr>
          <p:nvPr/>
        </p:nvPicPr>
        <p:blipFill>
          <a:blip r:embed="rId4">
            <a:alphaModFix amt="70000"/>
            <a:extLst>
              <a:ext uri="{28A0092B-C50C-407E-A947-70E740481C1C}">
                <a14:useLocalDpi xmlns:a14="http://schemas.microsoft.com/office/drawing/2010/main" val="0"/>
              </a:ext>
            </a:extLst>
          </a:blip>
          <a:srcRect/>
          <a:stretch>
            <a:fillRect/>
          </a:stretch>
        </p:blipFill>
        <p:spPr bwMode="auto">
          <a:xfrm>
            <a:off x="-1" y="-109125"/>
            <a:ext cx="12191999" cy="696610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F73A7DE-A765-7510-C7D5-AE640B46EF9A}"/>
              </a:ext>
            </a:extLst>
          </p:cNvPr>
          <p:cNvSpPr>
            <a:spLocks noGrp="1"/>
          </p:cNvSpPr>
          <p:nvPr>
            <p:ph type="title"/>
          </p:nvPr>
        </p:nvSpPr>
        <p:spPr>
          <a:xfrm>
            <a:off x="160249" y="266210"/>
            <a:ext cx="10353762" cy="1257300"/>
          </a:xfrm>
        </p:spPr>
        <p:txBody>
          <a:bodyPr/>
          <a:lstStyle/>
          <a:p>
            <a:r>
              <a:rPr lang="en-US" dirty="0">
                <a:solidFill>
                  <a:srgbClr val="C00000"/>
                </a:solidFill>
                <a:effectLst/>
              </a:rPr>
              <a:t>Introduction</a:t>
            </a:r>
          </a:p>
        </p:txBody>
      </p:sp>
      <p:sp>
        <p:nvSpPr>
          <p:cNvPr id="3" name="Content Placeholder 2">
            <a:extLst>
              <a:ext uri="{FF2B5EF4-FFF2-40B4-BE49-F238E27FC236}">
                <a16:creationId xmlns:a16="http://schemas.microsoft.com/office/drawing/2014/main" id="{B99C53D5-E548-1E3A-C25E-46E533FFA0A7}"/>
              </a:ext>
            </a:extLst>
          </p:cNvPr>
          <p:cNvSpPr>
            <a:spLocks noGrp="1"/>
          </p:cNvSpPr>
          <p:nvPr>
            <p:ph idx="1"/>
          </p:nvPr>
        </p:nvSpPr>
        <p:spPr>
          <a:xfrm>
            <a:off x="924444" y="2624443"/>
            <a:ext cx="10353762" cy="3131607"/>
          </a:xfrm>
          <a:effectLst/>
        </p:spPr>
        <p:txBody>
          <a:bodyPr>
            <a:normAutofit fontScale="70000" lnSpcReduction="20000"/>
          </a:bodyPr>
          <a:lstStyle/>
          <a:p>
            <a:pPr marL="36900" indent="0" algn="ctr">
              <a:buNone/>
            </a:pPr>
            <a:r>
              <a:rPr lang="en-GB" dirty="0">
                <a:effectLst/>
              </a:rPr>
              <a:t>A manager is essential to the success or failure of a business because they oversee staff performance and allocate resources, including financial and operational details. </a:t>
            </a:r>
            <a:r>
              <a:rPr lang="en-US" dirty="0">
                <a:effectLst/>
              </a:rPr>
              <a:t>Since attaining goals and objectives depends on effective management, managers are the foundation of any firm</a:t>
            </a:r>
            <a:r>
              <a:rPr lang="en-GB" dirty="0">
                <a:effectLst/>
              </a:rPr>
              <a:t> </a:t>
            </a:r>
            <a:r>
              <a:rPr lang="en-GB" b="1" dirty="0">
                <a:effectLst/>
              </a:rPr>
              <a:t>(Shannon, 2018). </a:t>
            </a:r>
            <a:r>
              <a:rPr lang="en-US" dirty="0">
                <a:effectLst/>
              </a:rPr>
              <a:t>They supervise many facets of the company and fall into one of three categories: general managers, functional managers, or project leaders. </a:t>
            </a:r>
            <a:r>
              <a:rPr lang="en-GB" dirty="0">
                <a:effectLst/>
              </a:rPr>
              <a:t>They guarantee seamless operations. </a:t>
            </a:r>
            <a:r>
              <a:rPr lang="en-US" dirty="0">
                <a:effectLst/>
              </a:rPr>
              <a:t>By establishing the vision and strategy, selecting competent team members, and managing resources effectively, managers contribute to the accomplishment of organizational goals. </a:t>
            </a:r>
            <a:r>
              <a:rPr lang="en-GB" dirty="0">
                <a:effectLst/>
              </a:rPr>
              <a:t>(</a:t>
            </a:r>
            <a:r>
              <a:rPr lang="en-GB" b="1" dirty="0">
                <a:effectLst/>
              </a:rPr>
              <a:t>Adair, 2007)</a:t>
            </a:r>
            <a:r>
              <a:rPr lang="en-US" dirty="0">
                <a:effectLst/>
              </a:rPr>
              <a:t>They give workers direction and guidance, fostering an effective workplace culture where workers are resourceful and driven. In order to find opportunities for productivity gains, managers also manage production costs and keep an eye on financial performance. They also help organizations expand by introducing fresh concepts, seeing to it that they are carried out, and making sure staff members are aware of their responsibilities and the objectives that will help them realize their greatest potential. </a:t>
            </a:r>
            <a:r>
              <a:rPr lang="en-GB" b="1" dirty="0">
                <a:effectLst/>
              </a:rPr>
              <a:t>(Hartman and Hayden, 2005) </a:t>
            </a:r>
            <a:r>
              <a:rPr lang="en-GB" dirty="0">
                <a:effectLst/>
              </a:rPr>
              <a:t>In summary, a manager’s position is complex and essential for the overall success of the firm as a whole. </a:t>
            </a:r>
          </a:p>
          <a:p>
            <a:pPr marL="36900" indent="0" algn="ctr">
              <a:buNone/>
            </a:pPr>
            <a:r>
              <a:rPr lang="en-US" dirty="0">
                <a:effectLst/>
              </a:rPr>
              <a:t> </a:t>
            </a:r>
          </a:p>
        </p:txBody>
      </p:sp>
      <p:pic>
        <p:nvPicPr>
          <p:cNvPr id="5" name="Graphic 4" descr="Head with gears">
            <a:extLst>
              <a:ext uri="{FF2B5EF4-FFF2-40B4-BE49-F238E27FC236}">
                <a16:creationId xmlns:a16="http://schemas.microsoft.com/office/drawing/2014/main" id="{10C37CB6-7C42-B5F2-3C33-AF64423C8B5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063442" y="437660"/>
            <a:ext cx="914400" cy="914400"/>
          </a:xfrm>
          <a:prstGeom prst="rect">
            <a:avLst/>
          </a:prstGeom>
        </p:spPr>
      </p:pic>
      <p:sp>
        <p:nvSpPr>
          <p:cNvPr id="6" name="Slide Number Placeholder 5">
            <a:extLst>
              <a:ext uri="{FF2B5EF4-FFF2-40B4-BE49-F238E27FC236}">
                <a16:creationId xmlns:a16="http://schemas.microsoft.com/office/drawing/2014/main" id="{56571FFF-0014-8282-DC0E-763DF4C49E4F}"/>
              </a:ext>
            </a:extLst>
          </p:cNvPr>
          <p:cNvSpPr>
            <a:spLocks noGrp="1"/>
          </p:cNvSpPr>
          <p:nvPr>
            <p:ph type="sldNum" sz="quarter" idx="12"/>
          </p:nvPr>
        </p:nvSpPr>
        <p:spPr/>
        <p:txBody>
          <a:bodyPr/>
          <a:lstStyle/>
          <a:p>
            <a:fld id="{3A98EE3D-8CD1-4C3F-BD1C-C98C9596463C}" type="slidenum">
              <a:rPr lang="en-US" sz="2000" smtClean="0">
                <a:solidFill>
                  <a:srgbClr val="C00000"/>
                </a:solidFill>
                <a:effectLst/>
              </a:rPr>
              <a:t>3</a:t>
            </a:fld>
            <a:endParaRPr lang="en-US" sz="2000" dirty="0">
              <a:solidFill>
                <a:srgbClr val="C00000"/>
              </a:solidFill>
              <a:effectLst/>
            </a:endParaRPr>
          </a:p>
        </p:txBody>
      </p:sp>
    </p:spTree>
    <p:extLst>
      <p:ext uri="{BB962C8B-B14F-4D97-AF65-F5344CB8AC3E}">
        <p14:creationId xmlns:p14="http://schemas.microsoft.com/office/powerpoint/2010/main" val="93788109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29CFB24-CF2A-D6A1-AB64-C6D4CC4D9FF2}"/>
              </a:ext>
            </a:extLst>
          </p:cNvPr>
          <p:cNvSpPr>
            <a:spLocks noGrp="1"/>
          </p:cNvSpPr>
          <p:nvPr>
            <p:ph type="sldNum" sz="quarter" idx="12"/>
          </p:nvPr>
        </p:nvSpPr>
        <p:spPr/>
        <p:txBody>
          <a:bodyPr/>
          <a:lstStyle/>
          <a:p>
            <a:fld id="{3A98EE3D-8CD1-4C3F-BD1C-C98C9596463C}" type="slidenum">
              <a:rPr lang="en-US" smtClean="0"/>
              <a:t>4</a:t>
            </a:fld>
            <a:endParaRPr lang="en-US" dirty="0"/>
          </a:p>
        </p:txBody>
      </p:sp>
      <p:pic>
        <p:nvPicPr>
          <p:cNvPr id="16" name="Picture 15">
            <a:extLst>
              <a:ext uri="{FF2B5EF4-FFF2-40B4-BE49-F238E27FC236}">
                <a16:creationId xmlns:a16="http://schemas.microsoft.com/office/drawing/2014/main" id="{BAC964EF-1AA5-A9B2-FC0D-A58FCE486F3D}"/>
              </a:ext>
            </a:extLst>
          </p:cNvPr>
          <p:cNvPicPr>
            <a:picLocks noChangeAspect="1"/>
          </p:cNvPicPr>
          <p:nvPr/>
        </p:nvPicPr>
        <p:blipFill>
          <a:blip r:embed="rId3"/>
          <a:stretch>
            <a:fillRect/>
          </a:stretch>
        </p:blipFill>
        <p:spPr>
          <a:xfrm>
            <a:off x="0" y="0"/>
            <a:ext cx="12192000" cy="6857999"/>
          </a:xfrm>
          <a:prstGeom prst="rect">
            <a:avLst/>
          </a:prstGeom>
        </p:spPr>
      </p:pic>
      <p:sp>
        <p:nvSpPr>
          <p:cNvPr id="11" name="AutoShape 4" descr="Management 14 principles">
            <a:extLst>
              <a:ext uri="{FF2B5EF4-FFF2-40B4-BE49-F238E27FC236}">
                <a16:creationId xmlns:a16="http://schemas.microsoft.com/office/drawing/2014/main" id="{88FB3BB1-D1F0-C1A4-D082-8ADCD401757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6" descr="Management 14 principles">
            <a:extLst>
              <a:ext uri="{FF2B5EF4-FFF2-40B4-BE49-F238E27FC236}">
                <a16:creationId xmlns:a16="http://schemas.microsoft.com/office/drawing/2014/main" id="{838C6B60-3FDB-3F58-D2B8-39FBF2115DCD}"/>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8" name="Picture 17">
            <a:extLst>
              <a:ext uri="{FF2B5EF4-FFF2-40B4-BE49-F238E27FC236}">
                <a16:creationId xmlns:a16="http://schemas.microsoft.com/office/drawing/2014/main" id="{22C9636E-A9CF-2897-427C-1240B87AC8CB}"/>
              </a:ext>
            </a:extLst>
          </p:cNvPr>
          <p:cNvPicPr>
            <a:picLocks noChangeAspect="1"/>
          </p:cNvPicPr>
          <p:nvPr/>
        </p:nvPicPr>
        <p:blipFill>
          <a:blip r:embed="rId4"/>
          <a:stretch>
            <a:fillRect/>
          </a:stretch>
        </p:blipFill>
        <p:spPr>
          <a:xfrm>
            <a:off x="11314310" y="45719"/>
            <a:ext cx="857370" cy="552527"/>
          </a:xfrm>
          <a:prstGeom prst="rect">
            <a:avLst/>
          </a:prstGeom>
        </p:spPr>
      </p:pic>
      <p:sp>
        <p:nvSpPr>
          <p:cNvPr id="19" name="TextBox 18">
            <a:extLst>
              <a:ext uri="{FF2B5EF4-FFF2-40B4-BE49-F238E27FC236}">
                <a16:creationId xmlns:a16="http://schemas.microsoft.com/office/drawing/2014/main" id="{0CCFCDB5-3650-383C-688D-CD1BD7C2CBD0}"/>
              </a:ext>
            </a:extLst>
          </p:cNvPr>
          <p:cNvSpPr txBox="1"/>
          <p:nvPr/>
        </p:nvSpPr>
        <p:spPr>
          <a:xfrm>
            <a:off x="11314310" y="5924145"/>
            <a:ext cx="327334" cy="400110"/>
          </a:xfrm>
          <a:prstGeom prst="rect">
            <a:avLst/>
          </a:prstGeom>
          <a:noFill/>
        </p:spPr>
        <p:txBody>
          <a:bodyPr wrap="none" rtlCol="0">
            <a:spAutoFit/>
          </a:bodyPr>
          <a:lstStyle/>
          <a:p>
            <a:r>
              <a:rPr lang="en-GB" sz="2000" dirty="0">
                <a:solidFill>
                  <a:srgbClr val="C00000"/>
                </a:solidFill>
              </a:rPr>
              <a:t>4</a:t>
            </a:r>
          </a:p>
        </p:txBody>
      </p:sp>
    </p:spTree>
    <p:extLst>
      <p:ext uri="{BB962C8B-B14F-4D97-AF65-F5344CB8AC3E}">
        <p14:creationId xmlns:p14="http://schemas.microsoft.com/office/powerpoint/2010/main" val="1245231358"/>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8" name="Picture 7" descr="A group of people sitting at a table looking at a blueprint&#10;&#10;Description automatically generated">
            <a:extLst>
              <a:ext uri="{FF2B5EF4-FFF2-40B4-BE49-F238E27FC236}">
                <a16:creationId xmlns:a16="http://schemas.microsoft.com/office/drawing/2014/main" id="{4D78899F-5620-A177-D49B-6B34EF9687AC}"/>
              </a:ext>
            </a:extLst>
          </p:cNvPr>
          <p:cNvPicPr>
            <a:picLocks noChangeAspect="1"/>
          </p:cNvPicPr>
          <p:nvPr/>
        </p:nvPicPr>
        <p:blipFill>
          <a:blip r:embed="rId4"/>
          <a:stretch>
            <a:fillRect/>
          </a:stretch>
        </p:blipFill>
        <p:spPr>
          <a:xfrm>
            <a:off x="0" y="0"/>
            <a:ext cx="12192000" cy="6858000"/>
          </a:xfrm>
          <a:prstGeom prst="rect">
            <a:avLst/>
          </a:prstGeom>
        </p:spPr>
      </p:pic>
      <p:pic>
        <p:nvPicPr>
          <p:cNvPr id="3074" name="Picture 2" descr="Solid Black - Nerostein">
            <a:extLst>
              <a:ext uri="{FF2B5EF4-FFF2-40B4-BE49-F238E27FC236}">
                <a16:creationId xmlns:a16="http://schemas.microsoft.com/office/drawing/2014/main" id="{F4B2CCF5-FE54-F439-83D9-5682CE66E25D}"/>
              </a:ext>
            </a:extLst>
          </p:cNvPr>
          <p:cNvPicPr>
            <a:picLocks noChangeAspect="1" noChangeArrowheads="1"/>
          </p:cNvPicPr>
          <p:nvPr/>
        </p:nvPicPr>
        <p:blipFill>
          <a:blip r:embed="rId5">
            <a:alphaModFix amt="76000"/>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F71F205-E8A9-4237-8AD2-ABD9BF694F3E}"/>
              </a:ext>
            </a:extLst>
          </p:cNvPr>
          <p:cNvSpPr>
            <a:spLocks noGrp="1"/>
          </p:cNvSpPr>
          <p:nvPr>
            <p:ph type="title"/>
          </p:nvPr>
        </p:nvSpPr>
        <p:spPr>
          <a:xfrm>
            <a:off x="1417322" y="7735"/>
            <a:ext cx="10353762" cy="1257300"/>
          </a:xfrm>
        </p:spPr>
        <p:txBody>
          <a:bodyPr>
            <a:normAutofit/>
          </a:bodyPr>
          <a:lstStyle/>
          <a:p>
            <a:r>
              <a:rPr lang="en-US" dirty="0">
                <a:solidFill>
                  <a:srgbClr val="FFFF00"/>
                </a:solidFill>
                <a:effectLst/>
              </a:rPr>
              <a:t>Management Theory </a:t>
            </a:r>
          </a:p>
        </p:txBody>
      </p:sp>
      <p:sp>
        <p:nvSpPr>
          <p:cNvPr id="3" name="Slide Number Placeholder 2">
            <a:extLst>
              <a:ext uri="{FF2B5EF4-FFF2-40B4-BE49-F238E27FC236}">
                <a16:creationId xmlns:a16="http://schemas.microsoft.com/office/drawing/2014/main" id="{156A3914-F24C-EF20-DDF0-79987AA05815}"/>
              </a:ext>
            </a:extLst>
          </p:cNvPr>
          <p:cNvSpPr>
            <a:spLocks noGrp="1"/>
          </p:cNvSpPr>
          <p:nvPr>
            <p:ph type="sldNum" sz="quarter" idx="12"/>
          </p:nvPr>
        </p:nvSpPr>
        <p:spPr/>
        <p:txBody>
          <a:bodyPr/>
          <a:lstStyle/>
          <a:p>
            <a:fld id="{3A98EE3D-8CD1-4C3F-BD1C-C98C9596463C}" type="slidenum">
              <a:rPr lang="en-US" smtClean="0">
                <a:effectLst/>
              </a:rPr>
              <a:t>5</a:t>
            </a:fld>
            <a:endParaRPr lang="en-US" dirty="0">
              <a:effectLst/>
            </a:endParaRPr>
          </a:p>
        </p:txBody>
      </p:sp>
      <p:sp>
        <p:nvSpPr>
          <p:cNvPr id="4" name="TextBox 3">
            <a:extLst>
              <a:ext uri="{FF2B5EF4-FFF2-40B4-BE49-F238E27FC236}">
                <a16:creationId xmlns:a16="http://schemas.microsoft.com/office/drawing/2014/main" id="{6D9F1DE4-D613-8AC3-D1C5-84532EE87E37}"/>
              </a:ext>
            </a:extLst>
          </p:cNvPr>
          <p:cNvSpPr txBox="1"/>
          <p:nvPr/>
        </p:nvSpPr>
        <p:spPr>
          <a:xfrm>
            <a:off x="614779" y="1735339"/>
            <a:ext cx="1933057" cy="1569660"/>
          </a:xfrm>
          <a:prstGeom prst="rect">
            <a:avLst/>
          </a:prstGeom>
          <a:noFill/>
        </p:spPr>
        <p:txBody>
          <a:bodyPr wrap="square" rtlCol="0">
            <a:spAutoFit/>
          </a:bodyPr>
          <a:lstStyle/>
          <a:p>
            <a:r>
              <a:rPr lang="en-GB" sz="4800" dirty="0">
                <a:solidFill>
                  <a:srgbClr val="FFFF00"/>
                </a:solidFill>
              </a:rPr>
              <a:t>Key</a:t>
            </a:r>
          </a:p>
          <a:p>
            <a:r>
              <a:rPr lang="en-GB" sz="4800" dirty="0">
                <a:solidFill>
                  <a:srgbClr val="FFFF00"/>
                </a:solidFill>
              </a:rPr>
              <a:t>Points</a:t>
            </a:r>
          </a:p>
        </p:txBody>
      </p:sp>
      <p:sp>
        <p:nvSpPr>
          <p:cNvPr id="7" name="TextBox 6">
            <a:extLst>
              <a:ext uri="{FF2B5EF4-FFF2-40B4-BE49-F238E27FC236}">
                <a16:creationId xmlns:a16="http://schemas.microsoft.com/office/drawing/2014/main" id="{C6C72C18-5D52-3F2A-BCB1-548DBDD4CCC3}"/>
              </a:ext>
            </a:extLst>
          </p:cNvPr>
          <p:cNvSpPr txBox="1"/>
          <p:nvPr/>
        </p:nvSpPr>
        <p:spPr>
          <a:xfrm>
            <a:off x="2760980" y="1177022"/>
            <a:ext cx="9010104" cy="646331"/>
          </a:xfrm>
          <a:prstGeom prst="rect">
            <a:avLst/>
          </a:prstGeom>
          <a:noFill/>
        </p:spPr>
        <p:txBody>
          <a:bodyPr wrap="square" rtlCol="0">
            <a:spAutoFit/>
          </a:bodyPr>
          <a:lstStyle/>
          <a:p>
            <a:r>
              <a:rPr lang="en-US" sz="1800" b="0" i="0" dirty="0"/>
              <a:t>Prioritization, task delegation, coaching, and progress monitoring are essential management traits.</a:t>
            </a:r>
            <a:endParaRPr lang="en-US" sz="1800" dirty="0"/>
          </a:p>
        </p:txBody>
      </p:sp>
      <p:sp>
        <p:nvSpPr>
          <p:cNvPr id="9" name="TextBox 8">
            <a:extLst>
              <a:ext uri="{FF2B5EF4-FFF2-40B4-BE49-F238E27FC236}">
                <a16:creationId xmlns:a16="http://schemas.microsoft.com/office/drawing/2014/main" id="{EE9F6EA4-AEA7-32D1-2F92-C191F5C9BB39}"/>
              </a:ext>
            </a:extLst>
          </p:cNvPr>
          <p:cNvSpPr txBox="1"/>
          <p:nvPr/>
        </p:nvSpPr>
        <p:spPr>
          <a:xfrm>
            <a:off x="2760980" y="1940107"/>
            <a:ext cx="9010104" cy="369332"/>
          </a:xfrm>
          <a:prstGeom prst="rect">
            <a:avLst/>
          </a:prstGeom>
          <a:noFill/>
        </p:spPr>
        <p:txBody>
          <a:bodyPr wrap="square" rtlCol="0">
            <a:spAutoFit/>
          </a:bodyPr>
          <a:lstStyle/>
          <a:p>
            <a:r>
              <a:rPr lang="en-US" sz="1800" b="0" i="0" dirty="0"/>
              <a:t>Fundamentals of administration: effectiveness, adaptability, and organization.</a:t>
            </a:r>
            <a:endParaRPr lang="en-US" sz="1800" dirty="0"/>
          </a:p>
        </p:txBody>
      </p:sp>
      <p:sp>
        <p:nvSpPr>
          <p:cNvPr id="10" name="TextBox 9">
            <a:extLst>
              <a:ext uri="{FF2B5EF4-FFF2-40B4-BE49-F238E27FC236}">
                <a16:creationId xmlns:a16="http://schemas.microsoft.com/office/drawing/2014/main" id="{49F9821A-5FB1-D3C4-40EB-833E41871242}"/>
              </a:ext>
            </a:extLst>
          </p:cNvPr>
          <p:cNvSpPr txBox="1"/>
          <p:nvPr/>
        </p:nvSpPr>
        <p:spPr>
          <a:xfrm>
            <a:off x="2760980" y="2430943"/>
            <a:ext cx="8816241" cy="646331"/>
          </a:xfrm>
          <a:prstGeom prst="rect">
            <a:avLst/>
          </a:prstGeom>
          <a:noFill/>
        </p:spPr>
        <p:txBody>
          <a:bodyPr wrap="square" rtlCol="0">
            <a:spAutoFit/>
          </a:bodyPr>
          <a:lstStyle/>
          <a:p>
            <a:r>
              <a:rPr lang="en-US" sz="1800" b="0" i="0" dirty="0"/>
              <a:t>Planning, forecasting, coordinating, regulating, organizing, and commanding are the six primary administrative duties.</a:t>
            </a:r>
            <a:endParaRPr lang="en-US" sz="1800" dirty="0"/>
          </a:p>
        </p:txBody>
      </p:sp>
      <p:sp>
        <p:nvSpPr>
          <p:cNvPr id="11" name="TextBox 10">
            <a:extLst>
              <a:ext uri="{FF2B5EF4-FFF2-40B4-BE49-F238E27FC236}">
                <a16:creationId xmlns:a16="http://schemas.microsoft.com/office/drawing/2014/main" id="{B33DAD9A-3C30-F372-99D3-514F84DF9D50}"/>
              </a:ext>
            </a:extLst>
          </p:cNvPr>
          <p:cNvSpPr txBox="1"/>
          <p:nvPr/>
        </p:nvSpPr>
        <p:spPr>
          <a:xfrm>
            <a:off x="2760980" y="3198778"/>
            <a:ext cx="9316720" cy="923330"/>
          </a:xfrm>
          <a:prstGeom prst="rect">
            <a:avLst/>
          </a:prstGeom>
          <a:noFill/>
        </p:spPr>
        <p:txBody>
          <a:bodyPr wrap="square" rtlCol="0">
            <a:spAutoFit/>
          </a:bodyPr>
          <a:lstStyle/>
          <a:p>
            <a:r>
              <a:rPr lang="en-US" sz="1800" b="0" i="0" dirty="0"/>
              <a:t>The value of hard labor, cooperation, and upkeep of the workplace. Extensive training, specialization, strict control, and high standards are characteristics of scientific management.</a:t>
            </a:r>
            <a:endParaRPr lang="en-US" sz="1800" dirty="0"/>
          </a:p>
        </p:txBody>
      </p:sp>
      <p:sp>
        <p:nvSpPr>
          <p:cNvPr id="12" name="TextBox 11">
            <a:extLst>
              <a:ext uri="{FF2B5EF4-FFF2-40B4-BE49-F238E27FC236}">
                <a16:creationId xmlns:a16="http://schemas.microsoft.com/office/drawing/2014/main" id="{6A818F6D-9034-B16F-7F62-F3986D6F9BC5}"/>
              </a:ext>
            </a:extLst>
          </p:cNvPr>
          <p:cNvSpPr txBox="1"/>
          <p:nvPr/>
        </p:nvSpPr>
        <p:spPr>
          <a:xfrm>
            <a:off x="2760980" y="4241099"/>
            <a:ext cx="8359256" cy="369332"/>
          </a:xfrm>
          <a:prstGeom prst="rect">
            <a:avLst/>
          </a:prstGeom>
          <a:noFill/>
        </p:spPr>
        <p:txBody>
          <a:bodyPr wrap="square" rtlCol="0">
            <a:spAutoFit/>
          </a:bodyPr>
          <a:lstStyle/>
          <a:p>
            <a:r>
              <a:rPr lang="en-US" sz="1800" b="0" i="0" dirty="0"/>
              <a:t>Objective: boost productivity and efficiency.</a:t>
            </a:r>
          </a:p>
        </p:txBody>
      </p:sp>
      <p:sp>
        <p:nvSpPr>
          <p:cNvPr id="13" name="TextBox 12">
            <a:extLst>
              <a:ext uri="{FF2B5EF4-FFF2-40B4-BE49-F238E27FC236}">
                <a16:creationId xmlns:a16="http://schemas.microsoft.com/office/drawing/2014/main" id="{C2C5CDC3-A3B9-4314-EFDF-B79405738071}"/>
              </a:ext>
            </a:extLst>
          </p:cNvPr>
          <p:cNvSpPr txBox="1"/>
          <p:nvPr/>
        </p:nvSpPr>
        <p:spPr>
          <a:xfrm>
            <a:off x="2760980" y="4729422"/>
            <a:ext cx="9182100" cy="646331"/>
          </a:xfrm>
          <a:prstGeom prst="rect">
            <a:avLst/>
          </a:prstGeom>
          <a:noFill/>
        </p:spPr>
        <p:txBody>
          <a:bodyPr wrap="square" rtlCol="0">
            <a:spAutoFit/>
          </a:bodyPr>
          <a:lstStyle/>
          <a:p>
            <a:r>
              <a:rPr lang="en-US" sz="1800" b="0" i="0" dirty="0"/>
              <a:t>Mintzberg's thesis: management duties result from information gathering, decision-making, and interpersonal interactions.</a:t>
            </a:r>
          </a:p>
        </p:txBody>
      </p:sp>
      <p:sp>
        <p:nvSpPr>
          <p:cNvPr id="14" name="TextBox 13">
            <a:extLst>
              <a:ext uri="{FF2B5EF4-FFF2-40B4-BE49-F238E27FC236}">
                <a16:creationId xmlns:a16="http://schemas.microsoft.com/office/drawing/2014/main" id="{8BBA1C11-C035-02EA-14A3-E78C56485A13}"/>
              </a:ext>
            </a:extLst>
          </p:cNvPr>
          <p:cNvSpPr txBox="1"/>
          <p:nvPr/>
        </p:nvSpPr>
        <p:spPr>
          <a:xfrm>
            <a:off x="2760980" y="5497312"/>
            <a:ext cx="9316720" cy="1200329"/>
          </a:xfrm>
          <a:prstGeom prst="rect">
            <a:avLst/>
          </a:prstGeom>
          <a:noFill/>
        </p:spPr>
        <p:txBody>
          <a:bodyPr wrap="square" rtlCol="0">
            <a:spAutoFit/>
          </a:bodyPr>
          <a:lstStyle/>
          <a:p>
            <a:r>
              <a:rPr lang="en-US" sz="1800" b="0" i="0" dirty="0"/>
              <a:t>Common managerial roles include: concentrating on pertinent subjects, working on several projects, completing tasks quickly, using verbal communication, forming relationships, and taking responsibility.</a:t>
            </a:r>
          </a:p>
          <a:p>
            <a:endParaRPr lang="en-GB" dirty="0"/>
          </a:p>
        </p:txBody>
      </p:sp>
    </p:spTree>
    <p:extLst>
      <p:ext uri="{BB962C8B-B14F-4D97-AF65-F5344CB8AC3E}">
        <p14:creationId xmlns:p14="http://schemas.microsoft.com/office/powerpoint/2010/main" val="326507745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 calcmode="lin" valueType="num">
                                      <p:cBhvr additive="base">
                                        <p:cTn id="12" dur="500" fill="hold"/>
                                        <p:tgtEl>
                                          <p:spTgt spid="4">
                                            <p:txEl>
                                              <p:pRg st="1" end="1"/>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1+#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1+#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7">
                                            <p:txEl>
                                              <p:pRg st="0" end="0"/>
                                            </p:txEl>
                                          </p:spTgt>
                                        </p:tgtEl>
                                        <p:attrNameLst>
                                          <p:attrName>style.visibility</p:attrName>
                                        </p:attrNameLst>
                                      </p:cBhvr>
                                      <p:to>
                                        <p:strVal val="visible"/>
                                      </p:to>
                                    </p:set>
                                    <p:anim calcmode="lin" valueType="num">
                                      <p:cBhvr additive="base">
                                        <p:cTn id="2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1+#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1+#ppt_w/2"/>
                                          </p:val>
                                        </p:tav>
                                        <p:tav tm="100000">
                                          <p:val>
                                            <p:strVal val="#ppt_x"/>
                                          </p:val>
                                        </p:tav>
                                      </p:tavLst>
                                    </p:anim>
                                    <p:anim calcmode="lin" valueType="num">
                                      <p:cBhvr additive="base">
                                        <p:cTn id="38" dur="500" fill="hold"/>
                                        <p:tgtEl>
                                          <p:spTgt spid="10"/>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1+#ppt_w/2"/>
                                          </p:val>
                                        </p:tav>
                                        <p:tav tm="100000">
                                          <p:val>
                                            <p:strVal val="#ppt_x"/>
                                          </p:val>
                                        </p:tav>
                                      </p:tavLst>
                                    </p:anim>
                                    <p:anim calcmode="lin" valueType="num">
                                      <p:cBhvr additive="base">
                                        <p:cTn id="43" dur="500" fill="hold"/>
                                        <p:tgtEl>
                                          <p:spTgt spid="11"/>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1+#ppt_w/2"/>
                                          </p:val>
                                        </p:tav>
                                        <p:tav tm="100000">
                                          <p:val>
                                            <p:strVal val="#ppt_x"/>
                                          </p:val>
                                        </p:tav>
                                      </p:tavLst>
                                    </p:anim>
                                    <p:anim calcmode="lin" valueType="num">
                                      <p:cBhvr additive="base">
                                        <p:cTn id="48" dur="50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1+#ppt_w/2"/>
                                          </p:val>
                                        </p:tav>
                                        <p:tav tm="100000">
                                          <p:val>
                                            <p:strVal val="#ppt_x"/>
                                          </p:val>
                                        </p:tav>
                                      </p:tavLst>
                                    </p:anim>
                                    <p:anim calcmode="lin" valueType="num">
                                      <p:cBhvr additive="base">
                                        <p:cTn id="53" dur="500" fill="hold"/>
                                        <p:tgtEl>
                                          <p:spTgt spid="13"/>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 presetClass="entr" presetSubtype="2"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1+#ppt_w/2"/>
                                          </p:val>
                                        </p:tav>
                                        <p:tav tm="100000">
                                          <p:val>
                                            <p:strVal val="#ppt_x"/>
                                          </p:val>
                                        </p:tav>
                                      </p:tavLst>
                                    </p:anim>
                                    <p:anim calcmode="lin" valueType="num">
                                      <p:cBhvr additive="base">
                                        <p:cTn id="5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P spid="10" grpId="0"/>
      <p:bldP spid="11" grpId="0"/>
      <p:bldP spid="12" grpId="0"/>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writing on a whiteboard&#10;&#10;Description automatically generated">
            <a:extLst>
              <a:ext uri="{FF2B5EF4-FFF2-40B4-BE49-F238E27FC236}">
                <a16:creationId xmlns:a16="http://schemas.microsoft.com/office/drawing/2014/main" id="{89D28AC0-4DCD-DFFF-D1BF-369F8E31C421}"/>
              </a:ext>
            </a:extLst>
          </p:cNvPr>
          <p:cNvPicPr>
            <a:picLocks noChangeAspect="1"/>
          </p:cNvPicPr>
          <p:nvPr/>
        </p:nvPicPr>
        <p:blipFill>
          <a:blip r:embed="rId3"/>
          <a:stretch>
            <a:fillRect/>
          </a:stretch>
        </p:blipFill>
        <p:spPr>
          <a:xfrm>
            <a:off x="0" y="0"/>
            <a:ext cx="12191999" cy="6858000"/>
          </a:xfrm>
          <a:prstGeom prst="rect">
            <a:avLst/>
          </a:prstGeom>
        </p:spPr>
      </p:pic>
      <p:pic>
        <p:nvPicPr>
          <p:cNvPr id="1028" name="Picture 4" descr="Solid Black - Nerostein">
            <a:extLst>
              <a:ext uri="{FF2B5EF4-FFF2-40B4-BE49-F238E27FC236}">
                <a16:creationId xmlns:a16="http://schemas.microsoft.com/office/drawing/2014/main" id="{25502E9B-05FC-F36A-9F24-2843B3DA22CE}"/>
              </a:ext>
            </a:extLst>
          </p:cNvPr>
          <p:cNvPicPr>
            <a:picLocks noChangeAspect="1" noChangeArrowheads="1"/>
          </p:cNvPicPr>
          <p:nvPr/>
        </p:nvPicPr>
        <p:blipFill>
          <a:blip r:embed="rId4">
            <a:alphaModFix amt="70000"/>
            <a:extLst>
              <a:ext uri="{28A0092B-C50C-407E-A947-70E740481C1C}">
                <a14:useLocalDpi xmlns:a14="http://schemas.microsoft.com/office/drawing/2010/main" val="0"/>
              </a:ext>
            </a:extLst>
          </a:blip>
          <a:srcRect/>
          <a:stretch>
            <a:fillRect/>
          </a:stretch>
        </p:blipFill>
        <p:spPr bwMode="auto">
          <a:xfrm>
            <a:off x="-2" y="0"/>
            <a:ext cx="1219200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F71F205-E8A9-4237-8AD2-ABD9BF694F3E}"/>
              </a:ext>
            </a:extLst>
          </p:cNvPr>
          <p:cNvSpPr>
            <a:spLocks noGrp="1"/>
          </p:cNvSpPr>
          <p:nvPr>
            <p:ph type="title"/>
          </p:nvPr>
        </p:nvSpPr>
        <p:spPr>
          <a:xfrm>
            <a:off x="913795" y="609600"/>
            <a:ext cx="10353762" cy="1257300"/>
          </a:xfrm>
        </p:spPr>
        <p:txBody>
          <a:bodyPr>
            <a:normAutofit/>
          </a:bodyPr>
          <a:lstStyle/>
          <a:p>
            <a:r>
              <a:rPr lang="en-US" dirty="0">
                <a:solidFill>
                  <a:srgbClr val="FFFF00"/>
                </a:solidFill>
                <a:effectLst/>
              </a:rPr>
              <a:t>Leadership Theories &amp; Practices</a:t>
            </a:r>
          </a:p>
        </p:txBody>
      </p:sp>
      <p:sp>
        <p:nvSpPr>
          <p:cNvPr id="3" name="Slide Number Placeholder 2">
            <a:extLst>
              <a:ext uri="{FF2B5EF4-FFF2-40B4-BE49-F238E27FC236}">
                <a16:creationId xmlns:a16="http://schemas.microsoft.com/office/drawing/2014/main" id="{5E411F05-EFDA-30C5-A5B9-1AB1EB70D5D3}"/>
              </a:ext>
            </a:extLst>
          </p:cNvPr>
          <p:cNvSpPr>
            <a:spLocks noGrp="1"/>
          </p:cNvSpPr>
          <p:nvPr>
            <p:ph type="sldNum" sz="quarter" idx="12"/>
          </p:nvPr>
        </p:nvSpPr>
        <p:spPr/>
        <p:txBody>
          <a:bodyPr/>
          <a:lstStyle/>
          <a:p>
            <a:fld id="{3A98EE3D-8CD1-4C3F-BD1C-C98C9596463C}" type="slidenum">
              <a:rPr lang="en-US" sz="2000" smtClean="0">
                <a:solidFill>
                  <a:srgbClr val="FFFF00"/>
                </a:solidFill>
                <a:effectLst/>
              </a:rPr>
              <a:t>6</a:t>
            </a:fld>
            <a:endParaRPr lang="en-US" sz="2000" dirty="0">
              <a:solidFill>
                <a:srgbClr val="FFFF00"/>
              </a:solidFill>
              <a:effectLst/>
            </a:endParaRPr>
          </a:p>
        </p:txBody>
      </p:sp>
      <p:sp>
        <p:nvSpPr>
          <p:cNvPr id="5" name="Content Placeholder 4">
            <a:extLst>
              <a:ext uri="{FF2B5EF4-FFF2-40B4-BE49-F238E27FC236}">
                <a16:creationId xmlns:a16="http://schemas.microsoft.com/office/drawing/2014/main" id="{87950F9C-AF47-579F-A25C-61FFEEC9FBDA}"/>
              </a:ext>
            </a:extLst>
          </p:cNvPr>
          <p:cNvSpPr>
            <a:spLocks noGrp="1"/>
          </p:cNvSpPr>
          <p:nvPr>
            <p:ph idx="1"/>
          </p:nvPr>
        </p:nvSpPr>
        <p:spPr>
          <a:xfrm>
            <a:off x="913795" y="2076450"/>
            <a:ext cx="5648370" cy="3714749"/>
          </a:xfrm>
        </p:spPr>
        <p:txBody>
          <a:bodyPr>
            <a:normAutofit fontScale="92500" lnSpcReduction="10000"/>
          </a:bodyPr>
          <a:lstStyle/>
          <a:p>
            <a:pPr marL="36900" indent="0">
              <a:buNone/>
            </a:pPr>
            <a:r>
              <a:rPr lang="en-US" dirty="0">
                <a:solidFill>
                  <a:schemeClr val="tx1"/>
                </a:solidFill>
                <a:effectLst/>
              </a:rPr>
              <a:t>Effective leadership involves utilizing various principles to meet group and corporate </a:t>
            </a:r>
            <a:r>
              <a:rPr lang="en-US" dirty="0">
                <a:ln>
                  <a:noFill/>
                </a:ln>
                <a:solidFill>
                  <a:schemeClr val="tx1"/>
                </a:solidFill>
                <a:effectLst/>
              </a:rPr>
              <a:t>objectives</a:t>
            </a:r>
            <a:r>
              <a:rPr lang="en-US" dirty="0">
                <a:solidFill>
                  <a:schemeClr val="tx1"/>
                </a:solidFill>
                <a:effectLst/>
              </a:rPr>
              <a:t>. Transformational leadership emphasizes vision, creativity, and personal development, while transactional leadership focuses on role definition, productivity, and incentives. Situational leadership adapts to followers' maturity and preparedness, while emotional intelligence emphasizes the importance of understanding and controlling emotions.</a:t>
            </a:r>
          </a:p>
        </p:txBody>
      </p:sp>
      <p:pic>
        <p:nvPicPr>
          <p:cNvPr id="5122" name="Picture 2" descr="Leadership and Management: Understanding the Differences | Indeed.com">
            <a:extLst>
              <a:ext uri="{FF2B5EF4-FFF2-40B4-BE49-F238E27FC236}">
                <a16:creationId xmlns:a16="http://schemas.microsoft.com/office/drawing/2014/main" id="{4A014392-3C2E-84EB-A58A-4E9D39B5F7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62482" y="2157318"/>
            <a:ext cx="5329518" cy="3553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988220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additive="base">
                                        <p:cTn id="12"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5122"/>
                                        </p:tgtEl>
                                        <p:attrNameLst>
                                          <p:attrName>style.visibility</p:attrName>
                                        </p:attrNameLst>
                                      </p:cBhvr>
                                      <p:to>
                                        <p:strVal val="visible"/>
                                      </p:to>
                                    </p:set>
                                    <p:anim calcmode="lin" valueType="num">
                                      <p:cBhvr additive="base">
                                        <p:cTn id="17" dur="500" fill="hold"/>
                                        <p:tgtEl>
                                          <p:spTgt spid="5122"/>
                                        </p:tgtEl>
                                        <p:attrNameLst>
                                          <p:attrName>ppt_x</p:attrName>
                                        </p:attrNameLst>
                                      </p:cBhvr>
                                      <p:tavLst>
                                        <p:tav tm="0">
                                          <p:val>
                                            <p:strVal val="1+#ppt_w/2"/>
                                          </p:val>
                                        </p:tav>
                                        <p:tav tm="100000">
                                          <p:val>
                                            <p:strVal val="#ppt_x"/>
                                          </p:val>
                                        </p:tav>
                                      </p:tavLst>
                                    </p:anim>
                                    <p:anim calcmode="lin" valueType="num">
                                      <p:cBhvr additive="base">
                                        <p:cTn id="18" dur="500" fill="hold"/>
                                        <p:tgtEl>
                                          <p:spTgt spid="512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1+#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3C282F-8B4E-8E70-47BD-BECDA29EAF68}"/>
              </a:ext>
            </a:extLst>
          </p:cNvPr>
          <p:cNvPicPr>
            <a:picLocks noChangeAspect="1"/>
          </p:cNvPicPr>
          <p:nvPr/>
        </p:nvPicPr>
        <p:blipFill>
          <a:blip r:embed="rId3"/>
          <a:stretch>
            <a:fillRect/>
          </a:stretch>
        </p:blipFill>
        <p:spPr>
          <a:xfrm>
            <a:off x="0" y="0"/>
            <a:ext cx="12192000" cy="6858000"/>
          </a:xfrm>
          <a:prstGeom prst="rect">
            <a:avLst/>
          </a:prstGeom>
        </p:spPr>
      </p:pic>
      <p:pic>
        <p:nvPicPr>
          <p:cNvPr id="2050" name="Picture 2" descr="Solid Black - Nerostein">
            <a:extLst>
              <a:ext uri="{FF2B5EF4-FFF2-40B4-BE49-F238E27FC236}">
                <a16:creationId xmlns:a16="http://schemas.microsoft.com/office/drawing/2014/main" id="{4BE2E9E7-459E-6C89-C492-A34391395BC7}"/>
              </a:ext>
            </a:extLst>
          </p:cNvPr>
          <p:cNvPicPr>
            <a:picLocks noChangeAspect="1" noChangeArrowheads="1"/>
          </p:cNvPicPr>
          <p:nvPr/>
        </p:nvPicPr>
        <p:blipFill>
          <a:blip r:embed="rId4">
            <a:alphaModFix amt="84000"/>
            <a:extLst>
              <a:ext uri="{28A0092B-C50C-407E-A947-70E740481C1C}">
                <a14:useLocalDpi xmlns:a14="http://schemas.microsoft.com/office/drawing/2010/main" val="0"/>
              </a:ext>
            </a:extLst>
          </a:blip>
          <a:srcRect/>
          <a:stretch>
            <a:fillRect/>
          </a:stretch>
        </p:blipFill>
        <p:spPr bwMode="auto">
          <a:xfrm>
            <a:off x="-9526" y="0"/>
            <a:ext cx="122015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F71F205-E8A9-4237-8AD2-ABD9BF694F3E}"/>
              </a:ext>
            </a:extLst>
          </p:cNvPr>
          <p:cNvSpPr>
            <a:spLocks noGrp="1"/>
          </p:cNvSpPr>
          <p:nvPr>
            <p:ph type="title"/>
          </p:nvPr>
        </p:nvSpPr>
        <p:spPr>
          <a:xfrm>
            <a:off x="913795" y="609600"/>
            <a:ext cx="10353762" cy="1257300"/>
          </a:xfrm>
        </p:spPr>
        <p:txBody>
          <a:bodyPr>
            <a:normAutofit/>
          </a:bodyPr>
          <a:lstStyle/>
          <a:p>
            <a:r>
              <a:rPr lang="en-US" dirty="0">
                <a:solidFill>
                  <a:srgbClr val="FFFF00"/>
                </a:solidFill>
                <a:effectLst/>
              </a:rPr>
              <a:t>Management Functions</a:t>
            </a:r>
          </a:p>
        </p:txBody>
      </p:sp>
      <p:graphicFrame>
        <p:nvGraphicFramePr>
          <p:cNvPr id="12" name="Content Placeholder 2" descr="SmartArt graphic">
            <a:extLst>
              <a:ext uri="{FF2B5EF4-FFF2-40B4-BE49-F238E27FC236}">
                <a16:creationId xmlns:a16="http://schemas.microsoft.com/office/drawing/2014/main" id="{1E5659A2-FA7D-4C38-864B-37B42C27540F}"/>
              </a:ext>
            </a:extLst>
          </p:cNvPr>
          <p:cNvGraphicFramePr>
            <a:graphicFrameLocks noGrp="1"/>
          </p:cNvGraphicFramePr>
          <p:nvPr>
            <p:ph idx="1"/>
            <p:extLst>
              <p:ext uri="{D42A27DB-BD31-4B8C-83A1-F6EECF244321}">
                <p14:modId xmlns:p14="http://schemas.microsoft.com/office/powerpoint/2010/main" val="2201356184"/>
              </p:ext>
            </p:extLst>
          </p:nvPr>
        </p:nvGraphicFramePr>
        <p:xfrm>
          <a:off x="1384300" y="2076449"/>
          <a:ext cx="10353675" cy="37147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Slide Number Placeholder 2">
            <a:extLst>
              <a:ext uri="{FF2B5EF4-FFF2-40B4-BE49-F238E27FC236}">
                <a16:creationId xmlns:a16="http://schemas.microsoft.com/office/drawing/2014/main" id="{1E735ACB-147E-8BFB-B1EC-935AC4CC67D8}"/>
              </a:ext>
            </a:extLst>
          </p:cNvPr>
          <p:cNvSpPr>
            <a:spLocks noGrp="1"/>
          </p:cNvSpPr>
          <p:nvPr>
            <p:ph type="sldNum" sz="quarter" idx="12"/>
          </p:nvPr>
        </p:nvSpPr>
        <p:spPr/>
        <p:txBody>
          <a:bodyPr/>
          <a:lstStyle/>
          <a:p>
            <a:fld id="{3A98EE3D-8CD1-4C3F-BD1C-C98C9596463C}" type="slidenum">
              <a:rPr lang="en-US" sz="2000" smtClean="0">
                <a:effectLst/>
              </a:rPr>
              <a:t>7</a:t>
            </a:fld>
            <a:endParaRPr lang="en-US" sz="2000" dirty="0">
              <a:effectLst/>
            </a:endParaRPr>
          </a:p>
        </p:txBody>
      </p:sp>
    </p:spTree>
    <p:extLst>
      <p:ext uri="{BB962C8B-B14F-4D97-AF65-F5344CB8AC3E}">
        <p14:creationId xmlns:p14="http://schemas.microsoft.com/office/powerpoint/2010/main" val="311004319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1+#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1+#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12" grpId="0">
        <p:bldAsOne/>
      </p:bldGraphic>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pointing at a whiteboard&#10;&#10;Description automatically generated">
            <a:extLst>
              <a:ext uri="{FF2B5EF4-FFF2-40B4-BE49-F238E27FC236}">
                <a16:creationId xmlns:a16="http://schemas.microsoft.com/office/drawing/2014/main" id="{93EF34F3-BF04-6D85-A772-B35F247F61FB}"/>
              </a:ext>
            </a:extLst>
          </p:cNvPr>
          <p:cNvPicPr>
            <a:picLocks noChangeAspect="1"/>
          </p:cNvPicPr>
          <p:nvPr/>
        </p:nvPicPr>
        <p:blipFill>
          <a:blip r:embed="rId3"/>
          <a:stretch>
            <a:fillRect/>
          </a:stretch>
        </p:blipFill>
        <p:spPr>
          <a:xfrm>
            <a:off x="0" y="0"/>
            <a:ext cx="12192000" cy="6858000"/>
          </a:xfrm>
          <a:prstGeom prst="rect">
            <a:avLst/>
          </a:prstGeom>
        </p:spPr>
      </p:pic>
      <p:pic>
        <p:nvPicPr>
          <p:cNvPr id="3074" name="Picture 2" descr="Solid Black - Nerostein">
            <a:extLst>
              <a:ext uri="{FF2B5EF4-FFF2-40B4-BE49-F238E27FC236}">
                <a16:creationId xmlns:a16="http://schemas.microsoft.com/office/drawing/2014/main" id="{934A2DA3-C52D-B79F-7AF8-A59BB2583F4A}"/>
              </a:ext>
            </a:extLst>
          </p:cNvPr>
          <p:cNvPicPr>
            <a:picLocks noChangeAspect="1" noChangeArrowheads="1"/>
          </p:cNvPicPr>
          <p:nvPr/>
        </p:nvPicPr>
        <p:blipFill>
          <a:blip r:embed="rId4">
            <a:alphaModFix amt="8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F71F205-E8A9-4237-8AD2-ABD9BF694F3E}"/>
              </a:ext>
            </a:extLst>
          </p:cNvPr>
          <p:cNvSpPr>
            <a:spLocks noGrp="1"/>
          </p:cNvSpPr>
          <p:nvPr>
            <p:ph type="title"/>
          </p:nvPr>
        </p:nvSpPr>
        <p:spPr>
          <a:xfrm>
            <a:off x="913795" y="609600"/>
            <a:ext cx="10353762" cy="1257300"/>
          </a:xfrm>
        </p:spPr>
        <p:txBody>
          <a:bodyPr>
            <a:normAutofit/>
          </a:bodyPr>
          <a:lstStyle/>
          <a:p>
            <a:r>
              <a:rPr lang="en-US" dirty="0">
                <a:solidFill>
                  <a:srgbClr val="00B0F0"/>
                </a:solidFill>
                <a:effectLst/>
              </a:rPr>
              <a:t>Managerial Roles</a:t>
            </a:r>
          </a:p>
        </p:txBody>
      </p:sp>
      <p:graphicFrame>
        <p:nvGraphicFramePr>
          <p:cNvPr id="12" name="Content Placeholder 2" descr="SmartArt graphic">
            <a:extLst>
              <a:ext uri="{FF2B5EF4-FFF2-40B4-BE49-F238E27FC236}">
                <a16:creationId xmlns:a16="http://schemas.microsoft.com/office/drawing/2014/main" id="{1E5659A2-FA7D-4C38-864B-37B42C27540F}"/>
              </a:ext>
            </a:extLst>
          </p:cNvPr>
          <p:cNvGraphicFramePr>
            <a:graphicFrameLocks noGrp="1"/>
          </p:cNvGraphicFramePr>
          <p:nvPr>
            <p:ph idx="1"/>
            <p:extLst>
              <p:ext uri="{D42A27DB-BD31-4B8C-83A1-F6EECF244321}">
                <p14:modId xmlns:p14="http://schemas.microsoft.com/office/powerpoint/2010/main" val="2128275703"/>
              </p:ext>
            </p:extLst>
          </p:nvPr>
        </p:nvGraphicFramePr>
        <p:xfrm>
          <a:off x="914400" y="2076450"/>
          <a:ext cx="10353675" cy="37147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Slide Number Placeholder 2">
            <a:extLst>
              <a:ext uri="{FF2B5EF4-FFF2-40B4-BE49-F238E27FC236}">
                <a16:creationId xmlns:a16="http://schemas.microsoft.com/office/drawing/2014/main" id="{6474BBA0-A801-4F32-EB19-4D2D1BAC42A8}"/>
              </a:ext>
            </a:extLst>
          </p:cNvPr>
          <p:cNvSpPr>
            <a:spLocks noGrp="1"/>
          </p:cNvSpPr>
          <p:nvPr>
            <p:ph type="sldNum" sz="quarter" idx="12"/>
          </p:nvPr>
        </p:nvSpPr>
        <p:spPr/>
        <p:txBody>
          <a:bodyPr/>
          <a:lstStyle/>
          <a:p>
            <a:fld id="{3A98EE3D-8CD1-4C3F-BD1C-C98C9596463C}" type="slidenum">
              <a:rPr lang="en-US" sz="2000" smtClean="0">
                <a:solidFill>
                  <a:srgbClr val="00B0F0"/>
                </a:solidFill>
                <a:effectLst/>
              </a:rPr>
              <a:t>8</a:t>
            </a:fld>
            <a:endParaRPr lang="en-US" sz="2000" dirty="0">
              <a:solidFill>
                <a:srgbClr val="00B0F0"/>
              </a:solidFill>
              <a:effectLst/>
            </a:endParaRPr>
          </a:p>
        </p:txBody>
      </p:sp>
      <p:sp>
        <p:nvSpPr>
          <p:cNvPr id="5" name="TextBox 4">
            <a:extLst>
              <a:ext uri="{FF2B5EF4-FFF2-40B4-BE49-F238E27FC236}">
                <a16:creationId xmlns:a16="http://schemas.microsoft.com/office/drawing/2014/main" id="{E9A2F47D-19E0-F053-593D-57D5B1B546D0}"/>
              </a:ext>
            </a:extLst>
          </p:cNvPr>
          <p:cNvSpPr txBox="1"/>
          <p:nvPr/>
        </p:nvSpPr>
        <p:spPr>
          <a:xfrm>
            <a:off x="3041556" y="1866900"/>
            <a:ext cx="6098240" cy="369332"/>
          </a:xfrm>
          <a:prstGeom prst="rect">
            <a:avLst/>
          </a:prstGeom>
          <a:noFill/>
        </p:spPr>
        <p:txBody>
          <a:bodyPr wrap="square">
            <a:spAutoFit/>
          </a:bodyPr>
          <a:lstStyle/>
          <a:p>
            <a:pPr algn="ctr"/>
            <a:r>
              <a:rPr lang="en-US" b="1" dirty="0"/>
              <a:t>Mintzberg’s Managerial Roles</a:t>
            </a:r>
          </a:p>
        </p:txBody>
      </p:sp>
    </p:spTree>
    <p:extLst>
      <p:ext uri="{BB962C8B-B14F-4D97-AF65-F5344CB8AC3E}">
        <p14:creationId xmlns:p14="http://schemas.microsoft.com/office/powerpoint/2010/main" val="268711590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1+#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12" grpId="0">
        <p:bldAsOne/>
      </p:bldGraphic>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standing in front of a group of people&#10;&#10;Description automatically generated">
            <a:extLst>
              <a:ext uri="{FF2B5EF4-FFF2-40B4-BE49-F238E27FC236}">
                <a16:creationId xmlns:a16="http://schemas.microsoft.com/office/drawing/2014/main" id="{FAA85D92-8AD8-0285-2EC3-BD105E131CCD}"/>
              </a:ext>
            </a:extLst>
          </p:cNvPr>
          <p:cNvPicPr>
            <a:picLocks noChangeAspect="1"/>
          </p:cNvPicPr>
          <p:nvPr/>
        </p:nvPicPr>
        <p:blipFill>
          <a:blip r:embed="rId3"/>
          <a:stretch>
            <a:fillRect/>
          </a:stretch>
        </p:blipFill>
        <p:spPr>
          <a:xfrm>
            <a:off x="0" y="0"/>
            <a:ext cx="12192000" cy="6858000"/>
          </a:xfrm>
          <a:prstGeom prst="rect">
            <a:avLst/>
          </a:prstGeom>
        </p:spPr>
      </p:pic>
      <p:pic>
        <p:nvPicPr>
          <p:cNvPr id="4098" name="Picture 2" descr="Solid Black - Nerostein">
            <a:extLst>
              <a:ext uri="{FF2B5EF4-FFF2-40B4-BE49-F238E27FC236}">
                <a16:creationId xmlns:a16="http://schemas.microsoft.com/office/drawing/2014/main" id="{0CC27C50-A862-CC61-134B-EF6EC14A7B10}"/>
              </a:ext>
            </a:extLst>
          </p:cNvPr>
          <p:cNvPicPr>
            <a:picLocks noChangeAspect="1" noChangeArrowheads="1"/>
          </p:cNvPicPr>
          <p:nvPr/>
        </p:nvPicPr>
        <p:blipFill>
          <a:blip r:embed="rId4">
            <a:alphaModFix amt="80000"/>
            <a:extLst>
              <a:ext uri="{28A0092B-C50C-407E-A947-70E740481C1C}">
                <a14:useLocalDpi xmlns:a14="http://schemas.microsoft.com/office/drawing/2010/main" val="0"/>
              </a:ext>
            </a:extLst>
          </a:blip>
          <a:srcRect/>
          <a:stretch>
            <a:fillRect/>
          </a:stretch>
        </p:blipFill>
        <p:spPr bwMode="auto">
          <a:xfrm>
            <a:off x="-10648"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9840CED-359C-97A2-D3AF-CD2F1466833D}"/>
              </a:ext>
            </a:extLst>
          </p:cNvPr>
          <p:cNvSpPr>
            <a:spLocks noGrp="1"/>
          </p:cNvSpPr>
          <p:nvPr>
            <p:ph type="title"/>
          </p:nvPr>
        </p:nvSpPr>
        <p:spPr/>
        <p:txBody>
          <a:bodyPr/>
          <a:lstStyle/>
          <a:p>
            <a:r>
              <a:rPr lang="en-US" dirty="0">
                <a:solidFill>
                  <a:srgbClr val="00B0F0"/>
                </a:solidFill>
                <a:effectLst/>
              </a:rPr>
              <a:t>Effective Managerial Behavior</a:t>
            </a:r>
          </a:p>
        </p:txBody>
      </p:sp>
      <p:sp>
        <p:nvSpPr>
          <p:cNvPr id="3" name="Content Placeholder 2">
            <a:extLst>
              <a:ext uri="{FF2B5EF4-FFF2-40B4-BE49-F238E27FC236}">
                <a16:creationId xmlns:a16="http://schemas.microsoft.com/office/drawing/2014/main" id="{CB173CFC-535F-7423-5269-0F252EC6A26B}"/>
              </a:ext>
            </a:extLst>
          </p:cNvPr>
          <p:cNvSpPr>
            <a:spLocks noGrp="1"/>
          </p:cNvSpPr>
          <p:nvPr>
            <p:ph idx="1"/>
          </p:nvPr>
        </p:nvSpPr>
        <p:spPr/>
        <p:txBody>
          <a:bodyPr>
            <a:normAutofit/>
          </a:bodyPr>
          <a:lstStyle/>
          <a:p>
            <a:pPr marL="36900" indent="0" algn="ctr">
              <a:buNone/>
            </a:pPr>
            <a:r>
              <a:rPr lang="en-US" sz="2400" kern="100" dirty="0">
                <a:effectLst/>
                <a:ea typeface="Calibri" panose="020F0502020204030204" pitchFamily="34" charset="0"/>
                <a:cs typeface="Vrinda" panose="020B0502040204020203" pitchFamily="34" charset="0"/>
              </a:rPr>
              <a:t>In terms of how they carry out their duties, interact with people, and lead a team, managers' behavior is defined as how they act and behave. An organization's culture, professional experience, peer behavior, training, stress levels, and individual objectives are some of the variables that influence a manager's conduct (Mills, 2018). The varied abilities and characteristics necessary for efficient personnel management are combined to form manager effectiveness. Encouraging and interacting with employees, paying attention, and praising exceptional work are all part of this. </a:t>
            </a:r>
          </a:p>
        </p:txBody>
      </p:sp>
      <p:sp>
        <p:nvSpPr>
          <p:cNvPr id="4" name="Slide Number Placeholder 3">
            <a:extLst>
              <a:ext uri="{FF2B5EF4-FFF2-40B4-BE49-F238E27FC236}">
                <a16:creationId xmlns:a16="http://schemas.microsoft.com/office/drawing/2014/main" id="{23332C2A-B797-39A2-74F9-5DB887FFA198}"/>
              </a:ext>
            </a:extLst>
          </p:cNvPr>
          <p:cNvSpPr>
            <a:spLocks noGrp="1"/>
          </p:cNvSpPr>
          <p:nvPr>
            <p:ph type="sldNum" sz="quarter" idx="12"/>
          </p:nvPr>
        </p:nvSpPr>
        <p:spPr/>
        <p:txBody>
          <a:bodyPr/>
          <a:lstStyle/>
          <a:p>
            <a:fld id="{3A98EE3D-8CD1-4C3F-BD1C-C98C9596463C}" type="slidenum">
              <a:rPr lang="en-US" sz="2000" smtClean="0">
                <a:solidFill>
                  <a:srgbClr val="00B0F0"/>
                </a:solidFill>
                <a:effectLst/>
              </a:rPr>
              <a:t>9</a:t>
            </a:fld>
            <a:endParaRPr lang="en-US" sz="2000" dirty="0">
              <a:solidFill>
                <a:srgbClr val="00B0F0"/>
              </a:solidFill>
              <a:effectLst/>
            </a:endParaRPr>
          </a:p>
        </p:txBody>
      </p:sp>
    </p:spTree>
    <p:extLst>
      <p:ext uri="{BB962C8B-B14F-4D97-AF65-F5344CB8AC3E}">
        <p14:creationId xmlns:p14="http://schemas.microsoft.com/office/powerpoint/2010/main" val="76380336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group of people looking at a computer&#10;&#10;Description automatically generated">
            <a:extLst>
              <a:ext uri="{FF2B5EF4-FFF2-40B4-BE49-F238E27FC236}">
                <a16:creationId xmlns:a16="http://schemas.microsoft.com/office/drawing/2014/main" id="{32B66BCF-A5F9-096D-99B8-03A1AF1383AE}"/>
              </a:ext>
            </a:extLst>
          </p:cNvPr>
          <p:cNvPicPr>
            <a:picLocks noChangeAspect="1"/>
          </p:cNvPicPr>
          <p:nvPr/>
        </p:nvPicPr>
        <p:blipFill>
          <a:blip r:embed="rId3"/>
          <a:stretch>
            <a:fillRect/>
          </a:stretch>
        </p:blipFill>
        <p:spPr>
          <a:xfrm>
            <a:off x="0" y="0"/>
            <a:ext cx="12192000" cy="6858000"/>
          </a:xfrm>
          <a:prstGeom prst="rect">
            <a:avLst/>
          </a:prstGeom>
        </p:spPr>
      </p:pic>
      <p:pic>
        <p:nvPicPr>
          <p:cNvPr id="6146" name="Picture 2" descr="Solid Black - Nerostein">
            <a:extLst>
              <a:ext uri="{FF2B5EF4-FFF2-40B4-BE49-F238E27FC236}">
                <a16:creationId xmlns:a16="http://schemas.microsoft.com/office/drawing/2014/main" id="{46670921-19FC-76D1-4D53-6D47644031DA}"/>
              </a:ext>
            </a:extLst>
          </p:cNvPr>
          <p:cNvPicPr>
            <a:picLocks noChangeAspect="1" noChangeArrowheads="1"/>
          </p:cNvPicPr>
          <p:nvPr/>
        </p:nvPicPr>
        <p:blipFill>
          <a:blip r:embed="rId4">
            <a:alphaModFix amt="8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145F743-7E77-F0EC-335E-DC016C7988F1}"/>
              </a:ext>
            </a:extLst>
          </p:cNvPr>
          <p:cNvSpPr>
            <a:spLocks noGrp="1"/>
          </p:cNvSpPr>
          <p:nvPr>
            <p:ph type="title"/>
          </p:nvPr>
        </p:nvSpPr>
        <p:spPr/>
        <p:txBody>
          <a:bodyPr>
            <a:normAutofit fontScale="90000"/>
          </a:bodyPr>
          <a:lstStyle/>
          <a:p>
            <a:r>
              <a:rPr lang="en-US" dirty="0">
                <a:solidFill>
                  <a:srgbClr val="00B0F0"/>
                </a:solidFill>
                <a:effectLst/>
              </a:rPr>
              <a:t>Implications of Effective Managerial Behavior</a:t>
            </a:r>
          </a:p>
        </p:txBody>
      </p:sp>
      <p:sp>
        <p:nvSpPr>
          <p:cNvPr id="3" name="Content Placeholder 2">
            <a:extLst>
              <a:ext uri="{FF2B5EF4-FFF2-40B4-BE49-F238E27FC236}">
                <a16:creationId xmlns:a16="http://schemas.microsoft.com/office/drawing/2014/main" id="{8EC2FE40-3FA5-3CAC-C435-5E6CEBC9CA2A}"/>
              </a:ext>
            </a:extLst>
          </p:cNvPr>
          <p:cNvSpPr>
            <a:spLocks noGrp="1"/>
          </p:cNvSpPr>
          <p:nvPr>
            <p:ph idx="1"/>
          </p:nvPr>
        </p:nvSpPr>
        <p:spPr>
          <a:xfrm>
            <a:off x="913795" y="2076450"/>
            <a:ext cx="6828125" cy="3633470"/>
          </a:xfrm>
        </p:spPr>
        <p:txBody>
          <a:bodyPr>
            <a:normAutofit fontScale="77500" lnSpcReduction="20000"/>
          </a:bodyPr>
          <a:lstStyle/>
          <a:p>
            <a:pPr marL="36900" indent="0">
              <a:buNone/>
            </a:pPr>
            <a:r>
              <a:rPr lang="en-US" sz="2400" dirty="0">
                <a:effectLst/>
              </a:rPr>
              <a:t>Managerial inclusion is crucial for corporate success as it enhances job satisfaction and productivity when employees feel heard and appreciated. Addressing root causes of exclusion requires more than just unconscious bias education. Positive management actions, such as regular meetings, personal relationships, decision-making authority, and open communication, can foster a sense of belonging and increase confidence. Leaders can also improve staff growth, job happiness, and productivity by creating a supportive work environment and investing in employee training. This strategic investment results in a motivated workforce, driving organizational success in a competitive market.</a:t>
            </a:r>
            <a:endParaRPr lang="en-US" sz="1600" kern="100" dirty="0">
              <a:effectLst/>
              <a:latin typeface="Times New Roman" panose="02020603050405020304" pitchFamily="18" charset="0"/>
              <a:ea typeface="Calibri" panose="020F0502020204030204" pitchFamily="34" charset="0"/>
              <a:cs typeface="Vrinda" panose="020B0502040204020203" pitchFamily="34" charset="0"/>
            </a:endParaRPr>
          </a:p>
        </p:txBody>
      </p:sp>
      <p:sp>
        <p:nvSpPr>
          <p:cNvPr id="4" name="Slide Number Placeholder 3">
            <a:extLst>
              <a:ext uri="{FF2B5EF4-FFF2-40B4-BE49-F238E27FC236}">
                <a16:creationId xmlns:a16="http://schemas.microsoft.com/office/drawing/2014/main" id="{8303DC3E-0732-AA58-A827-913BAFA68AFA}"/>
              </a:ext>
            </a:extLst>
          </p:cNvPr>
          <p:cNvSpPr>
            <a:spLocks noGrp="1"/>
          </p:cNvSpPr>
          <p:nvPr>
            <p:ph type="sldNum" sz="quarter" idx="12"/>
          </p:nvPr>
        </p:nvSpPr>
        <p:spPr/>
        <p:txBody>
          <a:bodyPr/>
          <a:lstStyle/>
          <a:p>
            <a:fld id="{3A98EE3D-8CD1-4C3F-BD1C-C98C9596463C}" type="slidenum">
              <a:rPr lang="en-US" sz="2000" smtClean="0">
                <a:solidFill>
                  <a:srgbClr val="00B0F0"/>
                </a:solidFill>
                <a:effectLst/>
              </a:rPr>
              <a:t>10</a:t>
            </a:fld>
            <a:endParaRPr lang="en-US" sz="2000" dirty="0">
              <a:solidFill>
                <a:srgbClr val="00B0F0"/>
              </a:solidFill>
              <a:effectLst/>
            </a:endParaRPr>
          </a:p>
        </p:txBody>
      </p:sp>
      <p:pic>
        <p:nvPicPr>
          <p:cNvPr id="6" name="Graphic 5" descr="Meeting">
            <a:extLst>
              <a:ext uri="{FF2B5EF4-FFF2-40B4-BE49-F238E27FC236}">
                <a16:creationId xmlns:a16="http://schemas.microsoft.com/office/drawing/2014/main" id="{CD14C067-60F4-2CD1-6131-7459082E138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80900" y="1930400"/>
            <a:ext cx="2997200" cy="2997200"/>
          </a:xfrm>
          <a:prstGeom prst="rect">
            <a:avLst/>
          </a:prstGeom>
        </p:spPr>
      </p:pic>
    </p:spTree>
    <p:extLst>
      <p:ext uri="{BB962C8B-B14F-4D97-AF65-F5344CB8AC3E}">
        <p14:creationId xmlns:p14="http://schemas.microsoft.com/office/powerpoint/2010/main" val="3200097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 calcmode="lin" valueType="num">
                                      <p:cBhvr additive="base">
                                        <p:cTn id="22"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23"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24C8903-566D-91DC-C837-49255ECC839B}"/>
              </a:ext>
            </a:extLst>
          </p:cNvPr>
          <p:cNvPicPr>
            <a:picLocks noChangeAspect="1"/>
          </p:cNvPicPr>
          <p:nvPr/>
        </p:nvPicPr>
        <p:blipFill>
          <a:blip r:embed="rId3"/>
          <a:stretch>
            <a:fillRect/>
          </a:stretch>
        </p:blipFill>
        <p:spPr>
          <a:xfrm>
            <a:off x="0" y="0"/>
            <a:ext cx="12192000" cy="6858000"/>
          </a:xfrm>
          <a:prstGeom prst="rect">
            <a:avLst/>
          </a:prstGeom>
        </p:spPr>
      </p:pic>
      <p:pic>
        <p:nvPicPr>
          <p:cNvPr id="5122" name="Picture 2" descr="Solid Black - Nerostein">
            <a:extLst>
              <a:ext uri="{FF2B5EF4-FFF2-40B4-BE49-F238E27FC236}">
                <a16:creationId xmlns:a16="http://schemas.microsoft.com/office/drawing/2014/main" id="{E7249DEC-8EA4-482C-3126-8B3947767FCE}"/>
              </a:ext>
            </a:extLst>
          </p:cNvPr>
          <p:cNvPicPr>
            <a:picLocks noChangeAspect="1" noChangeArrowheads="1"/>
          </p:cNvPicPr>
          <p:nvPr/>
        </p:nvPicPr>
        <p:blipFill>
          <a:blip r:embed="rId4">
            <a:alphaModFix amt="78000"/>
            <a:extLst>
              <a:ext uri="{28A0092B-C50C-407E-A947-70E740481C1C}">
                <a14:useLocalDpi xmlns:a14="http://schemas.microsoft.com/office/drawing/2010/main" val="0"/>
              </a:ext>
            </a:extLst>
          </a:blip>
          <a:srcRect/>
          <a:stretch>
            <a:fillRect/>
          </a:stretch>
        </p:blipFill>
        <p:spPr bwMode="auto">
          <a:xfrm>
            <a:off x="0" y="9586"/>
            <a:ext cx="12192000" cy="684841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BE7B53D-0324-0C02-CA85-8C2F73313FBD}"/>
              </a:ext>
            </a:extLst>
          </p:cNvPr>
          <p:cNvSpPr>
            <a:spLocks noGrp="1"/>
          </p:cNvSpPr>
          <p:nvPr>
            <p:ph type="title"/>
          </p:nvPr>
        </p:nvSpPr>
        <p:spPr/>
        <p:txBody>
          <a:bodyPr/>
          <a:lstStyle/>
          <a:p>
            <a:r>
              <a:rPr lang="en-US" dirty="0">
                <a:solidFill>
                  <a:srgbClr val="EA06C9"/>
                </a:solidFill>
                <a:effectLst/>
              </a:rPr>
              <a:t>Treating employees decently and fairly</a:t>
            </a:r>
          </a:p>
        </p:txBody>
      </p:sp>
      <p:sp>
        <p:nvSpPr>
          <p:cNvPr id="3" name="Content Placeholder 2">
            <a:extLst>
              <a:ext uri="{FF2B5EF4-FFF2-40B4-BE49-F238E27FC236}">
                <a16:creationId xmlns:a16="http://schemas.microsoft.com/office/drawing/2014/main" id="{DB9D6570-FE5A-5BB0-38EF-CCA9CDD7E0C5}"/>
              </a:ext>
            </a:extLst>
          </p:cNvPr>
          <p:cNvSpPr>
            <a:spLocks noGrp="1"/>
          </p:cNvSpPr>
          <p:nvPr>
            <p:ph idx="1"/>
          </p:nvPr>
        </p:nvSpPr>
        <p:spPr>
          <a:xfrm>
            <a:off x="5648961" y="2076450"/>
            <a:ext cx="5618596" cy="3714749"/>
          </a:xfrm>
        </p:spPr>
        <p:txBody>
          <a:bodyPr>
            <a:normAutofit fontScale="85000" lnSpcReduction="20000"/>
          </a:bodyPr>
          <a:lstStyle/>
          <a:p>
            <a:pPr marL="36900" indent="0">
              <a:buNone/>
            </a:pPr>
            <a:r>
              <a:rPr lang="en-US" dirty="0">
                <a:effectLst/>
              </a:rPr>
              <a:t>Managers should establish equitable procedures, encourage open communication, and set clear performance expectations to treat staff members equally. A secure feedback atmosphere is essential, and staff should understand expected performance standards. Personal responsibility for team results is crucial, and high achievers should be acknowledged and provided resources. Underachievers should be recognized and assisted, and growth areas should be identified through performance observations and manager feedback requests.</a:t>
            </a:r>
          </a:p>
        </p:txBody>
      </p:sp>
      <p:sp>
        <p:nvSpPr>
          <p:cNvPr id="4" name="Slide Number Placeholder 3">
            <a:extLst>
              <a:ext uri="{FF2B5EF4-FFF2-40B4-BE49-F238E27FC236}">
                <a16:creationId xmlns:a16="http://schemas.microsoft.com/office/drawing/2014/main" id="{530E0283-A261-22D7-BD5A-C1E173BB0DA9}"/>
              </a:ext>
            </a:extLst>
          </p:cNvPr>
          <p:cNvSpPr>
            <a:spLocks noGrp="1"/>
          </p:cNvSpPr>
          <p:nvPr>
            <p:ph type="sldNum" sz="quarter" idx="12"/>
          </p:nvPr>
        </p:nvSpPr>
        <p:spPr/>
        <p:txBody>
          <a:bodyPr/>
          <a:lstStyle/>
          <a:p>
            <a:fld id="{3A98EE3D-8CD1-4C3F-BD1C-C98C9596463C}" type="slidenum">
              <a:rPr lang="en-US" sz="2000" smtClean="0">
                <a:solidFill>
                  <a:srgbClr val="FA40DF"/>
                </a:solidFill>
                <a:effectLst/>
              </a:rPr>
              <a:t>11</a:t>
            </a:fld>
            <a:endParaRPr lang="en-US" sz="2000" dirty="0">
              <a:solidFill>
                <a:srgbClr val="FA40DF"/>
              </a:solidFill>
              <a:effectLst/>
            </a:endParaRPr>
          </a:p>
        </p:txBody>
      </p:sp>
      <p:pic>
        <p:nvPicPr>
          <p:cNvPr id="6" name="Graphic 5" descr="Marketing">
            <a:extLst>
              <a:ext uri="{FF2B5EF4-FFF2-40B4-BE49-F238E27FC236}">
                <a16:creationId xmlns:a16="http://schemas.microsoft.com/office/drawing/2014/main" id="{16AD9E39-5374-9651-FB85-9FFFF2C0C7A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696719" y="2468879"/>
            <a:ext cx="2936241" cy="2936241"/>
          </a:xfrm>
          <a:prstGeom prst="rect">
            <a:avLst/>
          </a:prstGeom>
        </p:spPr>
      </p:pic>
    </p:spTree>
    <p:extLst>
      <p:ext uri="{BB962C8B-B14F-4D97-AF65-F5344CB8AC3E}">
        <p14:creationId xmlns:p14="http://schemas.microsoft.com/office/powerpoint/2010/main" val="184269555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 calcmode="lin" valueType="num">
                                      <p:cBhvr additive="base">
                                        <p:cTn id="22"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23"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pointing at a computer&#10;&#10;Description automatically generated">
            <a:extLst>
              <a:ext uri="{FF2B5EF4-FFF2-40B4-BE49-F238E27FC236}">
                <a16:creationId xmlns:a16="http://schemas.microsoft.com/office/drawing/2014/main" id="{9E8923DA-6B27-556D-C9A0-26AD65232EFC}"/>
              </a:ext>
            </a:extLst>
          </p:cNvPr>
          <p:cNvPicPr>
            <a:picLocks noChangeAspect="1"/>
          </p:cNvPicPr>
          <p:nvPr/>
        </p:nvPicPr>
        <p:blipFill>
          <a:blip r:embed="rId3"/>
          <a:stretch>
            <a:fillRect/>
          </a:stretch>
        </p:blipFill>
        <p:spPr>
          <a:xfrm>
            <a:off x="0" y="0"/>
            <a:ext cx="12192000" cy="6858000"/>
          </a:xfrm>
          <a:prstGeom prst="rect">
            <a:avLst/>
          </a:prstGeom>
        </p:spPr>
      </p:pic>
      <p:pic>
        <p:nvPicPr>
          <p:cNvPr id="7170" name="Picture 2" descr="Solid Black - Nerostein">
            <a:extLst>
              <a:ext uri="{FF2B5EF4-FFF2-40B4-BE49-F238E27FC236}">
                <a16:creationId xmlns:a16="http://schemas.microsoft.com/office/drawing/2014/main" id="{D7917C6A-A542-9444-BC0E-A464C2A6A1BE}"/>
              </a:ext>
            </a:extLst>
          </p:cNvPr>
          <p:cNvPicPr>
            <a:picLocks noChangeAspect="1" noChangeArrowheads="1"/>
          </p:cNvPicPr>
          <p:nvPr/>
        </p:nvPicPr>
        <p:blipFill>
          <a:blip r:embed="rId4">
            <a:alphaModFix amt="8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9C4ECBA-E2E9-B429-20C2-4330204AC0D5}"/>
              </a:ext>
            </a:extLst>
          </p:cNvPr>
          <p:cNvSpPr>
            <a:spLocks noGrp="1"/>
          </p:cNvSpPr>
          <p:nvPr>
            <p:ph type="title"/>
          </p:nvPr>
        </p:nvSpPr>
        <p:spPr/>
        <p:txBody>
          <a:bodyPr/>
          <a:lstStyle/>
          <a:p>
            <a:r>
              <a:rPr lang="en-US" dirty="0">
                <a:solidFill>
                  <a:srgbClr val="EA06C9"/>
                </a:solidFill>
                <a:effectLst/>
              </a:rPr>
              <a:t>Management tools and techniques</a:t>
            </a:r>
          </a:p>
        </p:txBody>
      </p:sp>
      <p:sp>
        <p:nvSpPr>
          <p:cNvPr id="3" name="Content Placeholder 2">
            <a:extLst>
              <a:ext uri="{FF2B5EF4-FFF2-40B4-BE49-F238E27FC236}">
                <a16:creationId xmlns:a16="http://schemas.microsoft.com/office/drawing/2014/main" id="{AFD14C61-7D1F-5519-7ACB-2AAD76EBE5A2}"/>
              </a:ext>
            </a:extLst>
          </p:cNvPr>
          <p:cNvSpPr>
            <a:spLocks noGrp="1"/>
          </p:cNvSpPr>
          <p:nvPr>
            <p:ph idx="1"/>
          </p:nvPr>
        </p:nvSpPr>
        <p:spPr/>
        <p:txBody>
          <a:bodyPr>
            <a:normAutofit fontScale="85000" lnSpcReduction="10000"/>
          </a:bodyPr>
          <a:lstStyle/>
          <a:p>
            <a:pPr marL="36900" indent="0">
              <a:buNone/>
            </a:pPr>
            <a:r>
              <a:rPr lang="en-US" dirty="0">
                <a:effectLst/>
              </a:rPr>
              <a:t>Increasing staff commitment to company objectives and engagement requires performance management. Effective Tools encourage employee development, create a collaborative environment, and offer timely, pertinent feedback. Continuous performance management is essential for companies moving to hybrid or remote work arrangements.</a:t>
            </a:r>
          </a:p>
          <a:p>
            <a:r>
              <a:rPr lang="en-US" dirty="0">
                <a:effectLst/>
              </a:rPr>
              <a:t>openness regarding objectives and expectations.</a:t>
            </a:r>
          </a:p>
          <a:p>
            <a:r>
              <a:rPr lang="en-US" dirty="0">
                <a:effectLst/>
              </a:rPr>
              <a:t>regular reviews of the main objectives and results.</a:t>
            </a:r>
          </a:p>
          <a:p>
            <a:r>
              <a:rPr lang="en-US" dirty="0">
                <a:effectLst/>
              </a:rPr>
              <a:t>Constant feedback makes it possible to modify performance in real time.</a:t>
            </a:r>
          </a:p>
          <a:p>
            <a:r>
              <a:rPr lang="en-US" dirty="0">
                <a:effectLst/>
              </a:rPr>
              <a:t>Employee motivation and loyalty are increased when contributions are acknowledged.</a:t>
            </a:r>
          </a:p>
          <a:p>
            <a:r>
              <a:rPr lang="en-US" dirty="0">
                <a:effectLst/>
              </a:rPr>
              <a:t>promotes development and personal improvement.</a:t>
            </a:r>
          </a:p>
        </p:txBody>
      </p:sp>
      <p:sp>
        <p:nvSpPr>
          <p:cNvPr id="4" name="Slide Number Placeholder 3">
            <a:extLst>
              <a:ext uri="{FF2B5EF4-FFF2-40B4-BE49-F238E27FC236}">
                <a16:creationId xmlns:a16="http://schemas.microsoft.com/office/drawing/2014/main" id="{BAD891F7-589D-CF9E-0D61-199423716975}"/>
              </a:ext>
            </a:extLst>
          </p:cNvPr>
          <p:cNvSpPr>
            <a:spLocks noGrp="1"/>
          </p:cNvSpPr>
          <p:nvPr>
            <p:ph type="sldNum" sz="quarter" idx="12"/>
          </p:nvPr>
        </p:nvSpPr>
        <p:spPr/>
        <p:txBody>
          <a:bodyPr/>
          <a:lstStyle/>
          <a:p>
            <a:fld id="{3A98EE3D-8CD1-4C3F-BD1C-C98C9596463C}" type="slidenum">
              <a:rPr lang="en-US" sz="2000" smtClean="0">
                <a:solidFill>
                  <a:srgbClr val="FA40DF"/>
                </a:solidFill>
                <a:effectLst/>
              </a:rPr>
              <a:t>12</a:t>
            </a:fld>
            <a:endParaRPr lang="en-US" sz="2000" dirty="0">
              <a:solidFill>
                <a:srgbClr val="FA40DF"/>
              </a:solidFill>
              <a:effectLst/>
            </a:endParaRPr>
          </a:p>
        </p:txBody>
      </p:sp>
    </p:spTree>
    <p:extLst>
      <p:ext uri="{BB962C8B-B14F-4D97-AF65-F5344CB8AC3E}">
        <p14:creationId xmlns:p14="http://schemas.microsoft.com/office/powerpoint/2010/main" val="336946137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additive="base">
                                        <p:cTn id="32"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3"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500" fill="hold"/>
                                        <p:tgtEl>
                                          <p:spTgt spid="4"/>
                                        </p:tgtEl>
                                        <p:attrNameLst>
                                          <p:attrName>ppt_x</p:attrName>
                                        </p:attrNameLst>
                                      </p:cBhvr>
                                      <p:tavLst>
                                        <p:tav tm="0">
                                          <p:val>
                                            <p:strVal val="1+#ppt_w/2"/>
                                          </p:val>
                                        </p:tav>
                                        <p:tav tm="100000">
                                          <p:val>
                                            <p:strVal val="#ppt_x"/>
                                          </p:val>
                                        </p:tav>
                                      </p:tavLst>
                                    </p:anim>
                                    <p:anim calcmode="lin" valueType="num">
                                      <p:cBhvr additive="base">
                                        <p:cTn id="43"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E809ED8-3B89-2FEE-82B7-891C82E312CC}"/>
              </a:ext>
            </a:extLst>
          </p:cNvPr>
          <p:cNvPicPr>
            <a:picLocks noChangeAspect="1"/>
          </p:cNvPicPr>
          <p:nvPr/>
        </p:nvPicPr>
        <p:blipFill>
          <a:blip r:embed="rId3"/>
          <a:stretch>
            <a:fillRect/>
          </a:stretch>
        </p:blipFill>
        <p:spPr>
          <a:xfrm>
            <a:off x="0" y="0"/>
            <a:ext cx="12192000" cy="6858000"/>
          </a:xfrm>
          <a:prstGeom prst="rect">
            <a:avLst/>
          </a:prstGeom>
        </p:spPr>
      </p:pic>
      <p:pic>
        <p:nvPicPr>
          <p:cNvPr id="8194" name="Picture 2" descr="Solid Black - Nerostein">
            <a:extLst>
              <a:ext uri="{FF2B5EF4-FFF2-40B4-BE49-F238E27FC236}">
                <a16:creationId xmlns:a16="http://schemas.microsoft.com/office/drawing/2014/main" id="{AD2E0B25-3924-E678-E722-87BA61FC0BD2}"/>
              </a:ext>
            </a:extLst>
          </p:cNvPr>
          <p:cNvPicPr>
            <a:picLocks noChangeAspect="1" noChangeArrowheads="1"/>
          </p:cNvPicPr>
          <p:nvPr/>
        </p:nvPicPr>
        <p:blipFill>
          <a:blip r:embed="rId4">
            <a:alphaModFix amt="8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CC9F611-5F34-6D6A-02DA-5B76EC0E164F}"/>
              </a:ext>
            </a:extLst>
          </p:cNvPr>
          <p:cNvSpPr>
            <a:spLocks noGrp="1"/>
          </p:cNvSpPr>
          <p:nvPr>
            <p:ph type="title"/>
          </p:nvPr>
        </p:nvSpPr>
        <p:spPr/>
        <p:txBody>
          <a:bodyPr/>
          <a:lstStyle/>
          <a:p>
            <a:r>
              <a:rPr lang="en-US" dirty="0">
                <a:solidFill>
                  <a:srgbClr val="EA06C9"/>
                </a:solidFill>
                <a:effectLst/>
              </a:rPr>
              <a:t>Case Studies</a:t>
            </a:r>
          </a:p>
        </p:txBody>
      </p:sp>
      <p:sp>
        <p:nvSpPr>
          <p:cNvPr id="4" name="Slide Number Placeholder 3">
            <a:extLst>
              <a:ext uri="{FF2B5EF4-FFF2-40B4-BE49-F238E27FC236}">
                <a16:creationId xmlns:a16="http://schemas.microsoft.com/office/drawing/2014/main" id="{E7B5C2E6-5530-0735-D307-82501E49E917}"/>
              </a:ext>
            </a:extLst>
          </p:cNvPr>
          <p:cNvSpPr>
            <a:spLocks noGrp="1"/>
          </p:cNvSpPr>
          <p:nvPr>
            <p:ph type="sldNum" sz="quarter" idx="12"/>
          </p:nvPr>
        </p:nvSpPr>
        <p:spPr/>
        <p:txBody>
          <a:bodyPr/>
          <a:lstStyle/>
          <a:p>
            <a:fld id="{3A98EE3D-8CD1-4C3F-BD1C-C98C9596463C}" type="slidenum">
              <a:rPr lang="en-US" sz="2000" smtClean="0">
                <a:solidFill>
                  <a:srgbClr val="FA40DF"/>
                </a:solidFill>
                <a:effectLst/>
              </a:rPr>
              <a:t>13</a:t>
            </a:fld>
            <a:endParaRPr lang="en-US" sz="2000" dirty="0">
              <a:solidFill>
                <a:srgbClr val="FA40DF"/>
              </a:solidFill>
              <a:effectLst/>
            </a:endParaRPr>
          </a:p>
        </p:txBody>
      </p:sp>
      <p:graphicFrame>
        <p:nvGraphicFramePr>
          <p:cNvPr id="6" name="Diagram 5">
            <a:extLst>
              <a:ext uri="{FF2B5EF4-FFF2-40B4-BE49-F238E27FC236}">
                <a16:creationId xmlns:a16="http://schemas.microsoft.com/office/drawing/2014/main" id="{4296A769-698F-83B4-EC4C-5964112AAB2D}"/>
              </a:ext>
            </a:extLst>
          </p:cNvPr>
          <p:cNvGraphicFramePr/>
          <p:nvPr>
            <p:extLst>
              <p:ext uri="{D42A27DB-BD31-4B8C-83A1-F6EECF244321}">
                <p14:modId xmlns:p14="http://schemas.microsoft.com/office/powerpoint/2010/main" val="3728066270"/>
              </p:ext>
            </p:extLst>
          </p:nvPr>
        </p:nvGraphicFramePr>
        <p:xfrm>
          <a:off x="1728757" y="1866900"/>
          <a:ext cx="9162026" cy="389657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29574711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additive="base">
                                        <p:cTn id="17"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6"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2F6EEDC-4A73-015E-1E06-22E962DFA7C9}"/>
              </a:ext>
            </a:extLst>
          </p:cNvPr>
          <p:cNvPicPr>
            <a:picLocks noChangeAspect="1"/>
          </p:cNvPicPr>
          <p:nvPr/>
        </p:nvPicPr>
        <p:blipFill>
          <a:blip r:embed="rId3"/>
          <a:stretch>
            <a:fillRect/>
          </a:stretch>
        </p:blipFill>
        <p:spPr>
          <a:xfrm>
            <a:off x="0" y="0"/>
            <a:ext cx="12192000" cy="6858000"/>
          </a:xfrm>
          <a:prstGeom prst="rect">
            <a:avLst/>
          </a:prstGeom>
        </p:spPr>
      </p:pic>
      <p:pic>
        <p:nvPicPr>
          <p:cNvPr id="9218" name="Picture 2" descr="Solid Black - Nerostein">
            <a:extLst>
              <a:ext uri="{FF2B5EF4-FFF2-40B4-BE49-F238E27FC236}">
                <a16:creationId xmlns:a16="http://schemas.microsoft.com/office/drawing/2014/main" id="{87CB91F3-8A96-DC17-62CF-F2CABC7B49E3}"/>
              </a:ext>
            </a:extLst>
          </p:cNvPr>
          <p:cNvPicPr>
            <a:picLocks noChangeAspect="1" noChangeArrowheads="1"/>
          </p:cNvPicPr>
          <p:nvPr/>
        </p:nvPicPr>
        <p:blipFill>
          <a:blip r:embed="rId4">
            <a:alphaModFix amt="7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46BF4DF-4EEF-9A16-C3D0-9745E639C511}"/>
              </a:ext>
            </a:extLst>
          </p:cNvPr>
          <p:cNvSpPr>
            <a:spLocks noGrp="1"/>
          </p:cNvSpPr>
          <p:nvPr>
            <p:ph type="title"/>
          </p:nvPr>
        </p:nvSpPr>
        <p:spPr/>
        <p:txBody>
          <a:bodyPr/>
          <a:lstStyle/>
          <a:p>
            <a:r>
              <a:rPr lang="en-US" dirty="0">
                <a:solidFill>
                  <a:srgbClr val="EA06C9"/>
                </a:solidFill>
                <a:effectLst/>
              </a:rPr>
              <a:t>Conclusion</a:t>
            </a:r>
          </a:p>
        </p:txBody>
      </p:sp>
      <p:sp>
        <p:nvSpPr>
          <p:cNvPr id="3" name="Content Placeholder 2">
            <a:extLst>
              <a:ext uri="{FF2B5EF4-FFF2-40B4-BE49-F238E27FC236}">
                <a16:creationId xmlns:a16="http://schemas.microsoft.com/office/drawing/2014/main" id="{7553F71C-9C3E-8ED0-76C1-66A591CE7C46}"/>
              </a:ext>
            </a:extLst>
          </p:cNvPr>
          <p:cNvSpPr>
            <a:spLocks noGrp="1"/>
          </p:cNvSpPr>
          <p:nvPr>
            <p:ph idx="1"/>
          </p:nvPr>
        </p:nvSpPr>
        <p:spPr>
          <a:xfrm>
            <a:off x="4809067" y="2076450"/>
            <a:ext cx="6458490" cy="3924299"/>
          </a:xfrm>
        </p:spPr>
        <p:txBody>
          <a:bodyPr>
            <a:normAutofit fontScale="77500" lnSpcReduction="20000"/>
          </a:bodyPr>
          <a:lstStyle/>
          <a:p>
            <a:pPr marL="36900" indent="0">
              <a:buNone/>
            </a:pPr>
            <a:r>
              <a:rPr lang="en-US" sz="2400" kern="100" dirty="0">
                <a:effectLst/>
                <a:ea typeface="Calibri" panose="020F0502020204030204" pitchFamily="34" charset="0"/>
                <a:cs typeface="Vrinda" panose="020B0502040204020203" pitchFamily="34" charset="0"/>
              </a:rPr>
              <a:t>The responsibilities of leadership and management in the establishment of an organization may differ yet still have similar tasks. An atmosphere where teams thrive is facilitated by a combination of strategic vision, excellent judgment, and strong motivating abilities. People are driven to realize their full potential when there is capable management and leadership in place. In addition to ensuring that objectives are met, obstacles are surmounted, and resources are utilized as efficiently as possible, this encourages creativity and flexibility. Management could not exist without leadership, which lays the groundwork for ideas. Leadership has no place in the building of a systems-based management framework without effective management.</a:t>
            </a:r>
          </a:p>
        </p:txBody>
      </p:sp>
      <p:sp>
        <p:nvSpPr>
          <p:cNvPr id="4" name="Slide Number Placeholder 3">
            <a:extLst>
              <a:ext uri="{FF2B5EF4-FFF2-40B4-BE49-F238E27FC236}">
                <a16:creationId xmlns:a16="http://schemas.microsoft.com/office/drawing/2014/main" id="{35CBB44F-A492-8AD5-7E9A-D2373BD25AE9}"/>
              </a:ext>
            </a:extLst>
          </p:cNvPr>
          <p:cNvSpPr>
            <a:spLocks noGrp="1"/>
          </p:cNvSpPr>
          <p:nvPr>
            <p:ph type="sldNum" sz="quarter" idx="12"/>
          </p:nvPr>
        </p:nvSpPr>
        <p:spPr/>
        <p:txBody>
          <a:bodyPr/>
          <a:lstStyle/>
          <a:p>
            <a:fld id="{3A98EE3D-8CD1-4C3F-BD1C-C98C9596463C}" type="slidenum">
              <a:rPr lang="en-US" sz="2000" smtClean="0">
                <a:solidFill>
                  <a:srgbClr val="FA40DF"/>
                </a:solidFill>
                <a:effectLst/>
              </a:rPr>
              <a:t>14</a:t>
            </a:fld>
            <a:endParaRPr lang="en-US" sz="2000" dirty="0">
              <a:solidFill>
                <a:srgbClr val="FA40DF"/>
              </a:solidFill>
              <a:effectLst/>
            </a:endParaRPr>
          </a:p>
        </p:txBody>
      </p:sp>
      <p:pic>
        <p:nvPicPr>
          <p:cNvPr id="3074" name="Picture 2" descr="The Key Differences Between Leadership And Management - People Managing  People">
            <a:extLst>
              <a:ext uri="{FF2B5EF4-FFF2-40B4-BE49-F238E27FC236}">
                <a16:creationId xmlns:a16="http://schemas.microsoft.com/office/drawing/2014/main" id="{16CD1339-5AFE-FE53-1E9D-DDD1AE96F6A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9569" r="18460"/>
          <a:stretch/>
        </p:blipFill>
        <p:spPr bwMode="auto">
          <a:xfrm>
            <a:off x="913795" y="2287586"/>
            <a:ext cx="3742266" cy="3367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711683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additive="base">
                                        <p:cTn id="12" dur="500" fill="hold"/>
                                        <p:tgtEl>
                                          <p:spTgt spid="3074"/>
                                        </p:tgtEl>
                                        <p:attrNameLst>
                                          <p:attrName>ppt_x</p:attrName>
                                        </p:attrNameLst>
                                      </p:cBhvr>
                                      <p:tavLst>
                                        <p:tav tm="0">
                                          <p:val>
                                            <p:strVal val="1+#ppt_w/2"/>
                                          </p:val>
                                        </p:tav>
                                        <p:tav tm="100000">
                                          <p:val>
                                            <p:strVal val="#ppt_x"/>
                                          </p:val>
                                        </p:tav>
                                      </p:tavLst>
                                    </p:anim>
                                    <p:anim calcmode="lin" valueType="num">
                                      <p:cBhvr additive="base">
                                        <p:cTn id="13" dur="500" fill="hold"/>
                                        <p:tgtEl>
                                          <p:spTgt spid="307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 calcmode="lin" valueType="num">
                                      <p:cBhvr additive="base">
                                        <p:cTn id="22"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23"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837473B0-CC2E-450A-ABE3-18F120FF3D39}">
                <a1611:picAttrSrcUrl xmlns:a1611="http://schemas.microsoft.com/office/drawing/2016/11/main" r:id="rId4"/>
              </a:ext>
            </a:extLst>
          </a:blip>
          <a:srcRect/>
          <a:stretch>
            <a:fillRect t="-13000" b="-13000"/>
          </a:stretch>
        </a:blipFill>
        <a:effectLst/>
      </p:bgPr>
    </p:bg>
    <p:spTree>
      <p:nvGrpSpPr>
        <p:cNvPr id="1" name=""/>
        <p:cNvGrpSpPr/>
        <p:nvPr/>
      </p:nvGrpSpPr>
      <p:grpSpPr>
        <a:xfrm>
          <a:off x="0" y="0"/>
          <a:ext cx="0" cy="0"/>
          <a:chOff x="0" y="0"/>
          <a:chExt cx="0" cy="0"/>
        </a:xfrm>
      </p:grpSpPr>
      <p:pic>
        <p:nvPicPr>
          <p:cNvPr id="10242" name="Picture 2" descr="Solid Black - Nerostein">
            <a:extLst>
              <a:ext uri="{FF2B5EF4-FFF2-40B4-BE49-F238E27FC236}">
                <a16:creationId xmlns:a16="http://schemas.microsoft.com/office/drawing/2014/main" id="{ACBF5E5E-892F-3050-30EA-D9BCA90FC73C}"/>
              </a:ext>
            </a:extLst>
          </p:cNvPr>
          <p:cNvPicPr>
            <a:picLocks noChangeAspect="1" noChangeArrowheads="1"/>
          </p:cNvPicPr>
          <p:nvPr/>
        </p:nvPicPr>
        <p:blipFill>
          <a:blip r:embed="rId5">
            <a:alphaModFix amt="8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AE46A88-7F02-D111-A47D-949F144919D0}"/>
              </a:ext>
            </a:extLst>
          </p:cNvPr>
          <p:cNvSpPr>
            <a:spLocks noGrp="1"/>
          </p:cNvSpPr>
          <p:nvPr>
            <p:ph type="title"/>
          </p:nvPr>
        </p:nvSpPr>
        <p:spPr/>
        <p:txBody>
          <a:bodyPr/>
          <a:lstStyle/>
          <a:p>
            <a:pPr algn="l"/>
            <a:r>
              <a:rPr lang="en-US" dirty="0">
                <a:solidFill>
                  <a:srgbClr val="FA40DF"/>
                </a:solidFill>
                <a:effectLst/>
              </a:rPr>
              <a:t>Reference</a:t>
            </a:r>
            <a:r>
              <a:rPr lang="en-US" dirty="0">
                <a:effectLst/>
              </a:rPr>
              <a:t> </a:t>
            </a:r>
          </a:p>
        </p:txBody>
      </p:sp>
      <p:sp>
        <p:nvSpPr>
          <p:cNvPr id="3" name="Content Placeholder 2">
            <a:extLst>
              <a:ext uri="{FF2B5EF4-FFF2-40B4-BE49-F238E27FC236}">
                <a16:creationId xmlns:a16="http://schemas.microsoft.com/office/drawing/2014/main" id="{B815ABCB-60EB-C148-46DA-D13E2623A1DC}"/>
              </a:ext>
            </a:extLst>
          </p:cNvPr>
          <p:cNvSpPr>
            <a:spLocks noGrp="1"/>
          </p:cNvSpPr>
          <p:nvPr>
            <p:ph idx="1"/>
          </p:nvPr>
        </p:nvSpPr>
        <p:spPr>
          <a:xfrm>
            <a:off x="284672" y="1742536"/>
            <a:ext cx="11645659" cy="4382219"/>
          </a:xfrm>
        </p:spPr>
        <p:txBody>
          <a:bodyPr>
            <a:normAutofit fontScale="32500" lnSpcReduction="20000"/>
          </a:bodyPr>
          <a:lstStyle/>
          <a:p>
            <a:pPr marL="0" marR="0" indent="0">
              <a:lnSpc>
                <a:spcPct val="120000"/>
              </a:lnSpc>
              <a:spcBef>
                <a:spcPts val="0"/>
              </a:spcBef>
              <a:spcAft>
                <a:spcPts val="1200"/>
              </a:spcAft>
              <a:buNone/>
            </a:pPr>
            <a:r>
              <a:rPr lang="en-GB" sz="2400" dirty="0">
                <a:effectLst/>
                <a:latin typeface="Times New Roman" panose="02020603050405020304" pitchFamily="18" charset="0"/>
                <a:ea typeface="Times New Roman" panose="02020603050405020304" pitchFamily="18" charset="0"/>
              </a:rPr>
              <a:t>Adair, J. (2007). Develop Your Leadership Skills • Know the Essential Qualities • Learn about the Role • Master the Key Skills. [online] Kogan Page Limited. Available at: https://grabebook.wordpress.com/wp-content/uploads/2011/12/develop-your-leadership-skills.pdf [Accessed 1 Jul. 2024].</a:t>
            </a:r>
            <a:endParaRPr lang="en-US" sz="2400" dirty="0">
              <a:effectLst/>
              <a:latin typeface="Times New Roman" panose="02020603050405020304" pitchFamily="18" charset="0"/>
              <a:ea typeface="Times New Roman" panose="02020603050405020304" pitchFamily="18" charset="0"/>
            </a:endParaRPr>
          </a:p>
          <a:p>
            <a:pPr marL="0" marR="0" indent="0">
              <a:lnSpc>
                <a:spcPct val="120000"/>
              </a:lnSpc>
              <a:spcBef>
                <a:spcPts val="0"/>
              </a:spcBef>
              <a:spcAft>
                <a:spcPts val="1200"/>
              </a:spcAft>
              <a:buNone/>
            </a:pPr>
            <a:r>
              <a:rPr lang="en-US" sz="2400" dirty="0">
                <a:effectLst/>
                <a:latin typeface="Times New Roman" panose="02020603050405020304" pitchFamily="18" charset="0"/>
                <a:ea typeface="Times New Roman" panose="02020603050405020304" pitchFamily="18" charset="0"/>
              </a:rPr>
              <a:t>Adair, J. (2019). </a:t>
            </a:r>
            <a:r>
              <a:rPr lang="en-US" sz="2400" i="1" dirty="0">
                <a:effectLst/>
                <a:latin typeface="Times New Roman" panose="02020603050405020304" pitchFamily="18" charset="0"/>
                <a:ea typeface="Times New Roman" panose="02020603050405020304" pitchFamily="18" charset="0"/>
              </a:rPr>
              <a:t>Develop Your Leadership Skills: Fast, Effective Ways to Become a Leader People Want to Follow</a:t>
            </a:r>
            <a:r>
              <a:rPr lang="en-US" sz="2400" dirty="0">
                <a:effectLst/>
                <a:latin typeface="Times New Roman" panose="02020603050405020304" pitchFamily="18" charset="0"/>
                <a:ea typeface="Times New Roman" panose="02020603050405020304" pitchFamily="18" charset="0"/>
              </a:rPr>
              <a:t>. Kogan Page.</a:t>
            </a:r>
          </a:p>
          <a:p>
            <a:pPr marL="0" marR="0" indent="0">
              <a:lnSpc>
                <a:spcPct val="120000"/>
              </a:lnSpc>
              <a:spcBef>
                <a:spcPts val="0"/>
              </a:spcBef>
              <a:spcAft>
                <a:spcPts val="1200"/>
              </a:spcAft>
              <a:buNone/>
            </a:pPr>
            <a:r>
              <a:rPr lang="en-US" sz="2400" dirty="0">
                <a:effectLst/>
                <a:latin typeface="Times New Roman" panose="02020603050405020304" pitchFamily="18" charset="0"/>
                <a:ea typeface="Times New Roman" panose="02020603050405020304" pitchFamily="18" charset="0"/>
              </a:rPr>
              <a:t>Bratton, J. (2020). </a:t>
            </a:r>
            <a:r>
              <a:rPr lang="en-US" sz="2400" i="1" dirty="0">
                <a:effectLst/>
                <a:latin typeface="Times New Roman" panose="02020603050405020304" pitchFamily="18" charset="0"/>
                <a:ea typeface="Times New Roman" panose="02020603050405020304" pitchFamily="18" charset="0"/>
              </a:rPr>
              <a:t>Work and organizational behavior</a:t>
            </a:r>
            <a:r>
              <a:rPr lang="en-US" sz="2400" dirty="0">
                <a:effectLst/>
                <a:latin typeface="Times New Roman" panose="02020603050405020304" pitchFamily="18" charset="0"/>
                <a:ea typeface="Times New Roman" panose="02020603050405020304" pitchFamily="18" charset="0"/>
              </a:rPr>
              <a:t>. London: Bloomsbury Academic.</a:t>
            </a:r>
          </a:p>
          <a:p>
            <a:pPr marL="0" marR="0" indent="0">
              <a:lnSpc>
                <a:spcPct val="120000"/>
              </a:lnSpc>
              <a:spcBef>
                <a:spcPts val="0"/>
              </a:spcBef>
              <a:spcAft>
                <a:spcPts val="1200"/>
              </a:spcAft>
              <a:buNone/>
            </a:pPr>
            <a:r>
              <a:rPr lang="en-GB" sz="2400" dirty="0">
                <a:effectLst/>
                <a:latin typeface="Times New Roman" panose="02020603050405020304" pitchFamily="18" charset="0"/>
                <a:ea typeface="Times New Roman" panose="02020603050405020304" pitchFamily="18" charset="0"/>
              </a:rPr>
              <a:t>Hartman, P. and Hayden, J. (2005). Creating a Positive Culture. [online] Available at: https://citeseerx.ist.psu.edu/document?repid=rep1&amp;type=pdf&amp;doi=adad2f851c3fbe4f97b665caf73b7edfd723761d [Accessed 7 Jun. 2024].a</a:t>
            </a:r>
            <a:endParaRPr lang="en-US" sz="2400" dirty="0">
              <a:effectLst/>
              <a:latin typeface="Times New Roman" panose="02020603050405020304" pitchFamily="18" charset="0"/>
              <a:ea typeface="Times New Roman" panose="02020603050405020304" pitchFamily="18" charset="0"/>
            </a:endParaRPr>
          </a:p>
          <a:p>
            <a:pPr marL="0" marR="0" indent="0">
              <a:lnSpc>
                <a:spcPct val="120000"/>
              </a:lnSpc>
              <a:spcBef>
                <a:spcPts val="0"/>
              </a:spcBef>
              <a:spcAft>
                <a:spcPts val="1200"/>
              </a:spcAft>
              <a:buNone/>
            </a:pPr>
            <a:r>
              <a:rPr lang="en-US" sz="2400" dirty="0">
                <a:effectLst/>
                <a:latin typeface="Times New Roman" panose="02020603050405020304" pitchFamily="18" charset="0"/>
                <a:ea typeface="Times New Roman" panose="02020603050405020304" pitchFamily="18" charset="0"/>
              </a:rPr>
              <a:t>Hitt, M.A., J Stewart Black, and Porter, L.W. (2021). </a:t>
            </a:r>
            <a:r>
              <a:rPr lang="en-US" sz="2400" i="1" dirty="0">
                <a:effectLst/>
                <a:latin typeface="Times New Roman" panose="02020603050405020304" pitchFamily="18" charset="0"/>
                <a:ea typeface="Times New Roman" panose="02020603050405020304" pitchFamily="18" charset="0"/>
              </a:rPr>
              <a:t>Management: meeting new challenges.</a:t>
            </a:r>
            <a:r>
              <a:rPr lang="en-US" sz="2400" dirty="0">
                <a:effectLst/>
                <a:latin typeface="Times New Roman" panose="02020603050405020304" pitchFamily="18" charset="0"/>
                <a:ea typeface="Times New Roman" panose="02020603050405020304" pitchFamily="18" charset="0"/>
              </a:rPr>
              <a:t> 6th ed. Upper Saddle River, NJ: Pearson Prentice Hall.</a:t>
            </a:r>
          </a:p>
          <a:p>
            <a:pPr marL="0" marR="0" indent="0">
              <a:lnSpc>
                <a:spcPct val="120000"/>
              </a:lnSpc>
              <a:spcBef>
                <a:spcPts val="0"/>
              </a:spcBef>
              <a:spcAft>
                <a:spcPts val="1200"/>
              </a:spcAft>
              <a:buNone/>
            </a:pPr>
            <a:r>
              <a:rPr lang="en-US" sz="2400" dirty="0">
                <a:effectLst/>
                <a:latin typeface="Times New Roman" panose="02020603050405020304" pitchFamily="18" charset="0"/>
                <a:ea typeface="Times New Roman" panose="02020603050405020304" pitchFamily="18" charset="0"/>
              </a:rPr>
              <a:t>Kelly, G. (2020). </a:t>
            </a:r>
            <a:r>
              <a:rPr lang="en-US" sz="2400" i="1" dirty="0">
                <a:effectLst/>
                <a:latin typeface="Times New Roman" panose="02020603050405020304" pitchFamily="18" charset="0"/>
                <a:ea typeface="Times New Roman" panose="02020603050405020304" pitchFamily="18" charset="0"/>
              </a:rPr>
              <a:t>Management Theory &amp; Practice.</a:t>
            </a:r>
            <a:r>
              <a:rPr lang="en-US" sz="2400" dirty="0">
                <a:effectLst/>
                <a:latin typeface="Times New Roman" panose="02020603050405020304" pitchFamily="18" charset="0"/>
                <a:ea typeface="Times New Roman" panose="02020603050405020304" pitchFamily="18" charset="0"/>
              </a:rPr>
              <a:t> S.L.: Cengage Learning Emea.</a:t>
            </a:r>
          </a:p>
          <a:p>
            <a:pPr marL="0" marR="0" indent="0">
              <a:lnSpc>
                <a:spcPct val="120000"/>
              </a:lnSpc>
              <a:spcBef>
                <a:spcPts val="0"/>
              </a:spcBef>
              <a:spcAft>
                <a:spcPts val="1200"/>
              </a:spcAft>
              <a:buNone/>
            </a:pPr>
            <a:r>
              <a:rPr lang="en-US" sz="2400" dirty="0">
                <a:effectLst/>
                <a:latin typeface="Times New Roman" panose="02020603050405020304" pitchFamily="18" charset="0"/>
                <a:ea typeface="Times New Roman" panose="02020603050405020304" pitchFamily="18" charset="0"/>
              </a:rPr>
              <a:t>Lutz Allen, S., Smith, J.E. and Da Silva, N. (2016). Leadership Style in Relation to Organizational Change and Organizational Creativity: Perceptions from Nonprofit Organizational Members. </a:t>
            </a:r>
            <a:r>
              <a:rPr lang="en-US" sz="2400" i="1" dirty="0">
                <a:effectLst/>
                <a:latin typeface="Times New Roman" panose="02020603050405020304" pitchFamily="18" charset="0"/>
                <a:ea typeface="Times New Roman" panose="02020603050405020304" pitchFamily="18" charset="0"/>
              </a:rPr>
              <a:t>Nonprofit Management and Leadership</a:t>
            </a:r>
            <a:r>
              <a:rPr lang="en-US" sz="2400" dirty="0">
                <a:effectLst/>
                <a:latin typeface="Times New Roman" panose="02020603050405020304" pitchFamily="18" charset="0"/>
                <a:ea typeface="Times New Roman" panose="02020603050405020304" pitchFamily="18" charset="0"/>
              </a:rPr>
              <a:t>, 24(1), pp.23–42. doi:https://doi.org/10.1002/nml.21078.</a:t>
            </a:r>
          </a:p>
          <a:p>
            <a:pPr marL="0" marR="0" indent="0">
              <a:lnSpc>
                <a:spcPct val="120000"/>
              </a:lnSpc>
              <a:spcBef>
                <a:spcPts val="0"/>
              </a:spcBef>
              <a:spcAft>
                <a:spcPts val="1200"/>
              </a:spcAft>
              <a:buNone/>
            </a:pPr>
            <a:r>
              <a:rPr lang="en-US" sz="2400" dirty="0">
                <a:effectLst/>
                <a:latin typeface="Times New Roman" panose="02020603050405020304" pitchFamily="18" charset="0"/>
                <a:ea typeface="Times New Roman" panose="02020603050405020304" pitchFamily="18" charset="0"/>
              </a:rPr>
              <a:t>Mills, A.J. (2018). </a:t>
            </a:r>
            <a:r>
              <a:rPr lang="en-US" sz="2400" i="1" dirty="0">
                <a:effectLst/>
                <a:latin typeface="Times New Roman" panose="02020603050405020304" pitchFamily="18" charset="0"/>
                <a:ea typeface="Times New Roman" panose="02020603050405020304" pitchFamily="18" charset="0"/>
              </a:rPr>
              <a:t>Organizational behavior in a global context</a:t>
            </a:r>
            <a:r>
              <a:rPr lang="en-US" sz="2400" dirty="0">
                <a:effectLst/>
                <a:latin typeface="Times New Roman" panose="02020603050405020304" pitchFamily="18" charset="0"/>
                <a:ea typeface="Times New Roman" panose="02020603050405020304" pitchFamily="18" charset="0"/>
              </a:rPr>
              <a:t>. 2nd ed. Toronto: University Of Toronto Press.</a:t>
            </a:r>
          </a:p>
          <a:p>
            <a:pPr marL="0" marR="0" indent="0">
              <a:lnSpc>
                <a:spcPct val="120000"/>
              </a:lnSpc>
              <a:spcBef>
                <a:spcPts val="0"/>
              </a:spcBef>
              <a:spcAft>
                <a:spcPts val="1200"/>
              </a:spcAft>
              <a:buNone/>
            </a:pPr>
            <a:r>
              <a:rPr lang="en-US" sz="2400" dirty="0">
                <a:effectLst/>
                <a:latin typeface="Times New Roman" panose="02020603050405020304" pitchFamily="18" charset="0"/>
                <a:ea typeface="Times New Roman" panose="02020603050405020304" pitchFamily="18" charset="0"/>
              </a:rPr>
              <a:t>Mullins, L.J. (2019). </a:t>
            </a:r>
            <a:r>
              <a:rPr lang="en-US" sz="2400" i="1" dirty="0">
                <a:effectLst/>
                <a:latin typeface="Times New Roman" panose="02020603050405020304" pitchFamily="18" charset="0"/>
                <a:ea typeface="Times New Roman" panose="02020603050405020304" pitchFamily="18" charset="0"/>
              </a:rPr>
              <a:t>Organizational Behaviour in the Workplace</a:t>
            </a:r>
            <a:r>
              <a:rPr lang="en-US" sz="2400" dirty="0">
                <a:effectLst/>
                <a:latin typeface="Times New Roman" panose="02020603050405020304" pitchFamily="18" charset="0"/>
                <a:ea typeface="Times New Roman" panose="02020603050405020304" pitchFamily="18" charset="0"/>
              </a:rPr>
              <a:t>. 12th ed. Harlow, England; New York: Pearson.</a:t>
            </a:r>
          </a:p>
          <a:p>
            <a:pPr marL="0" marR="0" indent="0">
              <a:lnSpc>
                <a:spcPct val="120000"/>
              </a:lnSpc>
              <a:spcBef>
                <a:spcPts val="0"/>
              </a:spcBef>
              <a:spcAft>
                <a:spcPts val="1200"/>
              </a:spcAft>
              <a:buNone/>
            </a:pPr>
            <a:r>
              <a:rPr lang="en-US" sz="2400" dirty="0">
                <a:effectLst/>
                <a:latin typeface="Times New Roman" panose="02020603050405020304" pitchFamily="18" charset="0"/>
                <a:ea typeface="Times New Roman" panose="02020603050405020304" pitchFamily="18" charset="0"/>
              </a:rPr>
              <a:t>Orti, P. and Middlemiss, M. (2019). </a:t>
            </a:r>
            <a:r>
              <a:rPr lang="en-US" sz="2400" i="1" dirty="0">
                <a:effectLst/>
                <a:latin typeface="Times New Roman" panose="02020603050405020304" pitchFamily="18" charset="0"/>
                <a:ea typeface="Times New Roman" panose="02020603050405020304" pitchFamily="18" charset="0"/>
              </a:rPr>
              <a:t>Thinking remote: inspiration for leaders of distributed teams</a:t>
            </a:r>
            <a:r>
              <a:rPr lang="en-US" sz="2400" dirty="0">
                <a:effectLst/>
                <a:latin typeface="Times New Roman" panose="02020603050405020304" pitchFamily="18" charset="0"/>
                <a:ea typeface="Times New Roman" panose="02020603050405020304" pitchFamily="18" charset="0"/>
              </a:rPr>
              <a:t>. London: Virtual Not Distant.</a:t>
            </a:r>
          </a:p>
          <a:p>
            <a:pPr marL="0" marR="0" indent="0">
              <a:lnSpc>
                <a:spcPct val="120000"/>
              </a:lnSpc>
              <a:spcBef>
                <a:spcPts val="0"/>
              </a:spcBef>
              <a:spcAft>
                <a:spcPts val="1200"/>
              </a:spcAft>
              <a:buNone/>
            </a:pPr>
            <a:r>
              <a:rPr lang="en-US" sz="2400" dirty="0">
                <a:effectLst/>
                <a:latin typeface="Times New Roman" panose="02020603050405020304" pitchFamily="18" charset="0"/>
                <a:ea typeface="Times New Roman" panose="02020603050405020304" pitchFamily="18" charset="0"/>
              </a:rPr>
              <a:t>Robbins, S.P., Bergman, R. and Coulter, M.K. (2017). </a:t>
            </a:r>
            <a:r>
              <a:rPr lang="en-US" sz="2400" i="1" dirty="0">
                <a:effectLst/>
                <a:latin typeface="Times New Roman" panose="02020603050405020304" pitchFamily="18" charset="0"/>
                <a:ea typeface="Times New Roman" panose="02020603050405020304" pitchFamily="18" charset="0"/>
              </a:rPr>
              <a:t>Management</a:t>
            </a:r>
            <a:r>
              <a:rPr lang="en-US" sz="2400" dirty="0">
                <a:effectLst/>
                <a:latin typeface="Times New Roman" panose="02020603050405020304" pitchFamily="18" charset="0"/>
                <a:ea typeface="Times New Roman" panose="02020603050405020304" pitchFamily="18" charset="0"/>
              </a:rPr>
              <a:t>. 8th ed. Frenchs Forest, NSW: Pearson Education Australia.</a:t>
            </a:r>
          </a:p>
          <a:p>
            <a:pPr marL="0" marR="0" indent="0">
              <a:lnSpc>
                <a:spcPct val="120000"/>
              </a:lnSpc>
              <a:spcBef>
                <a:spcPts val="0"/>
              </a:spcBef>
              <a:spcAft>
                <a:spcPts val="1200"/>
              </a:spcAft>
              <a:buNone/>
            </a:pPr>
            <a:r>
              <a:rPr lang="fr-FR" sz="2400" dirty="0">
                <a:effectLst/>
                <a:latin typeface="Times New Roman" panose="02020603050405020304" pitchFamily="18" charset="0"/>
                <a:ea typeface="Times New Roman" panose="02020603050405020304" pitchFamily="18" charset="0"/>
              </a:rPr>
              <a:t>Shannon, C. (2018). Effective Management Communication Strategies. [online] pp.23–92. Available at: https://scholarworks.waldenu.edu/cgi/viewcontent.cgi?article=7058&amp;context=dissertations.</a:t>
            </a:r>
            <a:endParaRPr lang="en-US" sz="2400" dirty="0">
              <a:effectLst/>
              <a:latin typeface="Times New Roman" panose="02020603050405020304" pitchFamily="18" charset="0"/>
              <a:ea typeface="Times New Roman" panose="02020603050405020304" pitchFamily="18" charset="0"/>
            </a:endParaRPr>
          </a:p>
          <a:p>
            <a:pPr marL="0" marR="0" indent="0">
              <a:lnSpc>
                <a:spcPct val="120000"/>
              </a:lnSpc>
              <a:spcBef>
                <a:spcPts val="0"/>
              </a:spcBef>
              <a:spcAft>
                <a:spcPts val="1200"/>
              </a:spcAft>
              <a:buNone/>
            </a:pPr>
            <a:r>
              <a:rPr lang="en-GB" sz="2400" dirty="0">
                <a:effectLst/>
                <a:latin typeface="Times New Roman" panose="02020603050405020304" pitchFamily="18" charset="0"/>
                <a:ea typeface="Times New Roman" panose="02020603050405020304" pitchFamily="18" charset="0"/>
              </a:rPr>
              <a:t>Simplilearn (2021). 14 Principles of Management by Henri Fayol’s | Simplilearn. [online] Simplilearn.com. Available at: https://www.simplilearn.com/principles-of-management-by-henri-fayol-article [Accessed 4 Jun. 2024].</a:t>
            </a:r>
            <a:endParaRPr lang="en-US" sz="2400" dirty="0">
              <a:effectLst/>
              <a:latin typeface="Times New Roman" panose="02020603050405020304" pitchFamily="18" charset="0"/>
              <a:ea typeface="Times New Roman" panose="02020603050405020304" pitchFamily="18" charset="0"/>
            </a:endParaRPr>
          </a:p>
          <a:p>
            <a:pPr marL="0" marR="0" indent="0">
              <a:lnSpc>
                <a:spcPct val="120000"/>
              </a:lnSpc>
              <a:spcBef>
                <a:spcPts val="0"/>
              </a:spcBef>
              <a:spcAft>
                <a:spcPts val="1200"/>
              </a:spcAft>
              <a:buNone/>
            </a:pPr>
            <a:r>
              <a:rPr lang="en-US" sz="2400" dirty="0">
                <a:effectLst/>
                <a:latin typeface="Times New Roman" panose="02020603050405020304" pitchFamily="18" charset="0"/>
                <a:ea typeface="Times New Roman" panose="02020603050405020304" pitchFamily="18" charset="0"/>
              </a:rPr>
              <a:t>Steward, D.V. (2017). </a:t>
            </a:r>
            <a:r>
              <a:rPr lang="en-US" sz="2400" i="1" dirty="0">
                <a:effectLst/>
                <a:latin typeface="Times New Roman" panose="02020603050405020304" pitchFamily="18" charset="0"/>
                <a:ea typeface="Times New Roman" panose="02020603050405020304" pitchFamily="18" charset="0"/>
              </a:rPr>
              <a:t>Systems analysis and management: structure, strategy, and design</a:t>
            </a:r>
            <a:r>
              <a:rPr lang="en-US" sz="2400" dirty="0">
                <a:effectLst/>
                <a:latin typeface="Times New Roman" panose="02020603050405020304" pitchFamily="18" charset="0"/>
                <a:ea typeface="Times New Roman" panose="02020603050405020304" pitchFamily="18" charset="0"/>
              </a:rPr>
              <a:t>. 13th ed. New York: Pbi.</a:t>
            </a:r>
          </a:p>
          <a:p>
            <a:pPr marL="0" marR="0" indent="0" algn="just">
              <a:lnSpc>
                <a:spcPct val="120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Vrinda" panose="020B0502040204020203" pitchFamily="34" charset="0"/>
              </a:rPr>
              <a:t>Wilson, F.M. (2018). </a:t>
            </a:r>
            <a:r>
              <a:rPr lang="en-US" sz="2400" i="1" kern="100" dirty="0">
                <a:effectLst/>
                <a:latin typeface="Times New Roman" panose="02020603050405020304" pitchFamily="18" charset="0"/>
                <a:ea typeface="Calibri" panose="020F0502020204030204" pitchFamily="34" charset="0"/>
                <a:cs typeface="Vrinda" panose="020B0502040204020203" pitchFamily="34" charset="0"/>
              </a:rPr>
              <a:t>Organizational Behaviour and Work: a Critical Introduction</a:t>
            </a:r>
            <a:r>
              <a:rPr lang="en-US" sz="2400" kern="100" dirty="0">
                <a:effectLst/>
                <a:latin typeface="Times New Roman" panose="02020603050405020304" pitchFamily="18" charset="0"/>
                <a:ea typeface="Calibri" panose="020F0502020204030204" pitchFamily="34" charset="0"/>
                <a:cs typeface="Vrinda" panose="020B0502040204020203" pitchFamily="34" charset="0"/>
              </a:rPr>
              <a:t>. 5th ed. Oxford, United Kingdom: Oxford University Press.</a:t>
            </a:r>
          </a:p>
        </p:txBody>
      </p:sp>
      <p:sp>
        <p:nvSpPr>
          <p:cNvPr id="5" name="Slide Number Placeholder 4">
            <a:extLst>
              <a:ext uri="{FF2B5EF4-FFF2-40B4-BE49-F238E27FC236}">
                <a16:creationId xmlns:a16="http://schemas.microsoft.com/office/drawing/2014/main" id="{E0DDB00E-04DE-33F8-9424-17630C3DD8BA}"/>
              </a:ext>
            </a:extLst>
          </p:cNvPr>
          <p:cNvSpPr>
            <a:spLocks noGrp="1"/>
          </p:cNvSpPr>
          <p:nvPr>
            <p:ph type="sldNum" sz="quarter" idx="12"/>
          </p:nvPr>
        </p:nvSpPr>
        <p:spPr/>
        <p:txBody>
          <a:bodyPr/>
          <a:lstStyle/>
          <a:p>
            <a:fld id="{3A98EE3D-8CD1-4C3F-BD1C-C98C9596463C}" type="slidenum">
              <a:rPr lang="en-US" sz="2000" smtClean="0">
                <a:solidFill>
                  <a:srgbClr val="EA06C9"/>
                </a:solidFill>
                <a:effectLst/>
              </a:rPr>
              <a:t>15</a:t>
            </a:fld>
            <a:endParaRPr lang="en-US" sz="2000" dirty="0">
              <a:solidFill>
                <a:srgbClr val="EA06C9"/>
              </a:solidFill>
              <a:effectLst/>
            </a:endParaRPr>
          </a:p>
        </p:txBody>
      </p:sp>
    </p:spTree>
    <p:extLst>
      <p:ext uri="{BB962C8B-B14F-4D97-AF65-F5344CB8AC3E}">
        <p14:creationId xmlns:p14="http://schemas.microsoft.com/office/powerpoint/2010/main" val="74824686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par>
                          <p:cTn id="20" fill="hold">
                            <p:stCondLst>
                              <p:cond delay="500"/>
                            </p:stCondLst>
                            <p:childTnLst>
                              <p:par>
                                <p:cTn id="21" presetID="2" presetClass="entr" presetSubtype="2"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par>
                          <p:cTn id="31" fill="hold">
                            <p:stCondLst>
                              <p:cond delay="500"/>
                            </p:stCondLst>
                            <p:childTnLst>
                              <p:par>
                                <p:cTn id="32" presetID="2" presetClass="entr" presetSubtype="2" fill="hold" grpId="0" nodeType="after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calcmode="lin" valueType="num">
                                      <p:cBhvr additive="base">
                                        <p:cTn id="34"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5"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par>
                          <p:cTn id="36" fill="hold">
                            <p:stCondLst>
                              <p:cond delay="1000"/>
                            </p:stCondLst>
                            <p:childTnLst>
                              <p:par>
                                <p:cTn id="37" presetID="2" presetClass="entr" presetSubtype="2" fill="hold" grpId="0" nodeType="after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additive="base">
                                        <p:cTn id="39"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40"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par>
                          <p:cTn id="41" fill="hold">
                            <p:stCondLst>
                              <p:cond delay="1500"/>
                            </p:stCondLst>
                            <p:childTnLst>
                              <p:par>
                                <p:cTn id="42" presetID="2" presetClass="entr" presetSubtype="2" fill="hold" grpId="0" nodeType="after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 calcmode="lin" valueType="num">
                                      <p:cBhvr additive="base">
                                        <p:cTn id="44"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45"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 presetClass="entr" presetSubtype="2" fill="hold" grpId="0" nodeType="after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par>
                          <p:cTn id="51" fill="hold">
                            <p:stCondLst>
                              <p:cond delay="2500"/>
                            </p:stCondLst>
                            <p:childTnLst>
                              <p:par>
                                <p:cTn id="52" presetID="2" presetClass="entr" presetSubtype="2" fill="hold" grpId="0" nodeType="after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 calcmode="lin" valueType="num">
                                      <p:cBhvr additive="base">
                                        <p:cTn id="54" dur="500" fill="hold"/>
                                        <p:tgtEl>
                                          <p:spTgt spid="3">
                                            <p:txEl>
                                              <p:pRg st="8" end="8"/>
                                            </p:txEl>
                                          </p:spTgt>
                                        </p:tgtEl>
                                        <p:attrNameLst>
                                          <p:attrName>ppt_x</p:attrName>
                                        </p:attrNameLst>
                                      </p:cBhvr>
                                      <p:tavLst>
                                        <p:tav tm="0">
                                          <p:val>
                                            <p:strVal val="1+#ppt_w/2"/>
                                          </p:val>
                                        </p:tav>
                                        <p:tav tm="100000">
                                          <p:val>
                                            <p:strVal val="#ppt_x"/>
                                          </p:val>
                                        </p:tav>
                                      </p:tavLst>
                                    </p:anim>
                                    <p:anim calcmode="lin" valueType="num">
                                      <p:cBhvr additive="base">
                                        <p:cTn id="55" dur="5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ntr" presetSubtype="2" fill="hold" grpId="0" nodeType="afterEffect">
                                  <p:stCondLst>
                                    <p:cond delay="0"/>
                                  </p:stCondLst>
                                  <p:childTnLst>
                                    <p:set>
                                      <p:cBhvr>
                                        <p:cTn id="58" dur="1" fill="hold">
                                          <p:stCondLst>
                                            <p:cond delay="0"/>
                                          </p:stCondLst>
                                        </p:cTn>
                                        <p:tgtEl>
                                          <p:spTgt spid="3">
                                            <p:txEl>
                                              <p:pRg st="9" end="9"/>
                                            </p:txEl>
                                          </p:spTgt>
                                        </p:tgtEl>
                                        <p:attrNameLst>
                                          <p:attrName>style.visibility</p:attrName>
                                        </p:attrNameLst>
                                      </p:cBhvr>
                                      <p:to>
                                        <p:strVal val="visible"/>
                                      </p:to>
                                    </p:set>
                                    <p:anim calcmode="lin" valueType="num">
                                      <p:cBhvr additive="base">
                                        <p:cTn id="59" dur="500" fill="hold"/>
                                        <p:tgtEl>
                                          <p:spTgt spid="3">
                                            <p:txEl>
                                              <p:pRg st="9" end="9"/>
                                            </p:txEl>
                                          </p:spTgt>
                                        </p:tgtEl>
                                        <p:attrNameLst>
                                          <p:attrName>ppt_x</p:attrName>
                                        </p:attrNameLst>
                                      </p:cBhvr>
                                      <p:tavLst>
                                        <p:tav tm="0">
                                          <p:val>
                                            <p:strVal val="1+#ppt_w/2"/>
                                          </p:val>
                                        </p:tav>
                                        <p:tav tm="100000">
                                          <p:val>
                                            <p:strVal val="#ppt_x"/>
                                          </p:val>
                                        </p:tav>
                                      </p:tavLst>
                                    </p:anim>
                                    <p:anim calcmode="lin" valueType="num">
                                      <p:cBhvr additive="base">
                                        <p:cTn id="60" dur="500" fill="hold"/>
                                        <p:tgtEl>
                                          <p:spTgt spid="3">
                                            <p:txEl>
                                              <p:pRg st="9" end="9"/>
                                            </p:txEl>
                                          </p:spTgt>
                                        </p:tgtEl>
                                        <p:attrNameLst>
                                          <p:attrName>ppt_y</p:attrName>
                                        </p:attrNameLst>
                                      </p:cBhvr>
                                      <p:tavLst>
                                        <p:tav tm="0">
                                          <p:val>
                                            <p:strVal val="#ppt_y"/>
                                          </p:val>
                                        </p:tav>
                                        <p:tav tm="100000">
                                          <p:val>
                                            <p:strVal val="#ppt_y"/>
                                          </p:val>
                                        </p:tav>
                                      </p:tavLst>
                                    </p:anim>
                                  </p:childTnLst>
                                </p:cTn>
                              </p:par>
                            </p:childTnLst>
                          </p:cTn>
                        </p:par>
                        <p:par>
                          <p:cTn id="61" fill="hold">
                            <p:stCondLst>
                              <p:cond delay="3500"/>
                            </p:stCondLst>
                            <p:childTnLst>
                              <p:par>
                                <p:cTn id="62" presetID="2" presetClass="entr" presetSubtype="2" fill="hold" grpId="0" nodeType="afterEffect">
                                  <p:stCondLst>
                                    <p:cond delay="0"/>
                                  </p:stCondLst>
                                  <p:childTnLst>
                                    <p:set>
                                      <p:cBhvr>
                                        <p:cTn id="63" dur="1" fill="hold">
                                          <p:stCondLst>
                                            <p:cond delay="0"/>
                                          </p:stCondLst>
                                        </p:cTn>
                                        <p:tgtEl>
                                          <p:spTgt spid="3">
                                            <p:txEl>
                                              <p:pRg st="10" end="10"/>
                                            </p:txEl>
                                          </p:spTgt>
                                        </p:tgtEl>
                                        <p:attrNameLst>
                                          <p:attrName>style.visibility</p:attrName>
                                        </p:attrNameLst>
                                      </p:cBhvr>
                                      <p:to>
                                        <p:strVal val="visible"/>
                                      </p:to>
                                    </p:set>
                                    <p:anim calcmode="lin" valueType="num">
                                      <p:cBhvr additive="base">
                                        <p:cTn id="64" dur="500" fill="hold"/>
                                        <p:tgtEl>
                                          <p:spTgt spid="3">
                                            <p:txEl>
                                              <p:pRg st="10" end="10"/>
                                            </p:txEl>
                                          </p:spTgt>
                                        </p:tgtEl>
                                        <p:attrNameLst>
                                          <p:attrName>ppt_x</p:attrName>
                                        </p:attrNameLst>
                                      </p:cBhvr>
                                      <p:tavLst>
                                        <p:tav tm="0">
                                          <p:val>
                                            <p:strVal val="1+#ppt_w/2"/>
                                          </p:val>
                                        </p:tav>
                                        <p:tav tm="100000">
                                          <p:val>
                                            <p:strVal val="#ppt_x"/>
                                          </p:val>
                                        </p:tav>
                                      </p:tavLst>
                                    </p:anim>
                                    <p:anim calcmode="lin" valueType="num">
                                      <p:cBhvr additive="base">
                                        <p:cTn id="65" dur="500" fill="hold"/>
                                        <p:tgtEl>
                                          <p:spTgt spid="3">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2" fill="hold" grpId="0" nodeType="clickEffect">
                                  <p:stCondLst>
                                    <p:cond delay="0"/>
                                  </p:stCondLst>
                                  <p:childTnLst>
                                    <p:set>
                                      <p:cBhvr>
                                        <p:cTn id="69" dur="1" fill="hold">
                                          <p:stCondLst>
                                            <p:cond delay="0"/>
                                          </p:stCondLst>
                                        </p:cTn>
                                        <p:tgtEl>
                                          <p:spTgt spid="3">
                                            <p:txEl>
                                              <p:pRg st="11" end="11"/>
                                            </p:txEl>
                                          </p:spTgt>
                                        </p:tgtEl>
                                        <p:attrNameLst>
                                          <p:attrName>style.visibility</p:attrName>
                                        </p:attrNameLst>
                                      </p:cBhvr>
                                      <p:to>
                                        <p:strVal val="visible"/>
                                      </p:to>
                                    </p:set>
                                    <p:anim calcmode="lin" valueType="num">
                                      <p:cBhvr additive="base">
                                        <p:cTn id="70" dur="500" fill="hold"/>
                                        <p:tgtEl>
                                          <p:spTgt spid="3">
                                            <p:txEl>
                                              <p:pRg st="11" end="11"/>
                                            </p:txEl>
                                          </p:spTgt>
                                        </p:tgtEl>
                                        <p:attrNameLst>
                                          <p:attrName>ppt_x</p:attrName>
                                        </p:attrNameLst>
                                      </p:cBhvr>
                                      <p:tavLst>
                                        <p:tav tm="0">
                                          <p:val>
                                            <p:strVal val="1+#ppt_w/2"/>
                                          </p:val>
                                        </p:tav>
                                        <p:tav tm="100000">
                                          <p:val>
                                            <p:strVal val="#ppt_x"/>
                                          </p:val>
                                        </p:tav>
                                      </p:tavLst>
                                    </p:anim>
                                    <p:anim calcmode="lin" valueType="num">
                                      <p:cBhvr additive="base">
                                        <p:cTn id="71" dur="500" fill="hold"/>
                                        <p:tgtEl>
                                          <p:spTgt spid="3">
                                            <p:txEl>
                                              <p:pRg st="11" end="11"/>
                                            </p:txEl>
                                          </p:spTgt>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2" fill="hold" grpId="0" nodeType="clickEffect">
                                  <p:stCondLst>
                                    <p:cond delay="0"/>
                                  </p:stCondLst>
                                  <p:childTnLst>
                                    <p:set>
                                      <p:cBhvr>
                                        <p:cTn id="75" dur="1" fill="hold">
                                          <p:stCondLst>
                                            <p:cond delay="0"/>
                                          </p:stCondLst>
                                        </p:cTn>
                                        <p:tgtEl>
                                          <p:spTgt spid="3">
                                            <p:txEl>
                                              <p:pRg st="12" end="12"/>
                                            </p:txEl>
                                          </p:spTgt>
                                        </p:tgtEl>
                                        <p:attrNameLst>
                                          <p:attrName>style.visibility</p:attrName>
                                        </p:attrNameLst>
                                      </p:cBhvr>
                                      <p:to>
                                        <p:strVal val="visible"/>
                                      </p:to>
                                    </p:set>
                                    <p:anim calcmode="lin" valueType="num">
                                      <p:cBhvr additive="base">
                                        <p:cTn id="76" dur="500" fill="hold"/>
                                        <p:tgtEl>
                                          <p:spTgt spid="3">
                                            <p:txEl>
                                              <p:pRg st="12" end="12"/>
                                            </p:txEl>
                                          </p:spTgt>
                                        </p:tgtEl>
                                        <p:attrNameLst>
                                          <p:attrName>ppt_x</p:attrName>
                                        </p:attrNameLst>
                                      </p:cBhvr>
                                      <p:tavLst>
                                        <p:tav tm="0">
                                          <p:val>
                                            <p:strVal val="1+#ppt_w/2"/>
                                          </p:val>
                                        </p:tav>
                                        <p:tav tm="100000">
                                          <p:val>
                                            <p:strVal val="#ppt_x"/>
                                          </p:val>
                                        </p:tav>
                                      </p:tavLst>
                                    </p:anim>
                                    <p:anim calcmode="lin" valueType="num">
                                      <p:cBhvr additive="base">
                                        <p:cTn id="77" dur="500" fill="hold"/>
                                        <p:tgtEl>
                                          <p:spTgt spid="3">
                                            <p:txEl>
                                              <p:pRg st="12" end="12"/>
                                            </p:txEl>
                                          </p:spTgt>
                                        </p:tgtEl>
                                        <p:attrNameLst>
                                          <p:attrName>ppt_y</p:attrName>
                                        </p:attrNameLst>
                                      </p:cBhvr>
                                      <p:tavLst>
                                        <p:tav tm="0">
                                          <p:val>
                                            <p:strVal val="#ppt_y"/>
                                          </p:val>
                                        </p:tav>
                                        <p:tav tm="100000">
                                          <p:val>
                                            <p:strVal val="#ppt_y"/>
                                          </p:val>
                                        </p:tav>
                                      </p:tavLst>
                                    </p:anim>
                                  </p:childTnLst>
                                </p:cTn>
                              </p:par>
                            </p:childTnLst>
                          </p:cTn>
                        </p:par>
                        <p:par>
                          <p:cTn id="78" fill="hold">
                            <p:stCondLst>
                              <p:cond delay="500"/>
                            </p:stCondLst>
                            <p:childTnLst>
                              <p:par>
                                <p:cTn id="79" presetID="2" presetClass="entr" presetSubtype="2" fill="hold" grpId="0" nodeType="afterEffect">
                                  <p:stCondLst>
                                    <p:cond delay="0"/>
                                  </p:stCondLst>
                                  <p:childTnLst>
                                    <p:set>
                                      <p:cBhvr>
                                        <p:cTn id="80" dur="1" fill="hold">
                                          <p:stCondLst>
                                            <p:cond delay="0"/>
                                          </p:stCondLst>
                                        </p:cTn>
                                        <p:tgtEl>
                                          <p:spTgt spid="3">
                                            <p:txEl>
                                              <p:pRg st="13" end="13"/>
                                            </p:txEl>
                                          </p:spTgt>
                                        </p:tgtEl>
                                        <p:attrNameLst>
                                          <p:attrName>style.visibility</p:attrName>
                                        </p:attrNameLst>
                                      </p:cBhvr>
                                      <p:to>
                                        <p:strVal val="visible"/>
                                      </p:to>
                                    </p:set>
                                    <p:anim calcmode="lin" valueType="num">
                                      <p:cBhvr additive="base">
                                        <p:cTn id="81" dur="500" fill="hold"/>
                                        <p:tgtEl>
                                          <p:spTgt spid="3">
                                            <p:txEl>
                                              <p:pRg st="13" end="13"/>
                                            </p:txEl>
                                          </p:spTgt>
                                        </p:tgtEl>
                                        <p:attrNameLst>
                                          <p:attrName>ppt_x</p:attrName>
                                        </p:attrNameLst>
                                      </p:cBhvr>
                                      <p:tavLst>
                                        <p:tav tm="0">
                                          <p:val>
                                            <p:strVal val="1+#ppt_w/2"/>
                                          </p:val>
                                        </p:tav>
                                        <p:tav tm="100000">
                                          <p:val>
                                            <p:strVal val="#ppt_x"/>
                                          </p:val>
                                        </p:tav>
                                      </p:tavLst>
                                    </p:anim>
                                    <p:anim calcmode="lin" valueType="num">
                                      <p:cBhvr additive="base">
                                        <p:cTn id="82" dur="500" fill="hold"/>
                                        <p:tgtEl>
                                          <p:spTgt spid="3">
                                            <p:txEl>
                                              <p:pRg st="13" end="13"/>
                                            </p:txEl>
                                          </p:spTgt>
                                        </p:tgtEl>
                                        <p:attrNameLst>
                                          <p:attrName>ppt_y</p:attrName>
                                        </p:attrNameLst>
                                      </p:cBhvr>
                                      <p:tavLst>
                                        <p:tav tm="0">
                                          <p:val>
                                            <p:strVal val="#ppt_y"/>
                                          </p:val>
                                        </p:tav>
                                        <p:tav tm="100000">
                                          <p:val>
                                            <p:strVal val="#ppt_y"/>
                                          </p:val>
                                        </p:tav>
                                      </p:tavLst>
                                    </p:anim>
                                  </p:childTnLst>
                                </p:cTn>
                              </p:par>
                            </p:childTnLst>
                          </p:cTn>
                        </p:par>
                        <p:par>
                          <p:cTn id="83" fill="hold">
                            <p:stCondLst>
                              <p:cond delay="1000"/>
                            </p:stCondLst>
                            <p:childTnLst>
                              <p:par>
                                <p:cTn id="84" presetID="2" presetClass="entr" presetSubtype="2" fill="hold" grpId="0" nodeType="afterEffect">
                                  <p:stCondLst>
                                    <p:cond delay="0"/>
                                  </p:stCondLst>
                                  <p:childTnLst>
                                    <p:set>
                                      <p:cBhvr>
                                        <p:cTn id="85" dur="1" fill="hold">
                                          <p:stCondLst>
                                            <p:cond delay="0"/>
                                          </p:stCondLst>
                                        </p:cTn>
                                        <p:tgtEl>
                                          <p:spTgt spid="3">
                                            <p:txEl>
                                              <p:pRg st="14" end="14"/>
                                            </p:txEl>
                                          </p:spTgt>
                                        </p:tgtEl>
                                        <p:attrNameLst>
                                          <p:attrName>style.visibility</p:attrName>
                                        </p:attrNameLst>
                                      </p:cBhvr>
                                      <p:to>
                                        <p:strVal val="visible"/>
                                      </p:to>
                                    </p:set>
                                    <p:anim calcmode="lin" valueType="num">
                                      <p:cBhvr additive="base">
                                        <p:cTn id="86" dur="500" fill="hold"/>
                                        <p:tgtEl>
                                          <p:spTgt spid="3">
                                            <p:txEl>
                                              <p:pRg st="14" end="14"/>
                                            </p:txEl>
                                          </p:spTgt>
                                        </p:tgtEl>
                                        <p:attrNameLst>
                                          <p:attrName>ppt_x</p:attrName>
                                        </p:attrNameLst>
                                      </p:cBhvr>
                                      <p:tavLst>
                                        <p:tav tm="0">
                                          <p:val>
                                            <p:strVal val="1+#ppt_w/2"/>
                                          </p:val>
                                        </p:tav>
                                        <p:tav tm="100000">
                                          <p:val>
                                            <p:strVal val="#ppt_x"/>
                                          </p:val>
                                        </p:tav>
                                      </p:tavLst>
                                    </p:anim>
                                    <p:anim calcmode="lin" valueType="num">
                                      <p:cBhvr additive="base">
                                        <p:cTn id="87" dur="500" fill="hold"/>
                                        <p:tgtEl>
                                          <p:spTgt spid="3">
                                            <p:txEl>
                                              <p:pRg st="14" end="1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Arial Nova">
      <a:majorFont>
        <a:latin typeface="Arial Nova Light"/>
        <a:ea typeface=""/>
        <a:cs typeface=""/>
      </a:majorFont>
      <a:minorFont>
        <a:latin typeface="Arial Nova"/>
        <a:ea typeface=""/>
        <a:cs typeface=""/>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5560E646-30AD-4BA0-97EA-A7A07DF5499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0CB38EC-895A-4F8F-8F75-E263501ABB5A}">
  <ds:schemaRefs>
    <ds:schemaRef ds:uri="http://schemas.microsoft.com/sharepoint/v3/contenttype/forms"/>
  </ds:schemaRefs>
</ds:datastoreItem>
</file>

<file path=customXml/itemProps3.xml><?xml version="1.0" encoding="utf-8"?>
<ds:datastoreItem xmlns:ds="http://schemas.openxmlformats.org/officeDocument/2006/customXml" ds:itemID="{F7E70FC5-1855-47AB-8CE1-CB3C873A8988}">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{D7741DCC-4271-4300-9699-8016AA59948B}tf11665031_win32</Template>
  <TotalTime>728</TotalTime>
  <Words>4230</Words>
  <Application>Microsoft Office PowerPoint</Application>
  <PresentationFormat>Widescreen</PresentationFormat>
  <Paragraphs>152</Paragraphs>
  <Slides>15</Slides>
  <Notes>15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-apple-system</vt:lpstr>
      <vt:lpstr>Arial</vt:lpstr>
      <vt:lpstr>Arial Nova</vt:lpstr>
      <vt:lpstr>Arial Nova Light</vt:lpstr>
      <vt:lpstr>Calibri</vt:lpstr>
      <vt:lpstr>Times New Roman</vt:lpstr>
      <vt:lpstr>Wingdings</vt:lpstr>
      <vt:lpstr>Wingdings 2</vt:lpstr>
      <vt:lpstr>SlateVTI</vt:lpstr>
      <vt:lpstr>Component 2: Group presentation</vt:lpstr>
      <vt:lpstr>Content</vt:lpstr>
      <vt:lpstr>Introduction</vt:lpstr>
      <vt:lpstr>PowerPoint Presentation</vt:lpstr>
      <vt:lpstr>Management Theory </vt:lpstr>
      <vt:lpstr>Leadership Theories &amp; Practices</vt:lpstr>
      <vt:lpstr>Management Functions</vt:lpstr>
      <vt:lpstr>Managerial Roles</vt:lpstr>
      <vt:lpstr>Effective Managerial Behavior</vt:lpstr>
      <vt:lpstr>Implications of Effective Managerial Behavior</vt:lpstr>
      <vt:lpstr>Treating employees decently and fairly</vt:lpstr>
      <vt:lpstr>Management tools and techniques</vt:lpstr>
      <vt:lpstr>Case Studies</vt:lpstr>
      <vt:lpstr>Conclusion</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Mihai-Valentin Ciupea</dc:creator>
  <cp:lastModifiedBy>Mihai Ciupea (2309100)</cp:lastModifiedBy>
  <cp:revision>14</cp:revision>
  <dcterms:created xsi:type="dcterms:W3CDTF">2024-07-13T04:07:31Z</dcterms:created>
  <dcterms:modified xsi:type="dcterms:W3CDTF">2024-07-15T22:08:51Z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