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3" r:id="rId1"/>
  </p:sldMasterIdLst>
  <p:sldIdLst>
    <p:sldId id="256" r:id="rId2"/>
    <p:sldId id="272" r:id="rId3"/>
    <p:sldId id="259" r:id="rId4"/>
    <p:sldId id="270" r:id="rId5"/>
    <p:sldId id="271" r:id="rId6"/>
    <p:sldId id="269" r:id="rId7"/>
    <p:sldId id="282" r:id="rId8"/>
    <p:sldId id="291" r:id="rId9"/>
    <p:sldId id="288" r:id="rId10"/>
    <p:sldId id="294" r:id="rId11"/>
    <p:sldId id="292" r:id="rId12"/>
    <p:sldId id="293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65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704" autoAdjust="0"/>
  </p:normalViewPr>
  <p:slideViewPr>
    <p:cSldViewPr snapToGrid="0" snapToObjects="1">
      <p:cViewPr varScale="1">
        <p:scale>
          <a:sx n="49" d="100"/>
          <a:sy n="49" d="100"/>
        </p:scale>
        <p:origin x="60" y="11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095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TitleSlid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492375"/>
            <a:ext cx="6762749" cy="1470025"/>
          </a:xfrm>
        </p:spPr>
        <p:txBody>
          <a:bodyPr/>
          <a:lstStyle>
            <a:lvl1pPr algn="r">
              <a:defRPr sz="440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1" y="3966882"/>
            <a:ext cx="6762749" cy="1752600"/>
          </a:xfrm>
        </p:spPr>
        <p:txBody>
          <a:bodyPr>
            <a:normAutofit/>
          </a:bodyPr>
          <a:lstStyle>
            <a:lvl1pPr marL="0" indent="0" algn="r">
              <a:spcBef>
                <a:spcPts val="600"/>
              </a:spcBef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SectionHead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2591360"/>
            <a:ext cx="7583487" cy="1362075"/>
          </a:xfrm>
        </p:spPr>
        <p:txBody>
          <a:bodyPr anchor="b" anchorCtr="0">
            <a:noAutofit/>
          </a:bodyPr>
          <a:lstStyle>
            <a:lvl1pPr algn="l">
              <a:defRPr sz="4400" b="1" cap="none" baseline="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3950354"/>
            <a:ext cx="7583487" cy="1500187"/>
          </a:xfrm>
        </p:spPr>
        <p:txBody>
          <a:bodyPr anchor="t" anchorCtr="0"/>
          <a:lstStyle>
            <a:lvl1pPr marL="0" indent="0" algn="l">
              <a:spcBef>
                <a:spcPts val="60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8541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3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5350" y="1438835"/>
            <a:ext cx="3657600" cy="789828"/>
          </a:xfrm>
        </p:spPr>
        <p:txBody>
          <a:bodyPr anchor="b">
            <a:noAutofit/>
          </a:bodyPr>
          <a:lstStyle>
            <a:lvl1pPr marL="0" indent="0" algn="ctr">
              <a:lnSpc>
                <a:spcPts val="3000"/>
              </a:lnSpc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5350" y="2362199"/>
            <a:ext cx="3657600" cy="36861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74059" y="2286000"/>
            <a:ext cx="3563003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815840" y="2286000"/>
            <a:ext cx="3566160" cy="1588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828801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779462" y="3991816"/>
            <a:ext cx="7585076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779462" y="1828800"/>
            <a:ext cx="3657600" cy="421957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half" idx="14"/>
          </p:nvPr>
        </p:nvSpPr>
        <p:spPr>
          <a:xfrm>
            <a:off x="77946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13" name="Content Placeholder 2"/>
          <p:cNvSpPr>
            <a:spLocks noGrp="1"/>
          </p:cNvSpPr>
          <p:nvPr>
            <p:ph sz="half" idx="15"/>
          </p:nvPr>
        </p:nvSpPr>
        <p:spPr>
          <a:xfrm>
            <a:off x="77946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4710953" y="1828801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15" name="Content Placeholder 2"/>
          <p:cNvSpPr>
            <a:spLocks noGrp="1"/>
          </p:cNvSpPr>
          <p:nvPr>
            <p:ph sz="half" idx="13"/>
          </p:nvPr>
        </p:nvSpPr>
        <p:spPr>
          <a:xfrm>
            <a:off x="4710953" y="3991816"/>
            <a:ext cx="3657600" cy="2057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Content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4" y="590550"/>
            <a:ext cx="365760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3023" y="739588"/>
            <a:ext cx="3657600" cy="530878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464" y="1816100"/>
            <a:ext cx="3657600" cy="38227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4AAA4-6363-4581-962D-1ACCC2D600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Overlay-PictureCap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977" y="187452"/>
            <a:ext cx="853665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533400"/>
            <a:ext cx="447675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86124" y="1828800"/>
            <a:ext cx="4474539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6124" y="6288741"/>
            <a:ext cx="1887537" cy="365125"/>
          </a:xfrm>
        </p:spPr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399" y="6288741"/>
            <a:ext cx="267596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188253" y="179292"/>
            <a:ext cx="3281087" cy="6483096"/>
          </a:xfrm>
          <a:prstGeom prst="round1Rect">
            <a:avLst>
              <a:gd name="adj" fmla="val 17325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0953" y="533400"/>
            <a:ext cx="3657600" cy="125253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596153" y="1600199"/>
            <a:ext cx="3657600" cy="3657601"/>
          </a:xfrm>
          <a:prstGeom prst="ellipse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10412" y="1828800"/>
            <a:ext cx="3657600" cy="3810000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verlay-PictureCaption-Ext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367" y="187452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038" y="3778624"/>
            <a:ext cx="7560515" cy="1102658"/>
          </a:xfrm>
        </p:spPr>
        <p:txBody>
          <a:bodyPr anchor="b"/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flipH="1">
            <a:off x="871584" y="762000"/>
            <a:ext cx="7427726" cy="2989730"/>
          </a:xfrm>
          <a:prstGeom prst="roundRect">
            <a:avLst>
              <a:gd name="adj" fmla="val 7476"/>
            </a:avLst>
          </a:prstGeom>
          <a:blipFill dpi="0" rotWithShape="0">
            <a:blip r:embed="rId3"/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8034" y="4827493"/>
            <a:ext cx="7559977" cy="1220881"/>
          </a:xfrm>
        </p:spPr>
        <p:txBody>
          <a:bodyPr>
            <a:normAutofit/>
          </a:bodyPr>
          <a:lstStyle>
            <a:lvl1pPr marL="0" indent="0">
              <a:spcBef>
                <a:spcPts val="3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288741"/>
            <a:ext cx="1865125" cy="365125"/>
          </a:xfrm>
        </p:spPr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25813" y="6288741"/>
            <a:ext cx="521755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Overlay-ContentSlid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887" y="186645"/>
            <a:ext cx="8827266" cy="6483096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28646" y="779463"/>
            <a:ext cx="1358153" cy="5268912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9462" y="779464"/>
            <a:ext cx="6170613" cy="5268911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1E1F5E1-2645-E44C-9CB2-54B2864529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803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Diagonal Corner Rectangle 7"/>
          <p:cNvSpPr/>
          <p:nvPr/>
        </p:nvSpPr>
        <p:spPr>
          <a:xfrm>
            <a:off x="189707" y="189707"/>
            <a:ext cx="8764587" cy="6478587"/>
          </a:xfrm>
          <a:prstGeom prst="round2DiagRect">
            <a:avLst>
              <a:gd name="adj1" fmla="val 9416"/>
              <a:gd name="adj2" fmla="val 0"/>
            </a:avLst>
          </a:prstGeom>
          <a:gradFill>
            <a:gsLst>
              <a:gs pos="17000">
                <a:schemeClr val="bg2"/>
              </a:gs>
              <a:gs pos="100000">
                <a:schemeClr val="tx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828800"/>
            <a:ext cx="7583487" cy="4208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1000" y="6288741"/>
            <a:ext cx="18875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940ED906-B8B4-3142-A5CB-C583EC1E0C73}" type="datetimeFigureOut">
              <a:rPr lang="en-US" smtClean="0"/>
              <a:pPr/>
              <a:t>4/16/2020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04615" y="6288741"/>
            <a:ext cx="5238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4411" y="219635"/>
            <a:ext cx="493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3DE8BAF-0F78-CF4F-8EAB-05F760F296E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</p:sldLayoutIdLst>
  <p:txStyles>
    <p:titleStyle>
      <a:lvl1pPr algn="l" defTabSz="914400" rtl="0" eaLnBrk="1" latinLnBrk="0" hangingPunct="1">
        <a:spcBef>
          <a:spcPct val="0"/>
        </a:spcBef>
        <a:buNone/>
        <a:defRPr sz="38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82575" indent="-282575" algn="l" defTabSz="914400" rtl="0" eaLnBrk="1" latinLnBrk="0" hangingPunct="1">
        <a:spcBef>
          <a:spcPts val="2000"/>
        </a:spcBef>
        <a:buFont typeface="Wingdings 2" pitchFamily="18" charset="2"/>
        <a:buChar char=""/>
        <a:defRPr sz="2200" kern="1200">
          <a:solidFill>
            <a:schemeClr val="bg1"/>
          </a:solidFill>
          <a:latin typeface="+mn-lt"/>
          <a:ea typeface="+mn-ea"/>
          <a:cs typeface="+mn-cs"/>
        </a:defRPr>
      </a:lvl1pPr>
      <a:lvl2pPr marL="577850" indent="-295275" algn="l" defTabSz="914400" rtl="0" eaLnBrk="1" latinLnBrk="0" hangingPunct="1">
        <a:spcBef>
          <a:spcPts val="600"/>
        </a:spcBef>
        <a:buFont typeface="Wingdings 2" pitchFamily="18" charset="2"/>
        <a:buChar char="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86042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143000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425575" indent="-282575" algn="l" defTabSz="914400" rtl="0" eaLnBrk="1" latinLnBrk="0" hangingPunct="1">
        <a:spcBef>
          <a:spcPts val="600"/>
        </a:spcBef>
        <a:buFont typeface="Wingdings 2" pitchFamily="18" charset="2"/>
        <a:buChar char="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1711325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6pPr>
      <a:lvl7pPr marL="20002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7pPr>
      <a:lvl8pPr marL="2290763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 smtClean="0">
          <a:solidFill>
            <a:schemeClr val="bg1"/>
          </a:solidFill>
          <a:latin typeface="+mn-lt"/>
          <a:ea typeface="+mn-ea"/>
          <a:cs typeface="+mn-cs"/>
        </a:defRPr>
      </a:lvl8pPr>
      <a:lvl9pPr marL="2571750" indent="-288925" algn="l" defTabSz="914400" rtl="0" eaLnBrk="1" latinLnBrk="0" hangingPunct="1">
        <a:spcBef>
          <a:spcPct val="20000"/>
        </a:spcBef>
        <a:buFont typeface="Wingdings 2" pitchFamily="18" charset="2"/>
        <a:buChar char=""/>
        <a:defRPr lang="en-US" sz="1800" kern="1200" dirty="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noProof="0" dirty="0"/>
              <a:t>Paratoi Cynnig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y-GB" noProof="0" dirty="0"/>
          </a:p>
          <a:p>
            <a:endParaRPr lang="cy-GB" noProof="0" dirty="0"/>
          </a:p>
        </p:txBody>
      </p:sp>
      <p:pic>
        <p:nvPicPr>
          <p:cNvPr id="4" name="Picture 3" descr="img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3178" y="957503"/>
            <a:ext cx="3886200" cy="208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148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>
                <a:latin typeface="Arial" charset="0"/>
                <a:ea typeface="ＭＳ Ｐゴシック" charset="0"/>
              </a:rPr>
              <a:t>Camau </a:t>
            </a:r>
            <a:r>
              <a:rPr lang="cy-GB" dirty="0">
                <a:latin typeface="Arial" charset="0"/>
                <a:ea typeface="ＭＳ Ｐゴシック" charset="0"/>
              </a:rPr>
              <a:t>arferol mewn ymchwil</a:t>
            </a:r>
            <a:endParaRPr lang="cy-GB" noProof="0" dirty="0">
              <a:latin typeface="Arial" charset="0"/>
              <a:ea typeface="ＭＳ Ｐゴシック" charset="0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779464" y="1828800"/>
            <a:ext cx="6538156" cy="403739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cy-GB" sz="2400" noProof="0" dirty="0">
                <a:latin typeface="Arial" charset="0"/>
                <a:ea typeface="ＭＳ Ｐゴシック" charset="0"/>
              </a:rPr>
              <a:t>Nodi pwnc a chwestiwn</a:t>
            </a:r>
          </a:p>
          <a:p>
            <a:pPr eaLnBrk="1" hangingPunct="1">
              <a:lnSpc>
                <a:spcPct val="90000"/>
              </a:lnSpc>
            </a:pPr>
            <a:r>
              <a:rPr lang="cy-GB" sz="2400" dirty="0">
                <a:latin typeface="Arial" charset="0"/>
                <a:ea typeface="ＭＳ Ｐゴシック" charset="0"/>
              </a:rPr>
              <a:t>Pa fath o wybodaeth sydd ei hangen</a:t>
            </a:r>
            <a:r>
              <a:rPr lang="cy-GB" sz="2400" noProof="0" dirty="0">
                <a:latin typeface="Arial" charset="0"/>
                <a:ea typeface="ＭＳ Ｐゴシック" charset="0"/>
              </a:rPr>
              <a:t>?</a:t>
            </a:r>
          </a:p>
          <a:p>
            <a:pPr eaLnBrk="1" hangingPunct="1">
              <a:lnSpc>
                <a:spcPct val="90000"/>
              </a:lnSpc>
            </a:pPr>
            <a:r>
              <a:rPr lang="cy-GB" sz="2400" noProof="0" dirty="0">
                <a:latin typeface="Arial" charset="0"/>
                <a:ea typeface="ＭＳ Ｐゴシック" charset="0"/>
              </a:rPr>
              <a:t>Pa ddulliau sydd orau i gynhyrchu’r wybodaeth honno?</a:t>
            </a:r>
          </a:p>
          <a:p>
            <a:pPr eaLnBrk="1" hangingPunct="1">
              <a:lnSpc>
                <a:spcPct val="90000"/>
              </a:lnSpc>
            </a:pPr>
            <a:r>
              <a:rPr lang="cy-GB" sz="2400" noProof="0" dirty="0">
                <a:latin typeface="Arial" charset="0"/>
                <a:ea typeface="ＭＳ Ｐゴシック" charset="0"/>
              </a:rPr>
              <a:t>Casglu data gan ddefnyddio’r dulliau a ddewiswyd</a:t>
            </a:r>
          </a:p>
          <a:p>
            <a:pPr>
              <a:lnSpc>
                <a:spcPct val="90000"/>
              </a:lnSpc>
            </a:pPr>
            <a:r>
              <a:rPr lang="cy-GB" sz="2400" dirty="0">
                <a:latin typeface="Arial" charset="0"/>
                <a:ea typeface="ＭＳ Ｐゴシック" charset="0"/>
              </a:rPr>
              <a:t>Dadansoddi data a dod i gasgliadau
Cyflwyno casgliadau</a:t>
            </a:r>
            <a:endParaRPr lang="cy-GB" sz="2400" noProof="0" dirty="0">
              <a:latin typeface="Arial" charset="0"/>
              <a:ea typeface="ＭＳ Ｐゴシック" charset="0"/>
            </a:endParaRPr>
          </a:p>
          <a:p>
            <a:pPr>
              <a:lnSpc>
                <a:spcPct val="90000"/>
              </a:lnSpc>
            </a:pPr>
            <a:r>
              <a:rPr lang="cy-GB" sz="2400" dirty="0">
                <a:latin typeface="Arial" charset="0"/>
                <a:ea typeface="ＭＳ Ｐゴシック" charset="0"/>
              </a:rPr>
              <a:t>Nodi pynciau dilynol</a:t>
            </a:r>
            <a:endParaRPr lang="cy-GB" sz="2400" noProof="0" dirty="0">
              <a:latin typeface="Arial" charset="0"/>
              <a:ea typeface="ＭＳ Ｐゴシック" charset="0"/>
            </a:endParaRPr>
          </a:p>
        </p:txBody>
      </p:sp>
      <p:pic>
        <p:nvPicPr>
          <p:cNvPr id="3" name="Picture 2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024" y="4460724"/>
            <a:ext cx="2225740" cy="2215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123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Dewis pwnc ymchwil</a:t>
            </a:r>
            <a:endParaRPr lang="cy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noProof="0" dirty="0"/>
              <a:t>Mae’n bwysig mai chi sy’n gwneud y dewis hwn gan mai chi sy’n gorfod ei wneud, darllen popeth amdano ac ysgrifennu popeth yn ei gylch.</a:t>
            </a:r>
          </a:p>
          <a:p>
            <a:r>
              <a:rPr lang="cy-GB" noProof="0" dirty="0"/>
              <a:t>Efallai</a:t>
            </a:r>
          </a:p>
          <a:p>
            <a:pPr lvl="1"/>
            <a:r>
              <a:rPr lang="cy-GB" noProof="0" dirty="0"/>
              <a:t>Eich bod wedi hoffi pwnc penodol mewn darlithoedd</a:t>
            </a:r>
          </a:p>
          <a:p>
            <a:pPr lvl="1"/>
            <a:r>
              <a:rPr lang="cy-GB" noProof="0" dirty="0"/>
              <a:t>Bod aseiniad wedi’ch gadael </a:t>
            </a:r>
            <a:r>
              <a:rPr lang="cy-GB" dirty="0"/>
              <a:t>â chwestiwn rydych chi’n ysu am gael ateb iddo</a:t>
            </a:r>
          </a:p>
          <a:p>
            <a:pPr lvl="1"/>
            <a:r>
              <a:rPr lang="cy-GB" noProof="0" dirty="0"/>
              <a:t>Eich bod wastad wedi eisiau gwybod rhywbeth</a:t>
            </a:r>
          </a:p>
          <a:p>
            <a:pPr lvl="1"/>
            <a:r>
              <a:rPr lang="cy-GB" noProof="0" dirty="0"/>
              <a:t>Eich bod eisiau dilyn trywydd newydd</a:t>
            </a:r>
          </a:p>
          <a:p>
            <a:pPr lvl="1"/>
            <a:r>
              <a:rPr lang="cy-GB" noProof="0" dirty="0"/>
              <a:t>Eich bod eisiau cadarnhau’r cyfeiriad a                                 ddewiswyd gennych</a:t>
            </a:r>
          </a:p>
        </p:txBody>
      </p:sp>
      <p:pic>
        <p:nvPicPr>
          <p:cNvPr id="4" name="Picture 3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052" y="5213049"/>
            <a:ext cx="1917422" cy="1462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4413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noProof="0" dirty="0"/>
              <a:t>Cyflwyniad i baradeimau ymchwil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4" y="1958141"/>
            <a:ext cx="5243966" cy="3061383"/>
          </a:xfrm>
        </p:spPr>
        <p:txBody>
          <a:bodyPr>
            <a:normAutofit fontScale="70000" lnSpcReduction="20000"/>
          </a:bodyPr>
          <a:lstStyle/>
          <a:p>
            <a:r>
              <a:rPr lang="cy-GB" sz="2800" noProof="0" dirty="0">
                <a:latin typeface="Arial" charset="0"/>
                <a:ea typeface="MS PGothic" charset="0"/>
              </a:rPr>
              <a:t>Mae paradeim yn cyfeirio at y ‘ffordd mae pethau’n cael eu gwneud’ mewn perthynas </a:t>
            </a:r>
            <a:r>
              <a:rPr lang="cy-GB" sz="2900" dirty="0">
                <a:latin typeface="Arial" charset="0"/>
                <a:ea typeface="MS PGothic" charset="0"/>
              </a:rPr>
              <a:t>â datblygiad pwnc</a:t>
            </a:r>
            <a:endParaRPr lang="cy-GB" sz="2800" noProof="0" dirty="0">
              <a:latin typeface="Arial" charset="0"/>
              <a:ea typeface="MS PGothic" charset="0"/>
            </a:endParaRPr>
          </a:p>
          <a:p>
            <a:r>
              <a:rPr lang="cy-GB" sz="2800" noProof="0" dirty="0">
                <a:latin typeface="Arial" charset="0"/>
                <a:ea typeface="MS PGothic" charset="0"/>
              </a:rPr>
              <a:t>Mae’n awgrymu bod y ddisgyblaeth yn derbyn rhai</a:t>
            </a:r>
          </a:p>
          <a:p>
            <a:pPr lvl="1"/>
            <a:r>
              <a:rPr lang="cy-GB" sz="2400" dirty="0">
                <a:latin typeface="Arial" charset="0"/>
                <a:ea typeface="MS PGothic" charset="0"/>
              </a:rPr>
              <a:t>credoau sylfaenol (e.e. mae'r byd yn grwn)
canllawiau ar sut i ymdrin â phroblemau (e.e. cylchoedd ymchwil gweithredol neu brofi rhagdybiaeth)
</a:t>
            </a:r>
            <a:r>
              <a:rPr lang="cy-GB" sz="2400" noProof="0" dirty="0">
                <a:latin typeface="Arial" charset="0"/>
                <a:ea typeface="MS PGothic" charset="0"/>
              </a:rPr>
              <a:t>dulliau a ddefnyddir (e.e. cyfweliadau neu arbrofion)</a:t>
            </a:r>
          </a:p>
          <a:p>
            <a:pPr marL="0" indent="0">
              <a:buNone/>
            </a:pPr>
            <a:endParaRPr lang="cy-GB" noProof="0" dirty="0"/>
          </a:p>
        </p:txBody>
      </p:sp>
      <p:pic>
        <p:nvPicPr>
          <p:cNvPr id="4" name="Picture 3" descr="img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286" y="2079474"/>
            <a:ext cx="2552095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63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y-GB" noProof="0" dirty="0">
                <a:ea typeface="+mj-ea"/>
                <a:cs typeface="+mj-cs"/>
              </a:rPr>
              <a:t>Dau baradeim </a:t>
            </a:r>
            <a:r>
              <a:rPr lang="cy-GB" noProof="0" dirty="0" err="1">
                <a:ea typeface="+mj-ea"/>
                <a:cs typeface="+mj-cs"/>
              </a:rPr>
              <a:t>trosfwaol</a:t>
            </a:r>
            <a:endParaRPr lang="cy-GB" noProof="0" dirty="0">
              <a:ea typeface="+mj-ea"/>
              <a:cs typeface="+mj-cs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buFont typeface="Wingdings" charset="0"/>
              <a:buChar char="n"/>
              <a:defRPr/>
            </a:pPr>
            <a:endParaRPr lang="cy-GB" sz="1600" noProof="0" dirty="0">
              <a:ea typeface="+mn-ea"/>
              <a:cs typeface="+mn-cs"/>
            </a:endParaRPr>
          </a:p>
          <a:p>
            <a:pPr eaLnBrk="1" hangingPunct="1">
              <a:buFont typeface="Wingdings" charset="0"/>
              <a:buChar char="n"/>
              <a:defRPr/>
            </a:pPr>
            <a:r>
              <a:rPr lang="cy-GB" sz="1600" noProof="0" dirty="0" err="1">
                <a:ea typeface="+mn-ea"/>
                <a:cs typeface="+mn-cs"/>
              </a:rPr>
              <a:t>Positifaidd</a:t>
            </a:r>
            <a:r>
              <a:rPr lang="cy-GB" sz="1600" noProof="0" dirty="0">
                <a:ea typeface="+mn-ea"/>
                <a:cs typeface="+mn-cs"/>
              </a:rPr>
              <a:t> neu </a:t>
            </a:r>
            <a:r>
              <a:rPr lang="cy-GB" sz="1600" noProof="0" dirty="0" err="1">
                <a:ea typeface="+mn-ea"/>
                <a:cs typeface="+mn-cs"/>
              </a:rPr>
              <a:t>Ffenomenolegol</a:t>
            </a:r>
            <a:br>
              <a:rPr lang="cy-GB" sz="1600" noProof="0" dirty="0">
                <a:ea typeface="+mn-ea"/>
                <a:cs typeface="+mn-cs"/>
              </a:rPr>
            </a:br>
            <a:endParaRPr lang="cy-GB" sz="1600" noProof="0" dirty="0">
              <a:ea typeface="+mn-ea"/>
              <a:cs typeface="+mn-cs"/>
            </a:endParaRPr>
          </a:p>
          <a:p>
            <a:pPr>
              <a:buFont typeface="Wingdings" charset="0"/>
              <a:buChar char="n"/>
              <a:defRPr/>
            </a:pPr>
            <a:r>
              <a:rPr lang="cy-GB" sz="2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Meintiol neu Ansoddol</a:t>
            </a:r>
          </a:p>
          <a:p>
            <a:pPr>
              <a:buFont typeface="Wingdings" charset="0"/>
              <a:buChar char="n"/>
              <a:defRPr/>
            </a:pPr>
            <a:endParaRPr lang="cy-GB" sz="1600" noProof="0" dirty="0">
              <a:ea typeface="+mn-ea"/>
              <a:cs typeface="+mn-cs"/>
            </a:endParaRPr>
          </a:p>
          <a:p>
            <a:pPr>
              <a:buFont typeface="Wingdings" charset="0"/>
              <a:buChar char="n"/>
              <a:defRPr/>
            </a:pPr>
            <a:r>
              <a:rPr lang="cy-GB" sz="1600" b="1" dirty="0"/>
              <a:t>Meintiol
</a:t>
            </a:r>
            <a:r>
              <a:rPr lang="cy-GB" sz="1600" dirty="0" err="1"/>
              <a:t>gwrthrychyddol</a:t>
            </a:r>
            <a:r>
              <a:rPr lang="cy-GB" sz="1600" dirty="0"/>
              <a:t>, gwyddonol rhesymegol, </a:t>
            </a:r>
            <a:r>
              <a:rPr lang="cy-GB" sz="1600" dirty="0" err="1"/>
              <a:t>arbrofolyddol</a:t>
            </a:r>
            <a:r>
              <a:rPr lang="cy-GB" sz="1600" noProof="0" dirty="0">
                <a:ea typeface="+mn-ea"/>
              </a:rPr>
              <a:t>, </a:t>
            </a:r>
            <a:r>
              <a:rPr lang="cy-GB" sz="1600" noProof="0" dirty="0" err="1">
                <a:ea typeface="+mn-ea"/>
              </a:rPr>
              <a:t>traddodiadyddol</a:t>
            </a:r>
            <a:endParaRPr lang="cy-GB" sz="1600" noProof="0" dirty="0">
              <a:ea typeface="+mn-ea"/>
            </a:endParaRPr>
          </a:p>
          <a:p>
            <a:pPr lvl="1" eaLnBrk="1" hangingPunct="1">
              <a:buFont typeface="Wingdings" charset="0"/>
              <a:buChar char="q"/>
              <a:defRPr/>
            </a:pPr>
            <a:endParaRPr lang="cy-GB" sz="1600" noProof="0" dirty="0">
              <a:ea typeface="+mn-ea"/>
            </a:endParaRPr>
          </a:p>
          <a:p>
            <a:pPr>
              <a:buFont typeface="Wingdings" charset="0"/>
              <a:buChar char="n"/>
              <a:defRPr/>
            </a:pPr>
            <a:r>
              <a:rPr lang="cy-GB" sz="1600" b="1" dirty="0"/>
              <a:t>Ansoddol
</a:t>
            </a:r>
            <a:r>
              <a:rPr lang="cy-GB" sz="1600" dirty="0" err="1"/>
              <a:t>goddrychyddol</a:t>
            </a:r>
            <a:r>
              <a:rPr lang="cy-GB" sz="1600" noProof="0" dirty="0">
                <a:ea typeface="+mn-ea"/>
              </a:rPr>
              <a:t>, dyneiddiol, deongliadol, trwy gasglu</a:t>
            </a:r>
          </a:p>
        </p:txBody>
      </p:sp>
      <p:pic>
        <p:nvPicPr>
          <p:cNvPr id="20483" name="Picture 4" descr="MPj04117660000[1]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733949" y="1125538"/>
            <a:ext cx="1503362" cy="2260600"/>
          </a:xfrm>
          <a:noFill/>
        </p:spPr>
      </p:pic>
      <p:pic>
        <p:nvPicPr>
          <p:cNvPr id="20484" name="Picture 6" descr="MPj042217100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49" y="3789363"/>
            <a:ext cx="1471613" cy="198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5670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Gwahaniaethau sylfaenol o ran dull</a:t>
            </a:r>
            <a:endParaRPr lang="cy-GB" noProof="0" dirty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68313" y="1503578"/>
            <a:ext cx="4033837" cy="4530725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buFont typeface="Wingdings" charset="0"/>
              <a:buChar char="n"/>
              <a:defRPr/>
            </a:pPr>
            <a:endParaRPr lang="cy-GB" sz="2000" b="1" noProof="0" dirty="0">
              <a:ea typeface="+mn-ea"/>
              <a:cs typeface="+mn-cs"/>
            </a:endParaRPr>
          </a:p>
          <a:p>
            <a:pPr>
              <a:buFont typeface="Wingdings" charset="0"/>
              <a:buChar char="n"/>
              <a:defRPr/>
            </a:pPr>
            <a:r>
              <a:rPr lang="cy-GB" sz="4200" b="1" dirty="0"/>
              <a:t>Meintiol
</a:t>
            </a:r>
            <a:r>
              <a:rPr lang="cy-GB" dirty="0"/>
              <a:t>mae'r byd yn wrthrychol i'r ymchwilydd.</a:t>
            </a:r>
            <a:endParaRPr lang="cy-GB" sz="2000" noProof="0" dirty="0">
              <a:ea typeface="+mn-ea"/>
              <a:cs typeface="+mn-cs"/>
            </a:endParaRPr>
          </a:p>
          <a:p>
            <a:pPr>
              <a:buFont typeface="Wingdings" charset="0"/>
              <a:buChar char="q"/>
              <a:defRPr/>
            </a:pPr>
            <a:r>
              <a:rPr lang="cy-GB" dirty="0"/>
              <a:t>dim ond gwybodaeth sy'n weladwy ac yn fesuradwy y gellir ei hystyried yn wybodaeth.</a:t>
            </a:r>
            <a:endParaRPr lang="cy-GB" sz="2000" noProof="0" dirty="0">
              <a:ea typeface="+mn-ea"/>
              <a:cs typeface="+mn-cs"/>
            </a:endParaRPr>
          </a:p>
          <a:p>
            <a:pPr>
              <a:buFont typeface="Wingdings" charset="0"/>
              <a:buChar char="q"/>
              <a:defRPr/>
            </a:pPr>
            <a:r>
              <a:rPr lang="cy-GB" dirty="0"/>
              <a:t>nid yw’r ymchwil yn gysylltiedig â'r ymchwilwyr ac mae'r ffenomen yn bodoli cyn ac ar ôl eu hymwneud nhw.</a:t>
            </a:r>
            <a:endParaRPr lang="cy-GB" sz="2000" noProof="0" dirty="0">
              <a:ea typeface="+mn-ea"/>
              <a:cs typeface="+mn-cs"/>
            </a:endParaRPr>
          </a:p>
          <a:p>
            <a:pPr>
              <a:buFont typeface="Wingdings" charset="0"/>
              <a:buChar char="q"/>
              <a:defRPr/>
            </a:pPr>
            <a:r>
              <a:rPr lang="cy-GB" dirty="0"/>
              <a:t>Mae’n ceisio profi rhywbeth.</a:t>
            </a:r>
            <a:endParaRPr lang="cy-GB" sz="2000" noProof="0" dirty="0">
              <a:ea typeface="+mn-ea"/>
              <a:cs typeface="+mn-cs"/>
            </a:endParaRPr>
          </a:p>
          <a:p>
            <a:pPr>
              <a:buFont typeface="Wingdings" charset="0"/>
              <a:buChar char="q"/>
              <a:defRPr/>
            </a:pPr>
            <a:r>
              <a:rPr lang="cy-GB" dirty="0"/>
              <a:t>Rhifau.</a:t>
            </a:r>
            <a:endParaRPr lang="cy-GB" sz="2000" noProof="0" dirty="0">
              <a:ea typeface="+mn-ea"/>
              <a:cs typeface="+mn-cs"/>
            </a:endParaRPr>
          </a:p>
        </p:txBody>
      </p:sp>
      <p:sp>
        <p:nvSpPr>
          <p:cNvPr id="21508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3438" y="1503578"/>
            <a:ext cx="4033837" cy="4530725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lnSpc>
                <a:spcPct val="90000"/>
              </a:lnSpc>
              <a:buFont typeface="Wingdings" charset="0"/>
              <a:buChar char="n"/>
              <a:defRPr/>
            </a:pPr>
            <a:endParaRPr lang="cy-GB" sz="2000" b="1" noProof="0" dirty="0">
              <a:ea typeface="+mn-ea"/>
              <a:cs typeface="+mn-cs"/>
            </a:endParaRPr>
          </a:p>
          <a:p>
            <a:pPr>
              <a:lnSpc>
                <a:spcPct val="90000"/>
              </a:lnSpc>
              <a:buFont typeface="Wingdings" charset="0"/>
              <a:buChar char="n"/>
              <a:defRPr/>
            </a:pPr>
            <a:r>
              <a:rPr lang="cy-GB" sz="5200" b="1" dirty="0"/>
              <a:t>Ansoddol
</a:t>
            </a:r>
            <a:r>
              <a:rPr lang="cy-GB" dirty="0"/>
              <a:t>mae'r byd yn cael ei luniadu a'i ddeall yn gymdeithasol drwy archwilio profiad neu ganfyddiad </a:t>
            </a:r>
            <a:r>
              <a:rPr lang="cy-GB" sz="2100" dirty="0">
                <a:solidFill>
                  <a:prstClr val="white"/>
                </a:solidFill>
              </a:rPr>
              <a:t>dynol</a:t>
            </a:r>
            <a:r>
              <a:rPr lang="cy-GB" dirty="0"/>
              <a:t> ohono.
dull ehangach mwy cymhleth o ddeall ffenomen</a:t>
            </a:r>
            <a:r>
              <a:rPr lang="cy-GB" sz="2000" noProof="0" dirty="0">
                <a:ea typeface="+mn-ea"/>
                <a:cs typeface="+mn-cs"/>
              </a:rPr>
              <a:t>.</a:t>
            </a:r>
          </a:p>
          <a:p>
            <a:pPr>
              <a:lnSpc>
                <a:spcPct val="90000"/>
              </a:lnSpc>
              <a:buFont typeface="Wingdings" charset="0"/>
              <a:buChar char="q"/>
              <a:defRPr/>
            </a:pPr>
            <a:r>
              <a:rPr lang="cy-GB" dirty="0"/>
              <a:t>mae’r ymchwilydd yn ymwneud </a:t>
            </a:r>
            <a:r>
              <a:rPr lang="cy-GB" sz="2100" dirty="0"/>
              <a:t>â </a:t>
            </a:r>
            <a:r>
              <a:rPr lang="cy-GB" sz="2100" dirty="0">
                <a:solidFill>
                  <a:prstClr val="white"/>
                </a:solidFill>
              </a:rPr>
              <a:t>dealltwriaeth drwy ddehongli</a:t>
            </a:r>
            <a:r>
              <a:rPr lang="cy-GB" dirty="0"/>
              <a:t> ac yn dylanwadu ar hynny</a:t>
            </a:r>
            <a:r>
              <a:rPr lang="cy-GB" sz="2000" noProof="0" dirty="0">
                <a:ea typeface="+mn-ea"/>
                <a:cs typeface="+mn-cs"/>
              </a:rPr>
              <a:t>.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q"/>
              <a:defRPr/>
            </a:pPr>
            <a:r>
              <a:rPr lang="cy-GB" sz="2000" noProof="0" dirty="0">
                <a:ea typeface="+mn-ea"/>
                <a:cs typeface="+mn-cs"/>
              </a:rPr>
              <a:t>Mae’n ceisio rhoi dirnadaeth gyfoethog.</a:t>
            </a:r>
          </a:p>
          <a:p>
            <a:pPr eaLnBrk="1" hangingPunct="1">
              <a:lnSpc>
                <a:spcPct val="90000"/>
              </a:lnSpc>
              <a:buFont typeface="Wingdings" charset="0"/>
              <a:buChar char="q"/>
              <a:defRPr/>
            </a:pPr>
            <a:r>
              <a:rPr lang="cy-GB" sz="2000" noProof="0" dirty="0">
                <a:ea typeface="+mn-ea"/>
                <a:cs typeface="+mn-cs"/>
              </a:rPr>
              <a:t>Geiriau.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endParaRPr lang="cy-GB" sz="2000" noProof="0" dirty="0"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3338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y-GB" dirty="0">
                <a:latin typeface="Arial" charset="0"/>
                <a:ea typeface="MS PGothic" charset="0"/>
              </a:rPr>
              <a:t>Ffyrdd o weld y byd yn ‘ansoddol’</a:t>
            </a:r>
            <a:endParaRPr lang="cy-GB" noProof="0" dirty="0">
              <a:latin typeface="Arial" charset="0"/>
              <a:ea typeface="MS PGothic" charset="0"/>
            </a:endParaRP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dirty="0" err="1">
                <a:latin typeface="Arial" charset="0"/>
                <a:ea typeface="MS PGothic" charset="0"/>
              </a:rPr>
              <a:t>Ffenomenoleg</a:t>
            </a:r>
            <a:r>
              <a:rPr lang="cy-GB" dirty="0">
                <a:latin typeface="Arial" charset="0"/>
                <a:ea typeface="MS PGothic" charset="0"/>
              </a:rPr>
              <a:t>
Ymchwil gweithredol</a:t>
            </a:r>
            <a:endParaRPr lang="cy-GB" noProof="0" dirty="0">
              <a:latin typeface="Arial" charset="0"/>
              <a:ea typeface="MS PGothic" charset="0"/>
            </a:endParaRPr>
          </a:p>
          <a:p>
            <a:r>
              <a:rPr lang="cy-GB" dirty="0">
                <a:latin typeface="Arial" charset="0"/>
                <a:ea typeface="MS PGothic" charset="0"/>
              </a:rPr>
              <a:t>Astudiaethau achos
Ethnograffeg</a:t>
            </a:r>
            <a:endParaRPr lang="cy-GB" noProof="0" dirty="0">
              <a:latin typeface="Arial" charset="0"/>
              <a:ea typeface="MS PGothic" charset="0"/>
            </a:endParaRPr>
          </a:p>
          <a:p>
            <a:r>
              <a:rPr lang="cy-GB" dirty="0">
                <a:latin typeface="Arial" charset="0"/>
                <a:ea typeface="MS PGothic" charset="0"/>
              </a:rPr>
              <a:t>Damcaniaeth seiliedig
A llawer mwy </a:t>
            </a:r>
            <a:r>
              <a:rPr lang="cy-GB" noProof="0" dirty="0">
                <a:latin typeface="Arial" charset="0"/>
                <a:ea typeface="MS PGothic" charset="0"/>
              </a:rPr>
              <a:t>…</a:t>
            </a:r>
          </a:p>
        </p:txBody>
      </p:sp>
      <p:pic>
        <p:nvPicPr>
          <p:cNvPr id="2" name="Picture 1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702" y="1828800"/>
            <a:ext cx="3492500" cy="2324100"/>
          </a:xfrm>
          <a:prstGeom prst="rect">
            <a:avLst/>
          </a:prstGeom>
        </p:spPr>
      </p:pic>
      <p:pic>
        <p:nvPicPr>
          <p:cNvPr id="3" name="Picture 2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607" y="3881664"/>
            <a:ext cx="349250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53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787052"/>
            <a:ext cx="7583487" cy="1044388"/>
          </a:xfrm>
        </p:spPr>
        <p:txBody>
          <a:bodyPr>
            <a:normAutofit fontScale="90000"/>
          </a:bodyPr>
          <a:lstStyle/>
          <a:p>
            <a:br>
              <a:rPr lang="cy-GB" dirty="0"/>
            </a:br>
            <a:br>
              <a:rPr lang="cy-GB" dirty="0"/>
            </a:br>
            <a:br>
              <a:rPr lang="cy-GB" dirty="0"/>
            </a:br>
            <a:br>
              <a:rPr lang="cy-GB" dirty="0"/>
            </a:br>
            <a:r>
              <a:rPr lang="cy-GB" dirty="0"/>
              <a:t>Pa fathau o gwestiynau ymchwil sy'n briodol ar gyfer ymchwil </a:t>
            </a:r>
            <a:r>
              <a:rPr lang="cy-GB" dirty="0" err="1"/>
              <a:t>ansoddo</a:t>
            </a:r>
            <a:r>
              <a:rPr lang="en-GB" dirty="0"/>
              <a:t>l?</a:t>
            </a:r>
            <a:endParaRPr lang="cy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2334404"/>
            <a:ext cx="7583487" cy="3333073"/>
          </a:xfrm>
        </p:spPr>
        <p:txBody>
          <a:bodyPr/>
          <a:lstStyle/>
          <a:p>
            <a:pPr lvl="1"/>
            <a:r>
              <a:rPr lang="cy-GB" dirty="0"/>
              <a:t>Beth yw hanfod …</a:t>
            </a:r>
            <a:endParaRPr lang="cy-GB" noProof="0" dirty="0"/>
          </a:p>
          <a:p>
            <a:pPr lvl="1"/>
            <a:r>
              <a:rPr lang="cy-GB" dirty="0"/>
              <a:t>Beth a olygwn wrth  </a:t>
            </a:r>
            <a:r>
              <a:rPr lang="cy-GB" noProof="0" dirty="0"/>
              <a:t>…</a:t>
            </a:r>
          </a:p>
          <a:p>
            <a:pPr lvl="1"/>
            <a:r>
              <a:rPr lang="cy-GB" dirty="0"/>
              <a:t>Sut mae pobl yn profi …</a:t>
            </a:r>
            <a:endParaRPr lang="cy-GB" noProof="0" dirty="0"/>
          </a:p>
          <a:p>
            <a:pPr lvl="1"/>
            <a:r>
              <a:rPr lang="pl-PL" dirty="0"/>
              <a:t>Beth yw canfyddiad pobl o </a:t>
            </a:r>
            <a:r>
              <a:rPr lang="cy-GB" noProof="0" dirty="0"/>
              <a:t>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60" y="4401820"/>
            <a:ext cx="2773680" cy="2080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2365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Gweld y byd yn feintiol</a:t>
            </a:r>
            <a:r>
              <a:rPr lang="es-ES" dirty="0"/>
              <a:t>
</a:t>
            </a:r>
            <a:endParaRPr lang="cy-GB" noProof="0" dirty="0"/>
          </a:p>
        </p:txBody>
      </p:sp>
      <p:pic>
        <p:nvPicPr>
          <p:cNvPr id="4" name="Content Placeholder 3" descr="storks2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1676820"/>
            <a:ext cx="5184576" cy="4142578"/>
          </a:xfrm>
        </p:spPr>
      </p:pic>
      <p:pic>
        <p:nvPicPr>
          <p:cNvPr id="5" name="Picture 4" descr="images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00192" y="3429000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885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787052"/>
            <a:ext cx="7583487" cy="1044388"/>
          </a:xfrm>
        </p:spPr>
        <p:txBody>
          <a:bodyPr>
            <a:normAutofit fontScale="90000"/>
          </a:bodyPr>
          <a:lstStyle/>
          <a:p>
            <a:r>
              <a:rPr lang="cy-GB" dirty="0"/>
              <a:t>Pa fathau o gwestiynau ymchwil sy'n briodol ar gyfer ymchwil meintiol?</a:t>
            </a:r>
            <a:endParaRPr lang="cy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2334404"/>
            <a:ext cx="7583487" cy="3333073"/>
          </a:xfrm>
        </p:spPr>
        <p:txBody>
          <a:bodyPr/>
          <a:lstStyle/>
          <a:p>
            <a:pPr lvl="1"/>
            <a:r>
              <a:rPr lang="cy-GB" dirty="0"/>
              <a:t>Faint, sawl, pa mor fawr, pa effaith</a:t>
            </a:r>
            <a:r>
              <a:rPr lang="cy-GB" noProof="0" dirty="0"/>
              <a:t>...</a:t>
            </a:r>
          </a:p>
          <a:p>
            <a:pPr lvl="1"/>
            <a:r>
              <a:rPr lang="cy-GB" dirty="0"/>
              <a:t>Hefyd yn gallu chwilio am gydberthynas neu gymariaethau o werthoedd rhifiadol (e.e. cymedr)]
Trwy effeithiau mesuredig</a:t>
            </a:r>
            <a:endParaRPr lang="cy-GB" noProof="0" dirty="0"/>
          </a:p>
          <a:p>
            <a:pPr lvl="1"/>
            <a:r>
              <a:rPr lang="cy-GB" dirty="0"/>
              <a:t>Achos ac effaith. Os bydd hyn yn digwydd, beth fydd yr achos
Rhaid iddynt fod wedi'u nodi'n glir iawn</a:t>
            </a:r>
            <a:endParaRPr lang="cy-GB" noProof="0" dirty="0"/>
          </a:p>
        </p:txBody>
      </p:sp>
      <p:pic>
        <p:nvPicPr>
          <p:cNvPr id="4" name="Picture 3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701" y="5028244"/>
            <a:ext cx="2928378" cy="127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9650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Mae’n ymwneud â mesur</a:t>
            </a:r>
            <a:endParaRPr lang="cy-GB" noProof="0" dirty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y-GB" dirty="0"/>
              <a:t>Mae'r ystadegau'n dibynnu ar fesur </a:t>
            </a:r>
            <a:r>
              <a:rPr lang="cy-GB" dirty="0">
                <a:solidFill>
                  <a:prstClr val="white"/>
                </a:solidFill>
              </a:rPr>
              <a:t>ffenomenau yn </a:t>
            </a:r>
            <a:r>
              <a:rPr lang="cy-GB" dirty="0"/>
              <a:t>rhifiadol, neu eu </a:t>
            </a:r>
            <a:r>
              <a:rPr lang="cy-GB" u="sng" dirty="0"/>
              <a:t>gweithredoli</a:t>
            </a:r>
            <a:r>
              <a:rPr lang="cy-GB" dirty="0"/>
              <a:t> </a:t>
            </a:r>
            <a:endParaRPr lang="cy-GB" noProof="0" dirty="0"/>
          </a:p>
          <a:p>
            <a:r>
              <a:rPr lang="cy-GB" dirty="0"/>
              <a:t>Pan fyddwn yn mesur un ffenomen rydym yn cynrychioli hyn yn rhifol fel </a:t>
            </a:r>
            <a:r>
              <a:rPr lang="cy-GB" u="sng" dirty="0"/>
              <a:t>newidyn.</a:t>
            </a:r>
            <a:r>
              <a:rPr lang="cy-GB" dirty="0"/>
              <a:t> </a:t>
            </a:r>
          </a:p>
          <a:p>
            <a:r>
              <a:rPr lang="cy-GB" dirty="0"/>
              <a:t>Mae rhai cysyniadau'n hawdd eu mesur; mae angen rhywfaint o greadigrwydd ar gyfer eraill</a:t>
            </a:r>
            <a:endParaRPr lang="cy-GB" noProof="0" dirty="0"/>
          </a:p>
        </p:txBody>
      </p:sp>
      <p:pic>
        <p:nvPicPr>
          <p:cNvPr id="2" name="Picture 1" descr="imag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189" y="4523619"/>
            <a:ext cx="1725192" cy="171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7884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Dulliau casglu data (nodweddiadol)</a:t>
            </a:r>
            <a:endParaRPr lang="cy-GB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y-GB" sz="2400" b="1" dirty="0"/>
              <a:t>Ansoddol
</a:t>
            </a:r>
            <a:r>
              <a:rPr lang="cy-GB" dirty="0">
                <a:solidFill>
                  <a:srgbClr val="EBF98B"/>
                </a:solidFill>
              </a:rPr>
              <a:t>Cyfweliadau</a:t>
            </a:r>
            <a:endParaRPr lang="cy-GB" noProof="0" dirty="0">
              <a:solidFill>
                <a:srgbClr val="EBF98B"/>
              </a:solidFill>
            </a:endParaRPr>
          </a:p>
          <a:p>
            <a:pPr lvl="1"/>
            <a:r>
              <a:rPr lang="cy-GB" dirty="0"/>
              <a:t>Safbwyntiau
Profiadau</a:t>
            </a:r>
            <a:endParaRPr lang="cy-GB" noProof="0" dirty="0"/>
          </a:p>
          <a:p>
            <a:r>
              <a:rPr lang="cy-GB" dirty="0"/>
              <a:t>Ymuno â grŵp rhanddeiliaid (cysgodi rheolwr banc)
Cyfrifon hanesyddol </a:t>
            </a:r>
            <a:endParaRPr lang="cy-GB" noProof="0" dirty="0"/>
          </a:p>
          <a:p>
            <a:r>
              <a:rPr lang="cy-GB" dirty="0"/>
              <a:t>Trochi mewn diwylliant</a:t>
            </a:r>
            <a:endParaRPr lang="cy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y-GB" sz="2400" b="1" dirty="0"/>
              <a:t>Meintiol
</a:t>
            </a:r>
            <a:r>
              <a:rPr lang="cy-GB" dirty="0">
                <a:solidFill>
                  <a:srgbClr val="EBF98B"/>
                </a:solidFill>
              </a:rPr>
              <a:t>Arolygon neu holiaduron</a:t>
            </a:r>
            <a:endParaRPr lang="cy-GB" noProof="0" dirty="0">
              <a:solidFill>
                <a:srgbClr val="EBF98B"/>
              </a:solidFill>
            </a:endParaRPr>
          </a:p>
          <a:p>
            <a:r>
              <a:rPr lang="cy-GB" dirty="0"/>
              <a:t>Arbrofion
Efelychiadau</a:t>
            </a:r>
            <a:endParaRPr lang="cy-GB" noProof="0" dirty="0"/>
          </a:p>
          <a:p>
            <a:endParaRPr lang="cy-GB" noProof="0" dirty="0"/>
          </a:p>
        </p:txBody>
      </p:sp>
      <p:pic>
        <p:nvPicPr>
          <p:cNvPr id="5" name="Picture 4" descr="img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681" y="4051450"/>
            <a:ext cx="2000712" cy="1331383"/>
          </a:xfrm>
          <a:prstGeom prst="rect">
            <a:avLst/>
          </a:prstGeom>
        </p:spPr>
      </p:pic>
      <p:pic>
        <p:nvPicPr>
          <p:cNvPr id="6" name="Picture 5" descr="image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693" y="4953151"/>
            <a:ext cx="1979854" cy="130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9921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779463" y="381000"/>
            <a:ext cx="7583487" cy="1044388"/>
          </a:xfrm>
        </p:spPr>
        <p:txBody>
          <a:bodyPr/>
          <a:lstStyle/>
          <a:p>
            <a:pPr marL="282575" lvl="0" indent="-282575">
              <a:spcBef>
                <a:spcPts val="2000"/>
              </a:spcBef>
              <a:buFont typeface="Wingdings 2" pitchFamily="18" charset="2"/>
              <a:buChar char=""/>
            </a:pPr>
            <a:r>
              <a:rPr lang="cy-GB" b="1" dirty="0">
                <a:latin typeface="Arial" charset="0"/>
                <a:ea typeface="ＭＳ Ｐゴシック" charset="0"/>
              </a:rPr>
              <a:t>Beth a olygwn wrth foeseg?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dirty="0">
                <a:latin typeface="Arial" charset="0"/>
                <a:ea typeface="ＭＳ Ｐゴシック" charset="0"/>
              </a:rPr>
              <a:t>Y </a:t>
            </a:r>
            <a:r>
              <a:rPr lang="cy-GB" u="sng" dirty="0">
                <a:latin typeface="Arial" charset="0"/>
                <a:ea typeface="ＭＳ Ｐゴシック" charset="0"/>
              </a:rPr>
              <a:t>rheolau </a:t>
            </a:r>
            <a:r>
              <a:rPr lang="cy-GB" dirty="0">
                <a:latin typeface="Arial" charset="0"/>
                <a:ea typeface="ＭＳ Ｐゴシック" charset="0"/>
              </a:rPr>
              <a:t>neu'r </a:t>
            </a:r>
            <a:r>
              <a:rPr lang="cy-GB" u="sng" dirty="0">
                <a:latin typeface="Arial" charset="0"/>
                <a:ea typeface="ＭＳ Ｐゴシック" charset="0"/>
              </a:rPr>
              <a:t>safonau </a:t>
            </a:r>
            <a:r>
              <a:rPr lang="cy-GB" dirty="0">
                <a:latin typeface="Arial" charset="0"/>
                <a:ea typeface="ＭＳ Ｐゴシック" charset="0"/>
              </a:rPr>
              <a:t>sy'n llywodraethu ymddygiad person neu aelodau o broffesiwn (cywir)
Y gweithredoedd sy'n cynhyrchu </a:t>
            </a:r>
            <a:r>
              <a:rPr lang="cy-GB" u="sng" dirty="0">
                <a:latin typeface="Arial" charset="0"/>
                <a:ea typeface="ＭＳ Ｐゴシック" charset="0"/>
              </a:rPr>
              <a:t>canlyniadau</a:t>
            </a:r>
            <a:r>
              <a:rPr lang="cy-GB" dirty="0">
                <a:latin typeface="Arial" charset="0"/>
                <a:ea typeface="ＭＳ Ｐゴシック" charset="0"/>
              </a:rPr>
              <a:t> neu </a:t>
            </a:r>
            <a:r>
              <a:rPr lang="cy-GB" u="sng" dirty="0">
                <a:latin typeface="Arial" charset="0"/>
                <a:ea typeface="ＭＳ Ｐゴシック" charset="0"/>
              </a:rPr>
              <a:t>ddeilliannau</a:t>
            </a:r>
            <a:r>
              <a:rPr lang="cy-GB" dirty="0">
                <a:latin typeface="Arial" charset="0"/>
                <a:ea typeface="ＭＳ Ｐゴシック" charset="0"/>
              </a:rPr>
              <a:t> cadarnhaol i'r rhai sy’n ymwneud â hyn (da</a:t>
            </a:r>
            <a:r>
              <a:rPr lang="cy-GB" noProof="0" dirty="0">
                <a:latin typeface="Arial" charset="0"/>
                <a:ea typeface="ＭＳ Ｐゴシック" charset="0"/>
              </a:rPr>
              <a:t>)</a:t>
            </a:r>
          </a:p>
          <a:p>
            <a:endParaRPr lang="cy-GB" noProof="0" dirty="0">
              <a:latin typeface="Arial" charset="0"/>
              <a:ea typeface="ＭＳ Ｐゴシック" charset="0"/>
            </a:endParaRPr>
          </a:p>
        </p:txBody>
      </p:sp>
      <p:pic>
        <p:nvPicPr>
          <p:cNvPr id="2" name="Picture 1" descr="img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507" y="3916830"/>
            <a:ext cx="3822700" cy="212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547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685800" y="404813"/>
            <a:ext cx="7772400" cy="1152525"/>
          </a:xfrm>
        </p:spPr>
        <p:txBody>
          <a:bodyPr/>
          <a:lstStyle/>
          <a:p>
            <a:r>
              <a:rPr lang="cy-GB" b="1" dirty="0">
                <a:latin typeface="Arial" charset="0"/>
                <a:ea typeface="ＭＳ Ｐゴシック" charset="0"/>
              </a:rPr>
              <a:t>Pam Moeseg Ymchwil</a:t>
            </a:r>
            <a:r>
              <a:rPr lang="cy-GB" b="1" noProof="0" dirty="0">
                <a:latin typeface="Arial" charset="0"/>
                <a:ea typeface="ＭＳ Ｐゴシック" charset="0"/>
              </a:rPr>
              <a:t>?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685800" y="1628775"/>
            <a:ext cx="7772400" cy="4467225"/>
          </a:xfrm>
        </p:spPr>
        <p:txBody>
          <a:bodyPr/>
          <a:lstStyle/>
          <a:p>
            <a:r>
              <a:rPr lang="cy-GB" b="1" dirty="0">
                <a:latin typeface="Arial" charset="0"/>
                <a:ea typeface="ＭＳ Ｐゴシック" charset="0"/>
              </a:rPr>
              <a:t>System llywodraethu ymchwil</a:t>
            </a:r>
            <a:r>
              <a:rPr lang="cy-GB" noProof="0" dirty="0">
                <a:latin typeface="Arial" charset="0"/>
                <a:ea typeface="ＭＳ Ｐゴシック" charset="0"/>
              </a:rPr>
              <a:t>:</a:t>
            </a:r>
          </a:p>
          <a:p>
            <a:endParaRPr lang="cy-GB" noProof="0" dirty="0">
              <a:latin typeface="Arial" charset="0"/>
              <a:ea typeface="ＭＳ Ｐゴシック" charset="0"/>
            </a:endParaRPr>
          </a:p>
          <a:p>
            <a:r>
              <a:rPr lang="cy-GB" sz="2400" dirty="0">
                <a:latin typeface="Arial" charset="0"/>
                <a:ea typeface="ＭＳ Ｐゴシック" charset="0"/>
              </a:rPr>
              <a:t>Gwella ansawdd ac </a:t>
            </a:r>
            <a:r>
              <a:rPr lang="cy-GB" sz="2400" dirty="0" err="1">
                <a:latin typeface="Arial" charset="0"/>
                <a:ea typeface="ＭＳ Ｐゴシック" charset="0"/>
              </a:rPr>
              <a:t>integredd</a:t>
            </a:r>
            <a:r>
              <a:rPr lang="cy-GB" sz="2400" dirty="0">
                <a:latin typeface="Arial" charset="0"/>
                <a:ea typeface="ＭＳ Ｐゴシック" charset="0"/>
              </a:rPr>
              <a:t> ymchwil;</a:t>
            </a:r>
            <a:endParaRPr lang="cy-GB" sz="2400" noProof="0" dirty="0">
              <a:latin typeface="Arial" charset="0"/>
              <a:ea typeface="ＭＳ Ｐゴシック" charset="0"/>
            </a:endParaRPr>
          </a:p>
          <a:p>
            <a:r>
              <a:rPr lang="cy-GB" sz="2400" dirty="0">
                <a:latin typeface="Arial" charset="0"/>
                <a:ea typeface="ＭＳ Ｐゴシック" charset="0"/>
              </a:rPr>
              <a:t>Diogelu hawliau a lles cyfranogwyr a lleihau'r risg o aflonyddwch, niwed a pherygl corfforol a meddyliol o weithdrefnau ymchwil</a:t>
            </a:r>
            <a:r>
              <a:rPr lang="cy-GB" noProof="0" dirty="0">
                <a:latin typeface="Arial" charset="0"/>
                <a:ea typeface="ＭＳ Ｐゴシック" charset="0"/>
              </a:rPr>
              <a:t>;</a:t>
            </a:r>
          </a:p>
          <a:p>
            <a:r>
              <a:rPr lang="cy-GB" sz="2400" dirty="0">
                <a:latin typeface="Arial" charset="0"/>
                <a:ea typeface="ＭＳ Ｐゴシック" charset="0"/>
              </a:rPr>
              <a:t>Diogelu lles ymchwilwyr a'u hawl i gynnal ymchwiliadau dilys;</a:t>
            </a:r>
            <a:endParaRPr lang="cy-GB" sz="2400" noProof="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4703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>
                <a:latin typeface="Arial" charset="0"/>
                <a:ea typeface="ＭＳ Ｐゴシック" charset="0"/>
              </a:rPr>
              <a:t>Rhai o egwyddorion ymchwil foesegol
</a:t>
            </a:r>
            <a:endParaRPr lang="cy-GB" noProof="0" dirty="0">
              <a:latin typeface="Arial" charset="0"/>
              <a:ea typeface="ＭＳ Ｐゴシック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684213" y="1844675"/>
            <a:ext cx="7772400" cy="4114800"/>
          </a:xfrm>
        </p:spPr>
        <p:txBody>
          <a:bodyPr>
            <a:normAutofit/>
          </a:bodyPr>
          <a:lstStyle/>
          <a:p>
            <a:pPr eaLnBrk="1" hangingPunct="1"/>
            <a:r>
              <a:rPr lang="cy-GB" sz="2000" i="1" dirty="0">
                <a:latin typeface="Arial" charset="0"/>
                <a:ea typeface="ＭＳ Ｐゴシック" charset="0"/>
              </a:rPr>
              <a:t>G</a:t>
            </a:r>
            <a:r>
              <a:rPr lang="cy-GB" sz="2000" i="1" noProof="0" dirty="0">
                <a:latin typeface="Arial" charset="0"/>
                <a:ea typeface="ＭＳ Ｐゴシック" charset="0"/>
              </a:rPr>
              <a:t>wneud daioni</a:t>
            </a:r>
            <a:endParaRPr lang="cy-GB" sz="1800" noProof="0" dirty="0">
              <a:latin typeface="Arial" charset="0"/>
              <a:ea typeface="ＭＳ Ｐゴシック" charset="0"/>
            </a:endParaRPr>
          </a:p>
          <a:p>
            <a:pPr lvl="1"/>
            <a:r>
              <a:rPr lang="cy-GB" sz="1800" dirty="0">
                <a:latin typeface="Arial" charset="0"/>
                <a:ea typeface="ＭＳ Ｐゴシック" charset="0"/>
              </a:rPr>
              <a:t>sicrhau cymaint â phosibl o ganlyniadau da ar gyfer gwyddoniaeth, dynoliaeth, a'r cyfranogwyr ymchwil unigol gan osgoi neu leihau risg, niwed, neu ddrwg diangen.
</a:t>
            </a:r>
            <a:r>
              <a:rPr lang="cy-GB" sz="2000" i="1" noProof="0" dirty="0">
                <a:latin typeface="Arial" charset="0"/>
                <a:ea typeface="ＭＳ Ｐゴシック" charset="0"/>
              </a:rPr>
              <a:t>Parch</a:t>
            </a:r>
            <a:endParaRPr lang="cy-GB" sz="2000" noProof="0" dirty="0">
              <a:latin typeface="Arial" charset="0"/>
              <a:ea typeface="ＭＳ Ｐゴシック" charset="0"/>
            </a:endParaRPr>
          </a:p>
          <a:p>
            <a:pPr lvl="1"/>
            <a:r>
              <a:rPr lang="cy-GB" sz="1800" dirty="0">
                <a:latin typeface="Arial" charset="0"/>
                <a:ea typeface="ＭＳ Ｐゴシック" charset="0"/>
              </a:rPr>
              <a:t>diogelu ymreolaeth pobl, gyda chwrteisi a pharch at unigolion fel pobl, gan gynnwys y rhai nad ydynt yn ymreolaethol
</a:t>
            </a:r>
            <a:r>
              <a:rPr lang="cy-GB" i="1" dirty="0">
                <a:latin typeface="Arial" charset="0"/>
                <a:ea typeface="ＭＳ Ｐゴシック" charset="0"/>
              </a:rPr>
              <a:t>Cyfiawnder</a:t>
            </a:r>
            <a:endParaRPr lang="cy-GB" sz="2000" noProof="0" dirty="0">
              <a:latin typeface="Arial" charset="0"/>
              <a:ea typeface="ＭＳ Ｐゴシック" charset="0"/>
            </a:endParaRPr>
          </a:p>
          <a:p>
            <a:pPr lvl="1"/>
            <a:r>
              <a:rPr lang="cy-GB" sz="1800" dirty="0">
                <a:latin typeface="Arial" charset="0"/>
                <a:ea typeface="ＭＳ Ｐゴシック" charset="0"/>
              </a:rPr>
              <a:t>sicrhau gweithdrefnau rhesymol, nad ydynt yn ymelwa, ac sydd wedi’u hystyried yn ofalus a'u gweinyddu'n deg; dosbarthiad teg o gostau a buddion ymhlith pobl a grwpiau </a:t>
            </a:r>
            <a:endParaRPr lang="cy-GB" sz="1800" noProof="0" dirty="0">
              <a:latin typeface="Arial" charset="0"/>
              <a:ea typeface="ＭＳ Ｐゴシック" charset="0"/>
            </a:endParaRPr>
          </a:p>
          <a:p>
            <a:pPr algn="r" eaLnBrk="1" hangingPunct="1"/>
            <a:r>
              <a:rPr lang="cy-GB" sz="1200" noProof="0" dirty="0">
                <a:latin typeface="Arial" charset="0"/>
                <a:ea typeface="ＭＳ Ｐゴシック" charset="0"/>
              </a:rPr>
              <a:t>(</a:t>
            </a:r>
            <a:r>
              <a:rPr lang="cy-GB" sz="1200" noProof="0" dirty="0" err="1">
                <a:latin typeface="Arial" charset="0"/>
                <a:ea typeface="ＭＳ Ｐゴシック" charset="0"/>
              </a:rPr>
              <a:t>Siebert</a:t>
            </a:r>
            <a:r>
              <a:rPr lang="cy-GB" sz="1200" noProof="0" dirty="0">
                <a:latin typeface="Arial" charset="0"/>
                <a:ea typeface="ＭＳ Ｐゴシック" charset="0"/>
              </a:rPr>
              <a:t>, 1992, t. 18)</a:t>
            </a:r>
          </a:p>
          <a:p>
            <a:pPr eaLnBrk="1" hangingPunct="1"/>
            <a:endParaRPr lang="cy-GB" sz="2000" noProof="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8586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>
                <a:latin typeface="Arial" charset="0"/>
                <a:ea typeface="ＭＳ Ｐゴシック" charset="0"/>
              </a:rPr>
              <a:t>Rhestr wirio ar gyfer ymchwil moesegol</a:t>
            </a:r>
            <a:endParaRPr lang="cy-GB" noProof="0" dirty="0">
              <a:latin typeface="Arial" charset="0"/>
              <a:ea typeface="ＭＳ Ｐゴシック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y-GB" dirty="0">
                <a:latin typeface="Arial" charset="0"/>
                <a:ea typeface="ＭＳ Ｐゴシック" charset="0"/>
              </a:rPr>
              <a:t>Esbonio pwrpas. 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r>
              <a:rPr lang="cy-GB" dirty="0">
                <a:latin typeface="Arial" charset="0"/>
                <a:ea typeface="ＭＳ Ｐゴシック" charset="0"/>
              </a:rPr>
              <a:t>Caniatâd gwybodus.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r>
              <a:rPr lang="cy-GB" dirty="0">
                <a:latin typeface="Arial" charset="0"/>
                <a:ea typeface="ＭＳ Ｐゴシック" charset="0"/>
              </a:rPr>
              <a:t>Caniatáu tynnu'n ôl.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r>
              <a:rPr lang="cy-GB" dirty="0">
                <a:latin typeface="Arial" charset="0"/>
                <a:ea typeface="ＭＳ Ｐゴシック" charset="0"/>
              </a:rPr>
              <a:t>Addewidion a dwyochredd</a:t>
            </a:r>
            <a:r>
              <a:rPr lang="cy-GB" noProof="0" dirty="0">
                <a:latin typeface="Arial" charset="0"/>
                <a:ea typeface="ＭＳ Ｐゴシック" charset="0"/>
              </a:rPr>
              <a:t>.  </a:t>
            </a:r>
          </a:p>
          <a:p>
            <a:r>
              <a:rPr lang="cy-GB" dirty="0">
                <a:latin typeface="Arial" charset="0"/>
                <a:ea typeface="ＭＳ Ｐゴシック" charset="0"/>
              </a:rPr>
              <a:t>Asesiad risg. 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r>
              <a:rPr lang="cy-GB" dirty="0">
                <a:latin typeface="Arial" charset="0"/>
                <a:ea typeface="ＭＳ Ｐゴシック" charset="0"/>
              </a:rPr>
              <a:t>Cyfrinachedd.</a:t>
            </a:r>
            <a:endParaRPr lang="cy-GB" sz="3000" noProof="0" dirty="0">
              <a:latin typeface="Arial" charset="0"/>
              <a:ea typeface="ＭＳ Ｐゴシック" charset="0"/>
            </a:endParaRPr>
          </a:p>
        </p:txBody>
      </p:sp>
      <p:sp>
        <p:nvSpPr>
          <p:cNvPr id="7172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y-GB" dirty="0">
                <a:latin typeface="Arial" charset="0"/>
                <a:ea typeface="ＭＳ Ｐゴシック" charset="0"/>
              </a:rPr>
              <a:t>Samplu moesegol.  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r>
              <a:rPr lang="cy-GB" dirty="0">
                <a:latin typeface="Arial" charset="0"/>
                <a:ea typeface="ＭＳ Ｐゴシック" charset="0"/>
              </a:rPr>
              <a:t>Mynediad at ddata a pherchnogaeth.  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r>
              <a:rPr lang="cy-GB" dirty="0">
                <a:latin typeface="Arial" charset="0"/>
                <a:ea typeface="ＭＳ Ｐゴシック" charset="0"/>
              </a:rPr>
              <a:t>Iechyd meddwl y cyfwelydd. 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r>
              <a:rPr lang="cy-GB" dirty="0">
                <a:latin typeface="Arial" charset="0"/>
                <a:ea typeface="ＭＳ Ｐゴシック" charset="0"/>
              </a:rPr>
              <a:t>Terfynau casglu data.  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r>
              <a:rPr lang="cy-GB" dirty="0">
                <a:latin typeface="Arial" charset="0"/>
                <a:ea typeface="ＭＳ Ｐゴシック" charset="0"/>
              </a:rPr>
              <a:t>Ddim yn gudd.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endParaRPr lang="cy-GB" noProof="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4710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y-GB" dirty="0">
                <a:latin typeface="Arial" charset="0"/>
                <a:ea typeface="ＭＳ Ｐゴシック" charset="0"/>
              </a:rPr>
              <a:t>Diogelu plant ac oedolion agored i niwed</a:t>
            </a:r>
            <a:endParaRPr lang="cy-GB" b="1" dirty="0">
              <a:latin typeface="Arial" charset="0"/>
              <a:ea typeface="ＭＳ Ｐゴシック" charset="0"/>
            </a:endParaRP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685800" y="2133600"/>
            <a:ext cx="7772400" cy="3962400"/>
          </a:xfrm>
        </p:spPr>
        <p:txBody>
          <a:bodyPr/>
          <a:lstStyle/>
          <a:p>
            <a:r>
              <a:rPr lang="cy-GB" sz="2400" dirty="0">
                <a:latin typeface="Arial" charset="0"/>
                <a:ea typeface="ＭＳ Ｐゴシック" charset="0"/>
              </a:rPr>
              <a:t>Bydd yn ofynnol i staff sy'n gwneud gwaith ymchwil sy'n cynnwys cyswllt un-i-un neu gysylltiad arall heb oruchwyliaeth â phlant neu oedolion agored i niwed gael gwiriad gan y Swyddfa Cofnodion Troseddol (CRB). 
Dylid cyflwyno ceisiadau i'w cymeradwyo cyn gynted â phosibl. Rhaid i bob prosiect gael ei gymeradwyo o safbwynt moeseg cyn i'r rhan honno o'r gwaith y ceisir cymeradwyaeth ar ei chyfer ddechrau. </a:t>
            </a:r>
            <a:endParaRPr lang="cy-GB" sz="2400" noProof="0" dirty="0">
              <a:latin typeface="Arial" charset="0"/>
              <a:ea typeface="ＭＳ Ｐゴシック" charset="0"/>
            </a:endParaRPr>
          </a:p>
          <a:p>
            <a:pPr>
              <a:buFontTx/>
              <a:buNone/>
            </a:pPr>
            <a:endParaRPr lang="cy-GB" sz="2400" noProof="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1090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>
                <a:latin typeface="Arial" charset="0"/>
                <a:ea typeface="ＭＳ Ｐゴシック" charset="0"/>
              </a:rPr>
              <a:t>Beth yw adolygiad llenyddiaeth?</a:t>
            </a:r>
            <a:endParaRPr lang="cy-GB" noProof="0" dirty="0">
              <a:latin typeface="Arial" charset="0"/>
              <a:ea typeface="ＭＳ Ｐゴシック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755650" y="1628775"/>
            <a:ext cx="7772400" cy="4114800"/>
          </a:xfrm>
        </p:spPr>
        <p:txBody>
          <a:bodyPr>
            <a:normAutofit/>
          </a:bodyPr>
          <a:lstStyle/>
          <a:p>
            <a:pPr eaLnBrk="1" hangingPunct="1"/>
            <a:r>
              <a:rPr lang="cy-GB" sz="2800" noProof="0" dirty="0">
                <a:solidFill>
                  <a:srgbClr val="C00000"/>
                </a:solidFill>
                <a:latin typeface="Arial" charset="0"/>
                <a:ea typeface="ＭＳ Ｐゴシック" charset="0"/>
              </a:rPr>
              <a:t>dewis</a:t>
            </a:r>
            <a:r>
              <a:rPr lang="cy-GB" sz="2800" noProof="0" dirty="0">
                <a:latin typeface="Arial" charset="0"/>
                <a:ea typeface="ＭＳ Ｐゴシック" charset="0"/>
              </a:rPr>
              <a:t> dogfennau sydd ar gael... ar y pwnc sy’n cynnwys </a:t>
            </a:r>
            <a:r>
              <a:rPr lang="cy-GB" noProof="0" dirty="0">
                <a:solidFill>
                  <a:srgbClr val="C00000"/>
                </a:solidFill>
                <a:latin typeface="Arial" charset="0"/>
                <a:ea typeface="ＭＳ Ｐゴシック" charset="0"/>
              </a:rPr>
              <a:t>gwybodaeth, syniadau, data a thystiolaeth sydd wedi’u hysgrifennu </a:t>
            </a:r>
            <a:r>
              <a:rPr lang="cy-GB" sz="2800" noProof="0" dirty="0">
                <a:latin typeface="Arial" charset="0"/>
                <a:ea typeface="ＭＳ Ｐゴシック" charset="0"/>
              </a:rPr>
              <a:t>o safbwynt penodol i gyflawni nodau penodol neu fynegi safbwyntiau penodol </a:t>
            </a:r>
            <a:r>
              <a:rPr lang="cy-GB" sz="2800" noProof="0" dirty="0">
                <a:solidFill>
                  <a:srgbClr val="C00000"/>
                </a:solidFill>
                <a:latin typeface="Arial" charset="0"/>
                <a:ea typeface="ＭＳ Ｐゴシック" charset="0"/>
              </a:rPr>
              <a:t>ar natur y pwnc </a:t>
            </a:r>
            <a:r>
              <a:rPr lang="cy-GB" sz="2800" noProof="0" dirty="0">
                <a:latin typeface="Arial" charset="0"/>
                <a:ea typeface="ＭＳ Ｐゴシック" charset="0"/>
              </a:rPr>
              <a:t>a </a:t>
            </a:r>
            <a:r>
              <a:rPr lang="cy-GB" sz="2800" noProof="0" dirty="0">
                <a:solidFill>
                  <a:srgbClr val="C00000"/>
                </a:solidFill>
                <a:latin typeface="Arial" charset="0"/>
                <a:ea typeface="ＭＳ Ｐゴシック" charset="0"/>
              </a:rPr>
              <a:t>sut y bwriedir ymchwilio iddo</a:t>
            </a:r>
            <a:r>
              <a:rPr lang="cy-GB" sz="2800" noProof="0" dirty="0">
                <a:latin typeface="Arial" charset="0"/>
                <a:ea typeface="ＭＳ Ｐゴシック" charset="0"/>
              </a:rPr>
              <a:t>, a </a:t>
            </a:r>
            <a:r>
              <a:rPr lang="cy-GB" sz="2800" noProof="0" dirty="0">
                <a:solidFill>
                  <a:srgbClr val="C00000"/>
                </a:solidFill>
                <a:latin typeface="Arial" charset="0"/>
                <a:ea typeface="ＭＳ Ｐゴシック" charset="0"/>
              </a:rPr>
              <a:t>gwerthuso’r dogfennau hyn </a:t>
            </a:r>
            <a:r>
              <a:rPr lang="cy-GB" sz="2800" noProof="0" dirty="0">
                <a:latin typeface="Arial" charset="0"/>
                <a:ea typeface="ＭＳ Ｐゴシック" charset="0"/>
              </a:rPr>
              <a:t>yn effeithiol </a:t>
            </a:r>
            <a:r>
              <a:rPr lang="cy-GB" sz="2800" noProof="0" dirty="0">
                <a:solidFill>
                  <a:srgbClr val="C00000"/>
                </a:solidFill>
                <a:latin typeface="Arial" charset="0"/>
                <a:ea typeface="ＭＳ Ｐゴシック" charset="0"/>
              </a:rPr>
              <a:t>o ran yr ymchwil </a:t>
            </a:r>
            <a:r>
              <a:rPr lang="cy-GB" sz="2800" noProof="0" dirty="0">
                <a:latin typeface="Arial" charset="0"/>
                <a:ea typeface="ＭＳ Ｐゴシック" charset="0"/>
              </a:rPr>
              <a:t>sy’n cael ei gynnig</a:t>
            </a:r>
          </a:p>
          <a:p>
            <a:pPr eaLnBrk="1" hangingPunct="1"/>
            <a:r>
              <a:rPr lang="cy-GB" sz="2000" noProof="0" dirty="0">
                <a:latin typeface="Arial" charset="0"/>
                <a:ea typeface="ＭＳ Ｐゴシック" charset="0"/>
              </a:rPr>
              <a:t>(Hart, 1998, t. 13). </a:t>
            </a:r>
            <a:endParaRPr lang="cy-GB" sz="2400" noProof="0" dirty="0">
              <a:latin typeface="Arial" charset="0"/>
              <a:ea typeface="ＭＳ Ｐゴシック" charset="0"/>
            </a:endParaRPr>
          </a:p>
        </p:txBody>
      </p:sp>
      <p:pic>
        <p:nvPicPr>
          <p:cNvPr id="2" name="Picture 1" descr="imgr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673" y="5038876"/>
            <a:ext cx="1759993" cy="1409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7854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989888" cy="1143000"/>
          </a:xfrm>
        </p:spPr>
        <p:txBody>
          <a:bodyPr/>
          <a:lstStyle/>
          <a:p>
            <a:r>
              <a:rPr lang="cy-GB" sz="4000" dirty="0">
                <a:latin typeface="Arial" charset="0"/>
                <a:ea typeface="ＭＳ Ｐゴシック" charset="0"/>
              </a:rPr>
              <a:t>Dibenion yr adolygiad llenyddiaeth</a:t>
            </a:r>
            <a:endParaRPr lang="cy-GB" sz="4000" noProof="0" dirty="0">
              <a:latin typeface="Arial" charset="0"/>
              <a:ea typeface="ＭＳ Ｐゴシック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y-GB" dirty="0">
                <a:latin typeface="Arial" charset="0"/>
                <a:ea typeface="ＭＳ Ｐゴシック" charset="0"/>
              </a:rPr>
              <a:t>Crynhoi’r prif safbwyntiau a ffeithiau pwysig o'ch darllen, </a:t>
            </a:r>
            <a:r>
              <a:rPr lang="cy-GB" i="1" dirty="0">
                <a:latin typeface="Arial" charset="0"/>
                <a:ea typeface="ＭＳ Ｐゴシック" charset="0"/>
              </a:rPr>
              <a:t>fel y maent yn berthnasol i'r pwnc a ddewiswyd gennych.</a:t>
            </a:r>
            <a:r>
              <a:rPr lang="cy-GB" dirty="0">
                <a:latin typeface="Arial" charset="0"/>
                <a:ea typeface="ＭＳ Ｐゴシック" charset="0"/>
              </a:rPr>
              <a:t>  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r>
              <a:rPr lang="cy-GB" dirty="0">
                <a:latin typeface="Arial" charset="0"/>
                <a:ea typeface="ＭＳ Ｐゴシック" charset="0"/>
              </a:rPr>
              <a:t>Cyfiawnhau gwerth gwneud ymchwil ar eich pwnc, drwy ddangos yr hyn sydd eisoes yn hysbys, yr hyn nad yw'n hysbys eto, a sut y mae'n berthnasol. </a:t>
            </a:r>
            <a:endParaRPr lang="cy-GB" noProof="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5723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>
                <a:latin typeface="Arial" charset="0"/>
                <a:ea typeface="ＭＳ Ｐゴシック" charset="0"/>
              </a:rPr>
              <a:t>Trefnu adolygiad llenyddiaeth</a:t>
            </a:r>
            <a:endParaRPr lang="cy-GB" noProof="0" dirty="0">
              <a:latin typeface="Arial" charset="0"/>
              <a:ea typeface="ＭＳ Ｐゴシック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1773238"/>
            <a:ext cx="7772400" cy="4114800"/>
          </a:xfrm>
        </p:spPr>
        <p:txBody>
          <a:bodyPr/>
          <a:lstStyle/>
          <a:p>
            <a:r>
              <a:rPr lang="cy-GB" dirty="0">
                <a:latin typeface="Arial" charset="0"/>
                <a:ea typeface="ＭＳ Ｐゴシック" charset="0"/>
              </a:rPr>
              <a:t>Crynodeb o'r gwaith presennol ar y pwnc</a:t>
            </a:r>
            <a:r>
              <a:rPr lang="cy-GB" noProof="0" dirty="0">
                <a:latin typeface="Arial" charset="0"/>
                <a:ea typeface="ＭＳ Ｐゴシック" charset="0"/>
              </a:rPr>
              <a:t>.  </a:t>
            </a:r>
          </a:p>
          <a:p>
            <a:pPr lvl="1"/>
            <a:r>
              <a:rPr lang="cy-GB" dirty="0">
                <a:latin typeface="Arial" charset="0"/>
                <a:ea typeface="ＭＳ Ｐゴシック" charset="0"/>
              </a:rPr>
              <a:t>Gwnewch amlinelliad sy'n adlewyrchu'r prif themâu neu is-bynciau.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pPr lvl="1"/>
            <a:r>
              <a:rPr lang="cy-GB" dirty="0">
                <a:latin typeface="Arial" charset="0"/>
                <a:ea typeface="ＭＳ Ｐゴシック" charset="0"/>
              </a:rPr>
              <a:t>Nid oes angen i chi ddisgrifio pob ffynhonnell yn unigol – cadwch at eich amlinelliad.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r>
              <a:rPr lang="cy-GB" dirty="0">
                <a:latin typeface="Arial" charset="0"/>
                <a:ea typeface="ＭＳ Ｐゴシック" charset="0"/>
              </a:rPr>
              <a:t>Gwerthusiad beirniadol o waith blaenorol.  </a:t>
            </a:r>
            <a:endParaRPr lang="cy-GB" noProof="0" dirty="0">
              <a:latin typeface="Arial" charset="0"/>
              <a:ea typeface="ＭＳ Ｐゴシック" charset="0"/>
            </a:endParaRPr>
          </a:p>
          <a:p>
            <a:r>
              <a:rPr lang="cy-GB" dirty="0">
                <a:latin typeface="Arial" charset="0"/>
                <a:ea typeface="ＭＳ Ｐゴシック" charset="0"/>
              </a:rPr>
              <a:t>Casgliadau am y gwaith a wnaed hyd yn hyn</a:t>
            </a:r>
            <a:endParaRPr lang="cy-GB" noProof="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222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>
                <a:latin typeface="Arial" charset="0"/>
                <a:ea typeface="ＭＳ Ｐゴシック" charset="0"/>
              </a:rPr>
              <a:t>Ysgrifennu eich adolygiad llenyddiaeth</a:t>
            </a:r>
            <a:endParaRPr lang="cy-GB" noProof="0" dirty="0">
              <a:latin typeface="Arial" charset="0"/>
              <a:ea typeface="ＭＳ Ｐゴシック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cy-GB" sz="2800" dirty="0">
                <a:latin typeface="Arial" charset="0"/>
                <a:ea typeface="ＭＳ Ｐゴシック" charset="0"/>
              </a:rPr>
              <a:t>Crynhowch y prif ganfyddiadau neu ddadleuon o dan bob pwynt yn eich amlinelliad.  </a:t>
            </a:r>
            <a:endParaRPr lang="cy-GB" sz="2800" noProof="0" dirty="0">
              <a:latin typeface="Arial" charset="0"/>
              <a:ea typeface="ＭＳ Ｐゴシック" charset="0"/>
            </a:endParaRPr>
          </a:p>
          <a:p>
            <a:pPr>
              <a:lnSpc>
                <a:spcPct val="80000"/>
              </a:lnSpc>
            </a:pPr>
            <a:r>
              <a:rPr lang="cy-GB" sz="2800" dirty="0">
                <a:latin typeface="Arial" charset="0"/>
                <a:ea typeface="ＭＳ Ｐゴシック" charset="0"/>
              </a:rPr>
              <a:t>Gall cymharu a chyferbynnu dulliau awduron gwahanol fod yn ffordd ddefnyddiol o wneud hyn. 
Gwerthuswch y ffynonellau’n feirniadol</a:t>
            </a:r>
            <a:r>
              <a:rPr lang="cy-GB" sz="2800" noProof="0" dirty="0">
                <a:latin typeface="Arial" charset="0"/>
                <a:ea typeface="ＭＳ Ｐゴシック" charset="0"/>
              </a:rPr>
              <a:t>.  </a:t>
            </a:r>
          </a:p>
          <a:p>
            <a:pPr>
              <a:lnSpc>
                <a:spcPct val="80000"/>
              </a:lnSpc>
            </a:pPr>
            <a:r>
              <a:rPr lang="cy-GB" sz="2800" dirty="0">
                <a:latin typeface="Arial" charset="0"/>
                <a:ea typeface="ＭＳ Ｐゴシック" charset="0"/>
              </a:rPr>
              <a:t>Crynhowch berthnasedd eich darllen cefndirol i'r gwaith yr ydych yn bwriadu ymgymryd ag ef.</a:t>
            </a:r>
            <a:endParaRPr lang="cy-GB" sz="2800" noProof="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8128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2735233"/>
      </p:ext>
    </p:extLst>
  </p:cSld>
  <p:clrMapOvr>
    <a:masterClrMapping/>
  </p:clrMapOvr>
</p:sld>
</file>

<file path=ppt/theme/theme1.xml><?xml version="1.0" encoding="utf-8"?>
<a:theme xmlns:a="http://schemas.openxmlformats.org/drawingml/2006/main" name="Revolution">
  <a:themeElements>
    <a:clrScheme name="Revolution">
      <a:dk1>
        <a:sysClr val="windowText" lastClr="000000"/>
      </a:dk1>
      <a:lt1>
        <a:sysClr val="window" lastClr="FFFFFF"/>
      </a:lt1>
      <a:dk2>
        <a:srgbClr val="1B3861"/>
      </a:dk2>
      <a:lt2>
        <a:srgbClr val="38ABED"/>
      </a:lt2>
      <a:accent1>
        <a:srgbClr val="0C5986"/>
      </a:accent1>
      <a:accent2>
        <a:srgbClr val="DDF53D"/>
      </a:accent2>
      <a:accent3>
        <a:srgbClr val="508709"/>
      </a:accent3>
      <a:accent4>
        <a:srgbClr val="BF5E00"/>
      </a:accent4>
      <a:accent5>
        <a:srgbClr val="9C0001"/>
      </a:accent5>
      <a:accent6>
        <a:srgbClr val="660075"/>
      </a:accent6>
      <a:hlink>
        <a:srgbClr val="ABF24D"/>
      </a:hlink>
      <a:folHlink>
        <a:srgbClr val="A0E7FB"/>
      </a:folHlink>
    </a:clrScheme>
    <a:fontScheme name="Revolution">
      <a:majorFont>
        <a:latin typeface="Trebuchet MS"/>
        <a:ea typeface=""/>
        <a:cs typeface=""/>
        <a:font script="Jpan" typeface="ＭＳ ゴシック"/>
        <a:font script="Hans" typeface="宋体"/>
        <a:font script="Hant" typeface="新細明體"/>
      </a:majorFont>
      <a:minorFont>
        <a:latin typeface="Trebuchet MS"/>
        <a:ea typeface=""/>
        <a:cs typeface=""/>
        <a:font script="Jpan" typeface="ＭＳ ゴシック"/>
        <a:font script="Hans" typeface="宋体"/>
        <a:font script="Hant" typeface="新細明體"/>
      </a:minorFont>
    </a:fontScheme>
    <a:fmtScheme name="Revolution">
      <a: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0800000">
              <a:srgbClr val="808080">
                <a:alpha val="75000"/>
              </a:srgbClr>
            </a:innerShdw>
          </a:effectLst>
        </a:effectStyle>
        <a:effectStyle>
          <a:effectLst>
            <a:innerShdw blurRad="50800" dist="25400" dir="13500000">
              <a:srgbClr val="808080">
                <a:alpha val="75000"/>
              </a:srgbClr>
            </a:innerShdw>
            <a:outerShdw blurRad="63500" dist="508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1400000"/>
            </a:lightRig>
          </a:scene3d>
          <a:sp3d contourW="12700" prstMaterial="softmetal">
            <a:bevelT w="63500" h="254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Revolution.thmx</Template>
  <TotalTime>511</TotalTime>
  <Words>700</Words>
  <Application>Microsoft Office PowerPoint</Application>
  <PresentationFormat>On-screen Show (4:3)</PresentationFormat>
  <Paragraphs>109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Trebuchet MS</vt:lpstr>
      <vt:lpstr>Wingdings</vt:lpstr>
      <vt:lpstr>Wingdings 2</vt:lpstr>
      <vt:lpstr>Revolution</vt:lpstr>
      <vt:lpstr>Paratoi Cynnig</vt:lpstr>
      <vt:lpstr>Camau arferol mewn ymchwil</vt:lpstr>
      <vt:lpstr>Dewis pwnc ymchwil</vt:lpstr>
      <vt:lpstr>Cyflwyniad i baradeimau ymchwil</vt:lpstr>
      <vt:lpstr>Dau baradeim trosfwaol</vt:lpstr>
      <vt:lpstr>Gwahaniaethau sylfaenol o ran dull</vt:lpstr>
      <vt:lpstr>Ffyrdd o weld y byd yn ‘ansoddol’</vt:lpstr>
      <vt:lpstr>    Pa fathau o gwestiynau ymchwil sy'n briodol ar gyfer ymchwil ansoddol?</vt:lpstr>
      <vt:lpstr>Gweld y byd yn feintiol
</vt:lpstr>
      <vt:lpstr>Pa fathau o gwestiynau ymchwil sy'n briodol ar gyfer ymchwil meintiol?</vt:lpstr>
      <vt:lpstr>Mae’n ymwneud â mesur</vt:lpstr>
      <vt:lpstr>Dulliau casglu data (nodweddiadol)</vt:lpstr>
      <vt:lpstr>Beth a olygwn wrth foeseg?</vt:lpstr>
      <vt:lpstr>Pam Moeseg Ymchwil?</vt:lpstr>
      <vt:lpstr>Rhai o egwyddorion ymchwil foesegol
</vt:lpstr>
      <vt:lpstr>Rhestr wirio ar gyfer ymchwil moesegol</vt:lpstr>
      <vt:lpstr>Diogelu plant ac oedolion agored i niwed</vt:lpstr>
      <vt:lpstr>Beth yw adolygiad llenyddiaeth?</vt:lpstr>
      <vt:lpstr>Dibenion yr adolygiad llenyddiaeth</vt:lpstr>
      <vt:lpstr>Trefnu adolygiad llenyddiaeth</vt:lpstr>
      <vt:lpstr>Ysgrifennu eich adolygiad llenyddiaeth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Pre-induction week</dc:title>
  <dc:creator>Alex Bell</dc:creator>
  <cp:lastModifiedBy>Meinir Jones</cp:lastModifiedBy>
  <cp:revision>101</cp:revision>
  <dcterms:created xsi:type="dcterms:W3CDTF">2020-03-11T10:23:39Z</dcterms:created>
  <dcterms:modified xsi:type="dcterms:W3CDTF">2020-04-16T13:42:13Z</dcterms:modified>
</cp:coreProperties>
</file>