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44A2FA-517E-4DB1-BEB8-A3798E99270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B54B355-4043-4C1A-BCAA-2C10F1A8786D}">
      <dgm:prSet/>
      <dgm:spPr/>
      <dgm:t>
        <a:bodyPr/>
        <a:lstStyle/>
        <a:p>
          <a:r>
            <a:rPr lang="en-US"/>
            <a:t>I have done an internship which helps me to understand the professional job scenario. </a:t>
          </a:r>
        </a:p>
      </dgm:t>
    </dgm:pt>
    <dgm:pt modelId="{3D819C22-86FB-4B5D-980D-6F41B944292B}" type="parTrans" cxnId="{3A6813B0-C1EA-427C-984F-1E1EE869DF5D}">
      <dgm:prSet/>
      <dgm:spPr/>
      <dgm:t>
        <a:bodyPr/>
        <a:lstStyle/>
        <a:p>
          <a:endParaRPr lang="en-US"/>
        </a:p>
      </dgm:t>
    </dgm:pt>
    <dgm:pt modelId="{4F80C6CC-FFA0-424A-8ADB-8614057A858D}" type="sibTrans" cxnId="{3A6813B0-C1EA-427C-984F-1E1EE869DF5D}">
      <dgm:prSet/>
      <dgm:spPr/>
      <dgm:t>
        <a:bodyPr/>
        <a:lstStyle/>
        <a:p>
          <a:endParaRPr lang="en-US"/>
        </a:p>
      </dgm:t>
    </dgm:pt>
    <dgm:pt modelId="{C652ABEC-82C9-4865-8A76-63F2536A6A6D}">
      <dgm:prSet/>
      <dgm:spPr/>
      <dgm:t>
        <a:bodyPr/>
        <a:lstStyle/>
        <a:p>
          <a:r>
            <a:rPr lang="en-US"/>
            <a:t>I used to strongly focus on the professional skills needed on the job. </a:t>
          </a:r>
        </a:p>
      </dgm:t>
    </dgm:pt>
    <dgm:pt modelId="{72AF12D4-94D2-4E54-BB19-1EA1A1C594FC}" type="parTrans" cxnId="{DC03D5FB-A0FA-4BE5-99C2-23A65E2FF5DC}">
      <dgm:prSet/>
      <dgm:spPr/>
      <dgm:t>
        <a:bodyPr/>
        <a:lstStyle/>
        <a:p>
          <a:endParaRPr lang="en-US"/>
        </a:p>
      </dgm:t>
    </dgm:pt>
    <dgm:pt modelId="{58D4E6AA-2D7E-4202-AC14-8B6720926F8B}" type="sibTrans" cxnId="{DC03D5FB-A0FA-4BE5-99C2-23A65E2FF5DC}">
      <dgm:prSet/>
      <dgm:spPr/>
      <dgm:t>
        <a:bodyPr/>
        <a:lstStyle/>
        <a:p>
          <a:endParaRPr lang="en-US"/>
        </a:p>
      </dgm:t>
    </dgm:pt>
    <dgm:pt modelId="{D3517D07-29FC-4009-8909-92F50DE765AC}">
      <dgm:prSet/>
      <dgm:spPr/>
      <dgm:t>
        <a:bodyPr/>
        <a:lstStyle/>
        <a:p>
          <a:r>
            <a:rPr lang="en-US"/>
            <a:t>For that purpose, the internship helps me to understand the workplace. </a:t>
          </a:r>
        </a:p>
      </dgm:t>
    </dgm:pt>
    <dgm:pt modelId="{27CE2F01-032D-4D32-9DCB-070B96571FCB}" type="parTrans" cxnId="{BBB0D350-B86C-4427-860E-41573147A779}">
      <dgm:prSet/>
      <dgm:spPr/>
      <dgm:t>
        <a:bodyPr/>
        <a:lstStyle/>
        <a:p>
          <a:endParaRPr lang="en-US"/>
        </a:p>
      </dgm:t>
    </dgm:pt>
    <dgm:pt modelId="{2AB74D39-B975-428B-84F2-C3E2F16003EC}" type="sibTrans" cxnId="{BBB0D350-B86C-4427-860E-41573147A779}">
      <dgm:prSet/>
      <dgm:spPr/>
      <dgm:t>
        <a:bodyPr/>
        <a:lstStyle/>
        <a:p>
          <a:endParaRPr lang="en-US"/>
        </a:p>
      </dgm:t>
    </dgm:pt>
    <dgm:pt modelId="{0620AEF3-9390-4292-A77A-4ED03AE581B6}">
      <dgm:prSet/>
      <dgm:spPr/>
      <dgm:t>
        <a:bodyPr/>
        <a:lstStyle/>
        <a:p>
          <a:r>
            <a:rPr lang="en-US"/>
            <a:t>I strongly focus on the skills which improve the job position. </a:t>
          </a:r>
        </a:p>
      </dgm:t>
    </dgm:pt>
    <dgm:pt modelId="{269B3AD7-5E2E-4207-AC38-69BFACC2B74D}" type="parTrans" cxnId="{7AD255FB-3887-4DA7-BAFD-25E76C135908}">
      <dgm:prSet/>
      <dgm:spPr/>
      <dgm:t>
        <a:bodyPr/>
        <a:lstStyle/>
        <a:p>
          <a:endParaRPr lang="en-US"/>
        </a:p>
      </dgm:t>
    </dgm:pt>
    <dgm:pt modelId="{74C7EEA5-5F68-4B79-B738-C99FC429075D}" type="sibTrans" cxnId="{7AD255FB-3887-4DA7-BAFD-25E76C135908}">
      <dgm:prSet/>
      <dgm:spPr/>
      <dgm:t>
        <a:bodyPr/>
        <a:lstStyle/>
        <a:p>
          <a:endParaRPr lang="en-US"/>
        </a:p>
      </dgm:t>
    </dgm:pt>
    <dgm:pt modelId="{CFD6F4C8-0A0E-4BA3-94BB-CFA147CC8BE9}">
      <dgm:prSet/>
      <dgm:spPr/>
      <dgm:t>
        <a:bodyPr/>
        <a:lstStyle/>
        <a:p>
          <a:r>
            <a:rPr lang="en-US"/>
            <a:t>I strongly focus on management skills, human skills, and interpersonal skills. </a:t>
          </a:r>
        </a:p>
      </dgm:t>
    </dgm:pt>
    <dgm:pt modelId="{2812BD79-D055-4026-BD5C-58E40FCD38E0}" type="parTrans" cxnId="{F4CB133C-7BFA-4593-B0DC-D5D90D2A4608}">
      <dgm:prSet/>
      <dgm:spPr/>
      <dgm:t>
        <a:bodyPr/>
        <a:lstStyle/>
        <a:p>
          <a:endParaRPr lang="en-US"/>
        </a:p>
      </dgm:t>
    </dgm:pt>
    <dgm:pt modelId="{3EF8D8AF-4D1E-4350-B4E6-DC0E0E0E5AC2}" type="sibTrans" cxnId="{F4CB133C-7BFA-4593-B0DC-D5D90D2A4608}">
      <dgm:prSet/>
      <dgm:spPr/>
      <dgm:t>
        <a:bodyPr/>
        <a:lstStyle/>
        <a:p>
          <a:endParaRPr lang="en-US"/>
        </a:p>
      </dgm:t>
    </dgm:pt>
    <dgm:pt modelId="{B3917BA7-C52C-45F7-92FB-4C263571AF91}">
      <dgm:prSet/>
      <dgm:spPr/>
      <dgm:t>
        <a:bodyPr/>
        <a:lstStyle/>
        <a:p>
          <a:r>
            <a:rPr lang="en-US"/>
            <a:t>I believe that communication skills are also important for professional growth. </a:t>
          </a:r>
        </a:p>
      </dgm:t>
    </dgm:pt>
    <dgm:pt modelId="{B774AA29-4986-4B88-9A1B-83ADD0111898}" type="parTrans" cxnId="{AFE873E3-45DD-4CBB-9789-10C4F83865B2}">
      <dgm:prSet/>
      <dgm:spPr/>
      <dgm:t>
        <a:bodyPr/>
        <a:lstStyle/>
        <a:p>
          <a:endParaRPr lang="en-US"/>
        </a:p>
      </dgm:t>
    </dgm:pt>
    <dgm:pt modelId="{21BCAA18-6312-4A58-8F5E-996140DDAE04}" type="sibTrans" cxnId="{AFE873E3-45DD-4CBB-9789-10C4F83865B2}">
      <dgm:prSet/>
      <dgm:spPr/>
      <dgm:t>
        <a:bodyPr/>
        <a:lstStyle/>
        <a:p>
          <a:endParaRPr lang="en-US"/>
        </a:p>
      </dgm:t>
    </dgm:pt>
    <dgm:pt modelId="{995D95B0-B8C5-450D-ADC0-BF4D8DFDDCB8}" type="pres">
      <dgm:prSet presAssocID="{0644A2FA-517E-4DB1-BEB8-A3798E992709}" presName="linear" presStyleCnt="0">
        <dgm:presLayoutVars>
          <dgm:animLvl val="lvl"/>
          <dgm:resizeHandles val="exact"/>
        </dgm:presLayoutVars>
      </dgm:prSet>
      <dgm:spPr/>
    </dgm:pt>
    <dgm:pt modelId="{D301CDEA-EF96-4AB7-AC19-8C002271CD9C}" type="pres">
      <dgm:prSet presAssocID="{3B54B355-4043-4C1A-BCAA-2C10F1A8786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0F4F4307-3FDE-4A6A-A65F-8668A92F0C89}" type="pres">
      <dgm:prSet presAssocID="{4F80C6CC-FFA0-424A-8ADB-8614057A858D}" presName="spacer" presStyleCnt="0"/>
      <dgm:spPr/>
    </dgm:pt>
    <dgm:pt modelId="{65352B80-955C-4DF6-9F9F-508E63FFCAE6}" type="pres">
      <dgm:prSet presAssocID="{C652ABEC-82C9-4865-8A76-63F2536A6A6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AB0DBE1-A4E1-4DD8-8534-AA735A132653}" type="pres">
      <dgm:prSet presAssocID="{58D4E6AA-2D7E-4202-AC14-8B6720926F8B}" presName="spacer" presStyleCnt="0"/>
      <dgm:spPr/>
    </dgm:pt>
    <dgm:pt modelId="{B7F7AC3E-9214-467E-BA2E-0E15AB77CF6B}" type="pres">
      <dgm:prSet presAssocID="{D3517D07-29FC-4009-8909-92F50DE765A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4C35D5AD-82CC-4F27-8C0E-E88EB9EE55FA}" type="pres">
      <dgm:prSet presAssocID="{2AB74D39-B975-428B-84F2-C3E2F16003EC}" presName="spacer" presStyleCnt="0"/>
      <dgm:spPr/>
    </dgm:pt>
    <dgm:pt modelId="{753CCEDF-0189-4318-A2AA-A9235823F288}" type="pres">
      <dgm:prSet presAssocID="{0620AEF3-9390-4292-A77A-4ED03AE581B6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FDA815A8-1B6E-4445-ABC0-A68825DE16FE}" type="pres">
      <dgm:prSet presAssocID="{74C7EEA5-5F68-4B79-B738-C99FC429075D}" presName="spacer" presStyleCnt="0"/>
      <dgm:spPr/>
    </dgm:pt>
    <dgm:pt modelId="{08C221E1-E613-4D79-B3B1-41805801BF10}" type="pres">
      <dgm:prSet presAssocID="{CFD6F4C8-0A0E-4BA3-94BB-CFA147CC8BE9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018831F-1326-41A9-9222-E9E007EE4D89}" type="pres">
      <dgm:prSet presAssocID="{3EF8D8AF-4D1E-4350-B4E6-DC0E0E0E5AC2}" presName="spacer" presStyleCnt="0"/>
      <dgm:spPr/>
    </dgm:pt>
    <dgm:pt modelId="{43B36212-1EA4-4B41-98D5-4ED34CEDABA8}" type="pres">
      <dgm:prSet presAssocID="{B3917BA7-C52C-45F7-92FB-4C263571AF9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A3A9E04-09BB-4444-8A86-58C724866DCD}" type="presOf" srcId="{D3517D07-29FC-4009-8909-92F50DE765AC}" destId="{B7F7AC3E-9214-467E-BA2E-0E15AB77CF6B}" srcOrd="0" destOrd="0" presId="urn:microsoft.com/office/officeart/2005/8/layout/vList2"/>
    <dgm:cxn modelId="{646C680E-4702-47E3-98E9-9B1540EE3949}" type="presOf" srcId="{0620AEF3-9390-4292-A77A-4ED03AE581B6}" destId="{753CCEDF-0189-4318-A2AA-A9235823F288}" srcOrd="0" destOrd="0" presId="urn:microsoft.com/office/officeart/2005/8/layout/vList2"/>
    <dgm:cxn modelId="{602EB724-8F82-4BE5-A442-E5340D049381}" type="presOf" srcId="{CFD6F4C8-0A0E-4BA3-94BB-CFA147CC8BE9}" destId="{08C221E1-E613-4D79-B3B1-41805801BF10}" srcOrd="0" destOrd="0" presId="urn:microsoft.com/office/officeart/2005/8/layout/vList2"/>
    <dgm:cxn modelId="{217E983A-9A35-4347-A659-2F3390680592}" type="presOf" srcId="{0644A2FA-517E-4DB1-BEB8-A3798E992709}" destId="{995D95B0-B8C5-450D-ADC0-BF4D8DFDDCB8}" srcOrd="0" destOrd="0" presId="urn:microsoft.com/office/officeart/2005/8/layout/vList2"/>
    <dgm:cxn modelId="{F4CB133C-7BFA-4593-B0DC-D5D90D2A4608}" srcId="{0644A2FA-517E-4DB1-BEB8-A3798E992709}" destId="{CFD6F4C8-0A0E-4BA3-94BB-CFA147CC8BE9}" srcOrd="4" destOrd="0" parTransId="{2812BD79-D055-4026-BD5C-58E40FCD38E0}" sibTransId="{3EF8D8AF-4D1E-4350-B4E6-DC0E0E0E5AC2}"/>
    <dgm:cxn modelId="{BBB0D350-B86C-4427-860E-41573147A779}" srcId="{0644A2FA-517E-4DB1-BEB8-A3798E992709}" destId="{D3517D07-29FC-4009-8909-92F50DE765AC}" srcOrd="2" destOrd="0" parTransId="{27CE2F01-032D-4D32-9DCB-070B96571FCB}" sibTransId="{2AB74D39-B975-428B-84F2-C3E2F16003EC}"/>
    <dgm:cxn modelId="{282E6972-953A-432E-92A8-BFFBA387F099}" type="presOf" srcId="{3B54B355-4043-4C1A-BCAA-2C10F1A8786D}" destId="{D301CDEA-EF96-4AB7-AC19-8C002271CD9C}" srcOrd="0" destOrd="0" presId="urn:microsoft.com/office/officeart/2005/8/layout/vList2"/>
    <dgm:cxn modelId="{23D93C80-DF36-4395-817B-2D83BF852FF2}" type="presOf" srcId="{B3917BA7-C52C-45F7-92FB-4C263571AF91}" destId="{43B36212-1EA4-4B41-98D5-4ED34CEDABA8}" srcOrd="0" destOrd="0" presId="urn:microsoft.com/office/officeart/2005/8/layout/vList2"/>
    <dgm:cxn modelId="{EC752490-B2A5-4DEB-9A94-0162CF11FB05}" type="presOf" srcId="{C652ABEC-82C9-4865-8A76-63F2536A6A6D}" destId="{65352B80-955C-4DF6-9F9F-508E63FFCAE6}" srcOrd="0" destOrd="0" presId="urn:microsoft.com/office/officeart/2005/8/layout/vList2"/>
    <dgm:cxn modelId="{3A6813B0-C1EA-427C-984F-1E1EE869DF5D}" srcId="{0644A2FA-517E-4DB1-BEB8-A3798E992709}" destId="{3B54B355-4043-4C1A-BCAA-2C10F1A8786D}" srcOrd="0" destOrd="0" parTransId="{3D819C22-86FB-4B5D-980D-6F41B944292B}" sibTransId="{4F80C6CC-FFA0-424A-8ADB-8614057A858D}"/>
    <dgm:cxn modelId="{AFE873E3-45DD-4CBB-9789-10C4F83865B2}" srcId="{0644A2FA-517E-4DB1-BEB8-A3798E992709}" destId="{B3917BA7-C52C-45F7-92FB-4C263571AF91}" srcOrd="5" destOrd="0" parTransId="{B774AA29-4986-4B88-9A1B-83ADD0111898}" sibTransId="{21BCAA18-6312-4A58-8F5E-996140DDAE04}"/>
    <dgm:cxn modelId="{7AD255FB-3887-4DA7-BAFD-25E76C135908}" srcId="{0644A2FA-517E-4DB1-BEB8-A3798E992709}" destId="{0620AEF3-9390-4292-A77A-4ED03AE581B6}" srcOrd="3" destOrd="0" parTransId="{269B3AD7-5E2E-4207-AC38-69BFACC2B74D}" sibTransId="{74C7EEA5-5F68-4B79-B738-C99FC429075D}"/>
    <dgm:cxn modelId="{DC03D5FB-A0FA-4BE5-99C2-23A65E2FF5DC}" srcId="{0644A2FA-517E-4DB1-BEB8-A3798E992709}" destId="{C652ABEC-82C9-4865-8A76-63F2536A6A6D}" srcOrd="1" destOrd="0" parTransId="{72AF12D4-94D2-4E54-BB19-1EA1A1C594FC}" sibTransId="{58D4E6AA-2D7E-4202-AC14-8B6720926F8B}"/>
    <dgm:cxn modelId="{E5327063-9DEE-4EAB-B909-58C01B6CCB66}" type="presParOf" srcId="{995D95B0-B8C5-450D-ADC0-BF4D8DFDDCB8}" destId="{D301CDEA-EF96-4AB7-AC19-8C002271CD9C}" srcOrd="0" destOrd="0" presId="urn:microsoft.com/office/officeart/2005/8/layout/vList2"/>
    <dgm:cxn modelId="{F9F72F25-9D20-46B2-A6FF-912800683DDF}" type="presParOf" srcId="{995D95B0-B8C5-450D-ADC0-BF4D8DFDDCB8}" destId="{0F4F4307-3FDE-4A6A-A65F-8668A92F0C89}" srcOrd="1" destOrd="0" presId="urn:microsoft.com/office/officeart/2005/8/layout/vList2"/>
    <dgm:cxn modelId="{7D5240D3-43EB-4885-A7CD-F44E24F8BCF0}" type="presParOf" srcId="{995D95B0-B8C5-450D-ADC0-BF4D8DFDDCB8}" destId="{65352B80-955C-4DF6-9F9F-508E63FFCAE6}" srcOrd="2" destOrd="0" presId="urn:microsoft.com/office/officeart/2005/8/layout/vList2"/>
    <dgm:cxn modelId="{2089AAD7-E87A-4C2C-B2AE-DE930418817E}" type="presParOf" srcId="{995D95B0-B8C5-450D-ADC0-BF4D8DFDDCB8}" destId="{3AB0DBE1-A4E1-4DD8-8534-AA735A132653}" srcOrd="3" destOrd="0" presId="urn:microsoft.com/office/officeart/2005/8/layout/vList2"/>
    <dgm:cxn modelId="{9D8A3ECC-F5A6-4722-90F6-A1CD8CC887A2}" type="presParOf" srcId="{995D95B0-B8C5-450D-ADC0-BF4D8DFDDCB8}" destId="{B7F7AC3E-9214-467E-BA2E-0E15AB77CF6B}" srcOrd="4" destOrd="0" presId="urn:microsoft.com/office/officeart/2005/8/layout/vList2"/>
    <dgm:cxn modelId="{2B6713AE-3F40-434D-B2E2-59105496B6FF}" type="presParOf" srcId="{995D95B0-B8C5-450D-ADC0-BF4D8DFDDCB8}" destId="{4C35D5AD-82CC-4F27-8C0E-E88EB9EE55FA}" srcOrd="5" destOrd="0" presId="urn:microsoft.com/office/officeart/2005/8/layout/vList2"/>
    <dgm:cxn modelId="{012E3F1C-B44C-475D-B14C-57D7998BEF66}" type="presParOf" srcId="{995D95B0-B8C5-450D-ADC0-BF4D8DFDDCB8}" destId="{753CCEDF-0189-4318-A2AA-A9235823F288}" srcOrd="6" destOrd="0" presId="urn:microsoft.com/office/officeart/2005/8/layout/vList2"/>
    <dgm:cxn modelId="{8C13C4D7-377E-4994-9E58-F95F462B855F}" type="presParOf" srcId="{995D95B0-B8C5-450D-ADC0-BF4D8DFDDCB8}" destId="{FDA815A8-1B6E-4445-ABC0-A68825DE16FE}" srcOrd="7" destOrd="0" presId="urn:microsoft.com/office/officeart/2005/8/layout/vList2"/>
    <dgm:cxn modelId="{D492AAA3-DBBA-4D9C-9FDE-C3D047FCC6C6}" type="presParOf" srcId="{995D95B0-B8C5-450D-ADC0-BF4D8DFDDCB8}" destId="{08C221E1-E613-4D79-B3B1-41805801BF10}" srcOrd="8" destOrd="0" presId="urn:microsoft.com/office/officeart/2005/8/layout/vList2"/>
    <dgm:cxn modelId="{8577BAC0-02E2-4F3B-AB37-98137BE55A2E}" type="presParOf" srcId="{995D95B0-B8C5-450D-ADC0-BF4D8DFDDCB8}" destId="{2018831F-1326-41A9-9222-E9E007EE4D89}" srcOrd="9" destOrd="0" presId="urn:microsoft.com/office/officeart/2005/8/layout/vList2"/>
    <dgm:cxn modelId="{79D09B29-828F-4B1A-BC46-636FDF7D3EB4}" type="presParOf" srcId="{995D95B0-B8C5-450D-ADC0-BF4D8DFDDCB8}" destId="{43B36212-1EA4-4B41-98D5-4ED34CEDABA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1CDEA-EF96-4AB7-AC19-8C002271CD9C}">
      <dsp:nvSpPr>
        <dsp:cNvPr id="0" name=""/>
        <dsp:cNvSpPr/>
      </dsp:nvSpPr>
      <dsp:spPr>
        <a:xfrm>
          <a:off x="0" y="85401"/>
          <a:ext cx="5962720" cy="7558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have done an internship which helps me to understand the professional job scenario. </a:t>
          </a:r>
        </a:p>
      </dsp:txBody>
      <dsp:txXfrm>
        <a:off x="36896" y="122297"/>
        <a:ext cx="5888928" cy="682028"/>
      </dsp:txXfrm>
    </dsp:sp>
    <dsp:sp modelId="{65352B80-955C-4DF6-9F9F-508E63FFCAE6}">
      <dsp:nvSpPr>
        <dsp:cNvPr id="0" name=""/>
        <dsp:cNvSpPr/>
      </dsp:nvSpPr>
      <dsp:spPr>
        <a:xfrm>
          <a:off x="0" y="895941"/>
          <a:ext cx="5962720" cy="755820"/>
        </a:xfrm>
        <a:prstGeom prst="round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used to strongly focus on the professional skills needed on the job. </a:t>
          </a:r>
        </a:p>
      </dsp:txBody>
      <dsp:txXfrm>
        <a:off x="36896" y="932837"/>
        <a:ext cx="5888928" cy="682028"/>
      </dsp:txXfrm>
    </dsp:sp>
    <dsp:sp modelId="{B7F7AC3E-9214-467E-BA2E-0E15AB77CF6B}">
      <dsp:nvSpPr>
        <dsp:cNvPr id="0" name=""/>
        <dsp:cNvSpPr/>
      </dsp:nvSpPr>
      <dsp:spPr>
        <a:xfrm>
          <a:off x="0" y="1706481"/>
          <a:ext cx="5962720" cy="755820"/>
        </a:xfrm>
        <a:prstGeom prst="round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For that purpose, the internship helps me to understand the workplace. </a:t>
          </a:r>
        </a:p>
      </dsp:txBody>
      <dsp:txXfrm>
        <a:off x="36896" y="1743377"/>
        <a:ext cx="5888928" cy="682028"/>
      </dsp:txXfrm>
    </dsp:sp>
    <dsp:sp modelId="{753CCEDF-0189-4318-A2AA-A9235823F288}">
      <dsp:nvSpPr>
        <dsp:cNvPr id="0" name=""/>
        <dsp:cNvSpPr/>
      </dsp:nvSpPr>
      <dsp:spPr>
        <a:xfrm>
          <a:off x="0" y="2517021"/>
          <a:ext cx="5962720" cy="755820"/>
        </a:xfrm>
        <a:prstGeom prst="round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strongly focus on the skills which improve the job position. </a:t>
          </a:r>
        </a:p>
      </dsp:txBody>
      <dsp:txXfrm>
        <a:off x="36896" y="2553917"/>
        <a:ext cx="5888928" cy="682028"/>
      </dsp:txXfrm>
    </dsp:sp>
    <dsp:sp modelId="{08C221E1-E613-4D79-B3B1-41805801BF10}">
      <dsp:nvSpPr>
        <dsp:cNvPr id="0" name=""/>
        <dsp:cNvSpPr/>
      </dsp:nvSpPr>
      <dsp:spPr>
        <a:xfrm>
          <a:off x="0" y="3327561"/>
          <a:ext cx="5962720" cy="755820"/>
        </a:xfrm>
        <a:prstGeom prst="round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strongly focus on management skills, human skills, and interpersonal skills. </a:t>
          </a:r>
        </a:p>
      </dsp:txBody>
      <dsp:txXfrm>
        <a:off x="36896" y="3364457"/>
        <a:ext cx="5888928" cy="682028"/>
      </dsp:txXfrm>
    </dsp:sp>
    <dsp:sp modelId="{43B36212-1EA4-4B41-98D5-4ED34CEDABA8}">
      <dsp:nvSpPr>
        <dsp:cNvPr id="0" name=""/>
        <dsp:cNvSpPr/>
      </dsp:nvSpPr>
      <dsp:spPr>
        <a:xfrm>
          <a:off x="0" y="4138101"/>
          <a:ext cx="5962720" cy="75582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believe that communication skills are also important for professional growth. </a:t>
          </a:r>
        </a:p>
      </dsp:txBody>
      <dsp:txXfrm>
        <a:off x="36896" y="4174997"/>
        <a:ext cx="5888928" cy="6820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7DB8B-CCCD-4C9E-937A-E2749EC4AE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BB70A5-3746-492D-B741-7382667E24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992F4-6AF9-4D4C-9BB2-F54F56FE0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DAEED-BD25-4829-AE6E-85694E9EC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A62AA-BB33-40E9-8BDE-449775A09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19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F7D92-F914-46FB-8A5C-E106E49D5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2D0728-99B0-4D23-B77A-BC8B722FD8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C982-8CBD-4DE5-B309-E99E9C30A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3A3C89-869A-4BAF-A592-7A762F66A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80B27-88BD-4A82-ACDF-1B7E86111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653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BC638-C977-48A7-A51F-E03D97AB3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11B0F-FB5F-4280-9F5A-74F26C342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A89B-E58C-40A1-9ED2-C1813B50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A01AE-AE5A-46EC-A2B1-7DEAE8AC2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A32CF-0B6D-400A-A5F7-8D4BD3BD7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56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7BA54-FE45-4F3D-8FB4-5A4324ED2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682E2-823F-420F-AFEF-FCC3E60AF6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B912A9-E45D-42DF-AD2C-A991279C0F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3CDFB1-A09D-4932-890B-068C03AF0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456A48-4799-45E1-89AC-B00E40C8B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BD3512-3A3A-4A33-8095-228C522D9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242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40461-B37F-4597-BC90-0D915A27D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0C06B3-7041-44B6-BCCD-D2F7299C50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7E93C4-1C6C-4852-BB86-BD74C693A8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84BD46-C6C9-4714-80D5-C8567B50AD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530BA3-6959-4B0A-8D81-16D976DF02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3242A9-5D15-4859-8A5E-16ED454A5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009199-5350-4FA1-9923-D09217A1B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3BC843-248A-4240-B96B-34ABA1FEE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61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35491-D430-4DEA-B55B-51E1DF250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FD777F-A9EE-4031-8DFF-09B70DC69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400F12-BC9D-4A36-854F-8BBB32305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D8805C-692D-4CD4-B2F7-9116E4C02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758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55568E-3EDE-49E8-938E-E55761D93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01B12C-9E08-4E00-A4EE-051DE959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3D609A-BCDD-4427-9C01-E90F3A862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330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80DE3-8F39-4F61-AF67-91AEEAB92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BBFA9-E3C6-474B-9E17-DD267F12AB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BC4906-6F4C-48C9-B17B-9EDE4BE76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04D684-78C4-4C31-ABC0-4CD9D1117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9D0391-D5CD-43C8-9FDA-3AF5BD558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365CBF-DFF4-4B23-863C-C3CAFAA9A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46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A7F7B-A53A-4B46-8FBE-B15096500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FB7384-8098-465B-9802-8AD0DEAB07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DDED35-AC5B-4CDD-9328-5E10A57067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A4C4A6-E14D-428D-8D7C-B73353C5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51C7F9-57F0-4438-9ADE-4180E6155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B1FC4C-F024-4D35-9F7C-B7FB003D3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042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7EF1E-6ACD-402C-BFF3-C2DBB3281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A495BC-97CD-44DF-9D68-A325AEFDF6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C742C5-4B03-442C-8E79-2C88634F6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2DE19C-6BE8-432A-8782-B80777269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67838-776E-449F-B5BB-9AA9CCA00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695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3ACBD7-BA74-4312-B140-AE65EB638A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5728C3-EDCC-4578-BE96-1138F8A52C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155CA-15FE-4A71-A22A-90B6154C1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404A0-359F-4932-A763-FFF81135A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3D0F6-AAF3-4CD9-B228-72769F83D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747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3903CE-6B62-4BB8-892F-0CEEBF21A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D29A3-8AE1-4933-92EF-F29B6BA20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CE67ED-3AA3-473B-B8EA-8F05CABA3E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2EF0F-FD94-4B10-8B76-ED91C9416DE8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896DF-C883-435C-8CAB-D1F0A6FA85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63B27-E7BD-44A9-B73F-16381A73A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39468-0650-4B62-8205-461C57349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64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C8E63-A4EE-47EE-BEFB-023D0A163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TITLE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E3691-962E-45B6-9A8D-C9CB207E80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Name of Student -  Madona Igbinovia           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Student ID Card   -  1815861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Module name – BMSW4001_ACEGROUP3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Lecturer name – Barbara chinyany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D4464D8-FD41-4EA2-9094-791BB1112F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23" name="Rectangle 13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id="{59DF772F-A79B-48F9-8B22-3B11AB306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745696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17E42E-D1D9-4AF1-9045-D018FF909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966" y="900622"/>
            <a:ext cx="6611012" cy="1893524"/>
          </a:xfrm>
        </p:spPr>
        <p:txBody>
          <a:bodyPr anchor="b">
            <a:normAutofit/>
          </a:bodyPr>
          <a:lstStyle/>
          <a:p>
            <a:r>
              <a:rPr lang="en-US" sz="480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51935-1690-45BC-A87F-66FC11D551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966" y="2965593"/>
            <a:ext cx="6611012" cy="2941544"/>
          </a:xfrm>
        </p:spPr>
        <p:txBody>
          <a:bodyPr>
            <a:normAutofit/>
          </a:bodyPr>
          <a:lstStyle/>
          <a:p>
            <a:pPr lvl="0"/>
            <a:r>
              <a:rPr lang="en-US" sz="1400"/>
              <a:t>Learning is a gradual process that improves skills with time. </a:t>
            </a:r>
          </a:p>
          <a:p>
            <a:pPr lvl="0"/>
            <a:r>
              <a:rPr lang="en-US" sz="1400"/>
              <a:t>To improve learning, it is important to be a part of an effective educational institution. </a:t>
            </a:r>
          </a:p>
          <a:p>
            <a:pPr lvl="0"/>
            <a:r>
              <a:rPr lang="en-US" sz="1400"/>
              <a:t>That is the reason I choose “University of Wales”. </a:t>
            </a:r>
          </a:p>
          <a:p>
            <a:pPr lvl="0"/>
            <a:r>
              <a:rPr lang="en-US" sz="1400"/>
              <a:t>As currently, I am proceeding with the program “CerHE Skills for the Workplace”. </a:t>
            </a:r>
          </a:p>
          <a:p>
            <a:pPr lvl="1"/>
            <a:r>
              <a:rPr lang="en-US" sz="1400"/>
              <a:t>Very effective </a:t>
            </a:r>
          </a:p>
          <a:p>
            <a:pPr lvl="1"/>
            <a:r>
              <a:rPr lang="en-US" sz="1400"/>
              <a:t>Increase my knowledge </a:t>
            </a:r>
          </a:p>
          <a:p>
            <a:pPr lvl="1"/>
            <a:r>
              <a:rPr lang="en-US" sz="1400"/>
              <a:t>Enhance my professional Skills </a:t>
            </a:r>
          </a:p>
          <a:p>
            <a:pPr lvl="1"/>
            <a:r>
              <a:rPr lang="en-US" sz="1400"/>
              <a:t>Help me to grasp the leading industry knowledge </a:t>
            </a:r>
          </a:p>
          <a:p>
            <a:pPr lvl="1"/>
            <a:r>
              <a:rPr lang="en-US" sz="1400"/>
              <a:t>Make a strong understanding of the software and programs </a:t>
            </a:r>
          </a:p>
          <a:p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772922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D6AF5F-4E51-45EF-AA15-7A725599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SWOT Analysis for Self-Assessment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2EC4AB3-20CF-4C4A-B500-44E516E82B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607" b="8217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57420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9C435A-FFAD-4174-AEAA-5FDD5E99A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/>
              <a:t>Academic Analysis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73FA0-124B-43AA-AD49-2A1929DC6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lvl="0"/>
            <a:r>
              <a:rPr lang="en-US" sz="2400"/>
              <a:t>Currently, I consider my academic skills and progression path very effective. </a:t>
            </a:r>
          </a:p>
          <a:p>
            <a:pPr lvl="0"/>
            <a:r>
              <a:rPr lang="en-US" sz="2400"/>
              <a:t>This degree will be very effective to build up a professional. </a:t>
            </a:r>
          </a:p>
          <a:p>
            <a:pPr lvl="0"/>
            <a:r>
              <a:rPr lang="en-US" sz="2400"/>
              <a:t>HND level program will increase my academic skills. </a:t>
            </a:r>
          </a:p>
          <a:p>
            <a:pPr lvl="0"/>
            <a:r>
              <a:rPr lang="en-US" sz="2400"/>
              <a:t>CertHE Skills for the Workplace enhance my academic skills as this course cover several important topics, theories, etc. </a:t>
            </a:r>
          </a:p>
          <a:p>
            <a:pPr lvl="0"/>
            <a:r>
              <a:rPr lang="en-US" sz="2400"/>
              <a:t>Along with the theoretical knowledge, I also learn about the software which will be very effective in my professional career. </a:t>
            </a:r>
          </a:p>
          <a:p>
            <a:endParaRPr lang="en-US" sz="240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1517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D77B92-CB36-4B20-A59A-59625E0F0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9BA21E-6C75-4877-83FB-5879F4660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US" sz="4800"/>
              <a:t>Employability Skills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52E8C5-3615-4C33-B72E-6596D0AB96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7034881"/>
              </p:ext>
            </p:extLst>
          </p:nvPr>
        </p:nvGraphicFramePr>
        <p:xfrm>
          <a:off x="5407705" y="1014154"/>
          <a:ext cx="5962720" cy="497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7437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5AE04-B2E2-435F-99E1-F45BC9FA5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Conclusion </a:t>
            </a:r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B5B79-97F2-403F-8003-3702E8B5D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anchor="ctr">
            <a:normAutofit/>
          </a:bodyPr>
          <a:lstStyle/>
          <a:p>
            <a:pPr lvl="0"/>
            <a:r>
              <a:rPr lang="en-US" sz="2000" dirty="0">
                <a:solidFill>
                  <a:srgbClr val="FEFFFF"/>
                </a:solidFill>
              </a:rPr>
              <a:t>It is concluded that I have academic skills and employability skills. </a:t>
            </a:r>
          </a:p>
          <a:p>
            <a:pPr lvl="0"/>
            <a:r>
              <a:rPr lang="en-US" sz="2000" dirty="0">
                <a:solidFill>
                  <a:srgbClr val="FEFFFF"/>
                </a:solidFill>
              </a:rPr>
              <a:t>But a good education is very important. </a:t>
            </a:r>
          </a:p>
          <a:p>
            <a:pPr lvl="0"/>
            <a:r>
              <a:rPr lang="en-US" sz="2000" dirty="0">
                <a:solidFill>
                  <a:srgbClr val="FEFFFF"/>
                </a:solidFill>
              </a:rPr>
              <a:t>That is why I strongly focus on my academic career. </a:t>
            </a:r>
          </a:p>
          <a:p>
            <a:pPr lvl="0"/>
            <a:r>
              <a:rPr lang="en-US" sz="2000" dirty="0">
                <a:solidFill>
                  <a:srgbClr val="FEFFFF"/>
                </a:solidFill>
              </a:rPr>
              <a:t>I believe that it will lead to an effective professional career. </a:t>
            </a:r>
          </a:p>
          <a:p>
            <a:pPr lvl="0"/>
            <a:r>
              <a:rPr lang="en-US" sz="2000" dirty="0">
                <a:solidFill>
                  <a:srgbClr val="FEFFFF"/>
                </a:solidFill>
              </a:rPr>
              <a:t>Self-assessment through SWOT analysis is very effective for a strong understanding of academic and professional skills. </a:t>
            </a:r>
          </a:p>
          <a:p>
            <a:pPr lvl="0"/>
            <a:r>
              <a:rPr lang="en-US" sz="2000" dirty="0">
                <a:solidFill>
                  <a:srgbClr val="FEFFFF"/>
                </a:solidFill>
              </a:rPr>
              <a:t>Self-analysis is also very effective for future progression. </a:t>
            </a:r>
          </a:p>
        </p:txBody>
      </p:sp>
    </p:spTree>
    <p:extLst>
      <p:ext uri="{BB962C8B-B14F-4D97-AF65-F5344CB8AC3E}">
        <p14:creationId xmlns:p14="http://schemas.microsoft.com/office/powerpoint/2010/main" val="2174324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341</Words>
  <Application>Microsoft Office PowerPoint</Application>
  <PresentationFormat>Widescreen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TITLE PAGE</vt:lpstr>
      <vt:lpstr>Introduction </vt:lpstr>
      <vt:lpstr>SWOT Analysis for Self-Assessment</vt:lpstr>
      <vt:lpstr>Academic Analysis </vt:lpstr>
      <vt:lpstr>Employability Skills 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ACE Practical Portfolio  </dc:title>
  <dc:creator>Shanawar Khalid</dc:creator>
  <cp:lastModifiedBy>ekilonski@gmail.com</cp:lastModifiedBy>
  <cp:revision>2</cp:revision>
  <dcterms:created xsi:type="dcterms:W3CDTF">2021-01-02T07:02:30Z</dcterms:created>
  <dcterms:modified xsi:type="dcterms:W3CDTF">2021-01-04T22:20:31Z</dcterms:modified>
</cp:coreProperties>
</file>