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5" r:id="rId1"/>
  </p:sldMasterIdLst>
  <p:notesMasterIdLst>
    <p:notesMasterId r:id="rId36"/>
  </p:notesMasterIdLst>
  <p:sldIdLst>
    <p:sldId id="258" r:id="rId2"/>
    <p:sldId id="434" r:id="rId3"/>
    <p:sldId id="410" r:id="rId4"/>
    <p:sldId id="349" r:id="rId5"/>
    <p:sldId id="435" r:id="rId6"/>
    <p:sldId id="411" r:id="rId7"/>
    <p:sldId id="412" r:id="rId8"/>
    <p:sldId id="414" r:id="rId9"/>
    <p:sldId id="437" r:id="rId10"/>
    <p:sldId id="436" r:id="rId11"/>
    <p:sldId id="350" r:id="rId12"/>
    <p:sldId id="433" r:id="rId13"/>
    <p:sldId id="423" r:id="rId14"/>
    <p:sldId id="362" r:id="rId15"/>
    <p:sldId id="363" r:id="rId16"/>
    <p:sldId id="364" r:id="rId17"/>
    <p:sldId id="438" r:id="rId18"/>
    <p:sldId id="439" r:id="rId19"/>
    <p:sldId id="440" r:id="rId20"/>
    <p:sldId id="419" r:id="rId21"/>
    <p:sldId id="420" r:id="rId22"/>
    <p:sldId id="406" r:id="rId23"/>
    <p:sldId id="353" r:id="rId24"/>
    <p:sldId id="354" r:id="rId25"/>
    <p:sldId id="355" r:id="rId26"/>
    <p:sldId id="329" r:id="rId27"/>
    <p:sldId id="331" r:id="rId28"/>
    <p:sldId id="341" r:id="rId29"/>
    <p:sldId id="441" r:id="rId30"/>
    <p:sldId id="442" r:id="rId31"/>
    <p:sldId id="443" r:id="rId32"/>
    <p:sldId id="431" r:id="rId33"/>
    <p:sldId id="430" r:id="rId34"/>
    <p:sldId id="444" r:id="rId35"/>
  </p:sldIdLst>
  <p:sldSz cx="9144000" cy="6858000" type="screen4x3"/>
  <p:notesSz cx="6797675" cy="99250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Higman, Josie" initials="HJ"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E1FF"/>
    <a:srgbClr val="DA0033"/>
    <a:srgbClr val="007DC3"/>
    <a:srgbClr val="8A8AA3"/>
    <a:srgbClr val="007BC1"/>
    <a:srgbClr val="FF6600"/>
    <a:srgbClr val="FF9933"/>
    <a:srgbClr val="64AA7A"/>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CE4C43D-DACF-4B64-BEFF-6B43D69E1F95}" v="2" dt="2025-10-06T20:46: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864" autoAdjust="0"/>
    <p:restoredTop sz="93532" autoAdjust="0"/>
  </p:normalViewPr>
  <p:slideViewPr>
    <p:cSldViewPr>
      <p:cViewPr varScale="1">
        <p:scale>
          <a:sx n="122" d="100"/>
          <a:sy n="122" d="100"/>
        </p:scale>
        <p:origin x="184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spPr>
            <a:ln>
              <a:noFill/>
            </a:ln>
          </c:spPr>
          <c:dPt>
            <c:idx val="0"/>
            <c:bubble3D val="0"/>
            <c:spPr>
              <a:solidFill>
                <a:schemeClr val="tx2">
                  <a:lumMod val="40000"/>
                  <a:lumOff val="60000"/>
                </a:schemeClr>
              </a:solidFill>
              <a:ln w="19050">
                <a:noFill/>
              </a:ln>
              <a:effectLst/>
            </c:spPr>
            <c:extLst>
              <c:ext xmlns:c16="http://schemas.microsoft.com/office/drawing/2014/chart" uri="{C3380CC4-5D6E-409C-BE32-E72D297353CC}">
                <c16:uniqueId val="{00000001-9648-4D4B-B67F-AD025F08831E}"/>
              </c:ext>
            </c:extLst>
          </c:dPt>
          <c:dPt>
            <c:idx val="1"/>
            <c:bubble3D val="0"/>
            <c:spPr>
              <a:solidFill>
                <a:schemeClr val="bg1"/>
              </a:solidFill>
              <a:ln w="19050">
                <a:noFill/>
              </a:ln>
              <a:effectLst/>
            </c:spPr>
            <c:extLst>
              <c:ext xmlns:c16="http://schemas.microsoft.com/office/drawing/2014/chart" uri="{C3380CC4-5D6E-409C-BE32-E72D297353CC}">
                <c16:uniqueId val="{00000003-9648-4D4B-B67F-AD025F08831E}"/>
              </c:ext>
            </c:extLst>
          </c:dPt>
          <c:dLbls>
            <c:dLbl>
              <c:idx val="0"/>
              <c:layout>
                <c:manualLayout>
                  <c:x val="-0.15871026538349373"/>
                  <c:y val="-0.25043592741530851"/>
                </c:manualLayout>
              </c:layout>
              <c:tx>
                <c:rich>
                  <a:bodyPr/>
                  <a:lstStyle/>
                  <a:p>
                    <a:r>
                      <a:rPr lang="en-US" sz="2800" dirty="0"/>
                      <a:t>Equity</a:t>
                    </a:r>
                  </a:p>
                  <a:p>
                    <a:fld id="{FC55E438-7A41-4290-98A3-7C1A01B2537F}" type="VALUE">
                      <a:rPr lang="en-US" sz="2800" smtClean="0"/>
                      <a:pPr/>
                      <a:t>[VALUE]</a:t>
                    </a:fld>
                    <a:r>
                      <a:rPr lang="en-US" sz="2800" dirty="0"/>
                      <a:t>%</a:t>
                    </a:r>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9648-4D4B-B67F-AD025F08831E}"/>
                </c:ext>
              </c:extLst>
            </c:dLbl>
            <c:dLbl>
              <c:idx val="1"/>
              <c:tx>
                <c:rich>
                  <a:bodyPr/>
                  <a:lstStyle/>
                  <a:p>
                    <a:r>
                      <a:rPr lang="en-US" sz="2800" dirty="0"/>
                      <a:t>Debt</a:t>
                    </a:r>
                  </a:p>
                  <a:p>
                    <a:fld id="{4926EB00-8948-4DFF-B5A6-781664B73BB5}" type="VALUE">
                      <a:rPr lang="en-US" sz="2800" smtClean="0"/>
                      <a:pPr/>
                      <a:t>[VALUE]</a:t>
                    </a:fld>
                    <a:r>
                      <a:rPr lang="en-US" sz="2800" dirty="0"/>
                      <a:t>%</a:t>
                    </a:r>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9648-4D4B-B67F-AD025F08831E}"/>
                </c:ext>
              </c:extLst>
            </c:dLbl>
            <c:spPr>
              <a:noFill/>
              <a:ln>
                <a:noFill/>
              </a:ln>
              <a:effectLst/>
            </c:spPr>
            <c:txPr>
              <a:bodyPr rot="0" spcFirstLastPara="1" vertOverflow="ellipsis" vert="horz" wrap="square" lIns="38100" tIns="19050" rIns="38100" bIns="19050" anchor="ctr" anchorCtr="1">
                <a:spAutoFit/>
              </a:bodyPr>
              <a:lstStyle/>
              <a:p>
                <a:pPr>
                  <a:defRPr sz="36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val>
            <c:numRef>
              <c:f>Sheet1!$F$19:$F$20</c:f>
              <c:numCache>
                <c:formatCode>General</c:formatCode>
                <c:ptCount val="2"/>
                <c:pt idx="0">
                  <c:v>70</c:v>
                </c:pt>
                <c:pt idx="1">
                  <c:v>30</c:v>
                </c:pt>
              </c:numCache>
            </c:numRef>
          </c:val>
          <c:extLst>
            <c:ext xmlns:c16="http://schemas.microsoft.com/office/drawing/2014/chart" uri="{C3380CC4-5D6E-409C-BE32-E72D297353CC}">
              <c16:uniqueId val="{00000004-9648-4D4B-B67F-AD025F08831E}"/>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tx2">
        <a:lumMod val="75000"/>
      </a:schemeClr>
    </a:solidFill>
    <a:ln w="9525" cap="flat" cmpd="sng" algn="ctr">
      <a:solidFill>
        <a:schemeClr val="tx1">
          <a:lumMod val="15000"/>
          <a:lumOff val="85000"/>
        </a:schemeClr>
      </a:solid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rgbClr val="FFFF00"/>
                </a:solidFill>
                <a:latin typeface="+mn-lt"/>
                <a:ea typeface="+mn-ea"/>
                <a:cs typeface="+mn-cs"/>
              </a:defRPr>
            </a:pPr>
            <a:r>
              <a:rPr lang="en-US" sz="1600" dirty="0">
                <a:solidFill>
                  <a:srgbClr val="FFFF00"/>
                </a:solidFill>
              </a:rPr>
              <a:t>Effects of gearing on earnings per share (EPS)</a:t>
            </a:r>
          </a:p>
        </c:rich>
      </c:tx>
      <c:overlay val="0"/>
      <c:spPr>
        <a:noFill/>
        <a:ln>
          <a:noFill/>
        </a:ln>
        <a:effectLst/>
      </c:spPr>
      <c:txPr>
        <a:bodyPr rot="0" spcFirstLastPara="1" vertOverflow="ellipsis" vert="horz" wrap="square" anchor="ctr" anchorCtr="1"/>
        <a:lstStyle/>
        <a:p>
          <a:pPr>
            <a:defRPr sz="1600" b="0" i="0" u="none" strike="noStrike" kern="1200" spc="0" baseline="0">
              <a:solidFill>
                <a:srgbClr val="FFFF00"/>
              </a:solidFill>
              <a:latin typeface="+mn-lt"/>
              <a:ea typeface="+mn-ea"/>
              <a:cs typeface="+mn-cs"/>
            </a:defRPr>
          </a:pPr>
          <a:endParaRPr lang="en-US"/>
        </a:p>
      </c:txPr>
    </c:title>
    <c:autoTitleDeleted val="0"/>
    <c:plotArea>
      <c:layout>
        <c:manualLayout>
          <c:layoutTarget val="inner"/>
          <c:xMode val="edge"/>
          <c:yMode val="edge"/>
          <c:x val="0.14630406776076069"/>
          <c:y val="0.17171296296296296"/>
          <c:w val="0.66260130945170304"/>
          <c:h val="0.62271617089530473"/>
        </c:manualLayout>
      </c:layout>
      <c:scatterChart>
        <c:scatterStyle val="smoothMarker"/>
        <c:varyColors val="0"/>
        <c:ser>
          <c:idx val="0"/>
          <c:order val="0"/>
          <c:tx>
            <c:v>Company A</c:v>
          </c:tx>
          <c:spPr>
            <a:ln w="25400" cap="rnd">
              <a:solidFill>
                <a:schemeClr val="tx2">
                  <a:lumMod val="20000"/>
                  <a:lumOff val="80000"/>
                </a:schemeClr>
              </a:solidFill>
              <a:round/>
            </a:ln>
            <a:effectLst/>
          </c:spPr>
          <c:marker>
            <c:symbol val="circle"/>
            <c:size val="5"/>
            <c:spPr>
              <a:solidFill>
                <a:schemeClr val="accent1"/>
              </a:solidFill>
              <a:ln w="9525">
                <a:solidFill>
                  <a:schemeClr val="accent1"/>
                </a:solidFill>
              </a:ln>
              <a:effectLst/>
            </c:spPr>
          </c:marker>
          <c:xVal>
            <c:numRef>
              <c:f>'Poor year to excellent year'!$C$9:$H$9</c:f>
              <c:numCache>
                <c:formatCode>0%</c:formatCode>
                <c:ptCount val="6"/>
                <c:pt idx="0">
                  <c:v>0</c:v>
                </c:pt>
                <c:pt idx="1">
                  <c:v>0.05</c:v>
                </c:pt>
                <c:pt idx="2">
                  <c:v>0.1</c:v>
                </c:pt>
                <c:pt idx="3">
                  <c:v>0.15</c:v>
                </c:pt>
                <c:pt idx="4">
                  <c:v>0.2</c:v>
                </c:pt>
                <c:pt idx="5">
                  <c:v>0.25</c:v>
                </c:pt>
              </c:numCache>
            </c:numRef>
          </c:xVal>
          <c:yVal>
            <c:numRef>
              <c:f>'Poor year to excellent year'!$C$17:$H$17</c:f>
              <c:numCache>
                <c:formatCode>0.0</c:formatCode>
                <c:ptCount val="6"/>
                <c:pt idx="0" formatCode="General">
                  <c:v>0</c:v>
                </c:pt>
                <c:pt idx="1">
                  <c:v>3.5000000000000004</c:v>
                </c:pt>
                <c:pt idx="2">
                  <c:v>7.0000000000000009</c:v>
                </c:pt>
                <c:pt idx="3">
                  <c:v>10.5</c:v>
                </c:pt>
                <c:pt idx="4">
                  <c:v>14.000000000000002</c:v>
                </c:pt>
                <c:pt idx="5">
                  <c:v>17.5</c:v>
                </c:pt>
              </c:numCache>
            </c:numRef>
          </c:yVal>
          <c:smooth val="1"/>
          <c:extLst>
            <c:ext xmlns:c16="http://schemas.microsoft.com/office/drawing/2014/chart" uri="{C3380CC4-5D6E-409C-BE32-E72D297353CC}">
              <c16:uniqueId val="{00000000-06B0-4410-B01A-5F111D12763D}"/>
            </c:ext>
          </c:extLst>
        </c:ser>
        <c:ser>
          <c:idx val="1"/>
          <c:order val="1"/>
          <c:tx>
            <c:v>Company B</c:v>
          </c:tx>
          <c:spPr>
            <a:ln w="25400" cap="rnd">
              <a:solidFill>
                <a:schemeClr val="accent6">
                  <a:lumMod val="75000"/>
                </a:schemeClr>
              </a:solidFill>
              <a:round/>
            </a:ln>
            <a:effectLst/>
          </c:spPr>
          <c:marker>
            <c:symbol val="circle"/>
            <c:size val="5"/>
            <c:spPr>
              <a:solidFill>
                <a:schemeClr val="accent2"/>
              </a:solidFill>
              <a:ln w="9525">
                <a:solidFill>
                  <a:schemeClr val="accent2"/>
                </a:solidFill>
              </a:ln>
              <a:effectLst/>
            </c:spPr>
          </c:marker>
          <c:xVal>
            <c:numRef>
              <c:f>'Poor year to excellent year'!$J$9:$O$9</c:f>
              <c:numCache>
                <c:formatCode>0%</c:formatCode>
                <c:ptCount val="6"/>
                <c:pt idx="0">
                  <c:v>0</c:v>
                </c:pt>
                <c:pt idx="1">
                  <c:v>0.05</c:v>
                </c:pt>
                <c:pt idx="2">
                  <c:v>0.1</c:v>
                </c:pt>
                <c:pt idx="3">
                  <c:v>0.15</c:v>
                </c:pt>
                <c:pt idx="4">
                  <c:v>0.2</c:v>
                </c:pt>
                <c:pt idx="5">
                  <c:v>0.25</c:v>
                </c:pt>
              </c:numCache>
            </c:numRef>
          </c:xVal>
          <c:yVal>
            <c:numRef>
              <c:f>'Poor year to excellent year'!$J$17:$O$17</c:f>
              <c:numCache>
                <c:formatCode>0.0</c:formatCode>
                <c:ptCount val="6"/>
                <c:pt idx="0">
                  <c:v>-10</c:v>
                </c:pt>
                <c:pt idx="1">
                  <c:v>0</c:v>
                </c:pt>
                <c:pt idx="2">
                  <c:v>7.0000000000000009</c:v>
                </c:pt>
                <c:pt idx="3">
                  <c:v>14.000000000000002</c:v>
                </c:pt>
                <c:pt idx="4">
                  <c:v>21</c:v>
                </c:pt>
                <c:pt idx="5">
                  <c:v>28.000000000000004</c:v>
                </c:pt>
              </c:numCache>
            </c:numRef>
          </c:yVal>
          <c:smooth val="1"/>
          <c:extLst>
            <c:ext xmlns:c16="http://schemas.microsoft.com/office/drawing/2014/chart" uri="{C3380CC4-5D6E-409C-BE32-E72D297353CC}">
              <c16:uniqueId val="{00000001-06B0-4410-B01A-5F111D12763D}"/>
            </c:ext>
          </c:extLst>
        </c:ser>
        <c:dLbls>
          <c:showLegendKey val="0"/>
          <c:showVal val="0"/>
          <c:showCatName val="0"/>
          <c:showSerName val="0"/>
          <c:showPercent val="0"/>
          <c:showBubbleSize val="0"/>
        </c:dLbls>
        <c:axId val="167334528"/>
        <c:axId val="167335488"/>
      </c:scatterChart>
      <c:valAx>
        <c:axId val="167334528"/>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400" b="0" i="0" u="none" strike="noStrike" kern="1200" baseline="0">
                    <a:solidFill>
                      <a:srgbClr val="FFFF00"/>
                    </a:solidFill>
                    <a:latin typeface="+mn-lt"/>
                    <a:ea typeface="+mn-ea"/>
                    <a:cs typeface="+mn-cs"/>
                  </a:defRPr>
                </a:pPr>
                <a:r>
                  <a:rPr lang="en-US" sz="1400">
                    <a:solidFill>
                      <a:srgbClr val="FFFF00"/>
                    </a:solidFill>
                  </a:rPr>
                  <a:t>Rate of return (ROCE)</a:t>
                </a:r>
              </a:p>
            </c:rich>
          </c:tx>
          <c:overlay val="0"/>
          <c:spPr>
            <a:noFill/>
            <a:ln>
              <a:noFill/>
            </a:ln>
            <a:effectLst/>
          </c:spPr>
          <c:txPr>
            <a:bodyPr rot="0" spcFirstLastPara="1" vertOverflow="ellipsis" vert="horz" wrap="square" anchor="ctr" anchorCtr="1"/>
            <a:lstStyle/>
            <a:p>
              <a:pPr>
                <a:defRPr sz="1400" b="0" i="0" u="none" strike="noStrike" kern="1200" baseline="0">
                  <a:solidFill>
                    <a:srgbClr val="FFFF00"/>
                  </a:solidFill>
                  <a:latin typeface="+mn-lt"/>
                  <a:ea typeface="+mn-ea"/>
                  <a:cs typeface="+mn-cs"/>
                </a:defRPr>
              </a:pPr>
              <a:endParaRPr lang="en-US"/>
            </a:p>
          </c:txPr>
        </c:title>
        <c:numFmt formatCode="0%" sourceLinked="1"/>
        <c:majorTickMark val="none"/>
        <c:minorTickMark val="none"/>
        <c:tickLblPos val="low"/>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200" b="0" i="0" u="none" strike="noStrike" kern="1200" baseline="0">
                <a:solidFill>
                  <a:srgbClr val="FFFF00"/>
                </a:solidFill>
                <a:latin typeface="+mn-lt"/>
                <a:ea typeface="+mn-ea"/>
                <a:cs typeface="+mn-cs"/>
              </a:defRPr>
            </a:pPr>
            <a:endParaRPr lang="en-US"/>
          </a:p>
        </c:txPr>
        <c:crossAx val="167335488"/>
        <c:crosses val="autoZero"/>
        <c:crossBetween val="midCat"/>
      </c:valAx>
      <c:valAx>
        <c:axId val="16733548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0" i="0" u="none" strike="noStrike" kern="1200" baseline="0">
                    <a:solidFill>
                      <a:srgbClr val="FFFF00"/>
                    </a:solidFill>
                    <a:latin typeface="+mn-lt"/>
                    <a:ea typeface="+mn-ea"/>
                    <a:cs typeface="+mn-cs"/>
                  </a:defRPr>
                </a:pPr>
                <a:r>
                  <a:rPr lang="en-US" sz="1400" dirty="0">
                    <a:solidFill>
                      <a:srgbClr val="FFFF00"/>
                    </a:solidFill>
                  </a:rPr>
                  <a:t>Earnings per share (EPS)</a:t>
                </a:r>
              </a:p>
            </c:rich>
          </c:tx>
          <c:overlay val="0"/>
          <c:spPr>
            <a:noFill/>
            <a:ln>
              <a:noFill/>
            </a:ln>
            <a:effectLst/>
          </c:spPr>
          <c:txPr>
            <a:bodyPr rot="-5400000" spcFirstLastPara="1" vertOverflow="ellipsis" vert="horz" wrap="square" anchor="ctr" anchorCtr="1"/>
            <a:lstStyle/>
            <a:p>
              <a:pPr>
                <a:defRPr sz="1400" b="0" i="0" u="none" strike="noStrike" kern="1200" baseline="0">
                  <a:solidFill>
                    <a:srgbClr val="FFFF00"/>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rgbClr val="FFFF00"/>
                </a:solidFill>
                <a:latin typeface="+mn-lt"/>
                <a:ea typeface="+mn-ea"/>
                <a:cs typeface="+mn-cs"/>
              </a:defRPr>
            </a:pPr>
            <a:endParaRPr lang="en-US"/>
          </a:p>
        </c:txPr>
        <c:crossAx val="167334528"/>
        <c:crosses val="autoZero"/>
        <c:crossBetween val="midCat"/>
      </c:valAx>
      <c:spPr>
        <a:noFill/>
        <a:ln>
          <a:noFill/>
        </a:ln>
        <a:effectLst/>
      </c:spPr>
    </c:plotArea>
    <c:legend>
      <c:legendPos val="r"/>
      <c:legendEntry>
        <c:idx val="0"/>
        <c:txPr>
          <a:bodyPr rot="0" spcFirstLastPara="1" vertOverflow="ellipsis" vert="horz" wrap="square" anchor="ctr" anchorCtr="1"/>
          <a:lstStyle/>
          <a:p>
            <a:pPr>
              <a:defRPr sz="1600" b="0" i="0" u="none" strike="noStrike" kern="1200" baseline="0">
                <a:solidFill>
                  <a:srgbClr val="FFFF00"/>
                </a:solidFill>
                <a:latin typeface="+mn-lt"/>
                <a:ea typeface="+mn-ea"/>
                <a:cs typeface="+mn-cs"/>
              </a:defRPr>
            </a:pPr>
            <a:endParaRPr lang="en-US"/>
          </a:p>
        </c:txPr>
      </c:legendEntry>
      <c:legendEntry>
        <c:idx val="1"/>
        <c:txPr>
          <a:bodyPr rot="0" spcFirstLastPara="1" vertOverflow="ellipsis" vert="horz" wrap="square" anchor="ctr" anchorCtr="1"/>
          <a:lstStyle/>
          <a:p>
            <a:pPr>
              <a:defRPr sz="1600" b="0" i="0" u="none" strike="noStrike" kern="1200" baseline="0">
                <a:solidFill>
                  <a:srgbClr val="FFFF00"/>
                </a:solidFill>
                <a:latin typeface="+mn-lt"/>
                <a:ea typeface="+mn-ea"/>
                <a:cs typeface="+mn-cs"/>
              </a:defRPr>
            </a:pPr>
            <a:endParaRPr lang="en-US"/>
          </a:p>
        </c:txPr>
      </c:legendEntry>
      <c:layout>
        <c:manualLayout>
          <c:xMode val="edge"/>
          <c:yMode val="edge"/>
          <c:x val="0.82991076115485563"/>
          <c:y val="0.13822646164311123"/>
          <c:w val="0.15906119373967142"/>
          <c:h val="0.23732120847837651"/>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tx2">
        <a:lumMod val="75000"/>
      </a:schemeClr>
    </a:solid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625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4" y="1"/>
            <a:ext cx="2945659" cy="496252"/>
          </a:xfrm>
          <a:prstGeom prst="rect">
            <a:avLst/>
          </a:prstGeom>
        </p:spPr>
        <p:txBody>
          <a:bodyPr vert="horz" lIns="91440" tIns="45720" rIns="91440" bIns="45720" rtlCol="0"/>
          <a:lstStyle>
            <a:lvl1pPr algn="r">
              <a:defRPr sz="1200"/>
            </a:lvl1pPr>
          </a:lstStyle>
          <a:p>
            <a:fld id="{B7A126F7-C520-466E-8A08-C83A624AAD89}" type="datetimeFigureOut">
              <a:rPr lang="en-GB" smtClean="0"/>
              <a:pPr/>
              <a:t>09/02/2026</a:t>
            </a:fld>
            <a:endParaRPr lang="en-GB"/>
          </a:p>
        </p:txBody>
      </p:sp>
      <p:sp>
        <p:nvSpPr>
          <p:cNvPr id="4" name="Slide Image Placeholder 3"/>
          <p:cNvSpPr>
            <a:spLocks noGrp="1" noRot="1" noChangeAspect="1"/>
          </p:cNvSpPr>
          <p:nvPr>
            <p:ph type="sldImg" idx="2"/>
          </p:nvPr>
        </p:nvSpPr>
        <p:spPr>
          <a:xfrm>
            <a:off x="917575" y="744538"/>
            <a:ext cx="4962525" cy="3721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4399"/>
            <a:ext cx="5438140" cy="446627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7076"/>
            <a:ext cx="2945659" cy="49625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7076"/>
            <a:ext cx="2945659" cy="496252"/>
          </a:xfrm>
          <a:prstGeom prst="rect">
            <a:avLst/>
          </a:prstGeom>
        </p:spPr>
        <p:txBody>
          <a:bodyPr vert="horz" lIns="91440" tIns="45720" rIns="91440" bIns="45720" rtlCol="0" anchor="b"/>
          <a:lstStyle>
            <a:lvl1pPr algn="r">
              <a:defRPr sz="1200"/>
            </a:lvl1pPr>
          </a:lstStyle>
          <a:p>
            <a:fld id="{D3BD075C-D0CD-4F41-93C9-0B6DF6D55B16}" type="slidenum">
              <a:rPr lang="en-GB" smtClean="0"/>
              <a:pPr/>
              <a:t>‹#›</a:t>
            </a:fld>
            <a:endParaRPr lang="en-GB"/>
          </a:p>
        </p:txBody>
      </p:sp>
    </p:spTree>
    <p:extLst>
      <p:ext uri="{BB962C8B-B14F-4D97-AF65-F5344CB8AC3E}">
        <p14:creationId xmlns:p14="http://schemas.microsoft.com/office/powerpoint/2010/main" val="1220084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a:extLst>
              <a:ext uri="{FF2B5EF4-FFF2-40B4-BE49-F238E27FC236}">
                <a16:creationId xmlns:a16="http://schemas.microsoft.com/office/drawing/2014/main" id="{0E6E02CB-0AE8-50F6-9F68-B00E612584B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a:extLst>
              <a:ext uri="{FF2B5EF4-FFF2-40B4-BE49-F238E27FC236}">
                <a16:creationId xmlns:a16="http://schemas.microsoft.com/office/drawing/2014/main" id="{B722939C-ADC6-C9C7-1695-42B9B643A38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79876" name="Slide Number Placeholder 3">
            <a:extLst>
              <a:ext uri="{FF2B5EF4-FFF2-40B4-BE49-F238E27FC236}">
                <a16:creationId xmlns:a16="http://schemas.microsoft.com/office/drawing/2014/main" id="{455043ED-8175-9BAA-B800-E10F1B2AF03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1814BC98-DD1B-4840-A94E-3FE3A8D38040}" type="slidenum">
              <a:rPr lang="en-GB" altLang="en-US"/>
              <a:pPr/>
              <a:t>26</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395536" y="6525344"/>
            <a:ext cx="971128" cy="218522"/>
          </a:xfrm>
        </p:spPr>
        <p:txBody>
          <a:bodyPr/>
          <a:lstStyle/>
          <a:p>
            <a:fld id="{74B2F781-B445-4BD2-8B2A-689947A0B480}" type="datetime1">
              <a:rPr lang="en-GB" smtClean="0"/>
              <a:pPr/>
              <a:t>09/02/2026</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838188386"/>
      </p:ext>
    </p:extLst>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8E32E50-136A-4496-B4FF-7C83C21E682A}" type="datetime1">
              <a:rPr lang="en-GB" smtClean="0"/>
              <a:pPr/>
              <a:t>09/02/2026</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3612720440"/>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6D76745-32FB-4C91-A25B-63A85D072CAB}" type="datetime1">
              <a:rPr lang="en-GB" smtClean="0"/>
              <a:pPr/>
              <a:t>09/02/2026</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520448319"/>
      </p:ext>
    </p:extLst>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8E32E50-136A-4496-B4FF-7C83C21E682A}" type="datetime1">
              <a:rPr lang="en-GB" smtClean="0"/>
              <a:pPr/>
              <a:t>09/02/2026</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2438738303"/>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8E32E50-136A-4496-B4FF-7C83C21E682A}" type="datetime1">
              <a:rPr lang="en-GB" smtClean="0"/>
              <a:pPr/>
              <a:t>09/02/2026</a:t>
            </a:fld>
            <a:endParaRPr lang="en-GB"/>
          </a:p>
        </p:txBody>
      </p:sp>
      <p:sp>
        <p:nvSpPr>
          <p:cNvPr id="9" name="Slide Number Placeholder 8"/>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2736666351"/>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4F9F918-2B10-433F-BEA4-607AFF3DC02D}" type="datetime1">
              <a:rPr lang="en-GB" smtClean="0"/>
              <a:pPr/>
              <a:t>09/02/2026</a:t>
            </a:fld>
            <a:endParaRPr lang="en-GB"/>
          </a:p>
        </p:txBody>
      </p:sp>
      <p:sp>
        <p:nvSpPr>
          <p:cNvPr id="5" name="Slide Number Placeholder 4"/>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873177553"/>
      </p:ext>
    </p:extLst>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0F9558-83A0-44D4-8BB7-8012104B0C4B}" type="datetime1">
              <a:rPr lang="en-GB" smtClean="0"/>
              <a:pPr/>
              <a:t>09/02/2026</a:t>
            </a:fld>
            <a:endParaRPr lang="en-GB"/>
          </a:p>
        </p:txBody>
      </p:sp>
      <p:sp>
        <p:nvSpPr>
          <p:cNvPr id="4" name="Slide Number Placeholder 3"/>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165703733"/>
      </p:ext>
    </p:extLst>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F848E86-E565-4C1A-8FF6-FFBF881AFDA2}" type="datetime1">
              <a:rPr lang="en-GB" smtClean="0"/>
              <a:pPr/>
              <a:t>09/02/2026</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091874486"/>
      </p:ext>
    </p:extLst>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518400C-1BBB-4F63-8D87-0E7EEA0138C9}" type="datetime1">
              <a:rPr lang="en-GB" smtClean="0"/>
              <a:pPr/>
              <a:t>09/02/2026</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92637008"/>
      </p:ext>
    </p:extLst>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CE307F9-FE9E-4ABC-95D4-B51194F73759}" type="datetime1">
              <a:rPr lang="en-GB" smtClean="0"/>
              <a:pPr/>
              <a:t>09/02/2026</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1249975525"/>
      </p:ext>
    </p:extLst>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E25F774-4146-4C45-B3A5-262743FB5673}" type="datetime1">
              <a:rPr lang="en-GB" smtClean="0"/>
              <a:pPr/>
              <a:t>09/02/2026</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153369918"/>
      </p:ext>
    </p:extLst>
  </p:cSld>
  <p:clrMapOvr>
    <a:masterClrMapping/>
  </p:clrMapOvr>
  <p:transition>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5D5B1F-946A-4F5A-8AC8-B2FA636A70F2}" type="datetime1">
              <a:rPr lang="en-GB" smtClean="0"/>
              <a:pPr/>
              <a:t>09/02/2026</a:t>
            </a:fld>
            <a:endParaRPr lang="en-GB"/>
          </a:p>
        </p:txBody>
      </p:sp>
      <p:sp>
        <p:nvSpPr>
          <p:cNvPr id="5" name="Footer Placeholder 4"/>
          <p:cNvSpPr>
            <a:spLocks noGrp="1"/>
          </p:cNvSpPr>
          <p:nvPr>
            <p:ph type="ftr" sz="quarter" idx="11"/>
          </p:nvPr>
        </p:nvSpPr>
        <p:spPr>
          <a:xfrm>
            <a:off x="659165" y="6356350"/>
            <a:ext cx="28479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582025" y="0"/>
            <a:ext cx="561975" cy="365125"/>
          </a:xfrm>
        </p:spPr>
        <p:txBody>
          <a:bodyPr/>
          <a:lstStyle>
            <a:lvl1pPr algn="r">
              <a:defRPr b="1">
                <a:solidFill>
                  <a:schemeClr val="tx2"/>
                </a:solidFill>
                <a:latin typeface="+mj-lt"/>
              </a:defRPr>
            </a:lvl1pPr>
          </a:lstStyle>
          <a:p>
            <a:fld id="{C3F65BB1-9206-4D7F-97F9-47DCC7DC6334}" type="slidenum">
              <a:rPr lang="en-GB" smtClean="0"/>
              <a:pPr/>
              <a:t>‹#›</a:t>
            </a:fld>
            <a:endParaRPr lang="en-GB" dirty="0"/>
          </a:p>
        </p:txBody>
      </p:sp>
      <p:sp>
        <p:nvSpPr>
          <p:cNvPr id="7" name="Title 2"/>
          <p:cNvSpPr txBox="1">
            <a:spLocks/>
          </p:cNvSpPr>
          <p:nvPr userDrawn="1"/>
        </p:nvSpPr>
        <p:spPr>
          <a:xfrm>
            <a:off x="467544" y="152400"/>
            <a:ext cx="8229600" cy="160020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endParaRPr lang="en-GB" sz="3600" dirty="0"/>
          </a:p>
        </p:txBody>
      </p:sp>
    </p:spTree>
    <p:extLst>
      <p:ext uri="{BB962C8B-B14F-4D97-AF65-F5344CB8AC3E}">
        <p14:creationId xmlns:p14="http://schemas.microsoft.com/office/powerpoint/2010/main" val="1817955075"/>
      </p:ext>
    </p:extLst>
  </p:cSld>
  <p:clrMapOvr>
    <a:masterClrMapping/>
  </p:clrMapOvr>
  <p:transition>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74B2F781-B445-4BD2-8B2A-689947A0B480}" type="datetime1">
              <a:rPr lang="en-GB" smtClean="0"/>
              <a:pPr/>
              <a:t>09/02/2026</a:t>
            </a:fld>
            <a:endParaRPr lang="en-GB" dirty="0"/>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047761175"/>
      </p:ext>
    </p:extLst>
  </p:cSld>
  <p:clrMapOvr>
    <a:masterClrMapping/>
  </p:clrMapOvr>
  <p:transition>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6200" y="609600"/>
            <a:ext cx="7772400" cy="1143000"/>
          </a:xfrm>
        </p:spPr>
        <p:txBody>
          <a:bodyPr/>
          <a:lstStyle/>
          <a:p>
            <a:r>
              <a:rPr lang="en-US"/>
              <a:t>Click to edit Master title style</a:t>
            </a:r>
            <a:endParaRPr lang="en-GB"/>
          </a:p>
        </p:txBody>
      </p:sp>
      <p:sp>
        <p:nvSpPr>
          <p:cNvPr id="3" name="Table Placeholder 2"/>
          <p:cNvSpPr>
            <a:spLocks noGrp="1"/>
          </p:cNvSpPr>
          <p:nvPr>
            <p:ph type="tbl" idx="1"/>
          </p:nvPr>
        </p:nvSpPr>
        <p:spPr>
          <a:xfrm>
            <a:off x="76200" y="1981200"/>
            <a:ext cx="7772400" cy="4114800"/>
          </a:xfrm>
        </p:spPr>
        <p:txBody>
          <a:bodyPr rtlCol="0">
            <a:normAutofit/>
          </a:bodyPr>
          <a:lstStyle/>
          <a:p>
            <a:pPr lvl="0"/>
            <a:endParaRPr lang="en-GB" noProof="0"/>
          </a:p>
        </p:txBody>
      </p:sp>
      <p:sp>
        <p:nvSpPr>
          <p:cNvPr id="4" name="Date Placeholder 3">
            <a:extLst>
              <a:ext uri="{FF2B5EF4-FFF2-40B4-BE49-F238E27FC236}">
                <a16:creationId xmlns:a16="http://schemas.microsoft.com/office/drawing/2014/main" id="{EA9712E4-0EBE-60BF-3C1D-AEE1D8A6395B}"/>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C8482183-C77F-79FA-7056-6582EC5D2AD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85F76E8-AC7C-55A0-2508-ED39401AD765}"/>
              </a:ext>
            </a:extLst>
          </p:cNvPr>
          <p:cNvSpPr>
            <a:spLocks noGrp="1"/>
          </p:cNvSpPr>
          <p:nvPr>
            <p:ph type="sldNum" sz="quarter" idx="12"/>
          </p:nvPr>
        </p:nvSpPr>
        <p:spPr/>
        <p:txBody>
          <a:bodyPr/>
          <a:lstStyle>
            <a:lvl1pPr>
              <a:defRPr/>
            </a:lvl1pPr>
          </a:lstStyle>
          <a:p>
            <a:pPr>
              <a:defRPr/>
            </a:pPr>
            <a:fld id="{56D462FC-F386-442C-8A82-2F609F8E8C5B}" type="slidenum">
              <a:rPr lang="en-GB" altLang="en-US"/>
              <a:pPr>
                <a:defRPr/>
              </a:pPr>
              <a:t>‹#›</a:t>
            </a:fld>
            <a:endParaRPr lang="en-GB" altLang="en-US"/>
          </a:p>
        </p:txBody>
      </p:sp>
    </p:spTree>
    <p:extLst>
      <p:ext uri="{BB962C8B-B14F-4D97-AF65-F5344CB8AC3E}">
        <p14:creationId xmlns:p14="http://schemas.microsoft.com/office/powerpoint/2010/main" val="3799939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emf"/><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a:solidFill>
            <a:schemeClr val="tx2">
              <a:lumMod val="40000"/>
              <a:lumOff val="60000"/>
            </a:schemeClr>
          </a:solidFill>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457200" y="1600201"/>
            <a:ext cx="8229600" cy="3917032"/>
          </a:xfrm>
          <a:prstGeom prst="rect">
            <a:avLst/>
          </a:prstGeom>
          <a:solidFill>
            <a:schemeClr val="tx2">
              <a:lumMod val="75000"/>
            </a:schemeClr>
          </a:solidFill>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D8E32E50-136A-4496-B4FF-7C83C21E682A}" type="datetime1">
              <a:rPr lang="en-GB" smtClean="0"/>
              <a:pPr/>
              <a:t>09/02/2026</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C3F65BB1-9206-4D7F-97F9-47DCC7DC6334}" type="slidenum">
              <a:rPr lang="en-GB" smtClean="0"/>
              <a:pPr/>
              <a:t>‹#›</a:t>
            </a:fld>
            <a:endParaRPr lang="en-GB"/>
          </a:p>
        </p:txBody>
      </p:sp>
      <p:pic>
        <p:nvPicPr>
          <p:cNvPr id="7" name="Picture 6">
            <a:extLst>
              <a:ext uri="{FF2B5EF4-FFF2-40B4-BE49-F238E27FC236}">
                <a16:creationId xmlns:a16="http://schemas.microsoft.com/office/drawing/2014/main" id="{87736A3C-719A-48E3-9AF6-F6A04F7FDA46}"/>
              </a:ext>
            </a:extLst>
          </p:cNvPr>
          <p:cNvPicPr/>
          <p:nvPr userDrawn="1"/>
        </p:nvPicPr>
        <p:blipFill>
          <a:blip r:embed="rId17" cstate="print">
            <a:extLst>
              <a:ext uri="{28A0092B-C50C-407E-A947-70E740481C1C}">
                <a14:useLocalDpi xmlns:a14="http://schemas.microsoft.com/office/drawing/2010/main" val="0"/>
              </a:ext>
            </a:extLst>
          </a:blip>
          <a:srcRect/>
          <a:stretch>
            <a:fillRect/>
          </a:stretch>
        </p:blipFill>
        <p:spPr bwMode="auto">
          <a:xfrm>
            <a:off x="8388496" y="5913368"/>
            <a:ext cx="648000" cy="82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90025692"/>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74" r:id="rId12"/>
    <p:sldLayoutId id="2147483687" r:id="rId13"/>
    <p:sldLayoutId id="2147483689" r:id="rId14"/>
  </p:sldLayoutIdLst>
  <p:transition>
    <p:dissolve/>
  </p:transition>
  <p:hf hdr="0" ftr="0" dt="0"/>
  <p:txStyles>
    <p:titleStyle>
      <a:lvl1pPr algn="ctr" defTabSz="914400" rtl="0" eaLnBrk="1" latinLnBrk="0" hangingPunct="1">
        <a:spcBef>
          <a:spcPct val="0"/>
        </a:spcBef>
        <a:buNone/>
        <a:defRPr sz="4400" kern="1200">
          <a:solidFill>
            <a:schemeClr val="tx2">
              <a:lumMod val="75000"/>
            </a:schemeClr>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tx2">
              <a:lumMod val="40000"/>
              <a:lumOff val="60000"/>
            </a:schemeClr>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tx2">
              <a:lumMod val="40000"/>
              <a:lumOff val="6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tx2">
              <a:lumMod val="40000"/>
              <a:lumOff val="6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tx2">
              <a:lumMod val="40000"/>
              <a:lumOff val="6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tx2">
              <a:lumMod val="40000"/>
              <a:lumOff val="6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hyperlink" Target="http://www.investinganswers.com/node/2474" TargetMode="Externa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hyperlink" Target="http://www.investinganswers.com/node/2474" TargetMode="Externa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noFill/>
        </p:spPr>
        <p:txBody>
          <a:bodyPr>
            <a:noAutofit/>
          </a:bodyPr>
          <a:lstStyle/>
          <a:p>
            <a:r>
              <a:rPr lang="en-GB" sz="4800" dirty="0">
                <a:solidFill>
                  <a:srgbClr val="FFFF00"/>
                </a:solidFill>
              </a:rPr>
              <a:t>MBA</a:t>
            </a:r>
            <a:br>
              <a:rPr lang="en-GB" sz="4800" dirty="0">
                <a:solidFill>
                  <a:srgbClr val="FFFF00"/>
                </a:solidFill>
              </a:rPr>
            </a:br>
            <a:r>
              <a:rPr lang="en-GB" sz="4800" dirty="0">
                <a:solidFill>
                  <a:srgbClr val="FFFF00"/>
                </a:solidFill>
              </a:rPr>
              <a:t> Financial Management</a:t>
            </a:r>
          </a:p>
        </p:txBody>
      </p:sp>
      <p:sp>
        <p:nvSpPr>
          <p:cNvPr id="3" name="Subtitle 2"/>
          <p:cNvSpPr>
            <a:spLocks noGrp="1"/>
          </p:cNvSpPr>
          <p:nvPr>
            <p:ph type="subTitle" idx="1"/>
          </p:nvPr>
        </p:nvSpPr>
        <p:spPr>
          <a:xfrm>
            <a:off x="323528" y="3717032"/>
            <a:ext cx="8496944" cy="1752600"/>
          </a:xfrm>
          <a:noFill/>
        </p:spPr>
        <p:txBody>
          <a:bodyPr>
            <a:normAutofit lnSpcReduction="10000"/>
          </a:bodyPr>
          <a:lstStyle/>
          <a:p>
            <a:r>
              <a:rPr lang="en-GB" dirty="0">
                <a:solidFill>
                  <a:schemeClr val="bg1"/>
                </a:solidFill>
              </a:rPr>
              <a:t>Capital structure and weighted average cost of capital (WACC</a:t>
            </a:r>
            <a:r>
              <a:rPr lang="en-GB" sz="3600" dirty="0">
                <a:solidFill>
                  <a:schemeClr val="bg1"/>
                </a:solidFill>
              </a:rPr>
              <a:t>)</a:t>
            </a:r>
          </a:p>
          <a:p>
            <a:r>
              <a:rPr lang="en-GB" sz="3600" dirty="0">
                <a:solidFill>
                  <a:schemeClr val="bg1"/>
                </a:solidFill>
              </a:rPr>
              <a:t>Week 5</a:t>
            </a:r>
          </a:p>
        </p:txBody>
      </p:sp>
      <p:sp>
        <p:nvSpPr>
          <p:cNvPr id="4" name="Slide Number Placeholder 3"/>
          <p:cNvSpPr>
            <a:spLocks noGrp="1"/>
          </p:cNvSpPr>
          <p:nvPr>
            <p:ph type="sldNum" sz="quarter" idx="4294967295"/>
          </p:nvPr>
        </p:nvSpPr>
        <p:spPr>
          <a:xfrm>
            <a:off x="8647272" y="6407944"/>
            <a:ext cx="365760" cy="365125"/>
          </a:xfrm>
          <a:prstGeom prst="rect">
            <a:avLst/>
          </a:prstGeom>
        </p:spPr>
        <p:txBody>
          <a:bodyPr/>
          <a:lstStyle/>
          <a:p>
            <a:fld id="{C2C2459C-41A3-4DEE-9162-AED796F61C72}" type="slidenum">
              <a:rPr lang="en-GB" smtClean="0"/>
              <a:pPr/>
              <a:t>1</a:t>
            </a:fld>
            <a:endParaRPr lang="en-GB" dirty="0"/>
          </a:p>
        </p:txBody>
      </p:sp>
    </p:spTree>
    <p:custDataLst>
      <p:tags r:id="rId1"/>
    </p:custDataLst>
    <p:extLst>
      <p:ext uri="{BB962C8B-B14F-4D97-AF65-F5344CB8AC3E}">
        <p14:creationId xmlns:p14="http://schemas.microsoft.com/office/powerpoint/2010/main" val="20480887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6720B0-738D-4DA8-5559-FC617A3124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2771A9-BE3F-D859-289D-89D35E165C95}"/>
              </a:ext>
            </a:extLst>
          </p:cNvPr>
          <p:cNvSpPr>
            <a:spLocks noGrp="1"/>
          </p:cNvSpPr>
          <p:nvPr>
            <p:ph type="title"/>
          </p:nvPr>
        </p:nvSpPr>
        <p:spPr>
          <a:xfrm>
            <a:off x="0" y="0"/>
            <a:ext cx="9144000" cy="908720"/>
          </a:xfrm>
        </p:spPr>
        <p:txBody>
          <a:bodyPr/>
          <a:lstStyle/>
          <a:p>
            <a:r>
              <a:rPr lang="en-GB" dirty="0"/>
              <a:t>Learning Outcomes</a:t>
            </a:r>
          </a:p>
        </p:txBody>
      </p:sp>
      <p:sp>
        <p:nvSpPr>
          <p:cNvPr id="3" name="Content Placeholder 2">
            <a:extLst>
              <a:ext uri="{FF2B5EF4-FFF2-40B4-BE49-F238E27FC236}">
                <a16:creationId xmlns:a16="http://schemas.microsoft.com/office/drawing/2014/main" id="{B036F8CA-1A55-B75B-F632-8FD6FDC569C8}"/>
              </a:ext>
            </a:extLst>
          </p:cNvPr>
          <p:cNvSpPr>
            <a:spLocks noGrp="1"/>
          </p:cNvSpPr>
          <p:nvPr>
            <p:ph idx="1"/>
          </p:nvPr>
        </p:nvSpPr>
        <p:spPr>
          <a:xfrm>
            <a:off x="0" y="908720"/>
            <a:ext cx="9144000" cy="4896544"/>
          </a:xfrm>
        </p:spPr>
        <p:txBody>
          <a:bodyPr>
            <a:normAutofit lnSpcReduction="10000"/>
          </a:bodyPr>
          <a:lstStyle/>
          <a:p>
            <a:pPr marL="0" indent="0">
              <a:buNone/>
            </a:pPr>
            <a:endParaRPr lang="en-GB" dirty="0">
              <a:solidFill>
                <a:schemeClr val="tx2">
                  <a:lumMod val="20000"/>
                  <a:lumOff val="80000"/>
                </a:schemeClr>
              </a:solidFill>
            </a:endParaRPr>
          </a:p>
          <a:p>
            <a:pPr marL="0" indent="0">
              <a:buNone/>
            </a:pPr>
            <a:r>
              <a:rPr lang="en-GB" dirty="0">
                <a:solidFill>
                  <a:schemeClr val="tx2">
                    <a:lumMod val="20000"/>
                    <a:lumOff val="80000"/>
                  </a:schemeClr>
                </a:solidFill>
              </a:rPr>
              <a:t>By the end of the lecture, students will be able to :</a:t>
            </a:r>
          </a:p>
          <a:p>
            <a:r>
              <a:rPr lang="en-GB" dirty="0">
                <a:solidFill>
                  <a:schemeClr val="tx2">
                    <a:lumMod val="20000"/>
                    <a:lumOff val="80000"/>
                  </a:schemeClr>
                </a:solidFill>
              </a:rPr>
              <a:t>Explain the concept and components of a firm's capital structure</a:t>
            </a:r>
          </a:p>
          <a:p>
            <a:r>
              <a:rPr lang="en-GB" dirty="0">
                <a:solidFill>
                  <a:schemeClr val="tx2">
                    <a:lumMod val="20000"/>
                    <a:lumOff val="80000"/>
                  </a:schemeClr>
                </a:solidFill>
              </a:rPr>
              <a:t>Critically evaluate the advantages and disadvantages of debt versus equity financing</a:t>
            </a:r>
          </a:p>
          <a:p>
            <a:r>
              <a:rPr lang="en-GB" dirty="0">
                <a:solidFill>
                  <a:schemeClr val="tx2">
                    <a:lumMod val="20000"/>
                    <a:lumOff val="80000"/>
                  </a:schemeClr>
                </a:solidFill>
              </a:rPr>
              <a:t>Compute the cost of capital using the WACC</a:t>
            </a:r>
          </a:p>
          <a:p>
            <a:r>
              <a:rPr lang="en-GB" dirty="0">
                <a:solidFill>
                  <a:schemeClr val="tx2">
                    <a:lumMod val="20000"/>
                    <a:lumOff val="80000"/>
                  </a:schemeClr>
                </a:solidFill>
              </a:rPr>
              <a:t>Understand how to determine the market value of a firm</a:t>
            </a:r>
          </a:p>
        </p:txBody>
      </p:sp>
      <p:sp>
        <p:nvSpPr>
          <p:cNvPr id="4" name="Slide Number Placeholder 3">
            <a:extLst>
              <a:ext uri="{FF2B5EF4-FFF2-40B4-BE49-F238E27FC236}">
                <a16:creationId xmlns:a16="http://schemas.microsoft.com/office/drawing/2014/main" id="{0BF7C14C-4CA9-3741-CC34-B6602CB9FC55}"/>
              </a:ext>
            </a:extLst>
          </p:cNvPr>
          <p:cNvSpPr>
            <a:spLocks noGrp="1"/>
          </p:cNvSpPr>
          <p:nvPr>
            <p:ph type="sldNum" sz="quarter" idx="12"/>
          </p:nvPr>
        </p:nvSpPr>
        <p:spPr/>
        <p:txBody>
          <a:bodyPr/>
          <a:lstStyle/>
          <a:p>
            <a:fld id="{C3F65BB1-9206-4D7F-97F9-47DCC7DC6334}" type="slidenum">
              <a:rPr lang="en-GB" smtClean="0"/>
              <a:pPr/>
              <a:t>2</a:t>
            </a:fld>
            <a:endParaRPr lang="en-GB"/>
          </a:p>
        </p:txBody>
      </p:sp>
    </p:spTree>
    <p:extLst>
      <p:ext uri="{BB962C8B-B14F-4D97-AF65-F5344CB8AC3E}">
        <p14:creationId xmlns:p14="http://schemas.microsoft.com/office/powerpoint/2010/main" val="3150247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AB7C4-FB2B-9C9F-F824-CF743C76DDAE}"/>
              </a:ext>
            </a:extLst>
          </p:cNvPr>
          <p:cNvSpPr>
            <a:spLocks noGrp="1"/>
          </p:cNvSpPr>
          <p:nvPr>
            <p:ph type="title"/>
          </p:nvPr>
        </p:nvSpPr>
        <p:spPr>
          <a:xfrm>
            <a:off x="0" y="0"/>
            <a:ext cx="9144000" cy="908720"/>
          </a:xfrm>
        </p:spPr>
        <p:txBody>
          <a:bodyPr/>
          <a:lstStyle/>
          <a:p>
            <a:r>
              <a:rPr lang="en-GB" dirty="0"/>
              <a:t>Capital structure</a:t>
            </a:r>
          </a:p>
        </p:txBody>
      </p:sp>
      <p:sp>
        <p:nvSpPr>
          <p:cNvPr id="3" name="Content Placeholder 2">
            <a:extLst>
              <a:ext uri="{FF2B5EF4-FFF2-40B4-BE49-F238E27FC236}">
                <a16:creationId xmlns:a16="http://schemas.microsoft.com/office/drawing/2014/main" id="{BAE35F2B-1D67-B275-F03A-10CEA6C0D683}"/>
              </a:ext>
            </a:extLst>
          </p:cNvPr>
          <p:cNvSpPr>
            <a:spLocks noGrp="1"/>
          </p:cNvSpPr>
          <p:nvPr>
            <p:ph idx="1"/>
          </p:nvPr>
        </p:nvSpPr>
        <p:spPr>
          <a:xfrm>
            <a:off x="0" y="908720"/>
            <a:ext cx="9144000" cy="4896544"/>
          </a:xfrm>
        </p:spPr>
        <p:txBody>
          <a:bodyPr>
            <a:normAutofit/>
          </a:bodyPr>
          <a:lstStyle/>
          <a:p>
            <a:r>
              <a:rPr lang="en-GB" dirty="0">
                <a:solidFill>
                  <a:schemeClr val="tx2">
                    <a:lumMod val="20000"/>
                    <a:lumOff val="80000"/>
                  </a:schemeClr>
                </a:solidFill>
              </a:rPr>
              <a:t>Capital structure (Sometimes called financial structure) is the mix of debt and equity that a company chooses to finance its operations and growth</a:t>
            </a:r>
          </a:p>
          <a:p>
            <a:r>
              <a:rPr lang="en-GB" dirty="0">
                <a:solidFill>
                  <a:schemeClr val="tx2">
                    <a:lumMod val="20000"/>
                    <a:lumOff val="80000"/>
                  </a:schemeClr>
                </a:solidFill>
              </a:rPr>
              <a:t>The capital structure of a company refers to the mixture of equity and debt finance used by a company to finance its assets (ACCA, 2025).</a:t>
            </a:r>
          </a:p>
          <a:p>
            <a:pPr marL="0" indent="0">
              <a:buNone/>
            </a:pPr>
            <a:endParaRPr lang="en-GB" dirty="0">
              <a:solidFill>
                <a:schemeClr val="tx2">
                  <a:lumMod val="20000"/>
                  <a:lumOff val="80000"/>
                </a:schemeClr>
              </a:solidFill>
            </a:endParaRPr>
          </a:p>
        </p:txBody>
      </p:sp>
      <p:sp>
        <p:nvSpPr>
          <p:cNvPr id="4" name="Slide Number Placeholder 3">
            <a:extLst>
              <a:ext uri="{FF2B5EF4-FFF2-40B4-BE49-F238E27FC236}">
                <a16:creationId xmlns:a16="http://schemas.microsoft.com/office/drawing/2014/main" id="{39013E39-51EE-E83F-8047-90E5F94B40BA}"/>
              </a:ext>
            </a:extLst>
          </p:cNvPr>
          <p:cNvSpPr>
            <a:spLocks noGrp="1"/>
          </p:cNvSpPr>
          <p:nvPr>
            <p:ph type="sldNum" sz="quarter" idx="12"/>
          </p:nvPr>
        </p:nvSpPr>
        <p:spPr/>
        <p:txBody>
          <a:bodyPr/>
          <a:lstStyle/>
          <a:p>
            <a:fld id="{C3F65BB1-9206-4D7F-97F9-47DCC7DC6334}" type="slidenum">
              <a:rPr lang="en-GB" smtClean="0"/>
              <a:pPr/>
              <a:t>3</a:t>
            </a:fld>
            <a:endParaRPr lang="en-GB"/>
          </a:p>
        </p:txBody>
      </p:sp>
    </p:spTree>
    <p:extLst>
      <p:ext uri="{BB962C8B-B14F-4D97-AF65-F5344CB8AC3E}">
        <p14:creationId xmlns:p14="http://schemas.microsoft.com/office/powerpoint/2010/main" val="1858291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85A0D75F-5015-42BF-8B70-CC80474E3CF7}"/>
              </a:ext>
            </a:extLst>
          </p:cNvPr>
          <p:cNvSpPr>
            <a:spLocks noGrp="1"/>
          </p:cNvSpPr>
          <p:nvPr>
            <p:ph type="dt" sz="half" idx="10"/>
          </p:nvPr>
        </p:nvSpPr>
        <p:spPr/>
        <p:txBody>
          <a:bodyPr/>
          <a:lstStyle/>
          <a:p>
            <a:fld id="{E0CA04C9-C6D1-4804-BF3B-B6DCFACACAC0}" type="datetime1">
              <a:rPr lang="en-GB" smtClean="0"/>
              <a:t>09/02/2026</a:t>
            </a:fld>
            <a:endParaRPr lang="en-GB"/>
          </a:p>
        </p:txBody>
      </p:sp>
      <p:sp>
        <p:nvSpPr>
          <p:cNvPr id="6" name="Slide Number Placeholder 5">
            <a:extLst>
              <a:ext uri="{FF2B5EF4-FFF2-40B4-BE49-F238E27FC236}">
                <a16:creationId xmlns:a16="http://schemas.microsoft.com/office/drawing/2014/main" id="{298B78F0-2372-4926-A435-1593CD23CA0C}"/>
              </a:ext>
            </a:extLst>
          </p:cNvPr>
          <p:cNvSpPr>
            <a:spLocks noGrp="1"/>
          </p:cNvSpPr>
          <p:nvPr>
            <p:ph type="sldNum" sz="quarter" idx="11"/>
          </p:nvPr>
        </p:nvSpPr>
        <p:spPr>
          <a:xfrm>
            <a:off x="7956550" y="6381752"/>
            <a:ext cx="730250" cy="339725"/>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9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fld id="{F4BD6A3A-4F9D-41E3-A65D-BCC7D77E66B6}" type="slidenum">
              <a:rPr lang="en-GB" smtClean="0"/>
              <a:pPr/>
              <a:t>4</a:t>
            </a:fld>
            <a:endParaRPr lang="en-GB"/>
          </a:p>
        </p:txBody>
      </p:sp>
      <p:sp>
        <p:nvSpPr>
          <p:cNvPr id="8" name="Title 1">
            <a:extLst>
              <a:ext uri="{FF2B5EF4-FFF2-40B4-BE49-F238E27FC236}">
                <a16:creationId xmlns:a16="http://schemas.microsoft.com/office/drawing/2014/main" id="{D436D797-7DD7-4FB1-A33D-5E3C0D297F08}"/>
              </a:ext>
            </a:extLst>
          </p:cNvPr>
          <p:cNvSpPr>
            <a:spLocks noGrp="1"/>
          </p:cNvSpPr>
          <p:nvPr>
            <p:ph type="title"/>
          </p:nvPr>
        </p:nvSpPr>
        <p:spPr>
          <a:xfrm>
            <a:off x="231331" y="188640"/>
            <a:ext cx="8435975" cy="1143000"/>
          </a:xfrm>
        </p:spPr>
        <p:txBody>
          <a:bodyPr>
            <a:normAutofit fontScale="90000"/>
          </a:bodyPr>
          <a:lstStyle/>
          <a:p>
            <a:r>
              <a:rPr lang="en-GB" b="1" dirty="0"/>
              <a:t>Components of Capital Structure</a:t>
            </a:r>
          </a:p>
        </p:txBody>
      </p:sp>
      <p:sp>
        <p:nvSpPr>
          <p:cNvPr id="9" name="Content Placeholder 2">
            <a:extLst>
              <a:ext uri="{FF2B5EF4-FFF2-40B4-BE49-F238E27FC236}">
                <a16:creationId xmlns:a16="http://schemas.microsoft.com/office/drawing/2014/main" id="{A8F79B63-CA56-4083-B598-FB66DEFD6093}"/>
              </a:ext>
            </a:extLst>
          </p:cNvPr>
          <p:cNvSpPr>
            <a:spLocks noGrp="1"/>
          </p:cNvSpPr>
          <p:nvPr>
            <p:ph idx="1"/>
          </p:nvPr>
        </p:nvSpPr>
        <p:spPr>
          <a:xfrm>
            <a:off x="250825" y="1286440"/>
            <a:ext cx="8435975" cy="3782710"/>
          </a:xfrm>
        </p:spPr>
        <p:txBody>
          <a:bodyPr vert="horz" lIns="109728" tIns="109728" rIns="109728" bIns="91440" rtlCol="0" anchor="t">
            <a:normAutofit fontScale="85000" lnSpcReduction="20000"/>
          </a:bodyPr>
          <a:lstStyle/>
          <a:p>
            <a:pPr marL="0" indent="0" algn="just">
              <a:buNone/>
            </a:pPr>
            <a:r>
              <a:rPr lang="en-US" sz="2800" dirty="0"/>
              <a:t>A firm's capital structure can be a mixture of short-term debt,</a:t>
            </a:r>
            <a:r>
              <a:rPr lang="en-US" dirty="0"/>
              <a:t> long-term debt,</a:t>
            </a:r>
            <a:r>
              <a:rPr lang="en-US" sz="2800" dirty="0"/>
              <a:t> common equity and preferred equity. </a:t>
            </a:r>
            <a:endParaRPr lang="en-US" dirty="0"/>
          </a:p>
          <a:p>
            <a:pPr algn="just"/>
            <a:r>
              <a:rPr lang="en-US" dirty="0">
                <a:ea typeface="Meiryo"/>
              </a:rPr>
              <a:t>Short-term debt is a </a:t>
            </a:r>
            <a:r>
              <a:rPr lang="en-GB" dirty="0">
                <a:ea typeface="Meiryo"/>
              </a:rPr>
              <a:t>financial obligation that must be repaid within one year</a:t>
            </a:r>
            <a:endParaRPr lang="en-US" sz="2800" dirty="0"/>
          </a:p>
          <a:p>
            <a:pPr algn="just"/>
            <a:r>
              <a:rPr lang="en-US" dirty="0">
                <a:ea typeface="Meiryo"/>
              </a:rPr>
              <a:t>Long-term debt is a financial obligation whose repayment exceeds  one year</a:t>
            </a:r>
          </a:p>
          <a:p>
            <a:pPr algn="just"/>
            <a:r>
              <a:rPr lang="en-US" dirty="0">
                <a:ea typeface="Meiryo"/>
              </a:rPr>
              <a:t>Common equity </a:t>
            </a:r>
            <a:r>
              <a:rPr lang="en-GB" dirty="0">
                <a:ea typeface="Meiryo"/>
              </a:rPr>
              <a:t>represents ownership in a company and typically includes voting rights</a:t>
            </a:r>
            <a:endParaRPr lang="en-US" dirty="0">
              <a:ea typeface="Meiryo"/>
            </a:endParaRPr>
          </a:p>
          <a:p>
            <a:pPr algn="just"/>
            <a:r>
              <a:rPr lang="en-US" dirty="0">
                <a:ea typeface="Meiryo"/>
              </a:rPr>
              <a:t>Preferred equity </a:t>
            </a:r>
            <a:r>
              <a:rPr lang="en-GB" dirty="0">
                <a:ea typeface="Meiryo"/>
              </a:rPr>
              <a:t>provides shareholders with priority in dividend payments and claims on assets in the event of liquidation but does not usually carry voting rights.</a:t>
            </a:r>
            <a:endParaRPr lang="en-US" dirty="0">
              <a:ea typeface="Meiryo"/>
            </a:endParaRPr>
          </a:p>
        </p:txBody>
      </p:sp>
    </p:spTree>
    <p:extLst>
      <p:ext uri="{BB962C8B-B14F-4D97-AF65-F5344CB8AC3E}">
        <p14:creationId xmlns:p14="http://schemas.microsoft.com/office/powerpoint/2010/main" val="1323716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EADD62-3CE6-7C25-340C-BAAC0F44EC35}"/>
            </a:ext>
          </a:extLst>
        </p:cNvPr>
        <p:cNvGrpSpPr/>
        <p:nvPr/>
      </p:nvGrpSpPr>
      <p:grpSpPr>
        <a:xfrm>
          <a:off x="0" y="0"/>
          <a:ext cx="0" cy="0"/>
          <a:chOff x="0" y="0"/>
          <a:chExt cx="0" cy="0"/>
        </a:xfrm>
      </p:grpSpPr>
      <p:sp>
        <p:nvSpPr>
          <p:cNvPr id="5" name="Date Placeholder 4">
            <a:extLst>
              <a:ext uri="{FF2B5EF4-FFF2-40B4-BE49-F238E27FC236}">
                <a16:creationId xmlns:a16="http://schemas.microsoft.com/office/drawing/2014/main" id="{7EE96670-6760-93FB-DA7E-B9B6C950E108}"/>
              </a:ext>
            </a:extLst>
          </p:cNvPr>
          <p:cNvSpPr>
            <a:spLocks noGrp="1"/>
          </p:cNvSpPr>
          <p:nvPr>
            <p:ph type="dt" sz="half" idx="10"/>
          </p:nvPr>
        </p:nvSpPr>
        <p:spPr/>
        <p:txBody>
          <a:bodyPr/>
          <a:lstStyle/>
          <a:p>
            <a:fld id="{E0CA04C9-C6D1-4804-BF3B-B6DCFACACAC0}" type="datetime1">
              <a:rPr lang="en-GB" smtClean="0"/>
              <a:t>09/02/2026</a:t>
            </a:fld>
            <a:endParaRPr lang="en-GB"/>
          </a:p>
        </p:txBody>
      </p:sp>
      <p:sp>
        <p:nvSpPr>
          <p:cNvPr id="6" name="Slide Number Placeholder 5">
            <a:extLst>
              <a:ext uri="{FF2B5EF4-FFF2-40B4-BE49-F238E27FC236}">
                <a16:creationId xmlns:a16="http://schemas.microsoft.com/office/drawing/2014/main" id="{117EF452-30E7-6D83-5054-BB4DAD96CE71}"/>
              </a:ext>
            </a:extLst>
          </p:cNvPr>
          <p:cNvSpPr>
            <a:spLocks noGrp="1"/>
          </p:cNvSpPr>
          <p:nvPr>
            <p:ph type="sldNum" sz="quarter" idx="11"/>
          </p:nvPr>
        </p:nvSpPr>
        <p:spPr>
          <a:xfrm>
            <a:off x="7956550" y="6381752"/>
            <a:ext cx="730250" cy="339725"/>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9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fld id="{F4BD6A3A-4F9D-41E3-A65D-BCC7D77E66B6}" type="slidenum">
              <a:rPr lang="en-GB" smtClean="0"/>
              <a:pPr/>
              <a:t>5</a:t>
            </a:fld>
            <a:endParaRPr lang="en-GB"/>
          </a:p>
        </p:txBody>
      </p:sp>
      <p:sp>
        <p:nvSpPr>
          <p:cNvPr id="8" name="Title 1">
            <a:extLst>
              <a:ext uri="{FF2B5EF4-FFF2-40B4-BE49-F238E27FC236}">
                <a16:creationId xmlns:a16="http://schemas.microsoft.com/office/drawing/2014/main" id="{BE38FC00-B70D-3ABB-0B9E-6A548BE1FFF5}"/>
              </a:ext>
            </a:extLst>
          </p:cNvPr>
          <p:cNvSpPr>
            <a:spLocks noGrp="1"/>
          </p:cNvSpPr>
          <p:nvPr>
            <p:ph type="title"/>
          </p:nvPr>
        </p:nvSpPr>
        <p:spPr>
          <a:xfrm>
            <a:off x="354012" y="8292"/>
            <a:ext cx="8229600" cy="1143000"/>
          </a:xfrm>
        </p:spPr>
        <p:txBody>
          <a:bodyPr/>
          <a:lstStyle/>
          <a:p>
            <a:r>
              <a:rPr lang="en-GB" b="1" dirty="0"/>
              <a:t>Activity 1</a:t>
            </a:r>
          </a:p>
        </p:txBody>
      </p:sp>
      <p:sp>
        <p:nvSpPr>
          <p:cNvPr id="9" name="Content Placeholder 2">
            <a:extLst>
              <a:ext uri="{FF2B5EF4-FFF2-40B4-BE49-F238E27FC236}">
                <a16:creationId xmlns:a16="http://schemas.microsoft.com/office/drawing/2014/main" id="{50E27C2C-103C-9AEE-77B1-675B79F069C3}"/>
              </a:ext>
            </a:extLst>
          </p:cNvPr>
          <p:cNvSpPr>
            <a:spLocks noGrp="1"/>
          </p:cNvSpPr>
          <p:nvPr>
            <p:ph idx="1"/>
          </p:nvPr>
        </p:nvSpPr>
        <p:spPr>
          <a:xfrm>
            <a:off x="250825" y="1286440"/>
            <a:ext cx="8435975" cy="3782710"/>
          </a:xfrm>
        </p:spPr>
        <p:txBody>
          <a:bodyPr vert="horz" lIns="109728" tIns="109728" rIns="109728" bIns="91440" rtlCol="0" anchor="t">
            <a:normAutofit/>
          </a:bodyPr>
          <a:lstStyle/>
          <a:p>
            <a:endParaRPr lang="en-GB" dirty="0"/>
          </a:p>
          <a:p>
            <a:r>
              <a:rPr lang="en-GB" dirty="0"/>
              <a:t>Which component of capital financing (</a:t>
            </a:r>
            <a:r>
              <a:rPr lang="en-GB" b="1" dirty="0"/>
              <a:t>debt or equity) </a:t>
            </a:r>
            <a:r>
              <a:rPr lang="en-GB" dirty="0"/>
              <a:t>is generally considered </a:t>
            </a:r>
            <a:r>
              <a:rPr lang="en-GB" b="1" dirty="0"/>
              <a:t>more cost-effective (cheaper)</a:t>
            </a:r>
            <a:r>
              <a:rPr lang="en-GB" dirty="0"/>
              <a:t> for a firm?</a:t>
            </a:r>
          </a:p>
          <a:p>
            <a:r>
              <a:rPr lang="en-GB" dirty="0"/>
              <a:t>(10mins)</a:t>
            </a:r>
          </a:p>
          <a:p>
            <a:r>
              <a:rPr lang="en-GB" dirty="0"/>
              <a:t>Work in a group of five (5)</a:t>
            </a:r>
          </a:p>
        </p:txBody>
      </p:sp>
    </p:spTree>
    <p:extLst>
      <p:ext uri="{BB962C8B-B14F-4D97-AF65-F5344CB8AC3E}">
        <p14:creationId xmlns:p14="http://schemas.microsoft.com/office/powerpoint/2010/main" val="19316592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AB7C4-FB2B-9C9F-F824-CF743C76DDAE}"/>
              </a:ext>
            </a:extLst>
          </p:cNvPr>
          <p:cNvSpPr>
            <a:spLocks noGrp="1"/>
          </p:cNvSpPr>
          <p:nvPr>
            <p:ph type="title"/>
          </p:nvPr>
        </p:nvSpPr>
        <p:spPr>
          <a:xfrm>
            <a:off x="0" y="-22197"/>
            <a:ext cx="9144000" cy="854790"/>
          </a:xfrm>
        </p:spPr>
        <p:txBody>
          <a:bodyPr/>
          <a:lstStyle/>
          <a:p>
            <a:r>
              <a:rPr lang="en-GB" dirty="0"/>
              <a:t>Debt</a:t>
            </a:r>
          </a:p>
        </p:txBody>
      </p:sp>
      <p:sp>
        <p:nvSpPr>
          <p:cNvPr id="3" name="Content Placeholder 2">
            <a:extLst>
              <a:ext uri="{FF2B5EF4-FFF2-40B4-BE49-F238E27FC236}">
                <a16:creationId xmlns:a16="http://schemas.microsoft.com/office/drawing/2014/main" id="{BAE35F2B-1D67-B275-F03A-10CEA6C0D683}"/>
              </a:ext>
            </a:extLst>
          </p:cNvPr>
          <p:cNvSpPr>
            <a:spLocks noGrp="1"/>
          </p:cNvSpPr>
          <p:nvPr>
            <p:ph idx="1"/>
          </p:nvPr>
        </p:nvSpPr>
        <p:spPr>
          <a:xfrm>
            <a:off x="0" y="832593"/>
            <a:ext cx="9144000" cy="4900663"/>
          </a:xfrm>
        </p:spPr>
        <p:txBody>
          <a:bodyPr>
            <a:normAutofit lnSpcReduction="10000"/>
          </a:bodyPr>
          <a:lstStyle/>
          <a:p>
            <a:pPr eaLnBrk="1" hangingPunct="1">
              <a:spcBef>
                <a:spcPct val="25000"/>
              </a:spcBef>
            </a:pPr>
            <a:r>
              <a:rPr lang="en-GB" altLang="en-US" sz="2300" dirty="0">
                <a:solidFill>
                  <a:schemeClr val="tx2">
                    <a:lumMod val="20000"/>
                    <a:lumOff val="80000"/>
                  </a:schemeClr>
                </a:solidFill>
              </a:rPr>
              <a:t>Debt is something that has to be repaid</a:t>
            </a:r>
          </a:p>
          <a:p>
            <a:pPr eaLnBrk="1" hangingPunct="1">
              <a:spcBef>
                <a:spcPct val="25000"/>
              </a:spcBef>
            </a:pPr>
            <a:r>
              <a:rPr lang="en-GB" altLang="en-US" sz="2300" dirty="0">
                <a:solidFill>
                  <a:schemeClr val="tx2">
                    <a:lumMod val="20000"/>
                    <a:lumOff val="80000"/>
                  </a:schemeClr>
                </a:solidFill>
              </a:rPr>
              <a:t>Debt finance is less expensive than equity </a:t>
            </a:r>
          </a:p>
          <a:p>
            <a:pPr lvl="1" eaLnBrk="1" hangingPunct="1">
              <a:spcBef>
                <a:spcPct val="25000"/>
              </a:spcBef>
            </a:pPr>
            <a:r>
              <a:rPr lang="en-GB" altLang="en-US" sz="2300" dirty="0">
                <a:solidFill>
                  <a:schemeClr val="tx2">
                    <a:lumMod val="20000"/>
                    <a:lumOff val="80000"/>
                  </a:schemeClr>
                </a:solidFill>
              </a:rPr>
              <a:t>The costs of raising the funds</a:t>
            </a:r>
          </a:p>
          <a:p>
            <a:pPr lvl="1" eaLnBrk="1" hangingPunct="1">
              <a:spcBef>
                <a:spcPct val="25000"/>
              </a:spcBef>
            </a:pPr>
            <a:r>
              <a:rPr lang="en-GB" altLang="en-US" sz="2300" dirty="0">
                <a:solidFill>
                  <a:schemeClr val="tx2">
                    <a:lumMod val="20000"/>
                    <a:lumOff val="80000"/>
                  </a:schemeClr>
                </a:solidFill>
              </a:rPr>
              <a:t>The annual return required to attract investors is less</a:t>
            </a:r>
          </a:p>
          <a:p>
            <a:pPr lvl="1" eaLnBrk="1" hangingPunct="1">
              <a:spcBef>
                <a:spcPct val="25000"/>
              </a:spcBef>
            </a:pPr>
            <a:r>
              <a:rPr lang="en-GB" altLang="en-US" sz="2300" dirty="0">
                <a:solidFill>
                  <a:schemeClr val="tx2">
                    <a:lumMod val="20000"/>
                    <a:lumOff val="80000"/>
                  </a:schemeClr>
                </a:solidFill>
              </a:rPr>
              <a:t>Tax deductibility of interest</a:t>
            </a:r>
          </a:p>
          <a:p>
            <a:pPr eaLnBrk="1" hangingPunct="1">
              <a:spcBef>
                <a:spcPct val="25000"/>
              </a:spcBef>
            </a:pPr>
            <a:r>
              <a:rPr lang="en-GB" altLang="en-US" sz="2300" dirty="0">
                <a:solidFill>
                  <a:schemeClr val="tx2">
                    <a:lumMod val="20000"/>
                    <a:lumOff val="80000"/>
                  </a:schemeClr>
                </a:solidFill>
              </a:rPr>
              <a:t>Lenders do not, generally, share in the value created by and extraordinarily successful business</a:t>
            </a:r>
          </a:p>
          <a:p>
            <a:pPr eaLnBrk="1" hangingPunct="1">
              <a:spcBef>
                <a:spcPct val="25000"/>
              </a:spcBef>
            </a:pPr>
            <a:r>
              <a:rPr lang="en-GB" altLang="en-US" sz="2300" dirty="0">
                <a:solidFill>
                  <a:schemeClr val="tx2">
                    <a:lumMod val="20000"/>
                    <a:lumOff val="80000"/>
                  </a:schemeClr>
                </a:solidFill>
              </a:rPr>
              <a:t>Absence of voting power</a:t>
            </a:r>
          </a:p>
          <a:p>
            <a:pPr eaLnBrk="1" hangingPunct="1">
              <a:spcBef>
                <a:spcPct val="25000"/>
              </a:spcBef>
            </a:pPr>
            <a:r>
              <a:rPr lang="en-GB" altLang="en-US" sz="2300" dirty="0">
                <a:solidFill>
                  <a:schemeClr val="tx2">
                    <a:lumMod val="20000"/>
                    <a:lumOff val="80000"/>
                  </a:schemeClr>
                </a:solidFill>
              </a:rPr>
              <a:t>When a company pays interest the tax authorities regard this as a cost of doing business and it can be used to reduce the taxable profit</a:t>
            </a:r>
          </a:p>
          <a:p>
            <a:pPr eaLnBrk="1" hangingPunct="1">
              <a:spcBef>
                <a:spcPct val="25000"/>
              </a:spcBef>
            </a:pPr>
            <a:r>
              <a:rPr lang="en-GB" altLang="en-US" sz="2300" dirty="0">
                <a:solidFill>
                  <a:schemeClr val="tx2">
                    <a:lumMod val="20000"/>
                    <a:lumOff val="80000"/>
                  </a:schemeClr>
                </a:solidFill>
              </a:rPr>
              <a:t>Creditors are able to claim some, or all, of the assets of the firm in the event of non-compliance with the terms of the loan</a:t>
            </a:r>
          </a:p>
          <a:p>
            <a:endParaRPr lang="en-GB" dirty="0"/>
          </a:p>
        </p:txBody>
      </p:sp>
      <p:sp>
        <p:nvSpPr>
          <p:cNvPr id="4" name="Slide Number Placeholder 3">
            <a:extLst>
              <a:ext uri="{FF2B5EF4-FFF2-40B4-BE49-F238E27FC236}">
                <a16:creationId xmlns:a16="http://schemas.microsoft.com/office/drawing/2014/main" id="{39013E39-51EE-E83F-8047-90E5F94B40BA}"/>
              </a:ext>
            </a:extLst>
          </p:cNvPr>
          <p:cNvSpPr>
            <a:spLocks noGrp="1"/>
          </p:cNvSpPr>
          <p:nvPr>
            <p:ph type="sldNum" sz="quarter" idx="12"/>
          </p:nvPr>
        </p:nvSpPr>
        <p:spPr/>
        <p:txBody>
          <a:bodyPr/>
          <a:lstStyle/>
          <a:p>
            <a:fld id="{C3F65BB1-9206-4D7F-97F9-47DCC7DC6334}" type="slidenum">
              <a:rPr lang="en-GB" smtClean="0"/>
              <a:pPr/>
              <a:t>6</a:t>
            </a:fld>
            <a:endParaRPr lang="en-GB"/>
          </a:p>
        </p:txBody>
      </p:sp>
    </p:spTree>
    <p:extLst>
      <p:ext uri="{BB962C8B-B14F-4D97-AF65-F5344CB8AC3E}">
        <p14:creationId xmlns:p14="http://schemas.microsoft.com/office/powerpoint/2010/main" val="16922371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AB7C4-FB2B-9C9F-F824-CF743C76DDAE}"/>
              </a:ext>
            </a:extLst>
          </p:cNvPr>
          <p:cNvSpPr>
            <a:spLocks noGrp="1"/>
          </p:cNvSpPr>
          <p:nvPr>
            <p:ph type="title"/>
          </p:nvPr>
        </p:nvSpPr>
        <p:spPr>
          <a:xfrm>
            <a:off x="0" y="0"/>
            <a:ext cx="9144000" cy="980728"/>
          </a:xfrm>
        </p:spPr>
        <p:txBody>
          <a:bodyPr/>
          <a:lstStyle/>
          <a:p>
            <a:r>
              <a:rPr lang="en-GB" dirty="0"/>
              <a:t>Equity</a:t>
            </a:r>
          </a:p>
        </p:txBody>
      </p:sp>
      <p:sp>
        <p:nvSpPr>
          <p:cNvPr id="3" name="Content Placeholder 2">
            <a:extLst>
              <a:ext uri="{FF2B5EF4-FFF2-40B4-BE49-F238E27FC236}">
                <a16:creationId xmlns:a16="http://schemas.microsoft.com/office/drawing/2014/main" id="{BAE35F2B-1D67-B275-F03A-10CEA6C0D683}"/>
              </a:ext>
            </a:extLst>
          </p:cNvPr>
          <p:cNvSpPr>
            <a:spLocks noGrp="1"/>
          </p:cNvSpPr>
          <p:nvPr>
            <p:ph idx="1"/>
          </p:nvPr>
        </p:nvSpPr>
        <p:spPr>
          <a:xfrm>
            <a:off x="0" y="980728"/>
            <a:ext cx="9144000" cy="4752528"/>
          </a:xfrm>
        </p:spPr>
        <p:txBody>
          <a:bodyPr>
            <a:normAutofit fontScale="70000" lnSpcReduction="20000"/>
          </a:bodyPr>
          <a:lstStyle/>
          <a:p>
            <a:pPr eaLnBrk="1" hangingPunct="1">
              <a:spcBef>
                <a:spcPct val="25000"/>
              </a:spcBef>
            </a:pPr>
            <a:endParaRPr lang="en-GB" altLang="en-US" sz="3200" dirty="0">
              <a:solidFill>
                <a:schemeClr val="tx2">
                  <a:lumMod val="20000"/>
                  <a:lumOff val="80000"/>
                </a:schemeClr>
              </a:solidFill>
            </a:endParaRPr>
          </a:p>
          <a:p>
            <a:pPr eaLnBrk="1" hangingPunct="1">
              <a:spcBef>
                <a:spcPct val="25000"/>
              </a:spcBef>
            </a:pPr>
            <a:r>
              <a:rPr lang="en-GB" altLang="en-US" sz="3200" dirty="0">
                <a:solidFill>
                  <a:schemeClr val="tx2">
                    <a:lumMod val="20000"/>
                    <a:lumOff val="80000"/>
                  </a:schemeClr>
                </a:solidFill>
              </a:rPr>
              <a:t>Ordinary shares represent the equity share capital of the firm</a:t>
            </a:r>
          </a:p>
          <a:p>
            <a:pPr eaLnBrk="1" hangingPunct="1">
              <a:spcBef>
                <a:spcPct val="25000"/>
              </a:spcBef>
            </a:pPr>
            <a:r>
              <a:rPr lang="en-GB" altLang="en-US" sz="3200" dirty="0">
                <a:solidFill>
                  <a:schemeClr val="tx2">
                    <a:lumMod val="20000"/>
                    <a:lumOff val="80000"/>
                  </a:schemeClr>
                </a:solidFill>
              </a:rPr>
              <a:t>Share in the rising prosperity of a company</a:t>
            </a:r>
          </a:p>
          <a:p>
            <a:pPr eaLnBrk="1" hangingPunct="1">
              <a:spcBef>
                <a:spcPct val="25000"/>
              </a:spcBef>
            </a:pPr>
            <a:r>
              <a:rPr lang="en-GB" altLang="en-US" sz="3200" dirty="0">
                <a:solidFill>
                  <a:schemeClr val="tx2">
                    <a:lumMod val="20000"/>
                    <a:lumOff val="80000"/>
                  </a:schemeClr>
                </a:solidFill>
              </a:rPr>
              <a:t>Owners of the firm</a:t>
            </a:r>
          </a:p>
          <a:p>
            <a:pPr eaLnBrk="1" hangingPunct="1">
              <a:spcBef>
                <a:spcPct val="25000"/>
              </a:spcBef>
            </a:pPr>
            <a:r>
              <a:rPr lang="en-GB" altLang="en-US" sz="3200" dirty="0">
                <a:solidFill>
                  <a:schemeClr val="tx2">
                    <a:lumMod val="20000"/>
                    <a:lumOff val="80000"/>
                  </a:schemeClr>
                </a:solidFill>
              </a:rPr>
              <a:t>The right to exercise control over the company</a:t>
            </a:r>
          </a:p>
          <a:p>
            <a:pPr eaLnBrk="1" hangingPunct="1">
              <a:spcBef>
                <a:spcPct val="25000"/>
              </a:spcBef>
            </a:pPr>
            <a:r>
              <a:rPr lang="en-GB" altLang="en-US" sz="3200" dirty="0">
                <a:solidFill>
                  <a:schemeClr val="tx2">
                    <a:lumMod val="20000"/>
                    <a:lumOff val="80000"/>
                  </a:schemeClr>
                </a:solidFill>
              </a:rPr>
              <a:t>Vote at shareholder meetings</a:t>
            </a:r>
          </a:p>
          <a:p>
            <a:pPr eaLnBrk="1" hangingPunct="1">
              <a:spcBef>
                <a:spcPct val="25000"/>
              </a:spcBef>
            </a:pPr>
            <a:r>
              <a:rPr lang="en-GB" altLang="en-US" sz="3200" dirty="0">
                <a:solidFill>
                  <a:schemeClr val="tx2">
                    <a:lumMod val="20000"/>
                    <a:lumOff val="80000"/>
                  </a:schemeClr>
                </a:solidFill>
              </a:rPr>
              <a:t>A right to receive a share of dividends distributed</a:t>
            </a:r>
          </a:p>
          <a:p>
            <a:pPr eaLnBrk="1" hangingPunct="1">
              <a:spcBef>
                <a:spcPct val="25000"/>
              </a:spcBef>
            </a:pPr>
            <a:r>
              <a:rPr lang="en-GB" altLang="en-US" sz="3200" dirty="0">
                <a:solidFill>
                  <a:schemeClr val="tx2">
                    <a:lumMod val="20000"/>
                    <a:lumOff val="80000"/>
                  </a:schemeClr>
                </a:solidFill>
              </a:rPr>
              <a:t>Each shareholder entitled to a copy of the annual report</a:t>
            </a:r>
          </a:p>
          <a:p>
            <a:pPr eaLnBrk="1" hangingPunct="1">
              <a:spcBef>
                <a:spcPct val="25000"/>
              </a:spcBef>
            </a:pPr>
            <a:r>
              <a:rPr lang="en-GB" altLang="en-US" sz="3200" dirty="0">
                <a:solidFill>
                  <a:schemeClr val="tx2">
                    <a:lumMod val="20000"/>
                    <a:lumOff val="80000"/>
                  </a:schemeClr>
                </a:solidFill>
              </a:rPr>
              <a:t>No agreement between ordinary shareholders and the company that the investor will receive back the original capital invested</a:t>
            </a:r>
          </a:p>
          <a:p>
            <a:pPr eaLnBrk="1" hangingPunct="1">
              <a:spcBef>
                <a:spcPct val="25000"/>
              </a:spcBef>
            </a:pPr>
            <a:r>
              <a:rPr lang="en-GB" altLang="en-US" sz="3200" dirty="0">
                <a:solidFill>
                  <a:schemeClr val="tx2">
                    <a:lumMod val="20000"/>
                    <a:lumOff val="80000"/>
                  </a:schemeClr>
                </a:solidFill>
              </a:rPr>
              <a:t>What ordinary shareholders receive depends on how well the company is managed</a:t>
            </a:r>
          </a:p>
          <a:p>
            <a:endParaRPr lang="en-GB" dirty="0"/>
          </a:p>
        </p:txBody>
      </p:sp>
      <p:sp>
        <p:nvSpPr>
          <p:cNvPr id="4" name="Slide Number Placeholder 3">
            <a:extLst>
              <a:ext uri="{FF2B5EF4-FFF2-40B4-BE49-F238E27FC236}">
                <a16:creationId xmlns:a16="http://schemas.microsoft.com/office/drawing/2014/main" id="{39013E39-51EE-E83F-8047-90E5F94B40BA}"/>
              </a:ext>
            </a:extLst>
          </p:cNvPr>
          <p:cNvSpPr>
            <a:spLocks noGrp="1"/>
          </p:cNvSpPr>
          <p:nvPr>
            <p:ph type="sldNum" sz="quarter" idx="12"/>
          </p:nvPr>
        </p:nvSpPr>
        <p:spPr/>
        <p:txBody>
          <a:bodyPr/>
          <a:lstStyle/>
          <a:p>
            <a:fld id="{C3F65BB1-9206-4D7F-97F9-47DCC7DC6334}" type="slidenum">
              <a:rPr lang="en-GB" smtClean="0"/>
              <a:pPr/>
              <a:t>7</a:t>
            </a:fld>
            <a:endParaRPr lang="en-GB"/>
          </a:p>
        </p:txBody>
      </p:sp>
    </p:spTree>
    <p:extLst>
      <p:ext uri="{BB962C8B-B14F-4D97-AF65-F5344CB8AC3E}">
        <p14:creationId xmlns:p14="http://schemas.microsoft.com/office/powerpoint/2010/main" val="22101606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AB7C4-FB2B-9C9F-F824-CF743C76DDAE}"/>
              </a:ext>
            </a:extLst>
          </p:cNvPr>
          <p:cNvSpPr>
            <a:spLocks noGrp="1"/>
          </p:cNvSpPr>
          <p:nvPr>
            <p:ph type="title"/>
          </p:nvPr>
        </p:nvSpPr>
        <p:spPr>
          <a:xfrm>
            <a:off x="-1" y="0"/>
            <a:ext cx="9144001" cy="627560"/>
          </a:xfrm>
        </p:spPr>
        <p:txBody>
          <a:bodyPr>
            <a:normAutofit fontScale="90000"/>
          </a:bodyPr>
          <a:lstStyle/>
          <a:p>
            <a:r>
              <a:rPr lang="en-GB" dirty="0"/>
              <a:t>Debt versus equity</a:t>
            </a:r>
          </a:p>
        </p:txBody>
      </p:sp>
      <p:graphicFrame>
        <p:nvGraphicFramePr>
          <p:cNvPr id="5" name="Table 6">
            <a:extLst>
              <a:ext uri="{FF2B5EF4-FFF2-40B4-BE49-F238E27FC236}">
                <a16:creationId xmlns:a16="http://schemas.microsoft.com/office/drawing/2014/main" id="{4C400313-98A9-445D-C59F-0BDA62DCFB51}"/>
              </a:ext>
            </a:extLst>
          </p:cNvPr>
          <p:cNvGraphicFramePr>
            <a:graphicFrameLocks noGrp="1"/>
          </p:cNvGraphicFramePr>
          <p:nvPr>
            <p:ph idx="1"/>
            <p:extLst>
              <p:ext uri="{D42A27DB-BD31-4B8C-83A1-F6EECF244321}">
                <p14:modId xmlns:p14="http://schemas.microsoft.com/office/powerpoint/2010/main" val="2957861766"/>
              </p:ext>
            </p:extLst>
          </p:nvPr>
        </p:nvGraphicFramePr>
        <p:xfrm>
          <a:off x="0" y="700486"/>
          <a:ext cx="9143999" cy="5029200"/>
        </p:xfrm>
        <a:graphic>
          <a:graphicData uri="http://schemas.openxmlformats.org/drawingml/2006/table">
            <a:tbl>
              <a:tblPr firstRow="1" bandRow="1">
                <a:tableStyleId>{5C22544A-7EE6-4342-B048-85BDC9FD1C3A}</a:tableStyleId>
              </a:tblPr>
              <a:tblGrid>
                <a:gridCol w="1922279">
                  <a:extLst>
                    <a:ext uri="{9D8B030D-6E8A-4147-A177-3AD203B41FA5}">
                      <a16:colId xmlns:a16="http://schemas.microsoft.com/office/drawing/2014/main" val="3470229787"/>
                    </a:ext>
                  </a:extLst>
                </a:gridCol>
                <a:gridCol w="3564120">
                  <a:extLst>
                    <a:ext uri="{9D8B030D-6E8A-4147-A177-3AD203B41FA5}">
                      <a16:colId xmlns:a16="http://schemas.microsoft.com/office/drawing/2014/main" val="1595599370"/>
                    </a:ext>
                  </a:extLst>
                </a:gridCol>
                <a:gridCol w="3657600">
                  <a:extLst>
                    <a:ext uri="{9D8B030D-6E8A-4147-A177-3AD203B41FA5}">
                      <a16:colId xmlns:a16="http://schemas.microsoft.com/office/drawing/2014/main" val="1561886642"/>
                    </a:ext>
                  </a:extLst>
                </a:gridCol>
              </a:tblGrid>
              <a:tr h="421175">
                <a:tc>
                  <a:txBody>
                    <a:bodyPr/>
                    <a:lstStyle/>
                    <a:p>
                      <a:endParaRPr lang="en-GB" dirty="0"/>
                    </a:p>
                  </a:txBody>
                  <a:tcPr>
                    <a:solidFill>
                      <a:schemeClr val="tx2">
                        <a:lumMod val="40000"/>
                        <a:lumOff val="60000"/>
                      </a:schemeClr>
                    </a:solidFill>
                  </a:tcPr>
                </a:tc>
                <a:tc>
                  <a:txBody>
                    <a:bodyPr/>
                    <a:lstStyle/>
                    <a:p>
                      <a:pPr algn="ctr"/>
                      <a:r>
                        <a:rPr lang="en-GB" sz="2400" dirty="0">
                          <a:solidFill>
                            <a:schemeClr val="tx2">
                              <a:lumMod val="75000"/>
                            </a:schemeClr>
                          </a:solidFill>
                        </a:rPr>
                        <a:t>Debt</a:t>
                      </a:r>
                    </a:p>
                  </a:txBody>
                  <a:tcPr>
                    <a:solidFill>
                      <a:schemeClr val="tx2">
                        <a:lumMod val="40000"/>
                        <a:lumOff val="60000"/>
                      </a:schemeClr>
                    </a:solidFill>
                  </a:tcPr>
                </a:tc>
                <a:tc>
                  <a:txBody>
                    <a:bodyPr/>
                    <a:lstStyle/>
                    <a:p>
                      <a:pPr algn="ctr"/>
                      <a:r>
                        <a:rPr lang="en-GB" sz="2400" dirty="0">
                          <a:solidFill>
                            <a:schemeClr val="tx2">
                              <a:lumMod val="75000"/>
                            </a:schemeClr>
                          </a:solidFill>
                        </a:rPr>
                        <a:t>Equity</a:t>
                      </a:r>
                    </a:p>
                  </a:txBody>
                  <a:tcPr>
                    <a:solidFill>
                      <a:schemeClr val="tx2">
                        <a:lumMod val="40000"/>
                        <a:lumOff val="60000"/>
                      </a:schemeClr>
                    </a:solidFill>
                  </a:tcPr>
                </a:tc>
                <a:extLst>
                  <a:ext uri="{0D108BD9-81ED-4DB2-BD59-A6C34878D82A}">
                    <a16:rowId xmlns:a16="http://schemas.microsoft.com/office/drawing/2014/main" val="3540863335"/>
                  </a:ext>
                </a:extLst>
              </a:tr>
              <a:tr h="1661621">
                <a:tc>
                  <a:txBody>
                    <a:bodyPr/>
                    <a:lstStyle/>
                    <a:p>
                      <a:r>
                        <a:rPr lang="en-GB" sz="2000" dirty="0">
                          <a:solidFill>
                            <a:schemeClr val="tx2">
                              <a:lumMod val="20000"/>
                              <a:lumOff val="80000"/>
                            </a:schemeClr>
                          </a:solidFill>
                        </a:rPr>
                        <a:t>Advantages</a:t>
                      </a:r>
                    </a:p>
                  </a:txBody>
                  <a:tcPr>
                    <a:solidFill>
                      <a:schemeClr val="tx2">
                        <a:lumMod val="75000"/>
                      </a:schemeClr>
                    </a:solidFill>
                  </a:tcPr>
                </a:tc>
                <a:tc>
                  <a:txBody>
                    <a:bodyPr/>
                    <a:lstStyle/>
                    <a:p>
                      <a:pPr marL="285750" indent="-285750">
                        <a:buFont typeface="Arial" panose="020B0604020202020204" pitchFamily="34" charset="0"/>
                        <a:buChar char="•"/>
                      </a:pPr>
                      <a:r>
                        <a:rPr lang="en-GB" dirty="0">
                          <a:solidFill>
                            <a:schemeClr val="tx2">
                              <a:lumMod val="20000"/>
                              <a:lumOff val="80000"/>
                            </a:schemeClr>
                          </a:solidFill>
                        </a:rPr>
                        <a:t>Less expensive</a:t>
                      </a:r>
                    </a:p>
                    <a:p>
                      <a:pPr marL="285750" indent="-285750">
                        <a:buFont typeface="Arial" panose="020B0604020202020204" pitchFamily="34" charset="0"/>
                        <a:buChar char="•"/>
                      </a:pPr>
                      <a:r>
                        <a:rPr lang="en-GB" dirty="0">
                          <a:solidFill>
                            <a:schemeClr val="tx2">
                              <a:lumMod val="20000"/>
                              <a:lumOff val="80000"/>
                            </a:schemeClr>
                          </a:solidFill>
                        </a:rPr>
                        <a:t>Interest can be tax deductible</a:t>
                      </a:r>
                    </a:p>
                    <a:p>
                      <a:pPr marL="285750" indent="-285750">
                        <a:buFont typeface="Arial" panose="020B0604020202020204" pitchFamily="34" charset="0"/>
                        <a:buChar char="•"/>
                      </a:pPr>
                      <a:r>
                        <a:rPr lang="en-GB" dirty="0">
                          <a:solidFill>
                            <a:schemeClr val="tx2">
                              <a:lumMod val="20000"/>
                              <a:lumOff val="80000"/>
                            </a:schemeClr>
                          </a:solidFill>
                        </a:rPr>
                        <a:t>Lenders do not generally share in any increased value created by the loan</a:t>
                      </a:r>
                    </a:p>
                    <a:p>
                      <a:endParaRPr lang="en-GB" dirty="0">
                        <a:solidFill>
                          <a:schemeClr val="tx2">
                            <a:lumMod val="20000"/>
                            <a:lumOff val="80000"/>
                          </a:schemeClr>
                        </a:solidFill>
                      </a:endParaRPr>
                    </a:p>
                  </a:txBody>
                  <a:tcPr>
                    <a:solidFill>
                      <a:schemeClr val="tx2">
                        <a:lumMod val="75000"/>
                      </a:schemeClr>
                    </a:solidFill>
                  </a:tcPr>
                </a:tc>
                <a:tc>
                  <a:txBody>
                    <a:bodyPr/>
                    <a:lstStyle/>
                    <a:p>
                      <a:pPr marL="285750" indent="-285750">
                        <a:buFont typeface="Arial" panose="020B0604020202020204" pitchFamily="34" charset="0"/>
                        <a:buChar char="•"/>
                      </a:pPr>
                      <a:r>
                        <a:rPr lang="en-GB" dirty="0">
                          <a:solidFill>
                            <a:schemeClr val="tx2">
                              <a:lumMod val="20000"/>
                              <a:lumOff val="80000"/>
                            </a:schemeClr>
                          </a:solidFill>
                        </a:rPr>
                        <a:t>Owners of the firm</a:t>
                      </a:r>
                    </a:p>
                    <a:p>
                      <a:pPr marL="285750" indent="-285750">
                        <a:buFont typeface="Arial" panose="020B0604020202020204" pitchFamily="34" charset="0"/>
                        <a:buChar char="•"/>
                      </a:pPr>
                      <a:r>
                        <a:rPr lang="en-GB" dirty="0">
                          <a:solidFill>
                            <a:schemeClr val="tx2">
                              <a:lumMod val="20000"/>
                              <a:lumOff val="80000"/>
                            </a:schemeClr>
                          </a:solidFill>
                        </a:rPr>
                        <a:t>Share in the profits and growth of the firm</a:t>
                      </a:r>
                    </a:p>
                    <a:p>
                      <a:pPr marL="285750" indent="-285750">
                        <a:buFont typeface="Arial" panose="020B0604020202020204" pitchFamily="34" charset="0"/>
                        <a:buChar char="•"/>
                      </a:pPr>
                      <a:r>
                        <a:rPr lang="en-GB" dirty="0">
                          <a:solidFill>
                            <a:schemeClr val="tx2">
                              <a:lumMod val="20000"/>
                              <a:lumOff val="80000"/>
                            </a:schemeClr>
                          </a:solidFill>
                        </a:rPr>
                        <a:t>Right to receive a share of any dividend paid</a:t>
                      </a:r>
                    </a:p>
                    <a:p>
                      <a:pPr marL="285750" indent="-285750">
                        <a:buFont typeface="Arial" panose="020B0604020202020204" pitchFamily="34" charset="0"/>
                        <a:buChar char="•"/>
                      </a:pPr>
                      <a:r>
                        <a:rPr lang="en-GB" dirty="0">
                          <a:solidFill>
                            <a:schemeClr val="tx2">
                              <a:lumMod val="20000"/>
                              <a:lumOff val="80000"/>
                            </a:schemeClr>
                          </a:solidFill>
                        </a:rPr>
                        <a:t>Ordinary shareholders have a right to vote</a:t>
                      </a:r>
                    </a:p>
                    <a:p>
                      <a:pPr marL="285750" indent="-285750">
                        <a:buFont typeface="Arial" panose="020B0604020202020204" pitchFamily="34" charset="0"/>
                        <a:buChar char="•"/>
                      </a:pPr>
                      <a:r>
                        <a:rPr lang="en-GB" dirty="0">
                          <a:solidFill>
                            <a:schemeClr val="tx2">
                              <a:lumMod val="20000"/>
                              <a:lumOff val="80000"/>
                            </a:schemeClr>
                          </a:solidFill>
                        </a:rPr>
                        <a:t>Right to exercise control over the company</a:t>
                      </a:r>
                    </a:p>
                  </a:txBody>
                  <a:tcPr>
                    <a:solidFill>
                      <a:schemeClr val="tx2">
                        <a:lumMod val="75000"/>
                      </a:schemeClr>
                    </a:solidFill>
                  </a:tcPr>
                </a:tc>
                <a:extLst>
                  <a:ext uri="{0D108BD9-81ED-4DB2-BD59-A6C34878D82A}">
                    <a16:rowId xmlns:a16="http://schemas.microsoft.com/office/drawing/2014/main" val="2621817258"/>
                  </a:ext>
                </a:extLst>
              </a:tr>
              <a:tr h="1661621">
                <a:tc>
                  <a:txBody>
                    <a:bodyPr/>
                    <a:lstStyle/>
                    <a:p>
                      <a:r>
                        <a:rPr lang="en-GB" sz="2000" dirty="0">
                          <a:solidFill>
                            <a:schemeClr val="tx2">
                              <a:lumMod val="20000"/>
                              <a:lumOff val="80000"/>
                            </a:schemeClr>
                          </a:solidFill>
                        </a:rPr>
                        <a:t>Disadvantages</a:t>
                      </a:r>
                    </a:p>
                  </a:txBody>
                  <a:tcPr>
                    <a:solidFill>
                      <a:schemeClr val="tx2">
                        <a:lumMod val="75000"/>
                      </a:schemeClr>
                    </a:solidFill>
                  </a:tcPr>
                </a:tc>
                <a:tc>
                  <a:txBody>
                    <a:bodyPr/>
                    <a:lstStyle/>
                    <a:p>
                      <a:pPr marL="285750" indent="-285750">
                        <a:buFont typeface="Arial" panose="020B0604020202020204" pitchFamily="34" charset="0"/>
                        <a:buChar char="•"/>
                      </a:pPr>
                      <a:r>
                        <a:rPr lang="en-GB" dirty="0">
                          <a:solidFill>
                            <a:schemeClr val="tx2">
                              <a:lumMod val="20000"/>
                              <a:lumOff val="80000"/>
                            </a:schemeClr>
                          </a:solidFill>
                        </a:rPr>
                        <a:t>Has to be repaid</a:t>
                      </a:r>
                    </a:p>
                    <a:p>
                      <a:pPr marL="285750" indent="-285750">
                        <a:buFont typeface="Arial" panose="020B0604020202020204" pitchFamily="34" charset="0"/>
                        <a:buChar char="•"/>
                      </a:pPr>
                      <a:r>
                        <a:rPr lang="en-GB" dirty="0">
                          <a:solidFill>
                            <a:schemeClr val="tx2">
                              <a:lumMod val="20000"/>
                              <a:lumOff val="80000"/>
                            </a:schemeClr>
                          </a:solidFill>
                        </a:rPr>
                        <a:t>Absence of voting power</a:t>
                      </a:r>
                    </a:p>
                    <a:p>
                      <a:pPr marL="285750" indent="-285750">
                        <a:buFont typeface="Arial" panose="020B0604020202020204" pitchFamily="34" charset="0"/>
                        <a:buChar char="•"/>
                      </a:pPr>
                      <a:r>
                        <a:rPr lang="en-GB" dirty="0">
                          <a:solidFill>
                            <a:schemeClr val="tx2">
                              <a:lumMod val="20000"/>
                              <a:lumOff val="80000"/>
                            </a:schemeClr>
                          </a:solidFill>
                        </a:rPr>
                        <a:t>Creditors are able to claim some, or all, of the assets of the firm in the vent of non-compliance with the terms of the loan</a:t>
                      </a:r>
                    </a:p>
                  </a:txBody>
                  <a:tcPr>
                    <a:solidFill>
                      <a:schemeClr val="tx2">
                        <a:lumMod val="75000"/>
                      </a:schemeClr>
                    </a:solidFill>
                  </a:tcPr>
                </a:tc>
                <a:tc>
                  <a:txBody>
                    <a:bodyPr/>
                    <a:lstStyle/>
                    <a:p>
                      <a:pPr marL="285750" indent="-285750">
                        <a:buFont typeface="Arial" panose="020B0604020202020204" pitchFamily="34" charset="0"/>
                        <a:buChar char="•"/>
                      </a:pPr>
                      <a:r>
                        <a:rPr lang="en-GB" dirty="0">
                          <a:solidFill>
                            <a:schemeClr val="tx2">
                              <a:lumMod val="20000"/>
                              <a:lumOff val="80000"/>
                            </a:schemeClr>
                          </a:solidFill>
                        </a:rPr>
                        <a:t>No agreement for the repayment of the capital</a:t>
                      </a:r>
                    </a:p>
                    <a:p>
                      <a:pPr marL="285750" indent="-285750">
                        <a:buFont typeface="Arial" panose="020B0604020202020204" pitchFamily="34" charset="0"/>
                        <a:buChar char="•"/>
                      </a:pPr>
                      <a:r>
                        <a:rPr lang="en-GB" dirty="0">
                          <a:solidFill>
                            <a:schemeClr val="tx2">
                              <a:lumMod val="20000"/>
                              <a:lumOff val="80000"/>
                            </a:schemeClr>
                          </a:solidFill>
                        </a:rPr>
                        <a:t>Last to be paid in liquidations</a:t>
                      </a:r>
                    </a:p>
                    <a:p>
                      <a:pPr marL="285750" indent="-285750">
                        <a:buFont typeface="Arial" panose="020B0604020202020204" pitchFamily="34" charset="0"/>
                        <a:buChar char="•"/>
                      </a:pPr>
                      <a:r>
                        <a:rPr lang="en-GB" dirty="0">
                          <a:solidFill>
                            <a:schemeClr val="tx2">
                              <a:lumMod val="20000"/>
                              <a:lumOff val="80000"/>
                            </a:schemeClr>
                          </a:solidFill>
                        </a:rPr>
                        <a:t>More risky when gearing increases</a:t>
                      </a:r>
                    </a:p>
                  </a:txBody>
                  <a:tcPr>
                    <a:solidFill>
                      <a:schemeClr val="tx2">
                        <a:lumMod val="75000"/>
                      </a:schemeClr>
                    </a:solidFill>
                  </a:tcPr>
                </a:tc>
                <a:extLst>
                  <a:ext uri="{0D108BD9-81ED-4DB2-BD59-A6C34878D82A}">
                    <a16:rowId xmlns:a16="http://schemas.microsoft.com/office/drawing/2014/main" val="1889434766"/>
                  </a:ext>
                </a:extLst>
              </a:tr>
            </a:tbl>
          </a:graphicData>
        </a:graphic>
      </p:graphicFrame>
      <p:sp>
        <p:nvSpPr>
          <p:cNvPr id="4" name="Slide Number Placeholder 3">
            <a:extLst>
              <a:ext uri="{FF2B5EF4-FFF2-40B4-BE49-F238E27FC236}">
                <a16:creationId xmlns:a16="http://schemas.microsoft.com/office/drawing/2014/main" id="{39013E39-51EE-E83F-8047-90E5F94B40BA}"/>
              </a:ext>
            </a:extLst>
          </p:cNvPr>
          <p:cNvSpPr>
            <a:spLocks noGrp="1"/>
          </p:cNvSpPr>
          <p:nvPr>
            <p:ph type="sldNum" sz="quarter" idx="12"/>
          </p:nvPr>
        </p:nvSpPr>
        <p:spPr/>
        <p:txBody>
          <a:bodyPr/>
          <a:lstStyle/>
          <a:p>
            <a:fld id="{C3F65BB1-9206-4D7F-97F9-47DCC7DC6334}" type="slidenum">
              <a:rPr lang="en-GB" smtClean="0"/>
              <a:pPr/>
              <a:t>8</a:t>
            </a:fld>
            <a:endParaRPr lang="en-GB"/>
          </a:p>
        </p:txBody>
      </p:sp>
      <p:sp>
        <p:nvSpPr>
          <p:cNvPr id="6" name="TextBox 5">
            <a:extLst>
              <a:ext uri="{FF2B5EF4-FFF2-40B4-BE49-F238E27FC236}">
                <a16:creationId xmlns:a16="http://schemas.microsoft.com/office/drawing/2014/main" id="{EEC14B72-39C4-CF8A-A1C4-D0E24673A428}"/>
              </a:ext>
            </a:extLst>
          </p:cNvPr>
          <p:cNvSpPr txBox="1"/>
          <p:nvPr/>
        </p:nvSpPr>
        <p:spPr>
          <a:xfrm>
            <a:off x="3350754" y="6040631"/>
            <a:ext cx="576064" cy="369332"/>
          </a:xfrm>
          <a:prstGeom prst="rect">
            <a:avLst/>
          </a:prstGeom>
          <a:noFill/>
        </p:spPr>
        <p:txBody>
          <a:bodyPr wrap="square" rtlCol="0">
            <a:spAutoFit/>
          </a:bodyPr>
          <a:lstStyle/>
          <a:p>
            <a:r>
              <a:rPr lang="en-GB" dirty="0" err="1">
                <a:solidFill>
                  <a:srgbClr val="ABE1FF"/>
                </a:solidFill>
              </a:rPr>
              <a:t>V</a:t>
            </a:r>
            <a:r>
              <a:rPr lang="en-GB" baseline="-25000" dirty="0" err="1">
                <a:solidFill>
                  <a:srgbClr val="ABE1FF"/>
                </a:solidFill>
              </a:rPr>
              <a:t>d</a:t>
            </a:r>
            <a:endParaRPr lang="en-GB" dirty="0">
              <a:solidFill>
                <a:srgbClr val="ABE1FF"/>
              </a:solidFill>
            </a:endParaRPr>
          </a:p>
        </p:txBody>
      </p:sp>
      <p:sp>
        <p:nvSpPr>
          <p:cNvPr id="7" name="TextBox 6">
            <a:extLst>
              <a:ext uri="{FF2B5EF4-FFF2-40B4-BE49-F238E27FC236}">
                <a16:creationId xmlns:a16="http://schemas.microsoft.com/office/drawing/2014/main" id="{066C1670-2B35-8405-A0B8-1DF259BF7361}"/>
              </a:ext>
            </a:extLst>
          </p:cNvPr>
          <p:cNvSpPr txBox="1"/>
          <p:nvPr/>
        </p:nvSpPr>
        <p:spPr>
          <a:xfrm>
            <a:off x="3945090" y="6009592"/>
            <a:ext cx="505125" cy="369332"/>
          </a:xfrm>
          <a:prstGeom prst="rect">
            <a:avLst/>
          </a:prstGeom>
          <a:noFill/>
        </p:spPr>
        <p:txBody>
          <a:bodyPr wrap="square" rtlCol="0">
            <a:spAutoFit/>
          </a:bodyPr>
          <a:lstStyle/>
          <a:p>
            <a:r>
              <a:rPr lang="en-GB" dirty="0" err="1">
                <a:solidFill>
                  <a:srgbClr val="ABE1FF"/>
                </a:solidFill>
              </a:rPr>
              <a:t>V</a:t>
            </a:r>
            <a:r>
              <a:rPr lang="en-GB" baseline="-25000" dirty="0" err="1">
                <a:solidFill>
                  <a:srgbClr val="ABE1FF"/>
                </a:solidFill>
              </a:rPr>
              <a:t>e</a:t>
            </a:r>
            <a:endParaRPr lang="en-GB" dirty="0">
              <a:solidFill>
                <a:srgbClr val="ABE1FF"/>
              </a:solidFill>
            </a:endParaRPr>
          </a:p>
        </p:txBody>
      </p:sp>
      <p:sp>
        <p:nvSpPr>
          <p:cNvPr id="8" name="TextBox 7">
            <a:extLst>
              <a:ext uri="{FF2B5EF4-FFF2-40B4-BE49-F238E27FC236}">
                <a16:creationId xmlns:a16="http://schemas.microsoft.com/office/drawing/2014/main" id="{703BAB21-6C62-1B2F-8B94-D7519D5E9467}"/>
              </a:ext>
            </a:extLst>
          </p:cNvPr>
          <p:cNvSpPr txBox="1"/>
          <p:nvPr/>
        </p:nvSpPr>
        <p:spPr>
          <a:xfrm>
            <a:off x="4405755" y="5921621"/>
            <a:ext cx="576064" cy="369332"/>
          </a:xfrm>
          <a:prstGeom prst="rect">
            <a:avLst/>
          </a:prstGeom>
          <a:noFill/>
        </p:spPr>
        <p:txBody>
          <a:bodyPr wrap="square" rtlCol="0">
            <a:spAutoFit/>
          </a:bodyPr>
          <a:lstStyle/>
          <a:p>
            <a:r>
              <a:rPr lang="en-GB" dirty="0" err="1">
                <a:solidFill>
                  <a:srgbClr val="ABE1FF"/>
                </a:solidFill>
              </a:rPr>
              <a:t>V</a:t>
            </a:r>
            <a:r>
              <a:rPr lang="en-GB" baseline="-25000" dirty="0" err="1">
                <a:solidFill>
                  <a:srgbClr val="ABE1FF"/>
                </a:solidFill>
              </a:rPr>
              <a:t>d</a:t>
            </a:r>
            <a:endParaRPr lang="en-GB" dirty="0">
              <a:solidFill>
                <a:srgbClr val="ABE1FF"/>
              </a:solidFill>
            </a:endParaRPr>
          </a:p>
        </p:txBody>
      </p:sp>
    </p:spTree>
    <p:extLst>
      <p:ext uri="{BB962C8B-B14F-4D97-AF65-F5344CB8AC3E}">
        <p14:creationId xmlns:p14="http://schemas.microsoft.com/office/powerpoint/2010/main" val="29909069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85A0D75F-5015-42BF-8B70-CC80474E3CF7}"/>
              </a:ext>
            </a:extLst>
          </p:cNvPr>
          <p:cNvSpPr>
            <a:spLocks noGrp="1"/>
          </p:cNvSpPr>
          <p:nvPr>
            <p:ph type="dt" sz="half" idx="10"/>
          </p:nvPr>
        </p:nvSpPr>
        <p:spPr/>
        <p:txBody>
          <a:bodyPr/>
          <a:lstStyle/>
          <a:p>
            <a:fld id="{E0CA04C9-C6D1-4804-BF3B-B6DCFACACAC0}" type="datetime1">
              <a:rPr lang="en-GB" smtClean="0"/>
              <a:t>09/02/2026</a:t>
            </a:fld>
            <a:endParaRPr lang="en-GB"/>
          </a:p>
        </p:txBody>
      </p:sp>
      <p:sp>
        <p:nvSpPr>
          <p:cNvPr id="6" name="Slide Number Placeholder 5">
            <a:extLst>
              <a:ext uri="{FF2B5EF4-FFF2-40B4-BE49-F238E27FC236}">
                <a16:creationId xmlns:a16="http://schemas.microsoft.com/office/drawing/2014/main" id="{298B78F0-2372-4926-A435-1593CD23CA0C}"/>
              </a:ext>
            </a:extLst>
          </p:cNvPr>
          <p:cNvSpPr>
            <a:spLocks noGrp="1"/>
          </p:cNvSpPr>
          <p:nvPr>
            <p:ph type="sldNum" sz="quarter" idx="11"/>
          </p:nvPr>
        </p:nvSpPr>
        <p:spPr>
          <a:xfrm>
            <a:off x="7956550" y="6381752"/>
            <a:ext cx="730250" cy="339725"/>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9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fld id="{F4BD6A3A-4F9D-41E3-A65D-BCC7D77E66B6}" type="slidenum">
              <a:rPr lang="en-GB" smtClean="0"/>
              <a:pPr/>
              <a:t>9</a:t>
            </a:fld>
            <a:endParaRPr lang="en-GB"/>
          </a:p>
        </p:txBody>
      </p:sp>
      <p:sp>
        <p:nvSpPr>
          <p:cNvPr id="8" name="Title 1">
            <a:extLst>
              <a:ext uri="{FF2B5EF4-FFF2-40B4-BE49-F238E27FC236}">
                <a16:creationId xmlns:a16="http://schemas.microsoft.com/office/drawing/2014/main" id="{D436D797-7DD7-4FB1-A33D-5E3C0D297F08}"/>
              </a:ext>
            </a:extLst>
          </p:cNvPr>
          <p:cNvSpPr>
            <a:spLocks noGrp="1"/>
          </p:cNvSpPr>
          <p:nvPr>
            <p:ph type="title"/>
          </p:nvPr>
        </p:nvSpPr>
        <p:spPr>
          <a:xfrm>
            <a:off x="281866" y="114298"/>
            <a:ext cx="8580268" cy="1143000"/>
          </a:xfrm>
        </p:spPr>
        <p:txBody>
          <a:bodyPr>
            <a:normAutofit/>
          </a:bodyPr>
          <a:lstStyle/>
          <a:p>
            <a:r>
              <a:rPr lang="en-GB" b="1" dirty="0"/>
              <a:t>Cost of Capital</a:t>
            </a:r>
          </a:p>
        </p:txBody>
      </p:sp>
      <p:sp>
        <p:nvSpPr>
          <p:cNvPr id="9" name="Content Placeholder 2">
            <a:extLst>
              <a:ext uri="{FF2B5EF4-FFF2-40B4-BE49-F238E27FC236}">
                <a16:creationId xmlns:a16="http://schemas.microsoft.com/office/drawing/2014/main" id="{A8F79B63-CA56-4083-B598-FB66DEFD6093}"/>
              </a:ext>
            </a:extLst>
          </p:cNvPr>
          <p:cNvSpPr>
            <a:spLocks noGrp="1"/>
          </p:cNvSpPr>
          <p:nvPr>
            <p:ph idx="1"/>
          </p:nvPr>
        </p:nvSpPr>
        <p:spPr>
          <a:xfrm>
            <a:off x="250825" y="1537645"/>
            <a:ext cx="8435975" cy="3782710"/>
          </a:xfrm>
        </p:spPr>
        <p:txBody>
          <a:bodyPr vert="horz" lIns="109728" tIns="109728" rIns="109728" bIns="91440" rtlCol="0" anchor="t">
            <a:normAutofit/>
          </a:bodyPr>
          <a:lstStyle/>
          <a:p>
            <a:pPr algn="just"/>
            <a:r>
              <a:rPr lang="en-GB" dirty="0">
                <a:solidFill>
                  <a:schemeClr val="accent1">
                    <a:lumMod val="20000"/>
                    <a:lumOff val="80000"/>
                  </a:schemeClr>
                </a:solidFill>
              </a:rPr>
              <a:t>Cost of capital is the minimum rate of return or profit a company must earn before generating value.</a:t>
            </a:r>
          </a:p>
          <a:p>
            <a:pPr algn="just"/>
            <a:r>
              <a:rPr lang="en-GB" dirty="0">
                <a:solidFill>
                  <a:schemeClr val="accent1">
                    <a:lumMod val="20000"/>
                    <a:lumOff val="80000"/>
                  </a:schemeClr>
                </a:solidFill>
              </a:rPr>
              <a:t>The cost of capital is calculated by using the weighted average cost of capital (WACC)</a:t>
            </a:r>
          </a:p>
          <a:p>
            <a:pPr algn="just"/>
            <a:endParaRPr lang="en-GB" dirty="0">
              <a:solidFill>
                <a:schemeClr val="accent1">
                  <a:lumMod val="20000"/>
                  <a:lumOff val="80000"/>
                </a:schemeClr>
              </a:solidFill>
            </a:endParaRPr>
          </a:p>
        </p:txBody>
      </p:sp>
    </p:spTree>
    <p:extLst>
      <p:ext uri="{BB962C8B-B14F-4D97-AF65-F5344CB8AC3E}">
        <p14:creationId xmlns:p14="http://schemas.microsoft.com/office/powerpoint/2010/main" val="15281440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8F0CCB-9115-D303-B4B2-C31410206AE0}"/>
            </a:ext>
          </a:extLst>
        </p:cNvPr>
        <p:cNvGrpSpPr/>
        <p:nvPr/>
      </p:nvGrpSpPr>
      <p:grpSpPr>
        <a:xfrm>
          <a:off x="0" y="0"/>
          <a:ext cx="0" cy="0"/>
          <a:chOff x="0" y="0"/>
          <a:chExt cx="0" cy="0"/>
        </a:xfrm>
      </p:grpSpPr>
      <p:sp>
        <p:nvSpPr>
          <p:cNvPr id="5" name="Date Placeholder 4">
            <a:extLst>
              <a:ext uri="{FF2B5EF4-FFF2-40B4-BE49-F238E27FC236}">
                <a16:creationId xmlns:a16="http://schemas.microsoft.com/office/drawing/2014/main" id="{3D837433-D834-808A-DC5A-17BE568924D7}"/>
              </a:ext>
            </a:extLst>
          </p:cNvPr>
          <p:cNvSpPr>
            <a:spLocks noGrp="1"/>
          </p:cNvSpPr>
          <p:nvPr>
            <p:ph type="dt" sz="half" idx="10"/>
          </p:nvPr>
        </p:nvSpPr>
        <p:spPr/>
        <p:txBody>
          <a:bodyPr/>
          <a:lstStyle/>
          <a:p>
            <a:fld id="{E0CA04C9-C6D1-4804-BF3B-B6DCFACACAC0}" type="datetime1">
              <a:rPr lang="en-GB" smtClean="0"/>
              <a:t>09/02/2026</a:t>
            </a:fld>
            <a:endParaRPr lang="en-GB"/>
          </a:p>
        </p:txBody>
      </p:sp>
      <p:sp>
        <p:nvSpPr>
          <p:cNvPr id="6" name="Slide Number Placeholder 5">
            <a:extLst>
              <a:ext uri="{FF2B5EF4-FFF2-40B4-BE49-F238E27FC236}">
                <a16:creationId xmlns:a16="http://schemas.microsoft.com/office/drawing/2014/main" id="{F25310CF-2DDB-2739-AB84-899694E06D05}"/>
              </a:ext>
            </a:extLst>
          </p:cNvPr>
          <p:cNvSpPr>
            <a:spLocks noGrp="1"/>
          </p:cNvSpPr>
          <p:nvPr>
            <p:ph type="sldNum" sz="quarter" idx="11"/>
          </p:nvPr>
        </p:nvSpPr>
        <p:spPr>
          <a:xfrm>
            <a:off x="7956550" y="6381752"/>
            <a:ext cx="730250" cy="339725"/>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9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fld id="{F4BD6A3A-4F9D-41E3-A65D-BCC7D77E66B6}" type="slidenum">
              <a:rPr lang="en-GB" smtClean="0"/>
              <a:pPr/>
              <a:t>10</a:t>
            </a:fld>
            <a:endParaRPr lang="en-GB"/>
          </a:p>
        </p:txBody>
      </p:sp>
      <p:sp>
        <p:nvSpPr>
          <p:cNvPr id="8" name="Title 1">
            <a:extLst>
              <a:ext uri="{FF2B5EF4-FFF2-40B4-BE49-F238E27FC236}">
                <a16:creationId xmlns:a16="http://schemas.microsoft.com/office/drawing/2014/main" id="{1C4B25E1-0FD2-89B5-99C4-DEF1859B26B1}"/>
              </a:ext>
            </a:extLst>
          </p:cNvPr>
          <p:cNvSpPr>
            <a:spLocks noGrp="1"/>
          </p:cNvSpPr>
          <p:nvPr>
            <p:ph type="title"/>
          </p:nvPr>
        </p:nvSpPr>
        <p:spPr>
          <a:xfrm>
            <a:off x="281866" y="114298"/>
            <a:ext cx="8580268" cy="1143000"/>
          </a:xfrm>
        </p:spPr>
        <p:txBody>
          <a:bodyPr>
            <a:normAutofit fontScale="90000"/>
          </a:bodyPr>
          <a:lstStyle/>
          <a:p>
            <a:r>
              <a:rPr lang="en-GB" b="1" dirty="0"/>
              <a:t>Weighted Average Cost of Capital (WACC)</a:t>
            </a:r>
          </a:p>
        </p:txBody>
      </p:sp>
      <p:sp>
        <p:nvSpPr>
          <p:cNvPr id="9" name="Content Placeholder 2">
            <a:extLst>
              <a:ext uri="{FF2B5EF4-FFF2-40B4-BE49-F238E27FC236}">
                <a16:creationId xmlns:a16="http://schemas.microsoft.com/office/drawing/2014/main" id="{825A3A1F-DF88-F72D-333A-58A42FC71C4B}"/>
              </a:ext>
            </a:extLst>
          </p:cNvPr>
          <p:cNvSpPr>
            <a:spLocks noGrp="1"/>
          </p:cNvSpPr>
          <p:nvPr>
            <p:ph idx="1"/>
          </p:nvPr>
        </p:nvSpPr>
        <p:spPr>
          <a:xfrm>
            <a:off x="250825" y="1537645"/>
            <a:ext cx="8435975" cy="3782710"/>
          </a:xfrm>
        </p:spPr>
        <p:txBody>
          <a:bodyPr vert="horz" lIns="109728" tIns="109728" rIns="109728" bIns="91440" rtlCol="0" anchor="t">
            <a:normAutofit fontScale="85000" lnSpcReduction="10000"/>
          </a:bodyPr>
          <a:lstStyle/>
          <a:p>
            <a:pPr algn="just"/>
            <a:r>
              <a:rPr lang="en-GB" sz="2800" dirty="0"/>
              <a:t>The WACC is the simple weighted average of the cost of equity and the cost of debt.</a:t>
            </a:r>
          </a:p>
          <a:p>
            <a:pPr algn="just"/>
            <a:r>
              <a:rPr lang="en-GB" dirty="0"/>
              <a:t>The weightings are in proportion to the market values of equity and debt.</a:t>
            </a:r>
          </a:p>
          <a:p>
            <a:pPr algn="just"/>
            <a:r>
              <a:rPr lang="en-US" dirty="0"/>
              <a:t>A company is typically financed using a combination of debt (bonds) and equity (stocks). Because company may receive more funding from one source than another, we calculate a weighted average to find out how expensive it is for a company to raise the funds needs to buy buildings, equipment and inventory.</a:t>
            </a:r>
            <a:endParaRPr lang="en-GB" dirty="0"/>
          </a:p>
        </p:txBody>
      </p:sp>
    </p:spTree>
    <p:extLst>
      <p:ext uri="{BB962C8B-B14F-4D97-AF65-F5344CB8AC3E}">
        <p14:creationId xmlns:p14="http://schemas.microsoft.com/office/powerpoint/2010/main" val="24730303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85A0D75F-5015-42BF-8B70-CC80474E3CF7}"/>
              </a:ext>
            </a:extLst>
          </p:cNvPr>
          <p:cNvSpPr>
            <a:spLocks noGrp="1"/>
          </p:cNvSpPr>
          <p:nvPr>
            <p:ph type="dt" sz="half" idx="10"/>
          </p:nvPr>
        </p:nvSpPr>
        <p:spPr/>
        <p:txBody>
          <a:bodyPr/>
          <a:lstStyle/>
          <a:p>
            <a:fld id="{E0CA04C9-C6D1-4804-BF3B-B6DCFACACAC0}" type="datetime1">
              <a:rPr lang="en-GB" smtClean="0"/>
              <a:t>09/02/2026</a:t>
            </a:fld>
            <a:endParaRPr lang="en-GB"/>
          </a:p>
        </p:txBody>
      </p:sp>
      <p:sp>
        <p:nvSpPr>
          <p:cNvPr id="6" name="Slide Number Placeholder 5">
            <a:extLst>
              <a:ext uri="{FF2B5EF4-FFF2-40B4-BE49-F238E27FC236}">
                <a16:creationId xmlns:a16="http://schemas.microsoft.com/office/drawing/2014/main" id="{298B78F0-2372-4926-A435-1593CD23CA0C}"/>
              </a:ext>
            </a:extLst>
          </p:cNvPr>
          <p:cNvSpPr>
            <a:spLocks noGrp="1"/>
          </p:cNvSpPr>
          <p:nvPr>
            <p:ph type="sldNum" sz="quarter" idx="11"/>
          </p:nvPr>
        </p:nvSpPr>
        <p:spPr>
          <a:xfrm>
            <a:off x="7956550" y="6381752"/>
            <a:ext cx="730250" cy="339725"/>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9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fld id="{F4BD6A3A-4F9D-41E3-A65D-BCC7D77E66B6}" type="slidenum">
              <a:rPr lang="en-GB" smtClean="0"/>
              <a:pPr/>
              <a:t>11</a:t>
            </a:fld>
            <a:endParaRPr lang="en-GB"/>
          </a:p>
        </p:txBody>
      </p:sp>
      <p:sp>
        <p:nvSpPr>
          <p:cNvPr id="8" name="Title 1">
            <a:extLst>
              <a:ext uri="{FF2B5EF4-FFF2-40B4-BE49-F238E27FC236}">
                <a16:creationId xmlns:a16="http://schemas.microsoft.com/office/drawing/2014/main" id="{D436D797-7DD7-4FB1-A33D-5E3C0D297F08}"/>
              </a:ext>
            </a:extLst>
          </p:cNvPr>
          <p:cNvSpPr>
            <a:spLocks noGrp="1"/>
          </p:cNvSpPr>
          <p:nvPr>
            <p:ph type="title"/>
          </p:nvPr>
        </p:nvSpPr>
        <p:spPr>
          <a:xfrm>
            <a:off x="281866" y="114298"/>
            <a:ext cx="8580268" cy="1143000"/>
          </a:xfrm>
        </p:spPr>
        <p:txBody>
          <a:bodyPr>
            <a:normAutofit fontScale="90000"/>
          </a:bodyPr>
          <a:lstStyle/>
          <a:p>
            <a:r>
              <a:rPr lang="en-GB" b="1" dirty="0"/>
              <a:t>Weighted Average Cost of Capital (WACC)</a:t>
            </a:r>
          </a:p>
        </p:txBody>
      </p:sp>
      <p:sp>
        <p:nvSpPr>
          <p:cNvPr id="9" name="Content Placeholder 2">
            <a:extLst>
              <a:ext uri="{FF2B5EF4-FFF2-40B4-BE49-F238E27FC236}">
                <a16:creationId xmlns:a16="http://schemas.microsoft.com/office/drawing/2014/main" id="{A8F79B63-CA56-4083-B598-FB66DEFD6093}"/>
              </a:ext>
            </a:extLst>
          </p:cNvPr>
          <p:cNvSpPr>
            <a:spLocks noGrp="1"/>
          </p:cNvSpPr>
          <p:nvPr>
            <p:ph idx="1"/>
          </p:nvPr>
        </p:nvSpPr>
        <p:spPr>
          <a:xfrm>
            <a:off x="250825" y="1537645"/>
            <a:ext cx="8435975" cy="3782710"/>
          </a:xfrm>
        </p:spPr>
        <p:txBody>
          <a:bodyPr vert="horz" lIns="109728" tIns="109728" rIns="109728" bIns="91440" rtlCol="0" anchor="t">
            <a:normAutofit fontScale="85000" lnSpcReduction="20000"/>
          </a:bodyPr>
          <a:lstStyle/>
          <a:p>
            <a:r>
              <a:rPr lang="en-GB" dirty="0"/>
              <a:t>It is essential to note that the lower the WACC, the higher the market value of the company </a:t>
            </a:r>
          </a:p>
          <a:p>
            <a:r>
              <a:rPr lang="en-GB" dirty="0"/>
              <a:t>Example; when the WACC is 15%, the market value of the company is 667; and when the WACC falls to 10%, the market value of the company increases to 1,000.</a:t>
            </a:r>
          </a:p>
          <a:p>
            <a:r>
              <a:rPr lang="en-GB" b="1" dirty="0"/>
              <a:t>Market value of a company = Future cash flows / WACC</a:t>
            </a:r>
            <a:endParaRPr lang="en-GB" dirty="0"/>
          </a:p>
          <a:p>
            <a:r>
              <a:rPr lang="en-GB" b="1" dirty="0"/>
              <a:t>Market value of a company </a:t>
            </a:r>
            <a:endParaRPr lang="en-GB" dirty="0"/>
          </a:p>
          <a:p>
            <a:r>
              <a:rPr lang="en-GB" dirty="0"/>
              <a:t>100/ 0.15 = </a:t>
            </a:r>
            <a:r>
              <a:rPr lang="en-GB" b="1" dirty="0"/>
              <a:t>667</a:t>
            </a:r>
            <a:endParaRPr lang="en-GB" dirty="0"/>
          </a:p>
          <a:p>
            <a:r>
              <a:rPr lang="en-GB" dirty="0"/>
              <a:t>100/0.10 = </a:t>
            </a:r>
            <a:r>
              <a:rPr lang="en-GB" b="1" dirty="0"/>
              <a:t>1,000</a:t>
            </a:r>
            <a:endParaRPr lang="en-GB" dirty="0"/>
          </a:p>
          <a:p>
            <a:pPr algn="just"/>
            <a:endParaRPr lang="en-US" sz="2800" dirty="0">
              <a:hlinkClick r:id="rId2"/>
            </a:endParaRPr>
          </a:p>
        </p:txBody>
      </p:sp>
    </p:spTree>
    <p:extLst>
      <p:ext uri="{BB962C8B-B14F-4D97-AF65-F5344CB8AC3E}">
        <p14:creationId xmlns:p14="http://schemas.microsoft.com/office/powerpoint/2010/main" val="23898136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BA817-043E-1B3E-14F0-A0C65CA9E494}"/>
            </a:ext>
          </a:extLst>
        </p:cNvPr>
        <p:cNvGrpSpPr/>
        <p:nvPr/>
      </p:nvGrpSpPr>
      <p:grpSpPr>
        <a:xfrm>
          <a:off x="0" y="0"/>
          <a:ext cx="0" cy="0"/>
          <a:chOff x="0" y="0"/>
          <a:chExt cx="0" cy="0"/>
        </a:xfrm>
      </p:grpSpPr>
      <p:sp>
        <p:nvSpPr>
          <p:cNvPr id="5" name="Date Placeholder 4">
            <a:extLst>
              <a:ext uri="{FF2B5EF4-FFF2-40B4-BE49-F238E27FC236}">
                <a16:creationId xmlns:a16="http://schemas.microsoft.com/office/drawing/2014/main" id="{0D4EB8E8-CFF1-F2FC-47B2-4061862A370D}"/>
              </a:ext>
            </a:extLst>
          </p:cNvPr>
          <p:cNvSpPr>
            <a:spLocks noGrp="1"/>
          </p:cNvSpPr>
          <p:nvPr>
            <p:ph type="dt" sz="half" idx="10"/>
          </p:nvPr>
        </p:nvSpPr>
        <p:spPr/>
        <p:txBody>
          <a:bodyPr/>
          <a:lstStyle/>
          <a:p>
            <a:fld id="{E0CA04C9-C6D1-4804-BF3B-B6DCFACACAC0}" type="datetime1">
              <a:rPr lang="en-GB" smtClean="0"/>
              <a:t>09/02/2026</a:t>
            </a:fld>
            <a:endParaRPr lang="en-GB"/>
          </a:p>
        </p:txBody>
      </p:sp>
      <p:sp>
        <p:nvSpPr>
          <p:cNvPr id="6" name="Slide Number Placeholder 5">
            <a:extLst>
              <a:ext uri="{FF2B5EF4-FFF2-40B4-BE49-F238E27FC236}">
                <a16:creationId xmlns:a16="http://schemas.microsoft.com/office/drawing/2014/main" id="{4D5CC506-8A75-E812-0501-33C288DCC765}"/>
              </a:ext>
            </a:extLst>
          </p:cNvPr>
          <p:cNvSpPr>
            <a:spLocks noGrp="1"/>
          </p:cNvSpPr>
          <p:nvPr>
            <p:ph type="sldNum" sz="quarter" idx="11"/>
          </p:nvPr>
        </p:nvSpPr>
        <p:spPr>
          <a:xfrm>
            <a:off x="7956550" y="6381752"/>
            <a:ext cx="730250" cy="339725"/>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9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fld id="{F4BD6A3A-4F9D-41E3-A65D-BCC7D77E66B6}" type="slidenum">
              <a:rPr lang="en-GB" smtClean="0"/>
              <a:pPr/>
              <a:t>12</a:t>
            </a:fld>
            <a:endParaRPr lang="en-GB"/>
          </a:p>
        </p:txBody>
      </p:sp>
      <p:sp>
        <p:nvSpPr>
          <p:cNvPr id="8" name="Title 1">
            <a:extLst>
              <a:ext uri="{FF2B5EF4-FFF2-40B4-BE49-F238E27FC236}">
                <a16:creationId xmlns:a16="http://schemas.microsoft.com/office/drawing/2014/main" id="{9860FAD4-EC32-22E1-7950-11FD6D409A2C}"/>
              </a:ext>
            </a:extLst>
          </p:cNvPr>
          <p:cNvSpPr>
            <a:spLocks noGrp="1"/>
          </p:cNvSpPr>
          <p:nvPr>
            <p:ph type="title"/>
          </p:nvPr>
        </p:nvSpPr>
        <p:spPr>
          <a:xfrm>
            <a:off x="281866" y="114298"/>
            <a:ext cx="8580268" cy="1143000"/>
          </a:xfrm>
        </p:spPr>
        <p:txBody>
          <a:bodyPr>
            <a:normAutofit fontScale="90000"/>
          </a:bodyPr>
          <a:lstStyle/>
          <a:p>
            <a:r>
              <a:rPr lang="en-GB" b="1" dirty="0"/>
              <a:t>Weighted Average Cost of Capital (WACC)</a:t>
            </a:r>
          </a:p>
        </p:txBody>
      </p:sp>
      <p:sp>
        <p:nvSpPr>
          <p:cNvPr id="9" name="Content Placeholder 2">
            <a:extLst>
              <a:ext uri="{FF2B5EF4-FFF2-40B4-BE49-F238E27FC236}">
                <a16:creationId xmlns:a16="http://schemas.microsoft.com/office/drawing/2014/main" id="{4506FD80-980F-DAAF-0CAF-EAA54355E045}"/>
              </a:ext>
            </a:extLst>
          </p:cNvPr>
          <p:cNvSpPr>
            <a:spLocks noGrp="1"/>
          </p:cNvSpPr>
          <p:nvPr>
            <p:ph idx="1"/>
          </p:nvPr>
        </p:nvSpPr>
        <p:spPr>
          <a:xfrm>
            <a:off x="250825" y="1537645"/>
            <a:ext cx="8435975" cy="3782710"/>
          </a:xfrm>
        </p:spPr>
        <p:txBody>
          <a:bodyPr vert="horz" lIns="109728" tIns="109728" rIns="109728" bIns="91440" rtlCol="0" anchor="t">
            <a:normAutofit lnSpcReduction="10000"/>
          </a:bodyPr>
          <a:lstStyle/>
          <a:p>
            <a:r>
              <a:rPr lang="en-GB" dirty="0"/>
              <a:t>Hence, if we can change the capital structure to lower the WACC, we can then increase the market value of the company and thus increase shareholder wealth.</a:t>
            </a:r>
          </a:p>
          <a:p>
            <a:r>
              <a:rPr lang="en-GB" dirty="0"/>
              <a:t>Therefore, the search for the optimal capital structure becomes the search for the lowest WACC, because when the WACC is minimised, the value of the company/shareholder wealth is maximised</a:t>
            </a:r>
          </a:p>
          <a:p>
            <a:pPr algn="just"/>
            <a:endParaRPr lang="en-US" sz="2800" dirty="0">
              <a:hlinkClick r:id="rId2"/>
            </a:endParaRPr>
          </a:p>
        </p:txBody>
      </p:sp>
    </p:spTree>
    <p:extLst>
      <p:ext uri="{BB962C8B-B14F-4D97-AF65-F5344CB8AC3E}">
        <p14:creationId xmlns:p14="http://schemas.microsoft.com/office/powerpoint/2010/main" val="7623285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AB7C4-FB2B-9C9F-F824-CF743C76DDAE}"/>
              </a:ext>
            </a:extLst>
          </p:cNvPr>
          <p:cNvSpPr>
            <a:spLocks noGrp="1"/>
          </p:cNvSpPr>
          <p:nvPr>
            <p:ph type="title"/>
          </p:nvPr>
        </p:nvSpPr>
        <p:spPr>
          <a:xfrm>
            <a:off x="1" y="0"/>
            <a:ext cx="9144000" cy="1009733"/>
          </a:xfrm>
        </p:spPr>
        <p:txBody>
          <a:bodyPr/>
          <a:lstStyle/>
          <a:p>
            <a:r>
              <a:rPr lang="en-GB" dirty="0"/>
              <a:t>Formalised equation </a:t>
            </a:r>
          </a:p>
        </p:txBody>
      </p:sp>
      <p:sp>
        <p:nvSpPr>
          <p:cNvPr id="4" name="Slide Number Placeholder 3">
            <a:extLst>
              <a:ext uri="{FF2B5EF4-FFF2-40B4-BE49-F238E27FC236}">
                <a16:creationId xmlns:a16="http://schemas.microsoft.com/office/drawing/2014/main" id="{39013E39-51EE-E83F-8047-90E5F94B40BA}"/>
              </a:ext>
            </a:extLst>
          </p:cNvPr>
          <p:cNvSpPr>
            <a:spLocks noGrp="1"/>
          </p:cNvSpPr>
          <p:nvPr>
            <p:ph type="sldNum" sz="quarter" idx="12"/>
          </p:nvPr>
        </p:nvSpPr>
        <p:spPr/>
        <p:txBody>
          <a:bodyPr/>
          <a:lstStyle/>
          <a:p>
            <a:fld id="{C3F65BB1-9206-4D7F-97F9-47DCC7DC6334}" type="slidenum">
              <a:rPr lang="en-GB" smtClean="0"/>
              <a:pPr/>
              <a:t>13</a:t>
            </a:fld>
            <a:endParaRPr lang="en-GB"/>
          </a:p>
        </p:txBody>
      </p:sp>
      <p:sp>
        <p:nvSpPr>
          <p:cNvPr id="5" name="Content Placeholder 4">
            <a:extLst>
              <a:ext uri="{FF2B5EF4-FFF2-40B4-BE49-F238E27FC236}">
                <a16:creationId xmlns:a16="http://schemas.microsoft.com/office/drawing/2014/main" id="{7349643E-F3CB-110D-1CB1-B68A81EEE68B}"/>
              </a:ext>
            </a:extLst>
          </p:cNvPr>
          <p:cNvSpPr txBox="1">
            <a:spLocks noGrp="1"/>
          </p:cNvSpPr>
          <p:nvPr>
            <p:ph idx="1"/>
          </p:nvPr>
        </p:nvSpPr>
        <p:spPr>
          <a:xfrm>
            <a:off x="-2533" y="1009733"/>
            <a:ext cx="9144000" cy="4228850"/>
          </a:xfrm>
          <a:prstGeom prst="rect">
            <a:avLst/>
          </a:prstGeom>
          <a:solidFill>
            <a:schemeClr val="tx2">
              <a:lumMod val="75000"/>
            </a:schemeClr>
          </a:solidFill>
        </p:spPr>
        <p:txBody>
          <a:bodyPr wrap="square" rtlCol="0">
            <a:spAutoFit/>
          </a:bodyPr>
          <a:lstStyle/>
          <a:p>
            <a:pPr marL="0" indent="0">
              <a:buNone/>
            </a:pPr>
            <a:r>
              <a:rPr lang="en-GB" sz="2400" dirty="0">
                <a:solidFill>
                  <a:srgbClr val="ABE1FF"/>
                </a:solidFill>
              </a:rPr>
              <a:t>This can now be expanded to…</a:t>
            </a:r>
          </a:p>
          <a:p>
            <a:pPr marL="0" indent="0">
              <a:buNone/>
            </a:pPr>
            <a:endParaRPr lang="en-GB" dirty="0">
              <a:solidFill>
                <a:srgbClr val="ABE1FF"/>
              </a:solidFill>
            </a:endParaRPr>
          </a:p>
          <a:p>
            <a:pPr marL="0" indent="0">
              <a:buNone/>
            </a:pPr>
            <a:r>
              <a:rPr lang="en-GB" sz="2000" dirty="0">
                <a:solidFill>
                  <a:srgbClr val="ABE1FF"/>
                </a:solidFill>
              </a:rPr>
              <a:t>	(K) = 	= </a:t>
            </a:r>
          </a:p>
          <a:p>
            <a:pPr marL="0" indent="0">
              <a:buNone/>
            </a:pPr>
            <a:endParaRPr lang="en-GB" sz="2000" dirty="0">
              <a:solidFill>
                <a:srgbClr val="ABE1FF"/>
              </a:solidFill>
            </a:endParaRPr>
          </a:p>
          <a:p>
            <a:pPr marL="0" indent="0">
              <a:buNone/>
            </a:pPr>
            <a:r>
              <a:rPr lang="en-GB" sz="2200" dirty="0">
                <a:solidFill>
                  <a:srgbClr val="ABE1FF"/>
                </a:solidFill>
              </a:rPr>
              <a:t>Where…</a:t>
            </a:r>
          </a:p>
          <a:p>
            <a:pPr marL="0" indent="0">
              <a:buNone/>
            </a:pPr>
            <a:r>
              <a:rPr lang="en-GB" sz="2200" dirty="0">
                <a:solidFill>
                  <a:srgbClr val="ABE1FF"/>
                </a:solidFill>
              </a:rPr>
              <a:t>K = WACC</a:t>
            </a:r>
          </a:p>
          <a:p>
            <a:pPr marL="0" indent="0">
              <a:buNone/>
            </a:pPr>
            <a:r>
              <a:rPr lang="en-GB" sz="2200" dirty="0" err="1">
                <a:solidFill>
                  <a:srgbClr val="ABE1FF"/>
                </a:solidFill>
              </a:rPr>
              <a:t>K</a:t>
            </a:r>
            <a:r>
              <a:rPr lang="en-GB" sz="2200" baseline="-25000" dirty="0" err="1">
                <a:solidFill>
                  <a:srgbClr val="ABE1FF"/>
                </a:solidFill>
              </a:rPr>
              <a:t>e</a:t>
            </a:r>
            <a:r>
              <a:rPr lang="en-GB" sz="2200" dirty="0">
                <a:solidFill>
                  <a:srgbClr val="ABE1FF"/>
                </a:solidFill>
              </a:rPr>
              <a:t> = the cost of equity</a:t>
            </a:r>
          </a:p>
          <a:p>
            <a:pPr marL="0" indent="0">
              <a:buNone/>
            </a:pPr>
            <a:r>
              <a:rPr lang="en-GB" sz="2200" dirty="0" err="1">
                <a:solidFill>
                  <a:srgbClr val="ABE1FF"/>
                </a:solidFill>
              </a:rPr>
              <a:t>K</a:t>
            </a:r>
            <a:r>
              <a:rPr lang="en-GB" sz="2200" baseline="-25000" dirty="0" err="1">
                <a:solidFill>
                  <a:srgbClr val="ABE1FF"/>
                </a:solidFill>
              </a:rPr>
              <a:t>d</a:t>
            </a:r>
            <a:r>
              <a:rPr lang="en-GB" sz="2200" baseline="-25000" dirty="0">
                <a:solidFill>
                  <a:srgbClr val="ABE1FF"/>
                </a:solidFill>
              </a:rPr>
              <a:t> </a:t>
            </a:r>
            <a:r>
              <a:rPr lang="en-GB" sz="2200" dirty="0">
                <a:solidFill>
                  <a:srgbClr val="ABE1FF"/>
                </a:solidFill>
              </a:rPr>
              <a:t>= the cost of debt</a:t>
            </a:r>
          </a:p>
          <a:p>
            <a:pPr marL="0" indent="0">
              <a:buNone/>
            </a:pPr>
            <a:r>
              <a:rPr lang="en-GB" sz="2200" dirty="0" err="1">
                <a:solidFill>
                  <a:srgbClr val="ABE1FF"/>
                </a:solidFill>
              </a:rPr>
              <a:t>V</a:t>
            </a:r>
            <a:r>
              <a:rPr lang="en-GB" sz="2200" baseline="-25000" dirty="0" err="1">
                <a:solidFill>
                  <a:srgbClr val="ABE1FF"/>
                </a:solidFill>
              </a:rPr>
              <a:t>e</a:t>
            </a:r>
            <a:r>
              <a:rPr lang="en-GB" sz="2200" dirty="0">
                <a:solidFill>
                  <a:srgbClr val="ABE1FF"/>
                </a:solidFill>
              </a:rPr>
              <a:t> = the market value of equity</a:t>
            </a:r>
          </a:p>
          <a:p>
            <a:pPr marL="0" indent="0">
              <a:buNone/>
            </a:pPr>
            <a:r>
              <a:rPr lang="en-GB" sz="2200" dirty="0" err="1">
                <a:solidFill>
                  <a:srgbClr val="ABE1FF"/>
                </a:solidFill>
              </a:rPr>
              <a:t>V</a:t>
            </a:r>
            <a:r>
              <a:rPr lang="en-GB" sz="2200" baseline="-25000" dirty="0" err="1">
                <a:solidFill>
                  <a:srgbClr val="ABE1FF"/>
                </a:solidFill>
              </a:rPr>
              <a:t>d</a:t>
            </a:r>
            <a:r>
              <a:rPr lang="en-GB" sz="2200" dirty="0">
                <a:solidFill>
                  <a:srgbClr val="ABE1FF"/>
                </a:solidFill>
              </a:rPr>
              <a:t> = the market value of debt</a:t>
            </a:r>
          </a:p>
        </p:txBody>
      </p:sp>
      <p:pic>
        <p:nvPicPr>
          <p:cNvPr id="7" name="Picture 6">
            <a:extLst>
              <a:ext uri="{FF2B5EF4-FFF2-40B4-BE49-F238E27FC236}">
                <a16:creationId xmlns:a16="http://schemas.microsoft.com/office/drawing/2014/main" id="{BB32CD8E-AAA2-C717-048C-45CB41B20729}"/>
              </a:ext>
            </a:extLst>
          </p:cNvPr>
          <p:cNvPicPr>
            <a:picLocks noChangeAspect="1"/>
          </p:cNvPicPr>
          <p:nvPr/>
        </p:nvPicPr>
        <p:blipFill>
          <a:blip r:embed="rId2"/>
          <a:stretch>
            <a:fillRect/>
          </a:stretch>
        </p:blipFill>
        <p:spPr>
          <a:xfrm>
            <a:off x="1544262" y="1526995"/>
            <a:ext cx="6050410" cy="1519704"/>
          </a:xfrm>
          <a:prstGeom prst="rect">
            <a:avLst/>
          </a:prstGeom>
        </p:spPr>
      </p:pic>
    </p:spTree>
    <p:extLst>
      <p:ext uri="{BB962C8B-B14F-4D97-AF65-F5344CB8AC3E}">
        <p14:creationId xmlns:p14="http://schemas.microsoft.com/office/powerpoint/2010/main" val="2423334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F8E23-8930-3CA7-417D-3125BE9E14D5}"/>
              </a:ext>
            </a:extLst>
          </p:cNvPr>
          <p:cNvSpPr>
            <a:spLocks noGrp="1"/>
          </p:cNvSpPr>
          <p:nvPr>
            <p:ph type="title"/>
          </p:nvPr>
        </p:nvSpPr>
        <p:spPr/>
        <p:txBody>
          <a:bodyPr>
            <a:normAutofit fontScale="90000"/>
          </a:bodyPr>
          <a:lstStyle/>
          <a:p>
            <a:r>
              <a:rPr lang="en-GB" dirty="0"/>
              <a:t>Questions</a:t>
            </a:r>
            <a:br>
              <a:rPr lang="en-GB" dirty="0"/>
            </a:br>
            <a:r>
              <a:rPr lang="en-GB" dirty="0"/>
              <a:t>Cost of Capital</a:t>
            </a:r>
          </a:p>
        </p:txBody>
      </p:sp>
      <p:sp>
        <p:nvSpPr>
          <p:cNvPr id="3" name="Content Placeholder 2">
            <a:extLst>
              <a:ext uri="{FF2B5EF4-FFF2-40B4-BE49-F238E27FC236}">
                <a16:creationId xmlns:a16="http://schemas.microsoft.com/office/drawing/2014/main" id="{50C1D973-5BF6-AD77-C181-472F6193A6DE}"/>
              </a:ext>
            </a:extLst>
          </p:cNvPr>
          <p:cNvSpPr>
            <a:spLocks noGrp="1"/>
          </p:cNvSpPr>
          <p:nvPr>
            <p:ph idx="1"/>
          </p:nvPr>
        </p:nvSpPr>
        <p:spPr/>
        <p:txBody>
          <a:bodyPr/>
          <a:lstStyle/>
          <a:p>
            <a:endParaRPr lang="en-GB" sz="2400" dirty="0">
              <a:solidFill>
                <a:schemeClr val="accent1">
                  <a:lumMod val="20000"/>
                  <a:lumOff val="80000"/>
                </a:schemeClr>
              </a:solidFill>
              <a:effectLst/>
              <a:latin typeface="Arial" panose="020B0604020202020204" pitchFamily="34" charset="0"/>
              <a:ea typeface="Aptos" panose="020B0004020202020204" pitchFamily="34" charset="0"/>
            </a:endParaRPr>
          </a:p>
          <a:p>
            <a:pPr marL="0" indent="0">
              <a:buNone/>
            </a:pPr>
            <a:r>
              <a:rPr lang="en-GB" sz="2400" dirty="0">
                <a:solidFill>
                  <a:schemeClr val="accent1">
                    <a:lumMod val="20000"/>
                    <a:lumOff val="80000"/>
                  </a:schemeClr>
                </a:solidFill>
                <a:effectLst/>
                <a:latin typeface="Arial" panose="020B0604020202020204" pitchFamily="34" charset="0"/>
                <a:ea typeface="Aptos" panose="020B0004020202020204" pitchFamily="34" charset="0"/>
              </a:rPr>
              <a:t>The market value of a company's equity is £40 million, and the market value of its debt is £10 million. If the required rate of return on the equity is 15% and that on the debt is 10%, calculate the company's cost of capital. (Assume a tax rate of 25%) </a:t>
            </a:r>
            <a:endParaRPr lang="en-GB" dirty="0">
              <a:solidFill>
                <a:schemeClr val="accent1">
                  <a:lumMod val="20000"/>
                  <a:lumOff val="80000"/>
                </a:schemeClr>
              </a:solidFill>
            </a:endParaRPr>
          </a:p>
        </p:txBody>
      </p:sp>
      <p:sp>
        <p:nvSpPr>
          <p:cNvPr id="4" name="Date Placeholder 3">
            <a:extLst>
              <a:ext uri="{FF2B5EF4-FFF2-40B4-BE49-F238E27FC236}">
                <a16:creationId xmlns:a16="http://schemas.microsoft.com/office/drawing/2014/main" id="{FAFF0480-C953-E45B-8743-CCC0D65E616C}"/>
              </a:ext>
            </a:extLst>
          </p:cNvPr>
          <p:cNvSpPr>
            <a:spLocks noGrp="1"/>
          </p:cNvSpPr>
          <p:nvPr>
            <p:ph type="dt" sz="half" idx="10"/>
          </p:nvPr>
        </p:nvSpPr>
        <p:spPr/>
        <p:txBody>
          <a:bodyPr/>
          <a:lstStyle/>
          <a:p>
            <a:fld id="{512C0E31-35CF-432A-8ECA-654FA3F3BFB1}" type="datetime1">
              <a:rPr lang="en-GB" smtClean="0"/>
              <a:t>09/02/2026</a:t>
            </a:fld>
            <a:endParaRPr lang="en-GB"/>
          </a:p>
        </p:txBody>
      </p:sp>
      <p:sp>
        <p:nvSpPr>
          <p:cNvPr id="5" name="Footer Placeholder 4">
            <a:extLst>
              <a:ext uri="{FF2B5EF4-FFF2-40B4-BE49-F238E27FC236}">
                <a16:creationId xmlns:a16="http://schemas.microsoft.com/office/drawing/2014/main" id="{D6FD9045-6E1D-895B-32F0-9F0FD7251D5C}"/>
              </a:ext>
            </a:extLst>
          </p:cNvPr>
          <p:cNvSpPr>
            <a:spLocks noGrp="1"/>
          </p:cNvSpPr>
          <p:nvPr>
            <p:ph type="ftr" sz="quarter" idx="11"/>
          </p:nvPr>
        </p:nvSpPr>
        <p:spPr/>
        <p:txBody>
          <a:bodyPr/>
          <a:lstStyle/>
          <a:p>
            <a:r>
              <a:rPr lang="en-GB"/>
              <a:t>International Financial Management</a:t>
            </a:r>
          </a:p>
        </p:txBody>
      </p:sp>
      <p:sp>
        <p:nvSpPr>
          <p:cNvPr id="6" name="Slide Number Placeholder 5">
            <a:extLst>
              <a:ext uri="{FF2B5EF4-FFF2-40B4-BE49-F238E27FC236}">
                <a16:creationId xmlns:a16="http://schemas.microsoft.com/office/drawing/2014/main" id="{919D59F9-67B6-9C8A-DD9D-E200E6837E25}"/>
              </a:ext>
            </a:extLst>
          </p:cNvPr>
          <p:cNvSpPr>
            <a:spLocks noGrp="1"/>
          </p:cNvSpPr>
          <p:nvPr>
            <p:ph type="sldNum" sz="quarter" idx="12"/>
          </p:nvPr>
        </p:nvSpPr>
        <p:spPr/>
        <p:txBody>
          <a:bodyPr/>
          <a:lstStyle/>
          <a:p>
            <a:fld id="{F4BD6A3A-4F9D-41E3-A65D-BCC7D77E66B6}" type="slidenum">
              <a:rPr lang="en-GB" smtClean="0"/>
              <a:t>14</a:t>
            </a:fld>
            <a:endParaRPr lang="en-GB"/>
          </a:p>
        </p:txBody>
      </p:sp>
    </p:spTree>
    <p:extLst>
      <p:ext uri="{BB962C8B-B14F-4D97-AF65-F5344CB8AC3E}">
        <p14:creationId xmlns:p14="http://schemas.microsoft.com/office/powerpoint/2010/main" val="18733471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2EFBB-2268-E577-AC0E-CF1210706513}"/>
              </a:ext>
            </a:extLst>
          </p:cNvPr>
          <p:cNvSpPr>
            <a:spLocks noGrp="1"/>
          </p:cNvSpPr>
          <p:nvPr>
            <p:ph type="title"/>
          </p:nvPr>
        </p:nvSpPr>
        <p:spPr/>
        <p:txBody>
          <a:bodyPr/>
          <a:lstStyle/>
          <a:p>
            <a:r>
              <a:rPr lang="en-GB" dirty="0"/>
              <a:t>Solution</a:t>
            </a:r>
          </a:p>
        </p:txBody>
      </p:sp>
      <p:sp>
        <p:nvSpPr>
          <p:cNvPr id="3" name="Content Placeholder 2">
            <a:extLst>
              <a:ext uri="{FF2B5EF4-FFF2-40B4-BE49-F238E27FC236}">
                <a16:creationId xmlns:a16="http://schemas.microsoft.com/office/drawing/2014/main" id="{AFFFF841-D90A-ACC9-8439-6B3335099AA8}"/>
              </a:ext>
            </a:extLst>
          </p:cNvPr>
          <p:cNvSpPr>
            <a:spLocks noGrp="1"/>
          </p:cNvSpPr>
          <p:nvPr>
            <p:ph idx="1"/>
          </p:nvPr>
        </p:nvSpPr>
        <p:spPr/>
        <p:txBody>
          <a:bodyPr>
            <a:normAutofit fontScale="92500" lnSpcReduction="10000"/>
          </a:bodyPr>
          <a:lstStyle/>
          <a:p>
            <a:pPr algn="l">
              <a:spcBef>
                <a:spcPts val="600"/>
              </a:spcBef>
              <a:spcAft>
                <a:spcPts val="300"/>
              </a:spcAft>
              <a:buNone/>
            </a:pPr>
            <a:r>
              <a:rPr lang="en-GB" b="0" i="0" dirty="0">
                <a:solidFill>
                  <a:schemeClr val="accent1">
                    <a:lumMod val="20000"/>
                    <a:lumOff val="80000"/>
                  </a:schemeClr>
                </a:solidFill>
                <a:effectLst/>
                <a:latin typeface="Segoe Sans"/>
              </a:rPr>
              <a:t>Where:</a:t>
            </a:r>
          </a:p>
          <a:p>
            <a:pPr algn="l">
              <a:spcBef>
                <a:spcPts val="300"/>
              </a:spcBef>
              <a:spcAft>
                <a:spcPts val="300"/>
              </a:spcAft>
              <a:buFont typeface="Arial" panose="020B0604020202020204" pitchFamily="34" charset="0"/>
              <a:buChar char="•"/>
            </a:pPr>
            <a:r>
              <a:rPr lang="en-GB" b="0" i="1" dirty="0">
                <a:solidFill>
                  <a:schemeClr val="accent1">
                    <a:lumMod val="20000"/>
                    <a:lumOff val="80000"/>
                  </a:schemeClr>
                </a:solidFill>
                <a:effectLst/>
                <a:latin typeface="KaTeX_Math"/>
              </a:rPr>
              <a:t>Ve</a:t>
            </a:r>
            <a:r>
              <a:rPr lang="en-GB" b="0" i="0" dirty="0">
                <a:solidFill>
                  <a:schemeClr val="accent1">
                    <a:lumMod val="20000"/>
                    <a:lumOff val="80000"/>
                  </a:schemeClr>
                </a:solidFill>
                <a:effectLst/>
                <a:latin typeface="Segoe Sans"/>
              </a:rPr>
              <a:t> is the market value of equity (£40 million)</a:t>
            </a:r>
          </a:p>
          <a:p>
            <a:pPr algn="l">
              <a:spcBef>
                <a:spcPts val="300"/>
              </a:spcBef>
              <a:spcAft>
                <a:spcPts val="300"/>
              </a:spcAft>
              <a:buFont typeface="Arial" panose="020B0604020202020204" pitchFamily="34" charset="0"/>
              <a:buChar char="•"/>
            </a:pPr>
            <a:r>
              <a:rPr lang="en-GB" dirty="0" err="1">
                <a:solidFill>
                  <a:schemeClr val="accent1">
                    <a:lumMod val="20000"/>
                    <a:lumOff val="80000"/>
                  </a:schemeClr>
                </a:solidFill>
                <a:latin typeface="KaTeX_Main"/>
              </a:rPr>
              <a:t>V</a:t>
            </a:r>
            <a:r>
              <a:rPr lang="en-GB" i="1" dirty="0" err="1">
                <a:solidFill>
                  <a:schemeClr val="accent1">
                    <a:lumMod val="20000"/>
                    <a:lumOff val="80000"/>
                  </a:schemeClr>
                </a:solidFill>
                <a:latin typeface="KaTeX_Math"/>
              </a:rPr>
              <a:t>d</a:t>
            </a:r>
            <a:r>
              <a:rPr lang="en-GB" b="0" i="0" dirty="0">
                <a:solidFill>
                  <a:schemeClr val="accent1">
                    <a:lumMod val="20000"/>
                    <a:lumOff val="80000"/>
                  </a:schemeClr>
                </a:solidFill>
                <a:effectLst/>
                <a:latin typeface="Segoe Sans"/>
              </a:rPr>
              <a:t> is the market value of debt (£10 million)</a:t>
            </a:r>
          </a:p>
          <a:p>
            <a:pPr algn="l">
              <a:spcBef>
                <a:spcPts val="300"/>
              </a:spcBef>
              <a:spcAft>
                <a:spcPts val="300"/>
              </a:spcAft>
              <a:buFont typeface="Arial" panose="020B0604020202020204" pitchFamily="34" charset="0"/>
              <a:buChar char="•"/>
            </a:pPr>
            <a:r>
              <a:rPr lang="en-GB" i="1" dirty="0">
                <a:solidFill>
                  <a:schemeClr val="accent1">
                    <a:lumMod val="20000"/>
                    <a:lumOff val="80000"/>
                  </a:schemeClr>
                </a:solidFill>
                <a:latin typeface="KaTeX_Math"/>
              </a:rPr>
              <a:t>Ke</a:t>
            </a:r>
            <a:r>
              <a:rPr lang="en-GB" b="0" i="0" dirty="0">
                <a:solidFill>
                  <a:schemeClr val="accent1">
                    <a:lumMod val="20000"/>
                    <a:lumOff val="80000"/>
                  </a:schemeClr>
                </a:solidFill>
                <a:effectLst/>
                <a:latin typeface="KaTeX_Main"/>
              </a:rPr>
              <a:t>​</a:t>
            </a:r>
            <a:r>
              <a:rPr lang="en-GB" b="0" i="0" dirty="0">
                <a:solidFill>
                  <a:schemeClr val="accent1">
                    <a:lumMod val="20000"/>
                    <a:lumOff val="80000"/>
                  </a:schemeClr>
                </a:solidFill>
                <a:effectLst/>
                <a:latin typeface="Segoe Sans"/>
              </a:rPr>
              <a:t> is the required rate of return on equity (15%)</a:t>
            </a:r>
          </a:p>
          <a:p>
            <a:pPr algn="l">
              <a:spcBef>
                <a:spcPts val="300"/>
              </a:spcBef>
              <a:spcAft>
                <a:spcPts val="300"/>
              </a:spcAft>
              <a:buFont typeface="Arial" panose="020B0604020202020204" pitchFamily="34" charset="0"/>
              <a:buChar char="•"/>
            </a:pPr>
            <a:r>
              <a:rPr lang="en-GB" dirty="0" err="1">
                <a:solidFill>
                  <a:schemeClr val="accent1">
                    <a:lumMod val="20000"/>
                    <a:lumOff val="80000"/>
                  </a:schemeClr>
                </a:solidFill>
                <a:latin typeface="KaTeX_Main"/>
              </a:rPr>
              <a:t>Kd</a:t>
            </a:r>
            <a:r>
              <a:rPr lang="en-GB" b="0" i="0" dirty="0">
                <a:solidFill>
                  <a:schemeClr val="accent1">
                    <a:lumMod val="20000"/>
                    <a:lumOff val="80000"/>
                  </a:schemeClr>
                </a:solidFill>
                <a:effectLst/>
                <a:latin typeface="Segoe Sans"/>
              </a:rPr>
              <a:t> is the required rate of return on debt (10%)</a:t>
            </a:r>
          </a:p>
          <a:p>
            <a:pPr algn="l">
              <a:spcBef>
                <a:spcPts val="300"/>
              </a:spcBef>
              <a:spcAft>
                <a:spcPts val="300"/>
              </a:spcAft>
              <a:buFont typeface="Arial" panose="020B0604020202020204" pitchFamily="34" charset="0"/>
              <a:buChar char="•"/>
            </a:pPr>
            <a:r>
              <a:rPr lang="en-GB" b="0" i="0" dirty="0">
                <a:solidFill>
                  <a:schemeClr val="accent1">
                    <a:lumMod val="20000"/>
                    <a:lumOff val="80000"/>
                  </a:schemeClr>
                </a:solidFill>
                <a:effectLst/>
                <a:latin typeface="KaTeX_Main"/>
              </a:rPr>
              <a:t>T</a:t>
            </a:r>
            <a:r>
              <a:rPr lang="en-GB" b="0" i="0" dirty="0">
                <a:solidFill>
                  <a:schemeClr val="accent1">
                    <a:lumMod val="20000"/>
                    <a:lumOff val="80000"/>
                  </a:schemeClr>
                </a:solidFill>
                <a:effectLst/>
                <a:latin typeface="Segoe Sans"/>
              </a:rPr>
              <a:t> is the tax rate (25%)</a:t>
            </a:r>
          </a:p>
          <a:p>
            <a:endParaRPr lang="en-GB" dirty="0"/>
          </a:p>
        </p:txBody>
      </p:sp>
      <p:sp>
        <p:nvSpPr>
          <p:cNvPr id="4" name="Date Placeholder 3">
            <a:extLst>
              <a:ext uri="{FF2B5EF4-FFF2-40B4-BE49-F238E27FC236}">
                <a16:creationId xmlns:a16="http://schemas.microsoft.com/office/drawing/2014/main" id="{BD0D5A5C-4E70-13E6-81A3-45FD49C5D805}"/>
              </a:ext>
            </a:extLst>
          </p:cNvPr>
          <p:cNvSpPr>
            <a:spLocks noGrp="1"/>
          </p:cNvSpPr>
          <p:nvPr>
            <p:ph type="dt" sz="half" idx="10"/>
          </p:nvPr>
        </p:nvSpPr>
        <p:spPr/>
        <p:txBody>
          <a:bodyPr/>
          <a:lstStyle/>
          <a:p>
            <a:fld id="{512C0E31-35CF-432A-8ECA-654FA3F3BFB1}" type="datetime1">
              <a:rPr lang="en-GB" smtClean="0"/>
              <a:t>09/02/2026</a:t>
            </a:fld>
            <a:endParaRPr lang="en-GB"/>
          </a:p>
        </p:txBody>
      </p:sp>
      <p:sp>
        <p:nvSpPr>
          <p:cNvPr id="5" name="Footer Placeholder 4">
            <a:extLst>
              <a:ext uri="{FF2B5EF4-FFF2-40B4-BE49-F238E27FC236}">
                <a16:creationId xmlns:a16="http://schemas.microsoft.com/office/drawing/2014/main" id="{67EA3619-B8DB-4903-E74D-768D52DC4D7B}"/>
              </a:ext>
            </a:extLst>
          </p:cNvPr>
          <p:cNvSpPr>
            <a:spLocks noGrp="1"/>
          </p:cNvSpPr>
          <p:nvPr>
            <p:ph type="ftr" sz="quarter" idx="11"/>
          </p:nvPr>
        </p:nvSpPr>
        <p:spPr/>
        <p:txBody>
          <a:bodyPr/>
          <a:lstStyle/>
          <a:p>
            <a:r>
              <a:rPr lang="en-GB"/>
              <a:t>International Financial Management</a:t>
            </a:r>
          </a:p>
        </p:txBody>
      </p:sp>
      <p:sp>
        <p:nvSpPr>
          <p:cNvPr id="6" name="Slide Number Placeholder 5">
            <a:extLst>
              <a:ext uri="{FF2B5EF4-FFF2-40B4-BE49-F238E27FC236}">
                <a16:creationId xmlns:a16="http://schemas.microsoft.com/office/drawing/2014/main" id="{1BFBC513-A638-7E4E-2390-309B5AF9FEF4}"/>
              </a:ext>
            </a:extLst>
          </p:cNvPr>
          <p:cNvSpPr>
            <a:spLocks noGrp="1"/>
          </p:cNvSpPr>
          <p:nvPr>
            <p:ph type="sldNum" sz="quarter" idx="12"/>
          </p:nvPr>
        </p:nvSpPr>
        <p:spPr/>
        <p:txBody>
          <a:bodyPr/>
          <a:lstStyle/>
          <a:p>
            <a:fld id="{F4BD6A3A-4F9D-41E3-A65D-BCC7D77E66B6}" type="slidenum">
              <a:rPr lang="en-GB" smtClean="0"/>
              <a:t>15</a:t>
            </a:fld>
            <a:endParaRPr lang="en-GB"/>
          </a:p>
        </p:txBody>
      </p:sp>
    </p:spTree>
    <p:extLst>
      <p:ext uri="{BB962C8B-B14F-4D97-AF65-F5344CB8AC3E}">
        <p14:creationId xmlns:p14="http://schemas.microsoft.com/office/powerpoint/2010/main" val="2943996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48C88-5642-42C2-60CA-F639823846E1}"/>
              </a:ext>
            </a:extLst>
          </p:cNvPr>
          <p:cNvSpPr>
            <a:spLocks noGrp="1"/>
          </p:cNvSpPr>
          <p:nvPr>
            <p:ph type="title"/>
          </p:nvPr>
        </p:nvSpPr>
        <p:spPr/>
        <p:txBody>
          <a:bodyPr/>
          <a:lstStyle/>
          <a:p>
            <a:r>
              <a:rPr lang="en-GB" dirty="0"/>
              <a:t>Solution</a:t>
            </a:r>
          </a:p>
        </p:txBody>
      </p:sp>
      <p:sp>
        <p:nvSpPr>
          <p:cNvPr id="3" name="Content Placeholder 2">
            <a:extLst>
              <a:ext uri="{FF2B5EF4-FFF2-40B4-BE49-F238E27FC236}">
                <a16:creationId xmlns:a16="http://schemas.microsoft.com/office/drawing/2014/main" id="{3781E2DB-F338-A28C-8161-C5DEA363A9D2}"/>
              </a:ext>
            </a:extLst>
          </p:cNvPr>
          <p:cNvSpPr>
            <a:spLocks noGrp="1"/>
          </p:cNvSpPr>
          <p:nvPr>
            <p:ph idx="1"/>
          </p:nvPr>
        </p:nvSpPr>
        <p:spPr/>
        <p:txBody>
          <a:bodyPr/>
          <a:lstStyle/>
          <a:p>
            <a:pPr marL="257175" marR="0" lvl="0" indent="-257175" algn="l" defTabSz="914400" rtl="0" eaLnBrk="1" fontAlgn="base" latinLnBrk="0" hangingPunct="1">
              <a:lnSpc>
                <a:spcPct val="100000"/>
              </a:lnSpc>
              <a:spcBef>
                <a:spcPts val="600"/>
              </a:spcBef>
              <a:spcAft>
                <a:spcPts val="300"/>
              </a:spcAft>
              <a:buClrTx/>
              <a:buSzTx/>
              <a:buFont typeface="Arial" panose="020B0604020202020204" pitchFamily="34" charset="0"/>
              <a:buNone/>
              <a:tabLst/>
              <a:defRPr/>
            </a:pPr>
            <a:r>
              <a:rPr lang="en-GB" dirty="0">
                <a:solidFill>
                  <a:schemeClr val="accent1">
                    <a:lumMod val="40000"/>
                    <a:lumOff val="60000"/>
                  </a:schemeClr>
                </a:solidFill>
                <a:latin typeface="KaTeX_Main"/>
              </a:rPr>
              <a:t>(</a:t>
            </a:r>
            <a:r>
              <a:rPr lang="en-GB" dirty="0">
                <a:solidFill>
                  <a:schemeClr val="accent1">
                    <a:lumMod val="20000"/>
                    <a:lumOff val="80000"/>
                  </a:schemeClr>
                </a:solidFill>
                <a:latin typeface="KaTeX_Main"/>
              </a:rPr>
              <a:t>40/50)*15% + (10/50)*10%(1-25%)</a:t>
            </a:r>
          </a:p>
          <a:p>
            <a:pPr marL="257175" marR="0" lvl="0" indent="-257175" algn="l" defTabSz="914400" rtl="0" eaLnBrk="1" fontAlgn="base" latinLnBrk="0" hangingPunct="1">
              <a:lnSpc>
                <a:spcPct val="100000"/>
              </a:lnSpc>
              <a:spcBef>
                <a:spcPts val="600"/>
              </a:spcBef>
              <a:spcAft>
                <a:spcPts val="300"/>
              </a:spcAft>
              <a:buClrTx/>
              <a:buSzTx/>
              <a:buFont typeface="Arial" panose="020B0604020202020204" pitchFamily="34" charset="0"/>
              <a:buNone/>
              <a:tabLst/>
              <a:defRPr/>
            </a:pPr>
            <a:r>
              <a:rPr kumimoji="0" lang="en-GB" sz="2400" b="0" i="0" u="none" strike="noStrike" kern="1200" cap="none" spc="0" normalizeH="0" baseline="0" noProof="0" dirty="0">
                <a:ln>
                  <a:noFill/>
                </a:ln>
                <a:solidFill>
                  <a:schemeClr val="accent1">
                    <a:lumMod val="20000"/>
                    <a:lumOff val="80000"/>
                  </a:schemeClr>
                </a:solidFill>
                <a:effectLst/>
                <a:uLnTx/>
                <a:uFillTx/>
                <a:latin typeface="KaTeX_Main"/>
                <a:ea typeface="+mn-ea"/>
                <a:cs typeface="+mn-cs"/>
              </a:rPr>
              <a:t>0.12+0.02(0.75)</a:t>
            </a:r>
          </a:p>
          <a:p>
            <a:pPr marL="257175" marR="0" lvl="0" indent="-257175" algn="l" defTabSz="914400" rtl="0" eaLnBrk="1" fontAlgn="base" latinLnBrk="0" hangingPunct="1">
              <a:lnSpc>
                <a:spcPct val="100000"/>
              </a:lnSpc>
              <a:spcBef>
                <a:spcPts val="600"/>
              </a:spcBef>
              <a:spcAft>
                <a:spcPts val="300"/>
              </a:spcAft>
              <a:buClrTx/>
              <a:buSzTx/>
              <a:buFont typeface="Arial" panose="020B0604020202020204" pitchFamily="34" charset="0"/>
              <a:buNone/>
              <a:tabLst/>
              <a:defRPr/>
            </a:pPr>
            <a:r>
              <a:rPr lang="en-GB" dirty="0">
                <a:solidFill>
                  <a:schemeClr val="accent1">
                    <a:lumMod val="20000"/>
                    <a:lumOff val="80000"/>
                  </a:schemeClr>
                </a:solidFill>
                <a:latin typeface="KaTeX_Main"/>
              </a:rPr>
              <a:t>0.12+0.015</a:t>
            </a:r>
          </a:p>
          <a:p>
            <a:pPr marL="257175" marR="0" lvl="0" indent="-257175" algn="l" defTabSz="914400" rtl="0" eaLnBrk="1" fontAlgn="base" latinLnBrk="0" hangingPunct="1">
              <a:lnSpc>
                <a:spcPct val="100000"/>
              </a:lnSpc>
              <a:spcBef>
                <a:spcPts val="600"/>
              </a:spcBef>
              <a:spcAft>
                <a:spcPts val="300"/>
              </a:spcAft>
              <a:buClrTx/>
              <a:buSzTx/>
              <a:buFont typeface="Arial" panose="020B0604020202020204" pitchFamily="34" charset="0"/>
              <a:buNone/>
              <a:tabLst/>
              <a:defRPr/>
            </a:pPr>
            <a:r>
              <a:rPr lang="en-GB" dirty="0">
                <a:solidFill>
                  <a:schemeClr val="accent1">
                    <a:lumMod val="20000"/>
                    <a:lumOff val="80000"/>
                  </a:schemeClr>
                </a:solidFill>
                <a:latin typeface="KaTeX_Main"/>
              </a:rPr>
              <a:t>0</a:t>
            </a:r>
            <a:r>
              <a:rPr kumimoji="0" lang="en-GB" sz="2400" b="0" i="0" u="none" strike="noStrike" kern="1200" cap="none" spc="0" normalizeH="0" baseline="0" noProof="0" dirty="0">
                <a:ln>
                  <a:noFill/>
                </a:ln>
                <a:solidFill>
                  <a:schemeClr val="accent1">
                    <a:lumMod val="20000"/>
                    <a:lumOff val="80000"/>
                  </a:schemeClr>
                </a:solidFill>
                <a:effectLst/>
                <a:uLnTx/>
                <a:uFillTx/>
                <a:latin typeface="KaTeX_Main"/>
                <a:ea typeface="+mn-ea"/>
                <a:cs typeface="+mn-cs"/>
              </a:rPr>
              <a:t>.135 *100</a:t>
            </a:r>
          </a:p>
          <a:p>
            <a:pPr marL="257175" marR="0" lvl="0" indent="-257175" algn="l" defTabSz="914400" rtl="0" eaLnBrk="1" fontAlgn="base" latinLnBrk="0" hangingPunct="1">
              <a:lnSpc>
                <a:spcPct val="100000"/>
              </a:lnSpc>
              <a:spcBef>
                <a:spcPts val="600"/>
              </a:spcBef>
              <a:spcAft>
                <a:spcPts val="300"/>
              </a:spcAft>
              <a:buClrTx/>
              <a:buSzTx/>
              <a:buFont typeface="Arial" panose="020B0604020202020204" pitchFamily="34" charset="0"/>
              <a:buNone/>
              <a:tabLst/>
              <a:defRPr/>
            </a:pPr>
            <a:r>
              <a:rPr lang="en-GB" dirty="0">
                <a:solidFill>
                  <a:schemeClr val="accent1">
                    <a:lumMod val="20000"/>
                    <a:lumOff val="80000"/>
                  </a:schemeClr>
                </a:solidFill>
                <a:latin typeface="KaTeX_Main"/>
              </a:rPr>
              <a:t>13.5%</a:t>
            </a:r>
            <a:endParaRPr kumimoji="0" lang="en-GB" sz="2400" b="0" i="0" u="none" strike="noStrike" kern="1200" cap="none" spc="0" normalizeH="0" baseline="0" noProof="0" dirty="0">
              <a:ln>
                <a:noFill/>
              </a:ln>
              <a:solidFill>
                <a:schemeClr val="accent1">
                  <a:lumMod val="20000"/>
                  <a:lumOff val="80000"/>
                </a:schemeClr>
              </a:solidFill>
              <a:effectLst/>
              <a:uLnTx/>
              <a:uFillTx/>
              <a:latin typeface="Segoe Sans"/>
              <a:ea typeface="+mn-ea"/>
              <a:cs typeface="+mn-cs"/>
            </a:endParaRPr>
          </a:p>
          <a:p>
            <a:pPr marL="257175" marR="0" lvl="0" indent="-257175" algn="l" defTabSz="914400" rtl="0" eaLnBrk="1" fontAlgn="base" latinLnBrk="0" hangingPunct="1">
              <a:lnSpc>
                <a:spcPct val="100000"/>
              </a:lnSpc>
              <a:spcBef>
                <a:spcPts val="600"/>
              </a:spcBef>
              <a:spcAft>
                <a:spcPct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chemeClr val="accent1">
                    <a:lumMod val="20000"/>
                    <a:lumOff val="80000"/>
                  </a:schemeClr>
                </a:solidFill>
                <a:effectLst/>
                <a:uLnTx/>
                <a:uFillTx/>
                <a:latin typeface="Segoe Sans"/>
                <a:ea typeface="+mn-ea"/>
                <a:cs typeface="+mn-cs"/>
              </a:rPr>
              <a:t>So, the company's cost of capital is </a:t>
            </a:r>
            <a:r>
              <a:rPr kumimoji="0" lang="en-GB" sz="2400" b="1" i="0" u="none" strike="noStrike" kern="1200" cap="none" spc="0" normalizeH="0" baseline="0" noProof="0" dirty="0">
                <a:ln>
                  <a:noFill/>
                </a:ln>
                <a:solidFill>
                  <a:schemeClr val="accent1">
                    <a:lumMod val="20000"/>
                    <a:lumOff val="80000"/>
                  </a:schemeClr>
                </a:solidFill>
                <a:effectLst/>
                <a:uLnTx/>
                <a:uFillTx/>
                <a:latin typeface="Segoe Sans"/>
                <a:ea typeface="+mn-ea"/>
                <a:cs typeface="+mn-cs"/>
              </a:rPr>
              <a:t>13.5%</a:t>
            </a:r>
            <a:r>
              <a:rPr kumimoji="0" lang="en-GB" sz="2400" b="0" i="0" u="none" strike="noStrike" kern="1200" cap="none" spc="0" normalizeH="0" baseline="0" noProof="0" dirty="0">
                <a:ln>
                  <a:noFill/>
                </a:ln>
                <a:solidFill>
                  <a:schemeClr val="accent1">
                    <a:lumMod val="20000"/>
                    <a:lumOff val="80000"/>
                  </a:schemeClr>
                </a:solidFill>
                <a:effectLst/>
                <a:uLnTx/>
                <a:uFillTx/>
                <a:latin typeface="Segoe Sans"/>
                <a:ea typeface="+mn-ea"/>
                <a:cs typeface="+mn-cs"/>
              </a:rPr>
              <a:t>.</a:t>
            </a:r>
          </a:p>
          <a:p>
            <a:endParaRPr lang="en-GB" dirty="0"/>
          </a:p>
        </p:txBody>
      </p:sp>
      <p:sp>
        <p:nvSpPr>
          <p:cNvPr id="4" name="Date Placeholder 3">
            <a:extLst>
              <a:ext uri="{FF2B5EF4-FFF2-40B4-BE49-F238E27FC236}">
                <a16:creationId xmlns:a16="http://schemas.microsoft.com/office/drawing/2014/main" id="{8C502E10-F206-CE93-5BC1-9043FBEFD445}"/>
              </a:ext>
            </a:extLst>
          </p:cNvPr>
          <p:cNvSpPr>
            <a:spLocks noGrp="1"/>
          </p:cNvSpPr>
          <p:nvPr>
            <p:ph type="dt" sz="half" idx="10"/>
          </p:nvPr>
        </p:nvSpPr>
        <p:spPr/>
        <p:txBody>
          <a:bodyPr/>
          <a:lstStyle/>
          <a:p>
            <a:fld id="{512C0E31-35CF-432A-8ECA-654FA3F3BFB1}" type="datetime1">
              <a:rPr lang="en-GB" smtClean="0"/>
              <a:t>09/02/2026</a:t>
            </a:fld>
            <a:endParaRPr lang="en-GB"/>
          </a:p>
        </p:txBody>
      </p:sp>
      <p:sp>
        <p:nvSpPr>
          <p:cNvPr id="5" name="Footer Placeholder 4">
            <a:extLst>
              <a:ext uri="{FF2B5EF4-FFF2-40B4-BE49-F238E27FC236}">
                <a16:creationId xmlns:a16="http://schemas.microsoft.com/office/drawing/2014/main" id="{3B528D0C-A9E7-2633-DDCF-A35F953877B1}"/>
              </a:ext>
            </a:extLst>
          </p:cNvPr>
          <p:cNvSpPr>
            <a:spLocks noGrp="1"/>
          </p:cNvSpPr>
          <p:nvPr>
            <p:ph type="ftr" sz="quarter" idx="11"/>
          </p:nvPr>
        </p:nvSpPr>
        <p:spPr/>
        <p:txBody>
          <a:bodyPr/>
          <a:lstStyle/>
          <a:p>
            <a:r>
              <a:rPr lang="en-GB"/>
              <a:t>International Financial Management</a:t>
            </a:r>
          </a:p>
        </p:txBody>
      </p:sp>
      <p:sp>
        <p:nvSpPr>
          <p:cNvPr id="6" name="Slide Number Placeholder 5">
            <a:extLst>
              <a:ext uri="{FF2B5EF4-FFF2-40B4-BE49-F238E27FC236}">
                <a16:creationId xmlns:a16="http://schemas.microsoft.com/office/drawing/2014/main" id="{B9F0CF33-656C-3B11-01DD-ACD51F4F9C85}"/>
              </a:ext>
            </a:extLst>
          </p:cNvPr>
          <p:cNvSpPr>
            <a:spLocks noGrp="1"/>
          </p:cNvSpPr>
          <p:nvPr>
            <p:ph type="sldNum" sz="quarter" idx="12"/>
          </p:nvPr>
        </p:nvSpPr>
        <p:spPr/>
        <p:txBody>
          <a:bodyPr/>
          <a:lstStyle/>
          <a:p>
            <a:fld id="{F4BD6A3A-4F9D-41E3-A65D-BCC7D77E66B6}" type="slidenum">
              <a:rPr lang="en-GB" smtClean="0"/>
              <a:t>16</a:t>
            </a:fld>
            <a:endParaRPr lang="en-GB"/>
          </a:p>
        </p:txBody>
      </p:sp>
    </p:spTree>
    <p:extLst>
      <p:ext uri="{BB962C8B-B14F-4D97-AF65-F5344CB8AC3E}">
        <p14:creationId xmlns:p14="http://schemas.microsoft.com/office/powerpoint/2010/main" val="37960093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E998D6-4DD5-5515-77F9-AE80688517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4BAA87-B79E-9ADF-0B56-58F4E9FE5E8E}"/>
              </a:ext>
            </a:extLst>
          </p:cNvPr>
          <p:cNvSpPr>
            <a:spLocks noGrp="1"/>
          </p:cNvSpPr>
          <p:nvPr>
            <p:ph type="title"/>
          </p:nvPr>
        </p:nvSpPr>
        <p:spPr/>
        <p:txBody>
          <a:bodyPr/>
          <a:lstStyle/>
          <a:p>
            <a:r>
              <a:rPr lang="en-GB" dirty="0"/>
              <a:t>Question 2</a:t>
            </a:r>
          </a:p>
        </p:txBody>
      </p:sp>
      <p:sp>
        <p:nvSpPr>
          <p:cNvPr id="3" name="Content Placeholder 2">
            <a:extLst>
              <a:ext uri="{FF2B5EF4-FFF2-40B4-BE49-F238E27FC236}">
                <a16:creationId xmlns:a16="http://schemas.microsoft.com/office/drawing/2014/main" id="{C199F59F-0931-CB87-7E3D-10AA180F95BF}"/>
              </a:ext>
            </a:extLst>
          </p:cNvPr>
          <p:cNvSpPr>
            <a:spLocks noGrp="1"/>
          </p:cNvSpPr>
          <p:nvPr>
            <p:ph idx="1"/>
          </p:nvPr>
        </p:nvSpPr>
        <p:spPr/>
        <p:txBody>
          <a:bodyPr/>
          <a:lstStyle/>
          <a:p>
            <a:r>
              <a:rPr lang="en-GB" dirty="0">
                <a:ea typeface="Aptos" panose="020B0004020202020204" pitchFamily="34" charset="0"/>
              </a:rPr>
              <a:t>The market value of a company's equity is £20 million, and the market value of its debt is £80 million. If the required rate of return on the equity is 25% and that on the debt is 15%, calculate the company's cost of capital. (Assume a tax rate of 20%) </a:t>
            </a:r>
            <a:endParaRPr lang="en-GB" dirty="0"/>
          </a:p>
          <a:p>
            <a:endParaRPr lang="en-GB" dirty="0"/>
          </a:p>
        </p:txBody>
      </p:sp>
      <p:sp>
        <p:nvSpPr>
          <p:cNvPr id="4" name="Date Placeholder 3">
            <a:extLst>
              <a:ext uri="{FF2B5EF4-FFF2-40B4-BE49-F238E27FC236}">
                <a16:creationId xmlns:a16="http://schemas.microsoft.com/office/drawing/2014/main" id="{1032294A-F7D0-EEE8-946D-90146CDF5775}"/>
              </a:ext>
            </a:extLst>
          </p:cNvPr>
          <p:cNvSpPr>
            <a:spLocks noGrp="1"/>
          </p:cNvSpPr>
          <p:nvPr>
            <p:ph type="dt" sz="half" idx="10"/>
          </p:nvPr>
        </p:nvSpPr>
        <p:spPr/>
        <p:txBody>
          <a:bodyPr/>
          <a:lstStyle/>
          <a:p>
            <a:fld id="{512C0E31-35CF-432A-8ECA-654FA3F3BFB1}" type="datetime1">
              <a:rPr lang="en-GB" smtClean="0"/>
              <a:t>09/02/2026</a:t>
            </a:fld>
            <a:endParaRPr lang="en-GB"/>
          </a:p>
        </p:txBody>
      </p:sp>
      <p:sp>
        <p:nvSpPr>
          <p:cNvPr id="5" name="Footer Placeholder 4">
            <a:extLst>
              <a:ext uri="{FF2B5EF4-FFF2-40B4-BE49-F238E27FC236}">
                <a16:creationId xmlns:a16="http://schemas.microsoft.com/office/drawing/2014/main" id="{A12D1819-7B14-61B0-728C-E3E7E6BF102A}"/>
              </a:ext>
            </a:extLst>
          </p:cNvPr>
          <p:cNvSpPr>
            <a:spLocks noGrp="1"/>
          </p:cNvSpPr>
          <p:nvPr>
            <p:ph type="ftr" sz="quarter" idx="11"/>
          </p:nvPr>
        </p:nvSpPr>
        <p:spPr/>
        <p:txBody>
          <a:bodyPr/>
          <a:lstStyle/>
          <a:p>
            <a:r>
              <a:rPr lang="en-GB"/>
              <a:t>International Financial Management</a:t>
            </a:r>
          </a:p>
        </p:txBody>
      </p:sp>
      <p:sp>
        <p:nvSpPr>
          <p:cNvPr id="6" name="Slide Number Placeholder 5">
            <a:extLst>
              <a:ext uri="{FF2B5EF4-FFF2-40B4-BE49-F238E27FC236}">
                <a16:creationId xmlns:a16="http://schemas.microsoft.com/office/drawing/2014/main" id="{C9EED402-7E82-F9AC-CCEE-C5C081239E52}"/>
              </a:ext>
            </a:extLst>
          </p:cNvPr>
          <p:cNvSpPr>
            <a:spLocks noGrp="1"/>
          </p:cNvSpPr>
          <p:nvPr>
            <p:ph type="sldNum" sz="quarter" idx="12"/>
          </p:nvPr>
        </p:nvSpPr>
        <p:spPr/>
        <p:txBody>
          <a:bodyPr/>
          <a:lstStyle/>
          <a:p>
            <a:fld id="{F4BD6A3A-4F9D-41E3-A65D-BCC7D77E66B6}" type="slidenum">
              <a:rPr lang="en-GB" smtClean="0"/>
              <a:t>17</a:t>
            </a:fld>
            <a:endParaRPr lang="en-GB"/>
          </a:p>
        </p:txBody>
      </p:sp>
    </p:spTree>
    <p:extLst>
      <p:ext uri="{BB962C8B-B14F-4D97-AF65-F5344CB8AC3E}">
        <p14:creationId xmlns:p14="http://schemas.microsoft.com/office/powerpoint/2010/main" val="12730112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06565-CF55-BD6B-496B-1677483838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80DE05-D37B-F75C-61A4-1279FFB83BF1}"/>
              </a:ext>
            </a:extLst>
          </p:cNvPr>
          <p:cNvSpPr>
            <a:spLocks noGrp="1"/>
          </p:cNvSpPr>
          <p:nvPr>
            <p:ph type="title"/>
          </p:nvPr>
        </p:nvSpPr>
        <p:spPr/>
        <p:txBody>
          <a:bodyPr/>
          <a:lstStyle/>
          <a:p>
            <a:r>
              <a:rPr lang="en-GB" dirty="0"/>
              <a:t>Solution</a:t>
            </a:r>
          </a:p>
        </p:txBody>
      </p:sp>
      <p:sp>
        <p:nvSpPr>
          <p:cNvPr id="3" name="Content Placeholder 2">
            <a:extLst>
              <a:ext uri="{FF2B5EF4-FFF2-40B4-BE49-F238E27FC236}">
                <a16:creationId xmlns:a16="http://schemas.microsoft.com/office/drawing/2014/main" id="{5B9DDCB3-15A0-F453-BD4E-C3C7F2F6B15C}"/>
              </a:ext>
            </a:extLst>
          </p:cNvPr>
          <p:cNvSpPr>
            <a:spLocks noGrp="1"/>
          </p:cNvSpPr>
          <p:nvPr>
            <p:ph idx="1"/>
          </p:nvPr>
        </p:nvSpPr>
        <p:spPr/>
        <p:txBody>
          <a:bodyPr>
            <a:normAutofit fontScale="92500" lnSpcReduction="10000"/>
          </a:bodyPr>
          <a:lstStyle/>
          <a:p>
            <a:pPr algn="l">
              <a:spcBef>
                <a:spcPts val="600"/>
              </a:spcBef>
              <a:spcAft>
                <a:spcPts val="300"/>
              </a:spcAft>
              <a:buNone/>
            </a:pPr>
            <a:r>
              <a:rPr lang="en-GB" b="0" i="0" dirty="0">
                <a:solidFill>
                  <a:schemeClr val="accent1">
                    <a:lumMod val="20000"/>
                    <a:lumOff val="80000"/>
                  </a:schemeClr>
                </a:solidFill>
                <a:effectLst/>
                <a:latin typeface="Segoe Sans"/>
              </a:rPr>
              <a:t>Where:</a:t>
            </a:r>
          </a:p>
          <a:p>
            <a:pPr algn="l">
              <a:spcBef>
                <a:spcPts val="300"/>
              </a:spcBef>
              <a:spcAft>
                <a:spcPts val="300"/>
              </a:spcAft>
              <a:buFont typeface="Arial" panose="020B0604020202020204" pitchFamily="34" charset="0"/>
              <a:buChar char="•"/>
            </a:pPr>
            <a:r>
              <a:rPr lang="en-GB" b="0" i="1" dirty="0">
                <a:solidFill>
                  <a:schemeClr val="accent1">
                    <a:lumMod val="20000"/>
                    <a:lumOff val="80000"/>
                  </a:schemeClr>
                </a:solidFill>
                <a:effectLst/>
                <a:latin typeface="KaTeX_Math"/>
              </a:rPr>
              <a:t>Ve</a:t>
            </a:r>
            <a:r>
              <a:rPr lang="en-GB" b="0" i="0" dirty="0">
                <a:solidFill>
                  <a:schemeClr val="accent1">
                    <a:lumMod val="20000"/>
                    <a:lumOff val="80000"/>
                  </a:schemeClr>
                </a:solidFill>
                <a:effectLst/>
                <a:latin typeface="Segoe Sans"/>
              </a:rPr>
              <a:t> is the market value of equity (£</a:t>
            </a:r>
            <a:r>
              <a:rPr lang="en-GB" dirty="0">
                <a:solidFill>
                  <a:schemeClr val="accent1">
                    <a:lumMod val="20000"/>
                    <a:lumOff val="80000"/>
                  </a:schemeClr>
                </a:solidFill>
                <a:latin typeface="Segoe Sans"/>
              </a:rPr>
              <a:t>2</a:t>
            </a:r>
            <a:r>
              <a:rPr lang="en-GB" b="0" i="0" dirty="0">
                <a:solidFill>
                  <a:schemeClr val="accent1">
                    <a:lumMod val="20000"/>
                    <a:lumOff val="80000"/>
                  </a:schemeClr>
                </a:solidFill>
                <a:effectLst/>
                <a:latin typeface="Segoe Sans"/>
              </a:rPr>
              <a:t>0 million)</a:t>
            </a:r>
          </a:p>
          <a:p>
            <a:pPr algn="l">
              <a:spcBef>
                <a:spcPts val="300"/>
              </a:spcBef>
              <a:spcAft>
                <a:spcPts val="300"/>
              </a:spcAft>
              <a:buFont typeface="Arial" panose="020B0604020202020204" pitchFamily="34" charset="0"/>
              <a:buChar char="•"/>
            </a:pPr>
            <a:r>
              <a:rPr lang="en-GB" dirty="0" err="1">
                <a:solidFill>
                  <a:schemeClr val="accent1">
                    <a:lumMod val="20000"/>
                    <a:lumOff val="80000"/>
                  </a:schemeClr>
                </a:solidFill>
                <a:latin typeface="KaTeX_Main"/>
              </a:rPr>
              <a:t>V</a:t>
            </a:r>
            <a:r>
              <a:rPr lang="en-GB" i="1" dirty="0" err="1">
                <a:solidFill>
                  <a:schemeClr val="accent1">
                    <a:lumMod val="20000"/>
                    <a:lumOff val="80000"/>
                  </a:schemeClr>
                </a:solidFill>
                <a:latin typeface="KaTeX_Math"/>
              </a:rPr>
              <a:t>d</a:t>
            </a:r>
            <a:r>
              <a:rPr lang="en-GB" b="0" i="0" dirty="0">
                <a:solidFill>
                  <a:schemeClr val="accent1">
                    <a:lumMod val="20000"/>
                    <a:lumOff val="80000"/>
                  </a:schemeClr>
                </a:solidFill>
                <a:effectLst/>
                <a:latin typeface="Segoe Sans"/>
              </a:rPr>
              <a:t> is the market value of debt (£</a:t>
            </a:r>
            <a:r>
              <a:rPr lang="en-GB" dirty="0">
                <a:solidFill>
                  <a:schemeClr val="accent1">
                    <a:lumMod val="20000"/>
                    <a:lumOff val="80000"/>
                  </a:schemeClr>
                </a:solidFill>
                <a:latin typeface="Segoe Sans"/>
              </a:rPr>
              <a:t>8</a:t>
            </a:r>
            <a:r>
              <a:rPr lang="en-GB" b="0" i="0" dirty="0">
                <a:solidFill>
                  <a:schemeClr val="accent1">
                    <a:lumMod val="20000"/>
                    <a:lumOff val="80000"/>
                  </a:schemeClr>
                </a:solidFill>
                <a:effectLst/>
                <a:latin typeface="Segoe Sans"/>
              </a:rPr>
              <a:t>0 million)</a:t>
            </a:r>
          </a:p>
          <a:p>
            <a:pPr algn="l">
              <a:spcBef>
                <a:spcPts val="300"/>
              </a:spcBef>
              <a:spcAft>
                <a:spcPts val="300"/>
              </a:spcAft>
              <a:buFont typeface="Arial" panose="020B0604020202020204" pitchFamily="34" charset="0"/>
              <a:buChar char="•"/>
            </a:pPr>
            <a:r>
              <a:rPr lang="en-GB" i="1" dirty="0">
                <a:solidFill>
                  <a:schemeClr val="accent1">
                    <a:lumMod val="20000"/>
                    <a:lumOff val="80000"/>
                  </a:schemeClr>
                </a:solidFill>
                <a:latin typeface="KaTeX_Math"/>
              </a:rPr>
              <a:t>Ke</a:t>
            </a:r>
            <a:r>
              <a:rPr lang="en-GB" b="0" i="0" dirty="0">
                <a:solidFill>
                  <a:schemeClr val="accent1">
                    <a:lumMod val="20000"/>
                    <a:lumOff val="80000"/>
                  </a:schemeClr>
                </a:solidFill>
                <a:effectLst/>
                <a:latin typeface="KaTeX_Main"/>
              </a:rPr>
              <a:t>​</a:t>
            </a:r>
            <a:r>
              <a:rPr lang="en-GB" b="0" i="0" dirty="0">
                <a:solidFill>
                  <a:schemeClr val="accent1">
                    <a:lumMod val="20000"/>
                    <a:lumOff val="80000"/>
                  </a:schemeClr>
                </a:solidFill>
                <a:effectLst/>
                <a:latin typeface="Segoe Sans"/>
              </a:rPr>
              <a:t> is the required rate of return on equity (25%)</a:t>
            </a:r>
          </a:p>
          <a:p>
            <a:pPr algn="l">
              <a:spcBef>
                <a:spcPts val="300"/>
              </a:spcBef>
              <a:spcAft>
                <a:spcPts val="300"/>
              </a:spcAft>
              <a:buFont typeface="Arial" panose="020B0604020202020204" pitchFamily="34" charset="0"/>
              <a:buChar char="•"/>
            </a:pPr>
            <a:r>
              <a:rPr lang="en-GB" dirty="0" err="1">
                <a:solidFill>
                  <a:schemeClr val="accent1">
                    <a:lumMod val="20000"/>
                    <a:lumOff val="80000"/>
                  </a:schemeClr>
                </a:solidFill>
                <a:latin typeface="KaTeX_Main"/>
              </a:rPr>
              <a:t>Kd</a:t>
            </a:r>
            <a:r>
              <a:rPr lang="en-GB" b="0" i="0" dirty="0">
                <a:solidFill>
                  <a:schemeClr val="accent1">
                    <a:lumMod val="20000"/>
                    <a:lumOff val="80000"/>
                  </a:schemeClr>
                </a:solidFill>
                <a:effectLst/>
                <a:latin typeface="Segoe Sans"/>
              </a:rPr>
              <a:t> is the required rate of return on debt (15%)</a:t>
            </a:r>
          </a:p>
          <a:p>
            <a:pPr algn="l">
              <a:spcBef>
                <a:spcPts val="300"/>
              </a:spcBef>
              <a:spcAft>
                <a:spcPts val="300"/>
              </a:spcAft>
              <a:buFont typeface="Arial" panose="020B0604020202020204" pitchFamily="34" charset="0"/>
              <a:buChar char="•"/>
            </a:pPr>
            <a:r>
              <a:rPr lang="en-GB" b="0" i="0" dirty="0">
                <a:solidFill>
                  <a:schemeClr val="accent1">
                    <a:lumMod val="20000"/>
                    <a:lumOff val="80000"/>
                  </a:schemeClr>
                </a:solidFill>
                <a:effectLst/>
                <a:latin typeface="KaTeX_Main"/>
              </a:rPr>
              <a:t>T</a:t>
            </a:r>
            <a:r>
              <a:rPr lang="en-GB" b="0" i="0" dirty="0">
                <a:solidFill>
                  <a:schemeClr val="accent1">
                    <a:lumMod val="20000"/>
                    <a:lumOff val="80000"/>
                  </a:schemeClr>
                </a:solidFill>
                <a:effectLst/>
                <a:latin typeface="Segoe Sans"/>
              </a:rPr>
              <a:t> is the tax rate (20%)</a:t>
            </a:r>
          </a:p>
          <a:p>
            <a:endParaRPr lang="en-GB" dirty="0"/>
          </a:p>
        </p:txBody>
      </p:sp>
      <p:sp>
        <p:nvSpPr>
          <p:cNvPr id="4" name="Date Placeholder 3">
            <a:extLst>
              <a:ext uri="{FF2B5EF4-FFF2-40B4-BE49-F238E27FC236}">
                <a16:creationId xmlns:a16="http://schemas.microsoft.com/office/drawing/2014/main" id="{E487199F-FF66-850A-B1A3-B85ACC0D8608}"/>
              </a:ext>
            </a:extLst>
          </p:cNvPr>
          <p:cNvSpPr>
            <a:spLocks noGrp="1"/>
          </p:cNvSpPr>
          <p:nvPr>
            <p:ph type="dt" sz="half" idx="10"/>
          </p:nvPr>
        </p:nvSpPr>
        <p:spPr/>
        <p:txBody>
          <a:bodyPr/>
          <a:lstStyle/>
          <a:p>
            <a:fld id="{512C0E31-35CF-432A-8ECA-654FA3F3BFB1}" type="datetime1">
              <a:rPr lang="en-GB" smtClean="0"/>
              <a:t>09/02/2026</a:t>
            </a:fld>
            <a:endParaRPr lang="en-GB"/>
          </a:p>
        </p:txBody>
      </p:sp>
      <p:sp>
        <p:nvSpPr>
          <p:cNvPr id="5" name="Footer Placeholder 4">
            <a:extLst>
              <a:ext uri="{FF2B5EF4-FFF2-40B4-BE49-F238E27FC236}">
                <a16:creationId xmlns:a16="http://schemas.microsoft.com/office/drawing/2014/main" id="{D7EBE9F5-6E67-ACAF-AFC6-E3671C8019CB}"/>
              </a:ext>
            </a:extLst>
          </p:cNvPr>
          <p:cNvSpPr>
            <a:spLocks noGrp="1"/>
          </p:cNvSpPr>
          <p:nvPr>
            <p:ph type="ftr" sz="quarter" idx="11"/>
          </p:nvPr>
        </p:nvSpPr>
        <p:spPr/>
        <p:txBody>
          <a:bodyPr/>
          <a:lstStyle/>
          <a:p>
            <a:r>
              <a:rPr lang="en-GB"/>
              <a:t>International Financial Management</a:t>
            </a:r>
          </a:p>
        </p:txBody>
      </p:sp>
      <p:sp>
        <p:nvSpPr>
          <p:cNvPr id="6" name="Slide Number Placeholder 5">
            <a:extLst>
              <a:ext uri="{FF2B5EF4-FFF2-40B4-BE49-F238E27FC236}">
                <a16:creationId xmlns:a16="http://schemas.microsoft.com/office/drawing/2014/main" id="{8212107B-D648-227B-2CE7-9A7447E71EBB}"/>
              </a:ext>
            </a:extLst>
          </p:cNvPr>
          <p:cNvSpPr>
            <a:spLocks noGrp="1"/>
          </p:cNvSpPr>
          <p:nvPr>
            <p:ph type="sldNum" sz="quarter" idx="12"/>
          </p:nvPr>
        </p:nvSpPr>
        <p:spPr/>
        <p:txBody>
          <a:bodyPr/>
          <a:lstStyle/>
          <a:p>
            <a:fld id="{F4BD6A3A-4F9D-41E3-A65D-BCC7D77E66B6}" type="slidenum">
              <a:rPr lang="en-GB" smtClean="0"/>
              <a:t>18</a:t>
            </a:fld>
            <a:endParaRPr lang="en-GB"/>
          </a:p>
        </p:txBody>
      </p:sp>
    </p:spTree>
    <p:extLst>
      <p:ext uri="{BB962C8B-B14F-4D97-AF65-F5344CB8AC3E}">
        <p14:creationId xmlns:p14="http://schemas.microsoft.com/office/powerpoint/2010/main" val="35319725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7CE6D-7EEE-6D71-3E89-5AD57CD4A8A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3396905-1EC7-565C-0BA8-774181E95000}"/>
              </a:ext>
            </a:extLst>
          </p:cNvPr>
          <p:cNvSpPr>
            <a:spLocks noGrp="1"/>
          </p:cNvSpPr>
          <p:nvPr>
            <p:ph type="title"/>
          </p:nvPr>
        </p:nvSpPr>
        <p:spPr/>
        <p:txBody>
          <a:bodyPr/>
          <a:lstStyle/>
          <a:p>
            <a:r>
              <a:rPr lang="en-GB" dirty="0"/>
              <a:t>Solution</a:t>
            </a:r>
          </a:p>
        </p:txBody>
      </p:sp>
      <p:sp>
        <p:nvSpPr>
          <p:cNvPr id="3" name="Content Placeholder 2">
            <a:extLst>
              <a:ext uri="{FF2B5EF4-FFF2-40B4-BE49-F238E27FC236}">
                <a16:creationId xmlns:a16="http://schemas.microsoft.com/office/drawing/2014/main" id="{026F3C82-A0C8-4333-6799-6A9CA5D8A841}"/>
              </a:ext>
            </a:extLst>
          </p:cNvPr>
          <p:cNvSpPr>
            <a:spLocks noGrp="1"/>
          </p:cNvSpPr>
          <p:nvPr>
            <p:ph idx="1"/>
          </p:nvPr>
        </p:nvSpPr>
        <p:spPr/>
        <p:txBody>
          <a:bodyPr/>
          <a:lstStyle/>
          <a:p>
            <a:pPr marL="257175" marR="0" lvl="0" indent="-257175" algn="l" defTabSz="914400" rtl="0" eaLnBrk="1" fontAlgn="base" latinLnBrk="0" hangingPunct="1">
              <a:lnSpc>
                <a:spcPct val="100000"/>
              </a:lnSpc>
              <a:spcBef>
                <a:spcPts val="600"/>
              </a:spcBef>
              <a:spcAft>
                <a:spcPts val="300"/>
              </a:spcAft>
              <a:buClrTx/>
              <a:buSzTx/>
              <a:buFont typeface="Arial" panose="020B0604020202020204" pitchFamily="34" charset="0"/>
              <a:buNone/>
              <a:tabLst/>
              <a:defRPr/>
            </a:pPr>
            <a:r>
              <a:rPr lang="en-GB" dirty="0">
                <a:solidFill>
                  <a:schemeClr val="accent1">
                    <a:lumMod val="40000"/>
                    <a:lumOff val="60000"/>
                  </a:schemeClr>
                </a:solidFill>
                <a:latin typeface="KaTeX_Main"/>
              </a:rPr>
              <a:t>(</a:t>
            </a:r>
            <a:r>
              <a:rPr lang="en-GB" dirty="0">
                <a:solidFill>
                  <a:schemeClr val="accent1">
                    <a:lumMod val="20000"/>
                    <a:lumOff val="80000"/>
                  </a:schemeClr>
                </a:solidFill>
                <a:latin typeface="KaTeX_Main"/>
              </a:rPr>
              <a:t>20/100)*25% + (80/100)*15%(1-20%)</a:t>
            </a:r>
          </a:p>
          <a:p>
            <a:pPr marL="257175" marR="0" lvl="0" indent="-257175" algn="l" defTabSz="914400" rtl="0" eaLnBrk="1" fontAlgn="base" latinLnBrk="0" hangingPunct="1">
              <a:lnSpc>
                <a:spcPct val="100000"/>
              </a:lnSpc>
              <a:spcBef>
                <a:spcPts val="600"/>
              </a:spcBef>
              <a:spcAft>
                <a:spcPts val="300"/>
              </a:spcAft>
              <a:buClrTx/>
              <a:buSzTx/>
              <a:buFont typeface="Arial" panose="020B0604020202020204" pitchFamily="34" charset="0"/>
              <a:buNone/>
              <a:tabLst/>
              <a:defRPr/>
            </a:pPr>
            <a:r>
              <a:rPr kumimoji="0" lang="en-GB" sz="2400" b="0" i="0" u="none" strike="noStrike" kern="1200" cap="none" spc="0" normalizeH="0" baseline="0" noProof="0" dirty="0">
                <a:ln>
                  <a:noFill/>
                </a:ln>
                <a:solidFill>
                  <a:schemeClr val="accent1">
                    <a:lumMod val="20000"/>
                    <a:lumOff val="80000"/>
                  </a:schemeClr>
                </a:solidFill>
                <a:effectLst/>
                <a:uLnTx/>
                <a:uFillTx/>
                <a:latin typeface="KaTeX_Main"/>
                <a:ea typeface="+mn-ea"/>
                <a:cs typeface="+mn-cs"/>
              </a:rPr>
              <a:t>0.0</a:t>
            </a:r>
            <a:r>
              <a:rPr lang="en-GB" sz="2400" dirty="0">
                <a:solidFill>
                  <a:schemeClr val="accent1">
                    <a:lumMod val="20000"/>
                    <a:lumOff val="80000"/>
                  </a:schemeClr>
                </a:solidFill>
                <a:latin typeface="KaTeX_Main"/>
                <a:cs typeface="+mn-cs"/>
              </a:rPr>
              <a:t>5</a:t>
            </a:r>
            <a:r>
              <a:rPr kumimoji="0" lang="en-GB" sz="2400" b="0" i="0" u="none" strike="noStrike" kern="1200" cap="none" spc="0" normalizeH="0" baseline="0" noProof="0" dirty="0">
                <a:ln>
                  <a:noFill/>
                </a:ln>
                <a:solidFill>
                  <a:schemeClr val="accent1">
                    <a:lumMod val="20000"/>
                    <a:lumOff val="80000"/>
                  </a:schemeClr>
                </a:solidFill>
                <a:effectLst/>
                <a:uLnTx/>
                <a:uFillTx/>
                <a:latin typeface="KaTeX_Main"/>
                <a:ea typeface="+mn-ea"/>
                <a:cs typeface="+mn-cs"/>
              </a:rPr>
              <a:t>+0.096</a:t>
            </a:r>
          </a:p>
          <a:p>
            <a:pPr marL="257175" marR="0" lvl="0" indent="-257175" algn="l" defTabSz="914400" rtl="0" eaLnBrk="1" fontAlgn="base" latinLnBrk="0" hangingPunct="1">
              <a:lnSpc>
                <a:spcPct val="100000"/>
              </a:lnSpc>
              <a:spcBef>
                <a:spcPts val="600"/>
              </a:spcBef>
              <a:spcAft>
                <a:spcPts val="300"/>
              </a:spcAft>
              <a:buClrTx/>
              <a:buSzTx/>
              <a:buFont typeface="Arial" panose="020B0604020202020204" pitchFamily="34" charset="0"/>
              <a:buNone/>
              <a:tabLst/>
              <a:defRPr/>
            </a:pPr>
            <a:r>
              <a:rPr lang="en-GB" dirty="0">
                <a:solidFill>
                  <a:schemeClr val="accent1">
                    <a:lumMod val="20000"/>
                    <a:lumOff val="80000"/>
                  </a:schemeClr>
                </a:solidFill>
                <a:latin typeface="KaTeX_Main"/>
              </a:rPr>
              <a:t>14.6%</a:t>
            </a:r>
            <a:endParaRPr kumimoji="0" lang="en-GB" sz="2400" b="0" i="0" u="none" strike="noStrike" kern="1200" cap="none" spc="0" normalizeH="0" baseline="0" noProof="0" dirty="0">
              <a:ln>
                <a:noFill/>
              </a:ln>
              <a:solidFill>
                <a:schemeClr val="accent1">
                  <a:lumMod val="20000"/>
                  <a:lumOff val="80000"/>
                </a:schemeClr>
              </a:solidFill>
              <a:effectLst/>
              <a:uLnTx/>
              <a:uFillTx/>
              <a:latin typeface="Segoe Sans"/>
              <a:ea typeface="+mn-ea"/>
              <a:cs typeface="+mn-cs"/>
            </a:endParaRPr>
          </a:p>
          <a:p>
            <a:pPr marL="257175" marR="0" lvl="0" indent="-257175" algn="l" defTabSz="914400" rtl="0" eaLnBrk="1" fontAlgn="base" latinLnBrk="0" hangingPunct="1">
              <a:lnSpc>
                <a:spcPct val="100000"/>
              </a:lnSpc>
              <a:spcBef>
                <a:spcPts val="600"/>
              </a:spcBef>
              <a:spcAft>
                <a:spcPct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chemeClr val="accent1">
                    <a:lumMod val="20000"/>
                    <a:lumOff val="80000"/>
                  </a:schemeClr>
                </a:solidFill>
                <a:effectLst/>
                <a:uLnTx/>
                <a:uFillTx/>
                <a:latin typeface="Segoe Sans"/>
                <a:ea typeface="+mn-ea"/>
                <a:cs typeface="+mn-cs"/>
              </a:rPr>
              <a:t>So, the company's cost of capital is </a:t>
            </a:r>
            <a:r>
              <a:rPr kumimoji="0" lang="en-GB" sz="2400" b="1" i="0" u="none" strike="noStrike" kern="1200" cap="none" spc="0" normalizeH="0" baseline="0" noProof="0" dirty="0">
                <a:ln>
                  <a:noFill/>
                </a:ln>
                <a:solidFill>
                  <a:schemeClr val="accent1">
                    <a:lumMod val="20000"/>
                    <a:lumOff val="80000"/>
                  </a:schemeClr>
                </a:solidFill>
                <a:effectLst/>
                <a:uLnTx/>
                <a:uFillTx/>
                <a:latin typeface="Segoe Sans"/>
                <a:ea typeface="+mn-ea"/>
                <a:cs typeface="+mn-cs"/>
              </a:rPr>
              <a:t>14.6%</a:t>
            </a:r>
            <a:r>
              <a:rPr kumimoji="0" lang="en-GB" sz="2400" b="0" i="0" u="none" strike="noStrike" kern="1200" cap="none" spc="0" normalizeH="0" baseline="0" noProof="0" dirty="0">
                <a:ln>
                  <a:noFill/>
                </a:ln>
                <a:solidFill>
                  <a:schemeClr val="accent1">
                    <a:lumMod val="20000"/>
                    <a:lumOff val="80000"/>
                  </a:schemeClr>
                </a:solidFill>
                <a:effectLst/>
                <a:uLnTx/>
                <a:uFillTx/>
                <a:latin typeface="Segoe Sans"/>
                <a:ea typeface="+mn-ea"/>
                <a:cs typeface="+mn-cs"/>
              </a:rPr>
              <a:t>.</a:t>
            </a:r>
          </a:p>
          <a:p>
            <a:endParaRPr lang="en-GB" dirty="0"/>
          </a:p>
        </p:txBody>
      </p:sp>
      <p:sp>
        <p:nvSpPr>
          <p:cNvPr id="4" name="Date Placeholder 3">
            <a:extLst>
              <a:ext uri="{FF2B5EF4-FFF2-40B4-BE49-F238E27FC236}">
                <a16:creationId xmlns:a16="http://schemas.microsoft.com/office/drawing/2014/main" id="{B3587D27-11D3-5DF7-5183-BCC59122CDD9}"/>
              </a:ext>
            </a:extLst>
          </p:cNvPr>
          <p:cNvSpPr>
            <a:spLocks noGrp="1"/>
          </p:cNvSpPr>
          <p:nvPr>
            <p:ph type="dt" sz="half" idx="10"/>
          </p:nvPr>
        </p:nvSpPr>
        <p:spPr/>
        <p:txBody>
          <a:bodyPr/>
          <a:lstStyle/>
          <a:p>
            <a:fld id="{512C0E31-35CF-432A-8ECA-654FA3F3BFB1}" type="datetime1">
              <a:rPr lang="en-GB" smtClean="0"/>
              <a:t>09/02/2026</a:t>
            </a:fld>
            <a:endParaRPr lang="en-GB"/>
          </a:p>
        </p:txBody>
      </p:sp>
      <p:sp>
        <p:nvSpPr>
          <p:cNvPr id="5" name="Footer Placeholder 4">
            <a:extLst>
              <a:ext uri="{FF2B5EF4-FFF2-40B4-BE49-F238E27FC236}">
                <a16:creationId xmlns:a16="http://schemas.microsoft.com/office/drawing/2014/main" id="{4205A03C-7D7E-5383-1349-3539DBEBFAE3}"/>
              </a:ext>
            </a:extLst>
          </p:cNvPr>
          <p:cNvSpPr>
            <a:spLocks noGrp="1"/>
          </p:cNvSpPr>
          <p:nvPr>
            <p:ph type="ftr" sz="quarter" idx="11"/>
          </p:nvPr>
        </p:nvSpPr>
        <p:spPr/>
        <p:txBody>
          <a:bodyPr/>
          <a:lstStyle/>
          <a:p>
            <a:r>
              <a:rPr lang="en-GB"/>
              <a:t>International Financial Management</a:t>
            </a:r>
          </a:p>
        </p:txBody>
      </p:sp>
      <p:sp>
        <p:nvSpPr>
          <p:cNvPr id="6" name="Slide Number Placeholder 5">
            <a:extLst>
              <a:ext uri="{FF2B5EF4-FFF2-40B4-BE49-F238E27FC236}">
                <a16:creationId xmlns:a16="http://schemas.microsoft.com/office/drawing/2014/main" id="{F49424A6-CFF5-0889-3D2B-31FFFAA76AC9}"/>
              </a:ext>
            </a:extLst>
          </p:cNvPr>
          <p:cNvSpPr>
            <a:spLocks noGrp="1"/>
          </p:cNvSpPr>
          <p:nvPr>
            <p:ph type="sldNum" sz="quarter" idx="12"/>
          </p:nvPr>
        </p:nvSpPr>
        <p:spPr/>
        <p:txBody>
          <a:bodyPr/>
          <a:lstStyle/>
          <a:p>
            <a:fld id="{F4BD6A3A-4F9D-41E3-A65D-BCC7D77E66B6}" type="slidenum">
              <a:rPr lang="en-GB" smtClean="0"/>
              <a:t>19</a:t>
            </a:fld>
            <a:endParaRPr lang="en-GB"/>
          </a:p>
        </p:txBody>
      </p:sp>
    </p:spTree>
    <p:extLst>
      <p:ext uri="{BB962C8B-B14F-4D97-AF65-F5344CB8AC3E}">
        <p14:creationId xmlns:p14="http://schemas.microsoft.com/office/powerpoint/2010/main" val="3383596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2C63A-BE81-8D6D-0A5E-115743AF1627}"/>
              </a:ext>
            </a:extLst>
          </p:cNvPr>
          <p:cNvSpPr>
            <a:spLocks noGrp="1"/>
          </p:cNvSpPr>
          <p:nvPr>
            <p:ph type="title"/>
          </p:nvPr>
        </p:nvSpPr>
        <p:spPr>
          <a:xfrm>
            <a:off x="0" y="-243408"/>
            <a:ext cx="9144000" cy="1143000"/>
          </a:xfrm>
        </p:spPr>
        <p:txBody>
          <a:bodyPr/>
          <a:lstStyle/>
          <a:p>
            <a:r>
              <a:rPr lang="en-GB" dirty="0"/>
              <a:t>Simplified equation</a:t>
            </a:r>
          </a:p>
        </p:txBody>
      </p:sp>
      <p:sp>
        <p:nvSpPr>
          <p:cNvPr id="3" name="Content Placeholder 2">
            <a:extLst>
              <a:ext uri="{FF2B5EF4-FFF2-40B4-BE49-F238E27FC236}">
                <a16:creationId xmlns:a16="http://schemas.microsoft.com/office/drawing/2014/main" id="{6D20E141-71B6-94EE-7DAB-55DDF5C6EBA2}"/>
              </a:ext>
            </a:extLst>
          </p:cNvPr>
          <p:cNvSpPr>
            <a:spLocks noGrp="1"/>
          </p:cNvSpPr>
          <p:nvPr>
            <p:ph idx="1"/>
          </p:nvPr>
        </p:nvSpPr>
        <p:spPr>
          <a:xfrm>
            <a:off x="0" y="864956"/>
            <a:ext cx="9144000" cy="4868299"/>
          </a:xfrm>
        </p:spPr>
        <p:txBody>
          <a:bodyPr>
            <a:normAutofit fontScale="92500" lnSpcReduction="10000"/>
          </a:bodyPr>
          <a:lstStyle/>
          <a:p>
            <a:r>
              <a:rPr lang="en-GB" dirty="0">
                <a:solidFill>
                  <a:schemeClr val="tx2">
                    <a:lumMod val="20000"/>
                    <a:lumOff val="80000"/>
                  </a:schemeClr>
                </a:solidFill>
              </a:rPr>
              <a:t>This can be simplified into weighted percentages…</a:t>
            </a:r>
          </a:p>
          <a:p>
            <a:pPr marL="0" indent="0">
              <a:buNone/>
            </a:pPr>
            <a:endParaRPr lang="en-GB" dirty="0">
              <a:solidFill>
                <a:schemeClr val="tx2">
                  <a:lumMod val="20000"/>
                  <a:lumOff val="80000"/>
                </a:schemeClr>
              </a:solidFill>
            </a:endParaRPr>
          </a:p>
          <a:p>
            <a:r>
              <a:rPr lang="en-GB" dirty="0">
                <a:solidFill>
                  <a:schemeClr val="tx2">
                    <a:lumMod val="20000"/>
                    <a:lumOff val="80000"/>
                  </a:schemeClr>
                </a:solidFill>
              </a:rPr>
              <a:t>The % of equity + % of debt = 100%</a:t>
            </a:r>
          </a:p>
          <a:p>
            <a:endParaRPr lang="en-GB" dirty="0">
              <a:solidFill>
                <a:schemeClr val="tx2">
                  <a:lumMod val="20000"/>
                  <a:lumOff val="80000"/>
                </a:schemeClr>
              </a:solidFill>
            </a:endParaRPr>
          </a:p>
          <a:p>
            <a:r>
              <a:rPr lang="en-GB" dirty="0">
                <a:solidFill>
                  <a:schemeClr val="tx2">
                    <a:lumMod val="20000"/>
                    <a:lumOff val="80000"/>
                  </a:schemeClr>
                </a:solidFill>
              </a:rPr>
              <a:t>For example, a firm with £100m of capital</a:t>
            </a:r>
          </a:p>
          <a:p>
            <a:endParaRPr lang="en-GB" dirty="0">
              <a:solidFill>
                <a:schemeClr val="tx2">
                  <a:lumMod val="20000"/>
                  <a:lumOff val="80000"/>
                </a:schemeClr>
              </a:solidFill>
            </a:endParaRPr>
          </a:p>
          <a:p>
            <a:r>
              <a:rPr lang="en-GB" dirty="0">
                <a:solidFill>
                  <a:schemeClr val="tx2">
                    <a:lumMod val="20000"/>
                    <a:lumOff val="80000"/>
                  </a:schemeClr>
                </a:solidFill>
              </a:rPr>
              <a:t>Value of equity is £70m = 70%</a:t>
            </a:r>
          </a:p>
          <a:p>
            <a:pPr marL="0" indent="0">
              <a:buNone/>
            </a:pPr>
            <a:endParaRPr lang="en-GB" dirty="0">
              <a:solidFill>
                <a:schemeClr val="tx2">
                  <a:lumMod val="20000"/>
                  <a:lumOff val="80000"/>
                </a:schemeClr>
              </a:solidFill>
            </a:endParaRPr>
          </a:p>
          <a:p>
            <a:r>
              <a:rPr lang="en-GB" dirty="0">
                <a:solidFill>
                  <a:schemeClr val="tx2">
                    <a:lumMod val="20000"/>
                    <a:lumOff val="80000"/>
                  </a:schemeClr>
                </a:solidFill>
              </a:rPr>
              <a:t>Value of debt is £30m = 30%</a:t>
            </a:r>
          </a:p>
        </p:txBody>
      </p:sp>
      <p:sp>
        <p:nvSpPr>
          <p:cNvPr id="4" name="Slide Number Placeholder 3">
            <a:extLst>
              <a:ext uri="{FF2B5EF4-FFF2-40B4-BE49-F238E27FC236}">
                <a16:creationId xmlns:a16="http://schemas.microsoft.com/office/drawing/2014/main" id="{02D3CD82-E247-CA09-8D58-39CDC6F600DE}"/>
              </a:ext>
            </a:extLst>
          </p:cNvPr>
          <p:cNvSpPr>
            <a:spLocks noGrp="1"/>
          </p:cNvSpPr>
          <p:nvPr>
            <p:ph type="sldNum" sz="quarter" idx="12"/>
          </p:nvPr>
        </p:nvSpPr>
        <p:spPr/>
        <p:txBody>
          <a:bodyPr/>
          <a:lstStyle/>
          <a:p>
            <a:fld id="{C3F65BB1-9206-4D7F-97F9-47DCC7DC6334}" type="slidenum">
              <a:rPr lang="en-GB" smtClean="0"/>
              <a:pPr/>
              <a:t>20</a:t>
            </a:fld>
            <a:endParaRPr lang="en-GB"/>
          </a:p>
        </p:txBody>
      </p:sp>
    </p:spTree>
    <p:extLst>
      <p:ext uri="{BB962C8B-B14F-4D97-AF65-F5344CB8AC3E}">
        <p14:creationId xmlns:p14="http://schemas.microsoft.com/office/powerpoint/2010/main" val="26005274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0BF49FE-35DC-CD65-653D-7A1B9823475D}"/>
              </a:ext>
            </a:extLst>
          </p:cNvPr>
          <p:cNvSpPr>
            <a:spLocks noGrp="1"/>
          </p:cNvSpPr>
          <p:nvPr>
            <p:ph type="title"/>
          </p:nvPr>
        </p:nvSpPr>
        <p:spPr>
          <a:xfrm>
            <a:off x="0" y="0"/>
            <a:ext cx="9144000" cy="1417638"/>
          </a:xfrm>
        </p:spPr>
        <p:txBody>
          <a:bodyPr/>
          <a:lstStyle/>
          <a:p>
            <a:r>
              <a:rPr lang="en-GB" dirty="0"/>
              <a:t>Balance of debt and equity </a:t>
            </a:r>
          </a:p>
        </p:txBody>
      </p:sp>
      <p:sp>
        <p:nvSpPr>
          <p:cNvPr id="4" name="Slide Number Placeholder 3">
            <a:extLst>
              <a:ext uri="{FF2B5EF4-FFF2-40B4-BE49-F238E27FC236}">
                <a16:creationId xmlns:a16="http://schemas.microsoft.com/office/drawing/2014/main" id="{28A7D1A1-0DAB-D3E0-1D50-344ACFEBAB49}"/>
              </a:ext>
            </a:extLst>
          </p:cNvPr>
          <p:cNvSpPr>
            <a:spLocks noGrp="1"/>
          </p:cNvSpPr>
          <p:nvPr>
            <p:ph type="sldNum" sz="quarter" idx="12"/>
          </p:nvPr>
        </p:nvSpPr>
        <p:spPr/>
        <p:txBody>
          <a:bodyPr/>
          <a:lstStyle/>
          <a:p>
            <a:fld id="{C3F65BB1-9206-4D7F-97F9-47DCC7DC6334}" type="slidenum">
              <a:rPr lang="en-GB" smtClean="0"/>
              <a:pPr/>
              <a:t>21</a:t>
            </a:fld>
            <a:endParaRPr lang="en-GB"/>
          </a:p>
        </p:txBody>
      </p:sp>
      <p:graphicFrame>
        <p:nvGraphicFramePr>
          <p:cNvPr id="7" name="Content Placeholder 6">
            <a:extLst>
              <a:ext uri="{FF2B5EF4-FFF2-40B4-BE49-F238E27FC236}">
                <a16:creationId xmlns:a16="http://schemas.microsoft.com/office/drawing/2014/main" id="{45E4AA21-5BE2-A983-16F5-A2893D0D200C}"/>
              </a:ext>
            </a:extLst>
          </p:cNvPr>
          <p:cNvGraphicFramePr>
            <a:graphicFrameLocks noGrp="1"/>
          </p:cNvGraphicFramePr>
          <p:nvPr>
            <p:ph idx="1"/>
            <p:extLst>
              <p:ext uri="{D42A27DB-BD31-4B8C-83A1-F6EECF244321}">
                <p14:modId xmlns:p14="http://schemas.microsoft.com/office/powerpoint/2010/main" val="3654649261"/>
              </p:ext>
            </p:extLst>
          </p:nvPr>
        </p:nvGraphicFramePr>
        <p:xfrm>
          <a:off x="0" y="1417638"/>
          <a:ext cx="9144000" cy="431561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87284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D290094-E668-43E0-FAF6-3F3C41C70E37}"/>
              </a:ext>
            </a:extLst>
          </p:cNvPr>
          <p:cNvSpPr txBox="1"/>
          <p:nvPr/>
        </p:nvSpPr>
        <p:spPr>
          <a:xfrm>
            <a:off x="163451" y="2669103"/>
            <a:ext cx="1638300" cy="954107"/>
          </a:xfrm>
          <a:prstGeom prst="rect">
            <a:avLst/>
          </a:prstGeom>
          <a:solidFill>
            <a:schemeClr val="tx2">
              <a:lumMod val="75000"/>
            </a:schemeClr>
          </a:solidFill>
        </p:spPr>
        <p:style>
          <a:lnRef idx="2">
            <a:schemeClr val="accent4"/>
          </a:lnRef>
          <a:fillRef idx="1">
            <a:schemeClr val="lt1"/>
          </a:fillRef>
          <a:effectRef idx="0">
            <a:schemeClr val="accent4"/>
          </a:effectRef>
          <a:fontRef idx="minor">
            <a:schemeClr val="dk1"/>
          </a:fontRef>
        </p:style>
        <p:txBody>
          <a:bodyPr wrap="square">
            <a:spAutoFit/>
          </a:bodyPr>
          <a:lstStyle/>
          <a:p>
            <a:pPr algn="ctr" eaLnBrk="1" fontAlgn="auto" hangingPunct="1">
              <a:spcBef>
                <a:spcPts val="0"/>
              </a:spcBef>
              <a:spcAft>
                <a:spcPts val="0"/>
              </a:spcAft>
              <a:defRPr/>
            </a:pPr>
            <a:r>
              <a:rPr lang="en-GB" sz="2800" dirty="0">
                <a:solidFill>
                  <a:schemeClr val="tx2">
                    <a:lumMod val="20000"/>
                    <a:lumOff val="80000"/>
                  </a:schemeClr>
                </a:solidFill>
                <a:cs typeface="Calibri" pitchFamily="34" charset="0"/>
              </a:rPr>
              <a:t>% of equity</a:t>
            </a:r>
          </a:p>
        </p:txBody>
      </p:sp>
      <p:sp>
        <p:nvSpPr>
          <p:cNvPr id="74755" name="TextBox 5">
            <a:extLst>
              <a:ext uri="{FF2B5EF4-FFF2-40B4-BE49-F238E27FC236}">
                <a16:creationId xmlns:a16="http://schemas.microsoft.com/office/drawing/2014/main" id="{40D0FA79-5F94-467D-818B-DA920189DF89}"/>
              </a:ext>
            </a:extLst>
          </p:cNvPr>
          <p:cNvSpPr txBox="1">
            <a:spLocks noChangeArrowheads="1"/>
          </p:cNvSpPr>
          <p:nvPr/>
        </p:nvSpPr>
        <p:spPr bwMode="auto">
          <a:xfrm>
            <a:off x="2357438" y="2617788"/>
            <a:ext cx="1439862"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eaLnBrk="1" hangingPunct="1"/>
            <a:r>
              <a:rPr lang="en-GB" altLang="en-US" sz="2400" b="1">
                <a:latin typeface="Calibri" panose="020F0502020204030204" pitchFamily="34" charset="0"/>
                <a:cs typeface="Calibri" panose="020F0502020204030204" pitchFamily="34" charset="0"/>
              </a:rPr>
              <a:t>Cost of Equity</a:t>
            </a:r>
          </a:p>
        </p:txBody>
      </p:sp>
      <p:sp>
        <p:nvSpPr>
          <p:cNvPr id="74756" name="TextBox 6">
            <a:extLst>
              <a:ext uri="{FF2B5EF4-FFF2-40B4-BE49-F238E27FC236}">
                <a16:creationId xmlns:a16="http://schemas.microsoft.com/office/drawing/2014/main" id="{B00A632F-4866-2A10-2086-F4FC77DA3CD8}"/>
              </a:ext>
            </a:extLst>
          </p:cNvPr>
          <p:cNvSpPr txBox="1">
            <a:spLocks noChangeArrowheads="1"/>
          </p:cNvSpPr>
          <p:nvPr/>
        </p:nvSpPr>
        <p:spPr bwMode="auto">
          <a:xfrm>
            <a:off x="5641577" y="2615232"/>
            <a:ext cx="122396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eaLnBrk="1" hangingPunct="1"/>
            <a:r>
              <a:rPr lang="en-GB" altLang="en-US" sz="2400" b="1" dirty="0">
                <a:latin typeface="Calibri" panose="020F0502020204030204" pitchFamily="34" charset="0"/>
                <a:cs typeface="Calibri" panose="020F0502020204030204" pitchFamily="34" charset="0"/>
              </a:rPr>
              <a:t>Cost of Debt</a:t>
            </a:r>
          </a:p>
        </p:txBody>
      </p:sp>
      <p:sp>
        <p:nvSpPr>
          <p:cNvPr id="8" name="TextBox 7">
            <a:extLst>
              <a:ext uri="{FF2B5EF4-FFF2-40B4-BE49-F238E27FC236}">
                <a16:creationId xmlns:a16="http://schemas.microsoft.com/office/drawing/2014/main" id="{207F5820-368B-6165-526C-B2D345508410}"/>
              </a:ext>
            </a:extLst>
          </p:cNvPr>
          <p:cNvSpPr txBox="1"/>
          <p:nvPr/>
        </p:nvSpPr>
        <p:spPr>
          <a:xfrm>
            <a:off x="7331025" y="2664153"/>
            <a:ext cx="1584325" cy="954107"/>
          </a:xfrm>
          <a:prstGeom prst="rect">
            <a:avLst/>
          </a:prstGeom>
          <a:solidFill>
            <a:schemeClr val="tx2">
              <a:lumMod val="75000"/>
            </a:schemeClr>
          </a:solidFill>
        </p:spPr>
        <p:style>
          <a:lnRef idx="2">
            <a:schemeClr val="accent4"/>
          </a:lnRef>
          <a:fillRef idx="1">
            <a:schemeClr val="lt1"/>
          </a:fillRef>
          <a:effectRef idx="0">
            <a:schemeClr val="accent4"/>
          </a:effectRef>
          <a:fontRef idx="minor">
            <a:schemeClr val="dk1"/>
          </a:fontRef>
        </p:style>
        <p:txBody>
          <a:bodyPr>
            <a:spAutoFit/>
          </a:bodyPr>
          <a:lstStyle/>
          <a:p>
            <a:pPr algn="ctr" eaLnBrk="1" fontAlgn="auto" hangingPunct="1">
              <a:spcBef>
                <a:spcPts val="0"/>
              </a:spcBef>
              <a:spcAft>
                <a:spcPts val="0"/>
              </a:spcAft>
              <a:defRPr/>
            </a:pPr>
            <a:r>
              <a:rPr lang="en-GB" sz="2800" dirty="0">
                <a:solidFill>
                  <a:schemeClr val="tx2">
                    <a:lumMod val="20000"/>
                    <a:lumOff val="80000"/>
                  </a:schemeClr>
                </a:solidFill>
                <a:cs typeface="Calibri" pitchFamily="34" charset="0"/>
              </a:rPr>
              <a:t>% of debt</a:t>
            </a:r>
          </a:p>
        </p:txBody>
      </p:sp>
      <p:sp>
        <p:nvSpPr>
          <p:cNvPr id="9" name="Right Arrow 8">
            <a:extLst>
              <a:ext uri="{FF2B5EF4-FFF2-40B4-BE49-F238E27FC236}">
                <a16:creationId xmlns:a16="http://schemas.microsoft.com/office/drawing/2014/main" id="{2A5E1741-0797-D1D1-7AA4-31C78C3C6C9B}"/>
              </a:ext>
            </a:extLst>
          </p:cNvPr>
          <p:cNvSpPr/>
          <p:nvPr/>
        </p:nvSpPr>
        <p:spPr>
          <a:xfrm>
            <a:off x="1845804" y="2956863"/>
            <a:ext cx="539303" cy="2919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Right Arrow 10">
            <a:extLst>
              <a:ext uri="{FF2B5EF4-FFF2-40B4-BE49-F238E27FC236}">
                <a16:creationId xmlns:a16="http://schemas.microsoft.com/office/drawing/2014/main" id="{5FA5AC78-062D-A6EB-398B-BB646208D5FF}"/>
              </a:ext>
            </a:extLst>
          </p:cNvPr>
          <p:cNvSpPr/>
          <p:nvPr/>
        </p:nvSpPr>
        <p:spPr>
          <a:xfrm rot="10800000">
            <a:off x="6798048" y="2981729"/>
            <a:ext cx="465485" cy="25044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Bent-Up Arrow 11">
            <a:extLst>
              <a:ext uri="{FF2B5EF4-FFF2-40B4-BE49-F238E27FC236}">
                <a16:creationId xmlns:a16="http://schemas.microsoft.com/office/drawing/2014/main" id="{13E32921-1610-6F73-EDE8-C451B86DA397}"/>
              </a:ext>
            </a:extLst>
          </p:cNvPr>
          <p:cNvSpPr/>
          <p:nvPr/>
        </p:nvSpPr>
        <p:spPr>
          <a:xfrm rot="10800000">
            <a:off x="4708898" y="2871787"/>
            <a:ext cx="865187" cy="1152525"/>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 name="Bent-Up Arrow 14">
            <a:extLst>
              <a:ext uri="{FF2B5EF4-FFF2-40B4-BE49-F238E27FC236}">
                <a16:creationId xmlns:a16="http://schemas.microsoft.com/office/drawing/2014/main" id="{DDBEA38D-28A5-8089-651D-83EB37887177}"/>
              </a:ext>
            </a:extLst>
          </p:cNvPr>
          <p:cNvSpPr/>
          <p:nvPr/>
        </p:nvSpPr>
        <p:spPr>
          <a:xfrm flipV="1">
            <a:off x="3487799" y="2852737"/>
            <a:ext cx="865188" cy="1152525"/>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 name="TextBox 15">
            <a:extLst>
              <a:ext uri="{FF2B5EF4-FFF2-40B4-BE49-F238E27FC236}">
                <a16:creationId xmlns:a16="http://schemas.microsoft.com/office/drawing/2014/main" id="{D814F425-A067-9AE9-29B0-D1EF3D4B75E8}"/>
              </a:ext>
            </a:extLst>
          </p:cNvPr>
          <p:cNvSpPr txBox="1"/>
          <p:nvPr/>
        </p:nvSpPr>
        <p:spPr>
          <a:xfrm>
            <a:off x="1978024" y="4509120"/>
            <a:ext cx="5184775" cy="954088"/>
          </a:xfrm>
          <a:prstGeom prst="rect">
            <a:avLst/>
          </a:prstGeom>
          <a:solidFill>
            <a:schemeClr val="tx2">
              <a:lumMod val="75000"/>
            </a:schemeClr>
          </a:solidFill>
        </p:spPr>
        <p:style>
          <a:lnRef idx="2">
            <a:schemeClr val="accent4"/>
          </a:lnRef>
          <a:fillRef idx="1">
            <a:schemeClr val="lt1"/>
          </a:fillRef>
          <a:effectRef idx="0">
            <a:schemeClr val="accent4"/>
          </a:effectRef>
          <a:fontRef idx="minor">
            <a:schemeClr val="dk1"/>
          </a:fontRef>
        </p:style>
        <p:txBody>
          <a:bodyPr>
            <a:spAutoFit/>
          </a:bodyPr>
          <a:lstStyle/>
          <a:p>
            <a:pPr algn="ctr" eaLnBrk="1" fontAlgn="auto" hangingPunct="1">
              <a:spcBef>
                <a:spcPts val="0"/>
              </a:spcBef>
              <a:spcAft>
                <a:spcPts val="0"/>
              </a:spcAft>
              <a:defRPr/>
            </a:pPr>
            <a:r>
              <a:rPr lang="en-GB" sz="2800" dirty="0">
                <a:solidFill>
                  <a:schemeClr val="tx2">
                    <a:lumMod val="20000"/>
                    <a:lumOff val="80000"/>
                  </a:schemeClr>
                </a:solidFill>
                <a:cs typeface="Calibri" pitchFamily="34" charset="0"/>
              </a:rPr>
              <a:t>Weighted Average Cost of Capital (WACC)</a:t>
            </a:r>
          </a:p>
        </p:txBody>
      </p:sp>
      <p:sp>
        <p:nvSpPr>
          <p:cNvPr id="74763" name="Slide Number Placeholder 1">
            <a:extLst>
              <a:ext uri="{FF2B5EF4-FFF2-40B4-BE49-F238E27FC236}">
                <a16:creationId xmlns:a16="http://schemas.microsoft.com/office/drawing/2014/main" id="{06E64202-A76C-7234-6ED9-B6575A08A61D}"/>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FD24A170-7330-4BFE-87E2-C486AE5984BF}" type="slidenum">
              <a:rPr lang="en-GB" altLang="en-US">
                <a:solidFill>
                  <a:schemeClr val="bg1"/>
                </a:solidFill>
              </a:rPr>
              <a:pPr/>
              <a:t>22</a:t>
            </a:fld>
            <a:endParaRPr lang="en-GB" altLang="en-US">
              <a:solidFill>
                <a:schemeClr val="bg1"/>
              </a:solidFill>
            </a:endParaRPr>
          </a:p>
        </p:txBody>
      </p:sp>
      <p:sp>
        <p:nvSpPr>
          <p:cNvPr id="74764" name="Rectangle 4">
            <a:extLst>
              <a:ext uri="{FF2B5EF4-FFF2-40B4-BE49-F238E27FC236}">
                <a16:creationId xmlns:a16="http://schemas.microsoft.com/office/drawing/2014/main" id="{4A9A21D6-AC19-580A-B470-CAF7426C126D}"/>
              </a:ext>
            </a:extLst>
          </p:cNvPr>
          <p:cNvSpPr txBox="1">
            <a:spLocks noChangeArrowheads="1"/>
          </p:cNvSpPr>
          <p:nvPr/>
        </p:nvSpPr>
        <p:spPr bwMode="auto">
          <a:xfrm>
            <a:off x="0" y="1"/>
            <a:ext cx="9144000" cy="1554162"/>
          </a:xfrm>
          <a:prstGeom prst="rect">
            <a:avLst/>
          </a:prstGeom>
          <a:solidFill>
            <a:schemeClr val="tx2">
              <a:lumMod val="40000"/>
              <a:lumOff val="60000"/>
            </a:schemeClr>
          </a:solidFill>
          <a:ln>
            <a:noFill/>
          </a:ln>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Century Gothic" panose="020B0502020202020204" pitchFamily="34" charset="0"/>
              </a:defRPr>
            </a:lvl1pPr>
            <a:lvl2pPr marL="685800" indent="-282575">
              <a:spcBef>
                <a:spcPts val="1000"/>
              </a:spcBef>
              <a:buClr>
                <a:schemeClr val="accent1"/>
              </a:buClr>
              <a:buSzPct val="80000"/>
              <a:buFont typeface="Wingdings 3" panose="05040102010807070707" pitchFamily="18" charset="2"/>
              <a:buChar char=""/>
              <a:defRPr sz="1600">
                <a:solidFill>
                  <a:srgbClr val="404040"/>
                </a:solidFill>
                <a:latin typeface="Century Gothic" panose="020B0502020202020204" pitchFamily="34" charset="0"/>
              </a:defRPr>
            </a:lvl2pPr>
            <a:lvl3pPr marL="958850" indent="-228600">
              <a:spcBef>
                <a:spcPts val="1000"/>
              </a:spcBef>
              <a:buClr>
                <a:schemeClr val="accent1"/>
              </a:buClr>
              <a:buSzPct val="80000"/>
              <a:buFont typeface="Wingdings 3" panose="05040102010807070707" pitchFamily="18" charset="2"/>
              <a:buChar char=""/>
              <a:defRPr sz="1400">
                <a:solidFill>
                  <a:srgbClr val="404040"/>
                </a:solidFill>
                <a:latin typeface="Century Gothic" panose="020B0502020202020204" pitchFamily="34" charset="0"/>
              </a:defRPr>
            </a:lvl3pPr>
            <a:lvl4pPr marL="1233488"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4pPr>
            <a:lvl5pPr marL="1508125"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5pPr>
            <a:lvl6pPr marL="19653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6pPr>
            <a:lvl7pPr marL="24225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7pPr>
            <a:lvl8pPr marL="28797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8pPr>
            <a:lvl9pPr marL="33369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9pPr>
          </a:lstStyle>
          <a:p>
            <a:pPr algn="ctr" eaLnBrk="1" hangingPunct="1">
              <a:spcBef>
                <a:spcPct val="0"/>
              </a:spcBef>
              <a:buClrTx/>
              <a:buSzTx/>
              <a:buFontTx/>
              <a:buNone/>
            </a:pPr>
            <a:r>
              <a:rPr lang="en-GB" altLang="en-US" sz="3600" dirty="0">
                <a:solidFill>
                  <a:schemeClr val="tx2">
                    <a:lumMod val="75000"/>
                  </a:schemeClr>
                </a:solidFill>
                <a:latin typeface="Arial" panose="020B0604020202020204" pitchFamily="34" charset="0"/>
                <a:cs typeface="Arial" panose="020B0604020202020204" pitchFamily="34" charset="0"/>
              </a:rPr>
              <a:t>Weighted Average Cost of Capital (WACC) - 2</a:t>
            </a:r>
          </a:p>
        </p:txBody>
      </p:sp>
    </p:spTree>
  </p:cSld>
  <p:clrMapOvr>
    <a:masterClrMapping/>
  </p:clrMapOvr>
  <p:transition>
    <p:dissolv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1" name="Rectangle 4">
            <a:extLst>
              <a:ext uri="{FF2B5EF4-FFF2-40B4-BE49-F238E27FC236}">
                <a16:creationId xmlns:a16="http://schemas.microsoft.com/office/drawing/2014/main" id="{3E36D70C-DCB4-A686-6381-54345213A4FE}"/>
              </a:ext>
            </a:extLst>
          </p:cNvPr>
          <p:cNvSpPr>
            <a:spLocks noGrp="1" noChangeArrowheads="1"/>
          </p:cNvSpPr>
          <p:nvPr>
            <p:ph type="title"/>
          </p:nvPr>
        </p:nvSpPr>
        <p:spPr>
          <a:xfrm>
            <a:off x="19999" y="-171400"/>
            <a:ext cx="9144000" cy="1143000"/>
          </a:xfrm>
          <a:solidFill>
            <a:schemeClr val="tx2">
              <a:lumMod val="40000"/>
              <a:lumOff val="60000"/>
            </a:schemeClr>
          </a:solidFill>
        </p:spPr>
        <p:txBody>
          <a:bodyPr>
            <a:noAutofit/>
          </a:bodyPr>
          <a:lstStyle/>
          <a:p>
            <a:pPr algn="ctr" eaLnBrk="1" hangingPunct="1"/>
            <a:r>
              <a:rPr lang="en-GB" altLang="en-US" sz="3600" dirty="0">
                <a:cs typeface="Calibri" panose="020F0502020204030204" pitchFamily="34" charset="0"/>
              </a:rPr>
              <a:t>Weighted Average Cost of Capital (WACC) - 3</a:t>
            </a:r>
          </a:p>
        </p:txBody>
      </p:sp>
      <p:sp>
        <p:nvSpPr>
          <p:cNvPr id="75780" name="Content Placeholder 8">
            <a:extLst>
              <a:ext uri="{FF2B5EF4-FFF2-40B4-BE49-F238E27FC236}">
                <a16:creationId xmlns:a16="http://schemas.microsoft.com/office/drawing/2014/main" id="{642D8114-C1A0-5EB0-0711-723AFBC936CE}"/>
              </a:ext>
            </a:extLst>
          </p:cNvPr>
          <p:cNvSpPr>
            <a:spLocks noGrp="1" noChangeArrowheads="1"/>
          </p:cNvSpPr>
          <p:nvPr>
            <p:ph idx="1"/>
          </p:nvPr>
        </p:nvSpPr>
        <p:spPr>
          <a:xfrm>
            <a:off x="19999" y="868316"/>
            <a:ext cx="9144000" cy="4936948"/>
          </a:xfrm>
          <a:solidFill>
            <a:schemeClr val="tx2">
              <a:lumMod val="75000"/>
            </a:schemeClr>
          </a:solidFill>
        </p:spPr>
        <p:txBody>
          <a:bodyPr>
            <a:normAutofit/>
          </a:bodyPr>
          <a:lstStyle/>
          <a:p>
            <a:pPr marL="0" indent="0" eaLnBrk="1" hangingPunct="1">
              <a:buNone/>
            </a:pPr>
            <a:r>
              <a:rPr lang="en-GB" altLang="en-US" sz="4000" dirty="0">
                <a:solidFill>
                  <a:schemeClr val="tx2">
                    <a:lumMod val="40000"/>
                    <a:lumOff val="60000"/>
                  </a:schemeClr>
                </a:solidFill>
                <a:latin typeface="Calibri" panose="020F0502020204030204" pitchFamily="34" charset="0"/>
                <a:cs typeface="Calibri" panose="020F0502020204030204" pitchFamily="34" charset="0"/>
              </a:rPr>
              <a:t>If a business is funded entirely by debt which has an interest rate of 10%</a:t>
            </a:r>
          </a:p>
          <a:p>
            <a:pPr marL="0" indent="0" eaLnBrk="1" hangingPunct="1">
              <a:buNone/>
            </a:pPr>
            <a:endParaRPr lang="en-GB" altLang="en-US" dirty="0"/>
          </a:p>
        </p:txBody>
      </p:sp>
      <p:sp>
        <p:nvSpPr>
          <p:cNvPr id="75779" name="Slide Number Placeholder 2">
            <a:extLst>
              <a:ext uri="{FF2B5EF4-FFF2-40B4-BE49-F238E27FC236}">
                <a16:creationId xmlns:a16="http://schemas.microsoft.com/office/drawing/2014/main" id="{912E0E73-CE40-F999-9F3C-E53AF194A656}"/>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35C07D3F-CB4A-4666-95FC-A650B66B3DDB}" type="slidenum">
              <a:rPr lang="en-GB" altLang="en-US">
                <a:solidFill>
                  <a:schemeClr val="bg1"/>
                </a:solidFill>
              </a:rPr>
              <a:pPr/>
              <a:t>23</a:t>
            </a:fld>
            <a:endParaRPr lang="en-GB" altLang="en-US">
              <a:solidFill>
                <a:schemeClr val="bg1"/>
              </a:solidFill>
            </a:endParaRPr>
          </a:p>
        </p:txBody>
      </p:sp>
      <p:sp>
        <p:nvSpPr>
          <p:cNvPr id="4" name="Text Placeholder 3">
            <a:extLst>
              <a:ext uri="{FF2B5EF4-FFF2-40B4-BE49-F238E27FC236}">
                <a16:creationId xmlns:a16="http://schemas.microsoft.com/office/drawing/2014/main" id="{F0916668-9ED9-6A1F-D56C-1143D5903AB2}"/>
              </a:ext>
            </a:extLst>
          </p:cNvPr>
          <p:cNvSpPr>
            <a:spLocks noGrp="1"/>
          </p:cNvSpPr>
          <p:nvPr>
            <p:ph type="body" sz="half" idx="4294967295"/>
          </p:nvPr>
        </p:nvSpPr>
        <p:spPr>
          <a:xfrm>
            <a:off x="2339752" y="3212976"/>
            <a:ext cx="5040560" cy="1541463"/>
          </a:xfrm>
          <a:solidFill>
            <a:schemeClr val="tx2">
              <a:lumMod val="75000"/>
            </a:schemeClr>
          </a:solidFill>
        </p:spPr>
        <p:txBody>
          <a:bodyPr rtlCol="0">
            <a:normAutofit fontScale="47500" lnSpcReduction="20000"/>
          </a:bodyPr>
          <a:lstStyle/>
          <a:p>
            <a:pPr marL="365760" indent="-256032" eaLnBrk="1" fontAlgn="auto" hangingPunct="1">
              <a:spcAft>
                <a:spcPts val="0"/>
              </a:spcAft>
              <a:buFontTx/>
              <a:buNone/>
              <a:defRPr/>
            </a:pPr>
            <a:r>
              <a:rPr lang="en-GB" altLang="en-US" sz="2800" dirty="0">
                <a:solidFill>
                  <a:schemeClr val="tx1">
                    <a:lumMod val="75000"/>
                    <a:lumOff val="25000"/>
                  </a:schemeClr>
                </a:solidFill>
                <a:cs typeface="Calibri" pitchFamily="34" charset="0"/>
              </a:rPr>
              <a:t> </a:t>
            </a:r>
            <a:r>
              <a:rPr lang="en-GB" altLang="en-US" sz="8000" dirty="0">
                <a:solidFill>
                  <a:schemeClr val="tx2">
                    <a:lumMod val="20000"/>
                    <a:lumOff val="80000"/>
                  </a:schemeClr>
                </a:solidFill>
                <a:latin typeface="Calibri" panose="020F0502020204030204" pitchFamily="34" charset="0"/>
                <a:cs typeface="Calibri" panose="020F0502020204030204" pitchFamily="34" charset="0"/>
              </a:rPr>
              <a:t>The cost of capital will  obviously be 10%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1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5" name="Rectangle 4">
            <a:extLst>
              <a:ext uri="{FF2B5EF4-FFF2-40B4-BE49-F238E27FC236}">
                <a16:creationId xmlns:a16="http://schemas.microsoft.com/office/drawing/2014/main" id="{F1382180-29F4-0B97-2BCF-DFB78B294C1B}"/>
              </a:ext>
            </a:extLst>
          </p:cNvPr>
          <p:cNvSpPr>
            <a:spLocks noGrp="1" noChangeArrowheads="1"/>
          </p:cNvSpPr>
          <p:nvPr>
            <p:ph type="title"/>
          </p:nvPr>
        </p:nvSpPr>
        <p:spPr>
          <a:xfrm>
            <a:off x="0" y="0"/>
            <a:ext cx="9144000" cy="1417638"/>
          </a:xfrm>
          <a:solidFill>
            <a:schemeClr val="tx2">
              <a:lumMod val="40000"/>
              <a:lumOff val="60000"/>
            </a:schemeClr>
          </a:solidFill>
        </p:spPr>
        <p:txBody>
          <a:bodyPr>
            <a:noAutofit/>
          </a:bodyPr>
          <a:lstStyle/>
          <a:p>
            <a:pPr algn="ctr" eaLnBrk="1" hangingPunct="1"/>
            <a:r>
              <a:rPr lang="en-GB" altLang="en-US" sz="3600" dirty="0">
                <a:cs typeface="Calibri" panose="020F0502020204030204" pitchFamily="34" charset="0"/>
              </a:rPr>
              <a:t>Weighted Average Cost of Capital </a:t>
            </a:r>
            <a:br>
              <a:rPr lang="en-GB" altLang="en-US" sz="3600" dirty="0">
                <a:cs typeface="Calibri" panose="020F0502020204030204" pitchFamily="34" charset="0"/>
              </a:rPr>
            </a:br>
            <a:r>
              <a:rPr lang="en-GB" altLang="en-US" sz="3600" dirty="0">
                <a:cs typeface="Calibri" panose="020F0502020204030204" pitchFamily="34" charset="0"/>
              </a:rPr>
              <a:t>(WACC) - 4</a:t>
            </a:r>
          </a:p>
        </p:txBody>
      </p:sp>
      <p:sp>
        <p:nvSpPr>
          <p:cNvPr id="76804" name="Content Placeholder 6">
            <a:extLst>
              <a:ext uri="{FF2B5EF4-FFF2-40B4-BE49-F238E27FC236}">
                <a16:creationId xmlns:a16="http://schemas.microsoft.com/office/drawing/2014/main" id="{AE85B949-76A4-A341-8278-7E375477B15C}"/>
              </a:ext>
            </a:extLst>
          </p:cNvPr>
          <p:cNvSpPr>
            <a:spLocks noGrp="1" noChangeArrowheads="1"/>
          </p:cNvSpPr>
          <p:nvPr>
            <p:ph idx="1"/>
          </p:nvPr>
        </p:nvSpPr>
        <p:spPr>
          <a:xfrm>
            <a:off x="0" y="1417638"/>
            <a:ext cx="9144000" cy="4315618"/>
          </a:xfrm>
          <a:solidFill>
            <a:schemeClr val="tx2">
              <a:lumMod val="75000"/>
            </a:schemeClr>
          </a:solidFill>
        </p:spPr>
        <p:txBody>
          <a:bodyPr>
            <a:normAutofit/>
          </a:bodyPr>
          <a:lstStyle/>
          <a:p>
            <a:pPr marL="0" indent="0" eaLnBrk="1" hangingPunct="1">
              <a:buNone/>
            </a:pPr>
            <a:r>
              <a:rPr lang="en-GB" altLang="en-US" sz="4000" dirty="0">
                <a:latin typeface="Calibri" panose="020F0502020204030204" pitchFamily="34" charset="0"/>
                <a:cs typeface="Calibri" panose="020F0502020204030204" pitchFamily="34" charset="0"/>
              </a:rPr>
              <a:t>If a business is funded entirely by equity which has a return of 20%</a:t>
            </a:r>
          </a:p>
          <a:p>
            <a:pPr marL="0" indent="0" eaLnBrk="1" hangingPunct="1">
              <a:buNone/>
            </a:pPr>
            <a:endParaRPr lang="en-GB" altLang="en-US" dirty="0"/>
          </a:p>
        </p:txBody>
      </p:sp>
      <p:sp>
        <p:nvSpPr>
          <p:cNvPr id="76803" name="Slide Number Placeholder 2">
            <a:extLst>
              <a:ext uri="{FF2B5EF4-FFF2-40B4-BE49-F238E27FC236}">
                <a16:creationId xmlns:a16="http://schemas.microsoft.com/office/drawing/2014/main" id="{ABBE4ED1-4082-EDFF-6523-DA23EC561EB4}"/>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DA54B351-042E-4F4C-A38A-333B6F183F8E}" type="slidenum">
              <a:rPr lang="en-GB" altLang="en-US">
                <a:solidFill>
                  <a:schemeClr val="bg1"/>
                </a:solidFill>
              </a:rPr>
              <a:pPr/>
              <a:t>24</a:t>
            </a:fld>
            <a:endParaRPr lang="en-GB" altLang="en-US">
              <a:solidFill>
                <a:schemeClr val="bg1"/>
              </a:solidFill>
            </a:endParaRPr>
          </a:p>
        </p:txBody>
      </p:sp>
      <p:sp>
        <p:nvSpPr>
          <p:cNvPr id="4" name="Text Placeholder 3">
            <a:extLst>
              <a:ext uri="{FF2B5EF4-FFF2-40B4-BE49-F238E27FC236}">
                <a16:creationId xmlns:a16="http://schemas.microsoft.com/office/drawing/2014/main" id="{ADD5E66D-44D0-EAC0-33CF-6FD32E8864B8}"/>
              </a:ext>
            </a:extLst>
          </p:cNvPr>
          <p:cNvSpPr>
            <a:spLocks noGrp="1"/>
          </p:cNvSpPr>
          <p:nvPr>
            <p:ph type="body" sz="half" idx="4294967295"/>
          </p:nvPr>
        </p:nvSpPr>
        <p:spPr>
          <a:xfrm>
            <a:off x="1763688" y="2996952"/>
            <a:ext cx="4824536" cy="1584325"/>
          </a:xfrm>
          <a:solidFill>
            <a:schemeClr val="tx2">
              <a:lumMod val="75000"/>
            </a:schemeClr>
          </a:solidFill>
        </p:spPr>
        <p:txBody>
          <a:bodyPr rtlCol="0">
            <a:normAutofit/>
          </a:bodyPr>
          <a:lstStyle/>
          <a:p>
            <a:pPr marL="365760" indent="-256032" eaLnBrk="1" fontAlgn="auto" hangingPunct="1">
              <a:spcAft>
                <a:spcPts val="0"/>
              </a:spcAft>
              <a:buFontTx/>
              <a:buNone/>
              <a:defRPr/>
            </a:pPr>
            <a:r>
              <a:rPr lang="en-GB" altLang="en-US" sz="2800" dirty="0">
                <a:solidFill>
                  <a:schemeClr val="tx2">
                    <a:lumMod val="40000"/>
                    <a:lumOff val="60000"/>
                  </a:schemeClr>
                </a:solidFill>
                <a:cs typeface="Calibri" pitchFamily="34" charset="0"/>
              </a:rPr>
              <a:t> </a:t>
            </a:r>
            <a:r>
              <a:rPr lang="en-GB" altLang="en-US" sz="3600" dirty="0">
                <a:solidFill>
                  <a:schemeClr val="tx2">
                    <a:lumMod val="20000"/>
                    <a:lumOff val="80000"/>
                  </a:schemeClr>
                </a:solidFill>
                <a:latin typeface="Calibri" panose="020F0502020204030204" pitchFamily="34" charset="0"/>
                <a:cs typeface="Calibri" panose="020F0502020204030204" pitchFamily="34" charset="0"/>
              </a:rPr>
              <a:t>The cost of capital will  obviously be … 20%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1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D35A5A30-C6FB-A748-B150-59DDC76C6B26}"/>
              </a:ext>
            </a:extLst>
          </p:cNvPr>
          <p:cNvSpPr>
            <a:spLocks noGrp="1"/>
          </p:cNvSpPr>
          <p:nvPr>
            <p:ph idx="1"/>
          </p:nvPr>
        </p:nvSpPr>
        <p:spPr>
          <a:xfrm>
            <a:off x="0" y="1172738"/>
            <a:ext cx="9144000" cy="4560517"/>
          </a:xfrm>
          <a:solidFill>
            <a:schemeClr val="tx2">
              <a:lumMod val="75000"/>
            </a:schemeClr>
          </a:solidFill>
        </p:spPr>
        <p:txBody>
          <a:bodyPr rtlCol="0">
            <a:normAutofit/>
          </a:bodyPr>
          <a:lstStyle/>
          <a:p>
            <a:pPr marL="365760" indent="-256032" eaLnBrk="1" fontAlgn="auto" hangingPunct="1">
              <a:spcAft>
                <a:spcPts val="0"/>
              </a:spcAft>
              <a:buFontTx/>
              <a:buNone/>
              <a:defRPr/>
            </a:pPr>
            <a:r>
              <a:rPr lang="en-GB" altLang="en-US" sz="2800" dirty="0">
                <a:solidFill>
                  <a:schemeClr val="tx2">
                    <a:lumMod val="40000"/>
                    <a:lumOff val="60000"/>
                  </a:schemeClr>
                </a:solidFill>
                <a:cs typeface="Calibri" pitchFamily="34" charset="0"/>
              </a:rPr>
              <a:t> </a:t>
            </a:r>
            <a:r>
              <a:rPr lang="en-GB" altLang="en-US" sz="3600" dirty="0">
                <a:cs typeface="Calibri" pitchFamily="34" charset="0"/>
              </a:rPr>
              <a:t>But what will the cost of capital be now ?</a:t>
            </a:r>
          </a:p>
        </p:txBody>
      </p:sp>
      <p:sp>
        <p:nvSpPr>
          <p:cNvPr id="77831" name="Slide Number Placeholder 2">
            <a:extLst>
              <a:ext uri="{FF2B5EF4-FFF2-40B4-BE49-F238E27FC236}">
                <a16:creationId xmlns:a16="http://schemas.microsoft.com/office/drawing/2014/main" id="{244B600E-8AE7-8227-4337-C323F7DCA328}"/>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770F7CC8-C33F-45B9-A6F0-FCF85AEA1506}" type="slidenum">
              <a:rPr lang="en-GB" altLang="en-US">
                <a:solidFill>
                  <a:schemeClr val="bg1"/>
                </a:solidFill>
              </a:rPr>
              <a:pPr/>
              <a:t>25</a:t>
            </a:fld>
            <a:endParaRPr lang="en-GB" altLang="en-US">
              <a:solidFill>
                <a:schemeClr val="bg1"/>
              </a:solidFill>
            </a:endParaRPr>
          </a:p>
        </p:txBody>
      </p:sp>
      <p:sp>
        <p:nvSpPr>
          <p:cNvPr id="7" name="TextBox 6">
            <a:extLst>
              <a:ext uri="{FF2B5EF4-FFF2-40B4-BE49-F238E27FC236}">
                <a16:creationId xmlns:a16="http://schemas.microsoft.com/office/drawing/2014/main" id="{E0DFE699-3F20-959A-0024-2DFF43303B32}"/>
              </a:ext>
            </a:extLst>
          </p:cNvPr>
          <p:cNvSpPr txBox="1">
            <a:spLocks noChangeArrowheads="1"/>
          </p:cNvSpPr>
          <p:nvPr/>
        </p:nvSpPr>
        <p:spPr bwMode="auto">
          <a:xfrm>
            <a:off x="1979712" y="2968162"/>
            <a:ext cx="1785938" cy="1323439"/>
          </a:xfrm>
          <a:prstGeom prst="rect">
            <a:avLst/>
          </a:prstGeom>
          <a:solidFill>
            <a:schemeClr val="tx2">
              <a:lumMod val="40000"/>
              <a:lumOff val="60000"/>
            </a:schemeClr>
          </a:solidFill>
          <a:ln>
            <a:noFill/>
          </a:ln>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ctr" eaLnBrk="1" hangingPunct="1"/>
            <a:r>
              <a:rPr lang="en-GB" altLang="en-US" sz="4000" b="1" dirty="0">
                <a:solidFill>
                  <a:schemeClr val="tx2">
                    <a:lumMod val="75000"/>
                  </a:schemeClr>
                </a:solidFill>
                <a:latin typeface="Calibri" panose="020F0502020204030204" pitchFamily="34" charset="0"/>
                <a:cs typeface="Calibri" panose="020F0502020204030204" pitchFamily="34" charset="0"/>
              </a:rPr>
              <a:t>Debt </a:t>
            </a:r>
          </a:p>
          <a:p>
            <a:pPr algn="ctr" eaLnBrk="1" hangingPunct="1"/>
            <a:r>
              <a:rPr lang="en-GB" altLang="en-US" sz="4000" b="1" dirty="0">
                <a:solidFill>
                  <a:schemeClr val="tx2">
                    <a:lumMod val="75000"/>
                  </a:schemeClr>
                </a:solidFill>
                <a:latin typeface="Calibri" panose="020F0502020204030204" pitchFamily="34" charset="0"/>
                <a:cs typeface="Calibri" panose="020F0502020204030204" pitchFamily="34" charset="0"/>
              </a:rPr>
              <a:t> 75%</a:t>
            </a:r>
          </a:p>
        </p:txBody>
      </p:sp>
      <p:sp>
        <p:nvSpPr>
          <p:cNvPr id="8" name="TextBox 7">
            <a:extLst>
              <a:ext uri="{FF2B5EF4-FFF2-40B4-BE49-F238E27FC236}">
                <a16:creationId xmlns:a16="http://schemas.microsoft.com/office/drawing/2014/main" id="{226AEF6A-F581-C30A-0BAA-2D8EFD69AFD1}"/>
              </a:ext>
            </a:extLst>
          </p:cNvPr>
          <p:cNvSpPr txBox="1">
            <a:spLocks noChangeArrowheads="1"/>
          </p:cNvSpPr>
          <p:nvPr/>
        </p:nvSpPr>
        <p:spPr bwMode="auto">
          <a:xfrm>
            <a:off x="5148064" y="2951956"/>
            <a:ext cx="1785938" cy="1323439"/>
          </a:xfrm>
          <a:prstGeom prst="rect">
            <a:avLst/>
          </a:prstGeom>
          <a:solidFill>
            <a:schemeClr val="tx2">
              <a:lumMod val="40000"/>
              <a:lumOff val="60000"/>
            </a:schemeClr>
          </a:solidFill>
          <a:ln>
            <a:noFill/>
          </a:ln>
        </p:spPr>
        <p:txBody>
          <a:bodyPr wrap="squar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algn="ctr" eaLnBrk="1" hangingPunct="1"/>
            <a:r>
              <a:rPr lang="en-GB" altLang="en-US" sz="4000" b="1" dirty="0">
                <a:solidFill>
                  <a:schemeClr val="tx2">
                    <a:lumMod val="75000"/>
                  </a:schemeClr>
                </a:solidFill>
                <a:latin typeface="Calibri" panose="020F0502020204030204" pitchFamily="34" charset="0"/>
                <a:cs typeface="Calibri" panose="020F0502020204030204" pitchFamily="34" charset="0"/>
              </a:rPr>
              <a:t>Equity 25%</a:t>
            </a:r>
          </a:p>
        </p:txBody>
      </p:sp>
      <p:sp>
        <p:nvSpPr>
          <p:cNvPr id="77832" name="Rectangle 4">
            <a:extLst>
              <a:ext uri="{FF2B5EF4-FFF2-40B4-BE49-F238E27FC236}">
                <a16:creationId xmlns:a16="http://schemas.microsoft.com/office/drawing/2014/main" id="{CB9CE019-6D99-41DC-B8DB-2B7D81655407}"/>
              </a:ext>
            </a:extLst>
          </p:cNvPr>
          <p:cNvSpPr txBox="1">
            <a:spLocks noChangeArrowheads="1"/>
          </p:cNvSpPr>
          <p:nvPr/>
        </p:nvSpPr>
        <p:spPr bwMode="gray">
          <a:xfrm>
            <a:off x="0" y="29739"/>
            <a:ext cx="9144000" cy="1143000"/>
          </a:xfrm>
          <a:prstGeom prst="rect">
            <a:avLst/>
          </a:prstGeom>
          <a:solidFill>
            <a:schemeClr val="tx2">
              <a:lumMod val="40000"/>
              <a:lumOff val="60000"/>
            </a:schemeClr>
          </a:solidFill>
          <a:ln>
            <a:noFill/>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Century Gothic" panose="020B0502020202020204" pitchFamily="34" charset="0"/>
              </a:defRPr>
            </a:lvl1pPr>
            <a:lvl2pPr marL="685800" indent="-282575">
              <a:spcBef>
                <a:spcPts val="1000"/>
              </a:spcBef>
              <a:buClr>
                <a:schemeClr val="accent1"/>
              </a:buClr>
              <a:buSzPct val="80000"/>
              <a:buFont typeface="Wingdings 3" panose="05040102010807070707" pitchFamily="18" charset="2"/>
              <a:buChar char=""/>
              <a:defRPr sz="1600">
                <a:solidFill>
                  <a:srgbClr val="404040"/>
                </a:solidFill>
                <a:latin typeface="Century Gothic" panose="020B0502020202020204" pitchFamily="34" charset="0"/>
              </a:defRPr>
            </a:lvl2pPr>
            <a:lvl3pPr marL="958850" indent="-228600">
              <a:spcBef>
                <a:spcPts val="1000"/>
              </a:spcBef>
              <a:buClr>
                <a:schemeClr val="accent1"/>
              </a:buClr>
              <a:buSzPct val="80000"/>
              <a:buFont typeface="Wingdings 3" panose="05040102010807070707" pitchFamily="18" charset="2"/>
              <a:buChar char=""/>
              <a:defRPr sz="1400">
                <a:solidFill>
                  <a:srgbClr val="404040"/>
                </a:solidFill>
                <a:latin typeface="Century Gothic" panose="020B0502020202020204" pitchFamily="34" charset="0"/>
              </a:defRPr>
            </a:lvl3pPr>
            <a:lvl4pPr marL="1233488"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4pPr>
            <a:lvl5pPr marL="1508125" indent="-228600">
              <a:spcBef>
                <a:spcPts val="1000"/>
              </a:spcBef>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5pPr>
            <a:lvl6pPr marL="19653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6pPr>
            <a:lvl7pPr marL="24225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7pPr>
            <a:lvl8pPr marL="28797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8pPr>
            <a:lvl9pPr marL="3336925"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Century Gothic" panose="020B0502020202020204" pitchFamily="34" charset="0"/>
              </a:defRPr>
            </a:lvl9pPr>
          </a:lstStyle>
          <a:p>
            <a:pPr algn="ctr" eaLnBrk="1" hangingPunct="1">
              <a:spcBef>
                <a:spcPct val="0"/>
              </a:spcBef>
              <a:buClrTx/>
              <a:buSzTx/>
              <a:buFontTx/>
              <a:buNone/>
            </a:pPr>
            <a:r>
              <a:rPr lang="en-GB" altLang="en-US" sz="3600" dirty="0">
                <a:solidFill>
                  <a:schemeClr val="tx2">
                    <a:lumMod val="75000"/>
                  </a:schemeClr>
                </a:solidFill>
                <a:latin typeface="Arial" panose="020B0604020202020204" pitchFamily="34" charset="0"/>
                <a:cs typeface="Arial" panose="020B0604020202020204" pitchFamily="34" charset="0"/>
              </a:rPr>
              <a:t>Weighted Average Cost of Capital (WACC) - 5</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000"/>
                            </p:stCondLst>
                            <p:childTnLst>
                              <p:par>
                                <p:cTn id="10" presetID="2" presetClass="entr" presetSubtype="2" fill="hold" nodeType="afterEffect">
                                  <p:stCondLst>
                                    <p:cond delay="50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1+#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2000"/>
                            </p:stCondLst>
                            <p:childTnLst>
                              <p:par>
                                <p:cTn id="15" presetID="3" presetClass="entr" presetSubtype="10" fill="hold" nodeType="afterEffect">
                                  <p:stCondLst>
                                    <p:cond delay="100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blinds(horizontal)">
                                      <p:cBhvr>
                                        <p:cTn id="17" dur="1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7"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a:extLst>
              <a:ext uri="{FF2B5EF4-FFF2-40B4-BE49-F238E27FC236}">
                <a16:creationId xmlns:a16="http://schemas.microsoft.com/office/drawing/2014/main" id="{570B13B5-714A-E178-7FAA-AE2EB0FEF9E8}"/>
              </a:ext>
            </a:extLst>
          </p:cNvPr>
          <p:cNvSpPr>
            <a:spLocks noGrp="1" noChangeArrowheads="1"/>
          </p:cNvSpPr>
          <p:nvPr>
            <p:ph type="title"/>
          </p:nvPr>
        </p:nvSpPr>
        <p:spPr>
          <a:xfrm>
            <a:off x="0" y="25110"/>
            <a:ext cx="9144000" cy="709613"/>
          </a:xfrm>
          <a:solidFill>
            <a:schemeClr val="tx2">
              <a:lumMod val="40000"/>
              <a:lumOff val="60000"/>
            </a:schemeClr>
          </a:solidFill>
        </p:spPr>
        <p:txBody>
          <a:bodyPr>
            <a:normAutofit fontScale="90000"/>
          </a:bodyPr>
          <a:lstStyle/>
          <a:p>
            <a:pPr algn="ctr" eaLnBrk="1" hangingPunct="1"/>
            <a:r>
              <a:rPr lang="en-GB" altLang="en-US" dirty="0">
                <a:cs typeface="Calibri" panose="020F0502020204030204" pitchFamily="34" charset="0"/>
              </a:rPr>
              <a:t>WACC example 1</a:t>
            </a:r>
          </a:p>
        </p:txBody>
      </p:sp>
      <p:sp>
        <p:nvSpPr>
          <p:cNvPr id="78851" name="Rectangle 3">
            <a:extLst>
              <a:ext uri="{FF2B5EF4-FFF2-40B4-BE49-F238E27FC236}">
                <a16:creationId xmlns:a16="http://schemas.microsoft.com/office/drawing/2014/main" id="{E3536002-7764-5FCD-376D-F8266464A359}"/>
              </a:ext>
            </a:extLst>
          </p:cNvPr>
          <p:cNvSpPr>
            <a:spLocks noGrp="1" noChangeArrowheads="1"/>
          </p:cNvSpPr>
          <p:nvPr>
            <p:ph idx="1"/>
          </p:nvPr>
        </p:nvSpPr>
        <p:spPr>
          <a:xfrm>
            <a:off x="0" y="734723"/>
            <a:ext cx="9144000" cy="4998533"/>
          </a:xfrm>
        </p:spPr>
        <p:txBody>
          <a:bodyPr/>
          <a:lstStyle/>
          <a:p>
            <a:pPr eaLnBrk="1" hangingPunct="1"/>
            <a:r>
              <a:rPr lang="en-GB" altLang="en-US" sz="2800" dirty="0">
                <a:solidFill>
                  <a:schemeClr val="tx2">
                    <a:lumMod val="20000"/>
                    <a:lumOff val="80000"/>
                  </a:schemeClr>
                </a:solidFill>
                <a:latin typeface="Calibri" panose="020F0502020204030204" pitchFamily="34" charset="0"/>
                <a:cs typeface="Calibri" panose="020F0502020204030204" pitchFamily="34" charset="0"/>
              </a:rPr>
              <a:t>XYZ plc is funded 75% by debt and 25% by equity. On average debt holders require a 10% return on their investment and shareholders require a 20% return.</a:t>
            </a:r>
          </a:p>
          <a:p>
            <a:pPr eaLnBrk="1" hangingPunct="1"/>
            <a:r>
              <a:rPr lang="en-GB" altLang="en-US" sz="2800" dirty="0">
                <a:solidFill>
                  <a:schemeClr val="tx2">
                    <a:lumMod val="20000"/>
                    <a:lumOff val="80000"/>
                  </a:schemeClr>
                </a:solidFill>
                <a:latin typeface="Calibri" panose="020F0502020204030204" pitchFamily="34" charset="0"/>
                <a:cs typeface="Calibri" panose="020F0502020204030204" pitchFamily="34" charset="0"/>
              </a:rPr>
              <a:t>The WACC is therefore…</a:t>
            </a:r>
            <a:r>
              <a:rPr lang="en-GB" altLang="en-US" sz="2800" dirty="0">
                <a:solidFill>
                  <a:schemeClr val="tx2">
                    <a:lumMod val="20000"/>
                    <a:lumOff val="80000"/>
                  </a:schemeClr>
                </a:solidFill>
                <a:cs typeface="Calibri" panose="020F0502020204030204" pitchFamily="34" charset="0"/>
              </a:rPr>
              <a:t>	</a:t>
            </a:r>
          </a:p>
          <a:p>
            <a:pPr eaLnBrk="1" hangingPunct="1">
              <a:buFontTx/>
              <a:buNone/>
            </a:pPr>
            <a:r>
              <a:rPr lang="en-GB" altLang="en-US" sz="2800" dirty="0">
                <a:cs typeface="Calibri" panose="020F0502020204030204" pitchFamily="34" charset="0"/>
              </a:rPr>
              <a:t>	</a:t>
            </a:r>
          </a:p>
        </p:txBody>
      </p:sp>
      <p:sp>
        <p:nvSpPr>
          <p:cNvPr id="78852" name="Slide Number Placeholder 1">
            <a:extLst>
              <a:ext uri="{FF2B5EF4-FFF2-40B4-BE49-F238E27FC236}">
                <a16:creationId xmlns:a16="http://schemas.microsoft.com/office/drawing/2014/main" id="{7FF1A31B-36C5-EECF-8925-DF0AF8DF9FE2}"/>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1764EF07-FAE3-4347-A9AC-02D41DD13C6F}" type="slidenum">
              <a:rPr lang="en-GB" altLang="en-US">
                <a:solidFill>
                  <a:schemeClr val="bg1"/>
                </a:solidFill>
              </a:rPr>
              <a:pPr/>
              <a:t>26</a:t>
            </a:fld>
            <a:endParaRPr lang="en-GB" altLang="en-US">
              <a:solidFill>
                <a:schemeClr val="bg1"/>
              </a:solidFill>
            </a:endParaRPr>
          </a:p>
        </p:txBody>
      </p:sp>
      <p:graphicFrame>
        <p:nvGraphicFramePr>
          <p:cNvPr id="3" name="Table 2">
            <a:extLst>
              <a:ext uri="{FF2B5EF4-FFF2-40B4-BE49-F238E27FC236}">
                <a16:creationId xmlns:a16="http://schemas.microsoft.com/office/drawing/2014/main" id="{6DEA2053-82BF-5667-BD4C-5D9C39529BBB}"/>
              </a:ext>
            </a:extLst>
          </p:cNvPr>
          <p:cNvGraphicFramePr>
            <a:graphicFrameLocks noGrp="1"/>
          </p:cNvGraphicFramePr>
          <p:nvPr>
            <p:extLst>
              <p:ext uri="{D42A27DB-BD31-4B8C-83A1-F6EECF244321}">
                <p14:modId xmlns:p14="http://schemas.microsoft.com/office/powerpoint/2010/main" val="4259935355"/>
              </p:ext>
            </p:extLst>
          </p:nvPr>
        </p:nvGraphicFramePr>
        <p:xfrm>
          <a:off x="1451992" y="3140968"/>
          <a:ext cx="6096000" cy="2012951"/>
        </p:xfrm>
        <a:graphic>
          <a:graphicData uri="http://schemas.openxmlformats.org/drawingml/2006/table">
            <a:tbl>
              <a:tblPr firstRow="1" bandRow="1">
                <a:tableStyleId>{5C22544A-7EE6-4342-B048-85BDC9FD1C3A}</a:tableStyleId>
              </a:tblPr>
              <a:tblGrid>
                <a:gridCol w="1524000">
                  <a:extLst>
                    <a:ext uri="{9D8B030D-6E8A-4147-A177-3AD203B41FA5}">
                      <a16:colId xmlns:a16="http://schemas.microsoft.com/office/drawing/2014/main" val="20000"/>
                    </a:ext>
                  </a:extLst>
                </a:gridCol>
                <a:gridCol w="1524000">
                  <a:extLst>
                    <a:ext uri="{9D8B030D-6E8A-4147-A177-3AD203B41FA5}">
                      <a16:colId xmlns:a16="http://schemas.microsoft.com/office/drawing/2014/main" val="20001"/>
                    </a:ext>
                  </a:extLst>
                </a:gridCol>
                <a:gridCol w="1524000">
                  <a:extLst>
                    <a:ext uri="{9D8B030D-6E8A-4147-A177-3AD203B41FA5}">
                      <a16:colId xmlns:a16="http://schemas.microsoft.com/office/drawing/2014/main" val="20002"/>
                    </a:ext>
                  </a:extLst>
                </a:gridCol>
                <a:gridCol w="1524000">
                  <a:extLst>
                    <a:ext uri="{9D8B030D-6E8A-4147-A177-3AD203B41FA5}">
                      <a16:colId xmlns:a16="http://schemas.microsoft.com/office/drawing/2014/main" val="20003"/>
                    </a:ext>
                  </a:extLst>
                </a:gridCol>
              </a:tblGrid>
              <a:tr h="640484">
                <a:tc>
                  <a:txBody>
                    <a:bodyPr/>
                    <a:lstStyle/>
                    <a:p>
                      <a:pPr algn="ctr"/>
                      <a:r>
                        <a:rPr lang="en-GB" sz="1800" dirty="0">
                          <a:solidFill>
                            <a:schemeClr val="tx2">
                              <a:lumMod val="20000"/>
                              <a:lumOff val="80000"/>
                            </a:schemeClr>
                          </a:solidFill>
                        </a:rPr>
                        <a:t>Source of funding</a:t>
                      </a:r>
                    </a:p>
                  </a:txBody>
                  <a:tcPr marT="45749" marB="45749">
                    <a:solidFill>
                      <a:schemeClr val="tx2">
                        <a:lumMod val="75000"/>
                      </a:schemeClr>
                    </a:solidFill>
                  </a:tcPr>
                </a:tc>
                <a:tc>
                  <a:txBody>
                    <a:bodyPr/>
                    <a:lstStyle/>
                    <a:p>
                      <a:pPr algn="ctr"/>
                      <a:r>
                        <a:rPr lang="en-GB" sz="1800" dirty="0">
                          <a:solidFill>
                            <a:schemeClr val="tx2">
                              <a:lumMod val="20000"/>
                              <a:lumOff val="80000"/>
                            </a:schemeClr>
                          </a:solidFill>
                        </a:rPr>
                        <a:t>Percentage (%)</a:t>
                      </a:r>
                    </a:p>
                  </a:txBody>
                  <a:tcPr marT="45749" marB="45749">
                    <a:solidFill>
                      <a:schemeClr val="tx2">
                        <a:lumMod val="75000"/>
                      </a:schemeClr>
                    </a:solidFill>
                  </a:tcPr>
                </a:tc>
                <a:tc>
                  <a:txBody>
                    <a:bodyPr/>
                    <a:lstStyle/>
                    <a:p>
                      <a:pPr algn="ctr"/>
                      <a:r>
                        <a:rPr lang="en-GB" sz="1800" dirty="0">
                          <a:solidFill>
                            <a:schemeClr val="tx2">
                              <a:lumMod val="20000"/>
                              <a:lumOff val="80000"/>
                            </a:schemeClr>
                          </a:solidFill>
                        </a:rPr>
                        <a:t>Rate </a:t>
                      </a:r>
                    </a:p>
                    <a:p>
                      <a:pPr algn="ctr"/>
                      <a:r>
                        <a:rPr lang="en-GB" sz="1800" dirty="0">
                          <a:solidFill>
                            <a:schemeClr val="tx2">
                              <a:lumMod val="20000"/>
                              <a:lumOff val="80000"/>
                            </a:schemeClr>
                          </a:solidFill>
                        </a:rPr>
                        <a:t>(%)</a:t>
                      </a:r>
                    </a:p>
                  </a:txBody>
                  <a:tcPr marT="45749" marB="45749">
                    <a:solidFill>
                      <a:schemeClr val="tx2">
                        <a:lumMod val="75000"/>
                      </a:schemeClr>
                    </a:solidFill>
                  </a:tcPr>
                </a:tc>
                <a:tc>
                  <a:txBody>
                    <a:bodyPr/>
                    <a:lstStyle/>
                    <a:p>
                      <a:pPr algn="ctr"/>
                      <a:r>
                        <a:rPr lang="en-GB" sz="1800" dirty="0">
                          <a:solidFill>
                            <a:schemeClr val="tx2">
                              <a:lumMod val="20000"/>
                              <a:lumOff val="80000"/>
                            </a:schemeClr>
                          </a:solidFill>
                        </a:rPr>
                        <a:t>Cost (WACC)</a:t>
                      </a:r>
                    </a:p>
                  </a:txBody>
                  <a:tcPr marT="45749" marB="45749">
                    <a:solidFill>
                      <a:schemeClr val="tx2">
                        <a:lumMod val="75000"/>
                      </a:schemeClr>
                    </a:solidFill>
                  </a:tcPr>
                </a:tc>
                <a:extLst>
                  <a:ext uri="{0D108BD9-81ED-4DB2-BD59-A6C34878D82A}">
                    <a16:rowId xmlns:a16="http://schemas.microsoft.com/office/drawing/2014/main" val="10000"/>
                  </a:ext>
                </a:extLst>
              </a:tr>
              <a:tr h="457489">
                <a:tc>
                  <a:txBody>
                    <a:bodyPr/>
                    <a:lstStyle/>
                    <a:p>
                      <a:r>
                        <a:rPr lang="en-GB" sz="2400" dirty="0">
                          <a:latin typeface="Calibri" panose="020F0502020204030204" pitchFamily="34" charset="0"/>
                          <a:cs typeface="Calibri" panose="020F0502020204030204" pitchFamily="34" charset="0"/>
                        </a:rPr>
                        <a:t>Debt</a:t>
                      </a:r>
                    </a:p>
                  </a:txBody>
                  <a:tcPr marT="45749" marB="45749"/>
                </a:tc>
                <a:tc>
                  <a:txBody>
                    <a:bodyPr/>
                    <a:lstStyle/>
                    <a:p>
                      <a:pPr algn="ctr"/>
                      <a:r>
                        <a:rPr lang="en-GB" sz="2400" dirty="0">
                          <a:latin typeface="Calibri" panose="020F0502020204030204" pitchFamily="34" charset="0"/>
                          <a:cs typeface="Calibri" panose="020F0502020204030204" pitchFamily="34" charset="0"/>
                        </a:rPr>
                        <a:t>75</a:t>
                      </a:r>
                    </a:p>
                  </a:txBody>
                  <a:tcPr marT="45749" marB="45749"/>
                </a:tc>
                <a:tc>
                  <a:txBody>
                    <a:bodyPr/>
                    <a:lstStyle/>
                    <a:p>
                      <a:pPr algn="ctr"/>
                      <a:r>
                        <a:rPr lang="en-GB" sz="2400" dirty="0">
                          <a:latin typeface="Calibri" panose="020F0502020204030204" pitchFamily="34" charset="0"/>
                          <a:cs typeface="Calibri" panose="020F0502020204030204" pitchFamily="34" charset="0"/>
                        </a:rPr>
                        <a:t>10</a:t>
                      </a:r>
                    </a:p>
                  </a:txBody>
                  <a:tcPr marT="45749" marB="45749"/>
                </a:tc>
                <a:tc>
                  <a:txBody>
                    <a:bodyPr/>
                    <a:lstStyle/>
                    <a:p>
                      <a:pPr algn="ctr"/>
                      <a:r>
                        <a:rPr lang="en-GB" sz="2400" dirty="0">
                          <a:latin typeface="Calibri" panose="020F0502020204030204" pitchFamily="34" charset="0"/>
                          <a:cs typeface="Calibri" panose="020F0502020204030204" pitchFamily="34" charset="0"/>
                        </a:rPr>
                        <a:t>7.5%</a:t>
                      </a:r>
                    </a:p>
                  </a:txBody>
                  <a:tcPr marT="45749" marB="45749"/>
                </a:tc>
                <a:extLst>
                  <a:ext uri="{0D108BD9-81ED-4DB2-BD59-A6C34878D82A}">
                    <a16:rowId xmlns:a16="http://schemas.microsoft.com/office/drawing/2014/main" val="10001"/>
                  </a:ext>
                </a:extLst>
              </a:tr>
              <a:tr h="457489">
                <a:tc>
                  <a:txBody>
                    <a:bodyPr/>
                    <a:lstStyle/>
                    <a:p>
                      <a:r>
                        <a:rPr lang="en-GB" sz="2400" dirty="0">
                          <a:latin typeface="Calibri" panose="020F0502020204030204" pitchFamily="34" charset="0"/>
                          <a:cs typeface="Calibri" panose="020F0502020204030204" pitchFamily="34" charset="0"/>
                        </a:rPr>
                        <a:t>Equity</a:t>
                      </a:r>
                    </a:p>
                  </a:txBody>
                  <a:tcPr marT="45749" marB="45749"/>
                </a:tc>
                <a:tc>
                  <a:txBody>
                    <a:bodyPr/>
                    <a:lstStyle/>
                    <a:p>
                      <a:pPr algn="ctr"/>
                      <a:r>
                        <a:rPr lang="en-GB" sz="2400" dirty="0">
                          <a:latin typeface="Calibri" panose="020F0502020204030204" pitchFamily="34" charset="0"/>
                          <a:cs typeface="Calibri" panose="020F0502020204030204" pitchFamily="34" charset="0"/>
                        </a:rPr>
                        <a:t>25</a:t>
                      </a:r>
                    </a:p>
                  </a:txBody>
                  <a:tcPr marT="45749" marB="45749"/>
                </a:tc>
                <a:tc>
                  <a:txBody>
                    <a:bodyPr/>
                    <a:lstStyle/>
                    <a:p>
                      <a:pPr algn="ctr"/>
                      <a:r>
                        <a:rPr lang="en-GB" sz="2400" dirty="0">
                          <a:latin typeface="Calibri" panose="020F0502020204030204" pitchFamily="34" charset="0"/>
                          <a:cs typeface="Calibri" panose="020F0502020204030204" pitchFamily="34" charset="0"/>
                        </a:rPr>
                        <a:t>20</a:t>
                      </a:r>
                    </a:p>
                  </a:txBody>
                  <a:tcPr marT="45749" marB="45749"/>
                </a:tc>
                <a:tc>
                  <a:txBody>
                    <a:bodyPr/>
                    <a:lstStyle/>
                    <a:p>
                      <a:pPr algn="ctr"/>
                      <a:r>
                        <a:rPr lang="en-GB" sz="2400" dirty="0">
                          <a:latin typeface="Calibri" panose="020F0502020204030204" pitchFamily="34" charset="0"/>
                          <a:cs typeface="Calibri" panose="020F0502020204030204" pitchFamily="34" charset="0"/>
                        </a:rPr>
                        <a:t>5.0%</a:t>
                      </a:r>
                    </a:p>
                  </a:txBody>
                  <a:tcPr marT="45749" marB="45749"/>
                </a:tc>
                <a:extLst>
                  <a:ext uri="{0D108BD9-81ED-4DB2-BD59-A6C34878D82A}">
                    <a16:rowId xmlns:a16="http://schemas.microsoft.com/office/drawing/2014/main" val="10002"/>
                  </a:ext>
                </a:extLst>
              </a:tr>
              <a:tr h="457489">
                <a:tc>
                  <a:txBody>
                    <a:bodyPr/>
                    <a:lstStyle/>
                    <a:p>
                      <a:r>
                        <a:rPr lang="en-GB" sz="2400" dirty="0">
                          <a:latin typeface="Calibri" panose="020F0502020204030204" pitchFamily="34" charset="0"/>
                          <a:cs typeface="Calibri" panose="020F0502020204030204" pitchFamily="34" charset="0"/>
                        </a:rPr>
                        <a:t>Total</a:t>
                      </a:r>
                    </a:p>
                  </a:txBody>
                  <a:tcPr marT="45749" marB="45749"/>
                </a:tc>
                <a:tc>
                  <a:txBody>
                    <a:bodyPr/>
                    <a:lstStyle/>
                    <a:p>
                      <a:pPr algn="ctr"/>
                      <a:r>
                        <a:rPr lang="en-GB" sz="2400" dirty="0">
                          <a:latin typeface="Calibri" panose="020F0502020204030204" pitchFamily="34" charset="0"/>
                          <a:cs typeface="Calibri" panose="020F0502020204030204" pitchFamily="34" charset="0"/>
                        </a:rPr>
                        <a:t>100</a:t>
                      </a:r>
                    </a:p>
                  </a:txBody>
                  <a:tcPr marT="45749" marB="45749"/>
                </a:tc>
                <a:tc>
                  <a:txBody>
                    <a:bodyPr/>
                    <a:lstStyle/>
                    <a:p>
                      <a:pPr algn="ctr"/>
                      <a:endParaRPr lang="en-GB" sz="2400" dirty="0">
                        <a:latin typeface="Calibri" panose="020F0502020204030204" pitchFamily="34" charset="0"/>
                        <a:cs typeface="Calibri" panose="020F0502020204030204" pitchFamily="34" charset="0"/>
                      </a:endParaRPr>
                    </a:p>
                  </a:txBody>
                  <a:tcPr marT="45749" marB="45749"/>
                </a:tc>
                <a:tc>
                  <a:txBody>
                    <a:bodyPr/>
                    <a:lstStyle/>
                    <a:p>
                      <a:pPr algn="ctr"/>
                      <a:r>
                        <a:rPr lang="en-GB" sz="2400">
                          <a:latin typeface="Calibri" panose="020F0502020204030204" pitchFamily="34" charset="0"/>
                          <a:cs typeface="Calibri" panose="020F0502020204030204" pitchFamily="34" charset="0"/>
                        </a:rPr>
                        <a:t>12.5%</a:t>
                      </a:r>
                      <a:endParaRPr lang="en-GB" sz="2400" dirty="0">
                        <a:latin typeface="Calibri" panose="020F0502020204030204" pitchFamily="34" charset="0"/>
                        <a:cs typeface="Calibri" panose="020F0502020204030204" pitchFamily="34" charset="0"/>
                      </a:endParaRPr>
                    </a:p>
                  </a:txBody>
                  <a:tcPr marT="45749" marB="45749"/>
                </a:tc>
                <a:extLst>
                  <a:ext uri="{0D108BD9-81ED-4DB2-BD59-A6C34878D82A}">
                    <a16:rowId xmlns:a16="http://schemas.microsoft.com/office/drawing/2014/main" val="10003"/>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6">
            <a:extLst>
              <a:ext uri="{FF2B5EF4-FFF2-40B4-BE49-F238E27FC236}">
                <a16:creationId xmlns:a16="http://schemas.microsoft.com/office/drawing/2014/main" id="{597A19A2-16BD-AAE7-BE13-2BD9B6E479FD}"/>
              </a:ext>
            </a:extLst>
          </p:cNvPr>
          <p:cNvSpPr>
            <a:spLocks noGrp="1" noChangeArrowheads="1"/>
          </p:cNvSpPr>
          <p:nvPr>
            <p:ph type="title"/>
          </p:nvPr>
        </p:nvSpPr>
        <p:spPr>
          <a:xfrm>
            <a:off x="0" y="-99392"/>
            <a:ext cx="9144000" cy="1143000"/>
          </a:xfrm>
          <a:solidFill>
            <a:schemeClr val="tx2">
              <a:lumMod val="40000"/>
              <a:lumOff val="60000"/>
            </a:schemeClr>
          </a:solidFill>
        </p:spPr>
        <p:txBody>
          <a:bodyPr/>
          <a:lstStyle/>
          <a:p>
            <a:pPr algn="ctr" eaLnBrk="1" hangingPunct="1"/>
            <a:r>
              <a:rPr lang="en-GB" altLang="en-US" dirty="0">
                <a:cs typeface="Calibri" panose="020F0502020204030204" pitchFamily="34" charset="0"/>
              </a:rPr>
              <a:t>WACC example 2</a:t>
            </a:r>
          </a:p>
        </p:txBody>
      </p:sp>
      <p:sp>
        <p:nvSpPr>
          <p:cNvPr id="2" name="Content Placeholder 1">
            <a:extLst>
              <a:ext uri="{FF2B5EF4-FFF2-40B4-BE49-F238E27FC236}">
                <a16:creationId xmlns:a16="http://schemas.microsoft.com/office/drawing/2014/main" id="{8C29EF29-2B29-076B-6FDA-6CF0A738F808}"/>
              </a:ext>
            </a:extLst>
          </p:cNvPr>
          <p:cNvSpPr>
            <a:spLocks noGrp="1"/>
          </p:cNvSpPr>
          <p:nvPr>
            <p:ph idx="1"/>
          </p:nvPr>
        </p:nvSpPr>
        <p:spPr>
          <a:xfrm>
            <a:off x="0" y="1043608"/>
            <a:ext cx="9144000" cy="4761656"/>
          </a:xfrm>
        </p:spPr>
        <p:txBody>
          <a:bodyPr/>
          <a:lstStyle/>
          <a:p>
            <a:endParaRPr lang="en-GB" dirty="0"/>
          </a:p>
        </p:txBody>
      </p:sp>
      <p:sp>
        <p:nvSpPr>
          <p:cNvPr id="80899" name="Slide Number Placeholder 1">
            <a:extLst>
              <a:ext uri="{FF2B5EF4-FFF2-40B4-BE49-F238E27FC236}">
                <a16:creationId xmlns:a16="http://schemas.microsoft.com/office/drawing/2014/main" id="{8842DF61-B690-249D-824B-357398CC2006}"/>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82115CEB-E0E8-4646-BDFF-05DB88ABC685}" type="slidenum">
              <a:rPr lang="en-GB" altLang="en-US">
                <a:solidFill>
                  <a:schemeClr val="bg1"/>
                </a:solidFill>
              </a:rPr>
              <a:pPr/>
              <a:t>27</a:t>
            </a:fld>
            <a:endParaRPr lang="en-GB" altLang="en-US">
              <a:solidFill>
                <a:schemeClr val="bg1"/>
              </a:solidFill>
            </a:endParaRPr>
          </a:p>
        </p:txBody>
      </p:sp>
      <p:graphicFrame>
        <p:nvGraphicFramePr>
          <p:cNvPr id="11" name="Table 10">
            <a:extLst>
              <a:ext uri="{FF2B5EF4-FFF2-40B4-BE49-F238E27FC236}">
                <a16:creationId xmlns:a16="http://schemas.microsoft.com/office/drawing/2014/main" id="{5B4C7898-1396-6403-ACA6-189EC7928C95}"/>
              </a:ext>
            </a:extLst>
          </p:cNvPr>
          <p:cNvGraphicFramePr>
            <a:graphicFrameLocks noGrp="1"/>
          </p:cNvGraphicFramePr>
          <p:nvPr>
            <p:extLst>
              <p:ext uri="{D42A27DB-BD31-4B8C-83A1-F6EECF244321}">
                <p14:modId xmlns:p14="http://schemas.microsoft.com/office/powerpoint/2010/main" val="3546979175"/>
              </p:ext>
            </p:extLst>
          </p:nvPr>
        </p:nvGraphicFramePr>
        <p:xfrm>
          <a:off x="395536" y="1556792"/>
          <a:ext cx="8291264" cy="3816424"/>
        </p:xfrm>
        <a:graphic>
          <a:graphicData uri="http://schemas.openxmlformats.org/drawingml/2006/table">
            <a:tbl>
              <a:tblPr firstRow="1" bandRow="1">
                <a:tableStyleId>{5C22544A-7EE6-4342-B048-85BDC9FD1C3A}</a:tableStyleId>
              </a:tblPr>
              <a:tblGrid>
                <a:gridCol w="2644357">
                  <a:extLst>
                    <a:ext uri="{9D8B030D-6E8A-4147-A177-3AD203B41FA5}">
                      <a16:colId xmlns:a16="http://schemas.microsoft.com/office/drawing/2014/main" val="20000"/>
                    </a:ext>
                  </a:extLst>
                </a:gridCol>
                <a:gridCol w="1757821">
                  <a:extLst>
                    <a:ext uri="{9D8B030D-6E8A-4147-A177-3AD203B41FA5}">
                      <a16:colId xmlns:a16="http://schemas.microsoft.com/office/drawing/2014/main" val="20001"/>
                    </a:ext>
                  </a:extLst>
                </a:gridCol>
                <a:gridCol w="1816270">
                  <a:extLst>
                    <a:ext uri="{9D8B030D-6E8A-4147-A177-3AD203B41FA5}">
                      <a16:colId xmlns:a16="http://schemas.microsoft.com/office/drawing/2014/main" val="20002"/>
                    </a:ext>
                  </a:extLst>
                </a:gridCol>
                <a:gridCol w="2072816">
                  <a:extLst>
                    <a:ext uri="{9D8B030D-6E8A-4147-A177-3AD203B41FA5}">
                      <a16:colId xmlns:a16="http://schemas.microsoft.com/office/drawing/2014/main" val="20003"/>
                    </a:ext>
                  </a:extLst>
                </a:gridCol>
              </a:tblGrid>
              <a:tr h="972108">
                <a:tc>
                  <a:txBody>
                    <a:bodyPr/>
                    <a:lstStyle/>
                    <a:p>
                      <a:pPr algn="ctr"/>
                      <a:r>
                        <a:rPr lang="en-GB" sz="2400" dirty="0">
                          <a:solidFill>
                            <a:schemeClr val="tx2">
                              <a:lumMod val="20000"/>
                              <a:lumOff val="80000"/>
                            </a:schemeClr>
                          </a:solidFill>
                          <a:latin typeface="Calibri" panose="020F0502020204030204" pitchFamily="34" charset="0"/>
                          <a:cs typeface="Calibri" panose="020F0502020204030204" pitchFamily="34" charset="0"/>
                        </a:rPr>
                        <a:t>Source of funding</a:t>
                      </a:r>
                    </a:p>
                  </a:txBody>
                  <a:tcPr marL="91431" marR="91431" marT="45710" marB="45710">
                    <a:solidFill>
                      <a:schemeClr val="tx2">
                        <a:lumMod val="75000"/>
                      </a:schemeClr>
                    </a:solidFill>
                  </a:tcPr>
                </a:tc>
                <a:tc>
                  <a:txBody>
                    <a:bodyPr/>
                    <a:lstStyle/>
                    <a:p>
                      <a:pPr algn="ctr"/>
                      <a:r>
                        <a:rPr lang="en-GB" sz="2400" dirty="0">
                          <a:solidFill>
                            <a:schemeClr val="tx2">
                              <a:lumMod val="20000"/>
                              <a:lumOff val="80000"/>
                            </a:schemeClr>
                          </a:solidFill>
                          <a:latin typeface="Calibri" panose="020F0502020204030204" pitchFamily="34" charset="0"/>
                          <a:cs typeface="Calibri" panose="020F0502020204030204" pitchFamily="34" charset="0"/>
                        </a:rPr>
                        <a:t>Percentage</a:t>
                      </a:r>
                    </a:p>
                    <a:p>
                      <a:pPr algn="ctr"/>
                      <a:r>
                        <a:rPr lang="en-GB" sz="2400" dirty="0">
                          <a:solidFill>
                            <a:schemeClr val="tx2">
                              <a:lumMod val="20000"/>
                              <a:lumOff val="80000"/>
                            </a:schemeClr>
                          </a:solidFill>
                          <a:latin typeface="Calibri" panose="020F0502020204030204" pitchFamily="34" charset="0"/>
                          <a:cs typeface="Calibri" panose="020F0502020204030204" pitchFamily="34" charset="0"/>
                        </a:rPr>
                        <a:t>(%)</a:t>
                      </a:r>
                    </a:p>
                  </a:txBody>
                  <a:tcPr marL="91431" marR="91431" marT="45710" marB="45710">
                    <a:solidFill>
                      <a:schemeClr val="tx2">
                        <a:lumMod val="75000"/>
                      </a:schemeClr>
                    </a:solidFill>
                  </a:tcPr>
                </a:tc>
                <a:tc>
                  <a:txBody>
                    <a:bodyPr/>
                    <a:lstStyle/>
                    <a:p>
                      <a:pPr algn="ctr"/>
                      <a:r>
                        <a:rPr lang="en-GB" sz="2400" dirty="0">
                          <a:solidFill>
                            <a:schemeClr val="tx2">
                              <a:lumMod val="20000"/>
                              <a:lumOff val="80000"/>
                            </a:schemeClr>
                          </a:solidFill>
                          <a:latin typeface="Calibri" panose="020F0502020204030204" pitchFamily="34" charset="0"/>
                          <a:cs typeface="Calibri" panose="020F0502020204030204" pitchFamily="34" charset="0"/>
                        </a:rPr>
                        <a:t>Rate</a:t>
                      </a:r>
                    </a:p>
                    <a:p>
                      <a:pPr algn="ctr"/>
                      <a:r>
                        <a:rPr lang="en-GB" sz="2400" dirty="0">
                          <a:solidFill>
                            <a:schemeClr val="tx2">
                              <a:lumMod val="20000"/>
                              <a:lumOff val="80000"/>
                            </a:schemeClr>
                          </a:solidFill>
                          <a:latin typeface="Calibri" panose="020F0502020204030204" pitchFamily="34" charset="0"/>
                          <a:cs typeface="Calibri" panose="020F0502020204030204" pitchFamily="34" charset="0"/>
                        </a:rPr>
                        <a:t>(%)</a:t>
                      </a:r>
                    </a:p>
                  </a:txBody>
                  <a:tcPr marL="91431" marR="91431" marT="45710" marB="45710">
                    <a:solidFill>
                      <a:schemeClr val="tx2">
                        <a:lumMod val="75000"/>
                      </a:schemeClr>
                    </a:solidFill>
                  </a:tcPr>
                </a:tc>
                <a:tc>
                  <a:txBody>
                    <a:bodyPr/>
                    <a:lstStyle/>
                    <a:p>
                      <a:pPr algn="ctr"/>
                      <a:r>
                        <a:rPr lang="en-GB" sz="2400" dirty="0">
                          <a:solidFill>
                            <a:schemeClr val="tx2">
                              <a:lumMod val="20000"/>
                              <a:lumOff val="80000"/>
                            </a:schemeClr>
                          </a:solidFill>
                          <a:latin typeface="Calibri" panose="020F0502020204030204" pitchFamily="34" charset="0"/>
                          <a:cs typeface="Calibri" panose="020F0502020204030204" pitchFamily="34" charset="0"/>
                        </a:rPr>
                        <a:t>Cost (WACC)</a:t>
                      </a:r>
                    </a:p>
                  </a:txBody>
                  <a:tcPr marL="91431" marR="91431" marT="45710" marB="45710">
                    <a:solidFill>
                      <a:schemeClr val="tx2">
                        <a:lumMod val="75000"/>
                      </a:schemeClr>
                    </a:solidFill>
                  </a:tcPr>
                </a:tc>
                <a:extLst>
                  <a:ext uri="{0D108BD9-81ED-4DB2-BD59-A6C34878D82A}">
                    <a16:rowId xmlns:a16="http://schemas.microsoft.com/office/drawing/2014/main" val="10000"/>
                  </a:ext>
                </a:extLst>
              </a:tr>
              <a:tr h="1116128">
                <a:tc>
                  <a:txBody>
                    <a:bodyPr/>
                    <a:lstStyle/>
                    <a:p>
                      <a:pPr algn="l"/>
                      <a:r>
                        <a:rPr lang="en-GB" sz="2800" dirty="0">
                          <a:latin typeface="Calibri" panose="020F0502020204030204" pitchFamily="34" charset="0"/>
                          <a:cs typeface="Calibri" panose="020F0502020204030204" pitchFamily="34" charset="0"/>
                        </a:rPr>
                        <a:t>Ordinary shares</a:t>
                      </a:r>
                    </a:p>
                  </a:txBody>
                  <a:tcPr marL="91431" marR="91431" marT="45710" marB="45710"/>
                </a:tc>
                <a:tc>
                  <a:txBody>
                    <a:bodyPr/>
                    <a:lstStyle/>
                    <a:p>
                      <a:pPr algn="ctr"/>
                      <a:r>
                        <a:rPr lang="en-GB" sz="2800" dirty="0">
                          <a:latin typeface="Calibri" panose="020F0502020204030204" pitchFamily="34" charset="0"/>
                          <a:cs typeface="Calibri" panose="020F0502020204030204" pitchFamily="34" charset="0"/>
                        </a:rPr>
                        <a:t>70</a:t>
                      </a:r>
                    </a:p>
                  </a:txBody>
                  <a:tcPr marL="91431" marR="91431" marT="45710" marB="45710"/>
                </a:tc>
                <a:tc>
                  <a:txBody>
                    <a:bodyPr/>
                    <a:lstStyle/>
                    <a:p>
                      <a:pPr algn="ctr"/>
                      <a:r>
                        <a:rPr lang="en-GB" sz="2800" dirty="0">
                          <a:latin typeface="Calibri" panose="020F0502020204030204" pitchFamily="34" charset="0"/>
                          <a:cs typeface="Calibri" panose="020F0502020204030204" pitchFamily="34" charset="0"/>
                        </a:rPr>
                        <a:t>8</a:t>
                      </a:r>
                    </a:p>
                  </a:txBody>
                  <a:tcPr marL="91431" marR="91431" marT="45710" marB="45710"/>
                </a:tc>
                <a:tc>
                  <a:txBody>
                    <a:bodyPr/>
                    <a:lstStyle/>
                    <a:p>
                      <a:pPr algn="ctr"/>
                      <a:r>
                        <a:rPr lang="en-GB" sz="2800" dirty="0">
                          <a:latin typeface="Calibri" panose="020F0502020204030204" pitchFamily="34" charset="0"/>
                          <a:cs typeface="Calibri" panose="020F0502020204030204" pitchFamily="34" charset="0"/>
                        </a:rPr>
                        <a:t>5.6%</a:t>
                      </a:r>
                    </a:p>
                  </a:txBody>
                  <a:tcPr marL="91431" marR="91431" marT="45710" marB="45710"/>
                </a:tc>
                <a:extLst>
                  <a:ext uri="{0D108BD9-81ED-4DB2-BD59-A6C34878D82A}">
                    <a16:rowId xmlns:a16="http://schemas.microsoft.com/office/drawing/2014/main" val="10001"/>
                  </a:ext>
                </a:extLst>
              </a:tr>
              <a:tr h="1116128">
                <a:tc>
                  <a:txBody>
                    <a:bodyPr/>
                    <a:lstStyle/>
                    <a:p>
                      <a:pPr algn="l"/>
                      <a:r>
                        <a:rPr lang="en-GB" sz="2800" dirty="0">
                          <a:latin typeface="Calibri" panose="020F0502020204030204" pitchFamily="34" charset="0"/>
                          <a:cs typeface="Calibri" panose="020F0502020204030204" pitchFamily="34" charset="0"/>
                        </a:rPr>
                        <a:t>Long-term loans</a:t>
                      </a:r>
                    </a:p>
                  </a:txBody>
                  <a:tcPr marL="91431" marR="91431" marT="45710" marB="45710"/>
                </a:tc>
                <a:tc>
                  <a:txBody>
                    <a:bodyPr/>
                    <a:lstStyle/>
                    <a:p>
                      <a:pPr algn="ctr"/>
                      <a:r>
                        <a:rPr lang="en-GB" sz="2800" dirty="0">
                          <a:latin typeface="Calibri" panose="020F0502020204030204" pitchFamily="34" charset="0"/>
                          <a:cs typeface="Calibri" panose="020F0502020204030204" pitchFamily="34" charset="0"/>
                        </a:rPr>
                        <a:t>30</a:t>
                      </a:r>
                    </a:p>
                  </a:txBody>
                  <a:tcPr marL="91431" marR="91431" marT="45710" marB="45710"/>
                </a:tc>
                <a:tc>
                  <a:txBody>
                    <a:bodyPr/>
                    <a:lstStyle/>
                    <a:p>
                      <a:pPr algn="ctr"/>
                      <a:r>
                        <a:rPr lang="en-GB" sz="2800" dirty="0">
                          <a:latin typeface="Calibri" panose="020F0502020204030204" pitchFamily="34" charset="0"/>
                          <a:cs typeface="Calibri" panose="020F0502020204030204" pitchFamily="34" charset="0"/>
                        </a:rPr>
                        <a:t>10</a:t>
                      </a:r>
                    </a:p>
                  </a:txBody>
                  <a:tcPr marL="91431" marR="91431" marT="45710" marB="45710"/>
                </a:tc>
                <a:tc>
                  <a:txBody>
                    <a:bodyPr/>
                    <a:lstStyle/>
                    <a:p>
                      <a:pPr algn="ctr"/>
                      <a:r>
                        <a:rPr lang="en-GB" sz="2800" dirty="0">
                          <a:latin typeface="Calibri" panose="020F0502020204030204" pitchFamily="34" charset="0"/>
                          <a:cs typeface="Calibri" panose="020F0502020204030204" pitchFamily="34" charset="0"/>
                        </a:rPr>
                        <a:t>3.0%</a:t>
                      </a:r>
                    </a:p>
                  </a:txBody>
                  <a:tcPr marL="91431" marR="91431" marT="45710" marB="45710"/>
                </a:tc>
                <a:extLst>
                  <a:ext uri="{0D108BD9-81ED-4DB2-BD59-A6C34878D82A}">
                    <a16:rowId xmlns:a16="http://schemas.microsoft.com/office/drawing/2014/main" val="10002"/>
                  </a:ext>
                </a:extLst>
              </a:tr>
              <a:tr h="612060">
                <a:tc>
                  <a:txBody>
                    <a:bodyPr/>
                    <a:lstStyle/>
                    <a:p>
                      <a:pPr algn="l"/>
                      <a:r>
                        <a:rPr lang="en-GB" sz="2800" dirty="0">
                          <a:latin typeface="Calibri" panose="020F0502020204030204" pitchFamily="34" charset="0"/>
                          <a:cs typeface="Calibri" panose="020F0502020204030204" pitchFamily="34" charset="0"/>
                        </a:rPr>
                        <a:t>WACC</a:t>
                      </a:r>
                    </a:p>
                  </a:txBody>
                  <a:tcPr marL="91431" marR="91431" marT="45710" marB="45710"/>
                </a:tc>
                <a:tc>
                  <a:txBody>
                    <a:bodyPr/>
                    <a:lstStyle/>
                    <a:p>
                      <a:pPr algn="ctr"/>
                      <a:r>
                        <a:rPr lang="en-GB" sz="2800" dirty="0">
                          <a:latin typeface="Calibri" panose="020F0502020204030204" pitchFamily="34" charset="0"/>
                          <a:cs typeface="Calibri" panose="020F0502020204030204" pitchFamily="34" charset="0"/>
                        </a:rPr>
                        <a:t>100</a:t>
                      </a:r>
                    </a:p>
                  </a:txBody>
                  <a:tcPr marL="91431" marR="91431" marT="45710" marB="45710"/>
                </a:tc>
                <a:tc>
                  <a:txBody>
                    <a:bodyPr/>
                    <a:lstStyle/>
                    <a:p>
                      <a:pPr algn="ctr"/>
                      <a:endParaRPr lang="en-GB" sz="2800" dirty="0">
                        <a:latin typeface="Calibri" panose="020F0502020204030204" pitchFamily="34" charset="0"/>
                        <a:cs typeface="Calibri" panose="020F0502020204030204" pitchFamily="34" charset="0"/>
                      </a:endParaRPr>
                    </a:p>
                  </a:txBody>
                  <a:tcPr marL="91431" marR="91431" marT="45710" marB="45710"/>
                </a:tc>
                <a:tc>
                  <a:txBody>
                    <a:bodyPr/>
                    <a:lstStyle/>
                    <a:p>
                      <a:pPr algn="ctr"/>
                      <a:r>
                        <a:rPr lang="en-GB" sz="2800" dirty="0">
                          <a:latin typeface="Calibri" panose="020F0502020204030204" pitchFamily="34" charset="0"/>
                          <a:cs typeface="Calibri" panose="020F0502020204030204" pitchFamily="34" charset="0"/>
                        </a:rPr>
                        <a:t>8.6%</a:t>
                      </a:r>
                    </a:p>
                  </a:txBody>
                  <a:tcPr marL="91431" marR="91431" marT="45710" marB="45710"/>
                </a:tc>
                <a:extLst>
                  <a:ext uri="{0D108BD9-81ED-4DB2-BD59-A6C34878D82A}">
                    <a16:rowId xmlns:a16="http://schemas.microsoft.com/office/drawing/2014/main" val="10003"/>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232AAE14-8788-7875-7B15-87B8E8AAC340}"/>
              </a:ext>
            </a:extLst>
          </p:cNvPr>
          <p:cNvSpPr>
            <a:spLocks noGrp="1" noChangeArrowheads="1"/>
          </p:cNvSpPr>
          <p:nvPr>
            <p:ph type="title"/>
          </p:nvPr>
        </p:nvSpPr>
        <p:spPr>
          <a:xfrm>
            <a:off x="0" y="0"/>
            <a:ext cx="9144000" cy="836712"/>
          </a:xfrm>
          <a:solidFill>
            <a:schemeClr val="tx2">
              <a:lumMod val="40000"/>
              <a:lumOff val="60000"/>
            </a:schemeClr>
          </a:solidFill>
        </p:spPr>
        <p:txBody>
          <a:bodyPr/>
          <a:lstStyle/>
          <a:p>
            <a:pPr algn="ctr" eaLnBrk="1" hangingPunct="1"/>
            <a:r>
              <a:rPr lang="en-GB" altLang="en-US" dirty="0">
                <a:cs typeface="Calibri" panose="020F0502020204030204" pitchFamily="34" charset="0"/>
              </a:rPr>
              <a:t>WACC example 3</a:t>
            </a:r>
          </a:p>
        </p:txBody>
      </p:sp>
      <p:sp>
        <p:nvSpPr>
          <p:cNvPr id="2" name="Content Placeholder 1">
            <a:extLst>
              <a:ext uri="{FF2B5EF4-FFF2-40B4-BE49-F238E27FC236}">
                <a16:creationId xmlns:a16="http://schemas.microsoft.com/office/drawing/2014/main" id="{42138D77-8142-2480-F74A-29492ECA70E9}"/>
              </a:ext>
            </a:extLst>
          </p:cNvPr>
          <p:cNvSpPr>
            <a:spLocks noGrp="1"/>
          </p:cNvSpPr>
          <p:nvPr>
            <p:ph idx="1"/>
          </p:nvPr>
        </p:nvSpPr>
        <p:spPr>
          <a:xfrm>
            <a:off x="0" y="764704"/>
            <a:ext cx="9144000" cy="4968552"/>
          </a:xfrm>
        </p:spPr>
        <p:txBody>
          <a:bodyPr/>
          <a:lstStyle/>
          <a:p>
            <a:endParaRPr lang="en-GB" dirty="0"/>
          </a:p>
        </p:txBody>
      </p:sp>
      <p:sp>
        <p:nvSpPr>
          <p:cNvPr id="81923" name="Slide Number Placeholder 1">
            <a:extLst>
              <a:ext uri="{FF2B5EF4-FFF2-40B4-BE49-F238E27FC236}">
                <a16:creationId xmlns:a16="http://schemas.microsoft.com/office/drawing/2014/main" id="{F106C56B-0CD4-AC4C-1F4C-43BBD2B21DFD}"/>
              </a:ext>
            </a:extLst>
          </p:cNvPr>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A32DD2AF-2E85-426B-B5DC-E0105149675D}" type="slidenum">
              <a:rPr lang="en-GB" altLang="en-US">
                <a:solidFill>
                  <a:schemeClr val="bg1"/>
                </a:solidFill>
              </a:rPr>
              <a:pPr/>
              <a:t>28</a:t>
            </a:fld>
            <a:endParaRPr lang="en-GB" altLang="en-US">
              <a:solidFill>
                <a:schemeClr val="bg1"/>
              </a:solidFill>
            </a:endParaRPr>
          </a:p>
        </p:txBody>
      </p:sp>
      <p:graphicFrame>
        <p:nvGraphicFramePr>
          <p:cNvPr id="12" name="Table 11">
            <a:extLst>
              <a:ext uri="{FF2B5EF4-FFF2-40B4-BE49-F238E27FC236}">
                <a16:creationId xmlns:a16="http://schemas.microsoft.com/office/drawing/2014/main" id="{9CBBA231-C457-FE11-184D-1C7F850DE31A}"/>
              </a:ext>
            </a:extLst>
          </p:cNvPr>
          <p:cNvGraphicFramePr>
            <a:graphicFrameLocks noGrp="1"/>
          </p:cNvGraphicFramePr>
          <p:nvPr>
            <p:extLst>
              <p:ext uri="{D42A27DB-BD31-4B8C-83A1-F6EECF244321}">
                <p14:modId xmlns:p14="http://schemas.microsoft.com/office/powerpoint/2010/main" val="2825117134"/>
              </p:ext>
            </p:extLst>
          </p:nvPr>
        </p:nvGraphicFramePr>
        <p:xfrm>
          <a:off x="405880" y="1601416"/>
          <a:ext cx="8280920" cy="3565801"/>
        </p:xfrm>
        <a:graphic>
          <a:graphicData uri="http://schemas.openxmlformats.org/drawingml/2006/table">
            <a:tbl>
              <a:tblPr firstRow="1" bandRow="1">
                <a:tableStyleId>{5C22544A-7EE6-4342-B048-85BDC9FD1C3A}</a:tableStyleId>
              </a:tblPr>
              <a:tblGrid>
                <a:gridCol w="2906283">
                  <a:extLst>
                    <a:ext uri="{9D8B030D-6E8A-4147-A177-3AD203B41FA5}">
                      <a16:colId xmlns:a16="http://schemas.microsoft.com/office/drawing/2014/main" val="20000"/>
                    </a:ext>
                  </a:extLst>
                </a:gridCol>
                <a:gridCol w="1954257">
                  <a:extLst>
                    <a:ext uri="{9D8B030D-6E8A-4147-A177-3AD203B41FA5}">
                      <a16:colId xmlns:a16="http://schemas.microsoft.com/office/drawing/2014/main" val="20001"/>
                    </a:ext>
                  </a:extLst>
                </a:gridCol>
                <a:gridCol w="1622708">
                  <a:extLst>
                    <a:ext uri="{9D8B030D-6E8A-4147-A177-3AD203B41FA5}">
                      <a16:colId xmlns:a16="http://schemas.microsoft.com/office/drawing/2014/main" val="20002"/>
                    </a:ext>
                  </a:extLst>
                </a:gridCol>
                <a:gridCol w="1797672">
                  <a:extLst>
                    <a:ext uri="{9D8B030D-6E8A-4147-A177-3AD203B41FA5}">
                      <a16:colId xmlns:a16="http://schemas.microsoft.com/office/drawing/2014/main" val="20003"/>
                    </a:ext>
                  </a:extLst>
                </a:gridCol>
              </a:tblGrid>
              <a:tr h="990463">
                <a:tc>
                  <a:txBody>
                    <a:bodyPr/>
                    <a:lstStyle/>
                    <a:p>
                      <a:pPr algn="ctr"/>
                      <a:r>
                        <a:rPr lang="en-GB" sz="2000" dirty="0">
                          <a:solidFill>
                            <a:schemeClr val="tx2">
                              <a:lumMod val="20000"/>
                              <a:lumOff val="80000"/>
                            </a:schemeClr>
                          </a:solidFill>
                          <a:latin typeface="Calibri" panose="020F0502020204030204" pitchFamily="34" charset="0"/>
                          <a:cs typeface="Calibri" panose="020F0502020204030204" pitchFamily="34" charset="0"/>
                        </a:rPr>
                        <a:t>Source of funding</a:t>
                      </a:r>
                    </a:p>
                  </a:txBody>
                  <a:tcPr marL="91431" marR="91431" marT="45717" marB="45717">
                    <a:solidFill>
                      <a:schemeClr val="tx2">
                        <a:lumMod val="75000"/>
                      </a:schemeClr>
                    </a:solidFill>
                  </a:tcPr>
                </a:tc>
                <a:tc>
                  <a:txBody>
                    <a:bodyPr/>
                    <a:lstStyle/>
                    <a:p>
                      <a:pPr algn="ctr"/>
                      <a:r>
                        <a:rPr lang="en-GB" sz="2000" dirty="0">
                          <a:solidFill>
                            <a:schemeClr val="tx2">
                              <a:lumMod val="20000"/>
                              <a:lumOff val="80000"/>
                            </a:schemeClr>
                          </a:solidFill>
                          <a:latin typeface="Calibri" panose="020F0502020204030204" pitchFamily="34" charset="0"/>
                          <a:cs typeface="Calibri" panose="020F0502020204030204" pitchFamily="34" charset="0"/>
                        </a:rPr>
                        <a:t>Percentage</a:t>
                      </a:r>
                    </a:p>
                    <a:p>
                      <a:pPr algn="ctr"/>
                      <a:r>
                        <a:rPr lang="en-GB" sz="2000" dirty="0">
                          <a:solidFill>
                            <a:schemeClr val="tx2">
                              <a:lumMod val="20000"/>
                              <a:lumOff val="80000"/>
                            </a:schemeClr>
                          </a:solidFill>
                          <a:latin typeface="Calibri" panose="020F0502020204030204" pitchFamily="34" charset="0"/>
                          <a:cs typeface="Calibri" panose="020F0502020204030204" pitchFamily="34" charset="0"/>
                        </a:rPr>
                        <a:t>(%)</a:t>
                      </a:r>
                    </a:p>
                  </a:txBody>
                  <a:tcPr marL="91431" marR="91431" marT="45717" marB="45717">
                    <a:solidFill>
                      <a:schemeClr val="tx2">
                        <a:lumMod val="75000"/>
                      </a:schemeClr>
                    </a:solidFill>
                  </a:tcPr>
                </a:tc>
                <a:tc>
                  <a:txBody>
                    <a:bodyPr/>
                    <a:lstStyle/>
                    <a:p>
                      <a:pPr algn="ctr"/>
                      <a:r>
                        <a:rPr lang="en-GB" sz="2000" dirty="0">
                          <a:solidFill>
                            <a:schemeClr val="tx2">
                              <a:lumMod val="20000"/>
                              <a:lumOff val="80000"/>
                            </a:schemeClr>
                          </a:solidFill>
                          <a:latin typeface="Calibri" panose="020F0502020204030204" pitchFamily="34" charset="0"/>
                          <a:cs typeface="Calibri" panose="020F0502020204030204" pitchFamily="34" charset="0"/>
                        </a:rPr>
                        <a:t>Rate</a:t>
                      </a:r>
                    </a:p>
                    <a:p>
                      <a:pPr algn="ctr"/>
                      <a:r>
                        <a:rPr lang="en-GB" sz="2000" dirty="0">
                          <a:solidFill>
                            <a:schemeClr val="tx2">
                              <a:lumMod val="20000"/>
                              <a:lumOff val="80000"/>
                            </a:schemeClr>
                          </a:solidFill>
                          <a:latin typeface="Calibri" panose="020F0502020204030204" pitchFamily="34" charset="0"/>
                          <a:cs typeface="Calibri" panose="020F0502020204030204" pitchFamily="34" charset="0"/>
                        </a:rPr>
                        <a:t>(%)</a:t>
                      </a:r>
                    </a:p>
                  </a:txBody>
                  <a:tcPr marL="91431" marR="91431" marT="45717" marB="45717">
                    <a:solidFill>
                      <a:schemeClr val="tx2">
                        <a:lumMod val="75000"/>
                      </a:schemeClr>
                    </a:solidFill>
                  </a:tcPr>
                </a:tc>
                <a:tc>
                  <a:txBody>
                    <a:bodyPr/>
                    <a:lstStyle/>
                    <a:p>
                      <a:pPr algn="ctr"/>
                      <a:r>
                        <a:rPr lang="en-GB" sz="2000" dirty="0">
                          <a:solidFill>
                            <a:schemeClr val="tx2">
                              <a:lumMod val="20000"/>
                              <a:lumOff val="80000"/>
                            </a:schemeClr>
                          </a:solidFill>
                          <a:latin typeface="Calibri" panose="020F0502020204030204" pitchFamily="34" charset="0"/>
                          <a:cs typeface="Calibri" panose="020F0502020204030204" pitchFamily="34" charset="0"/>
                        </a:rPr>
                        <a:t>Cost (WACC) (%)</a:t>
                      </a:r>
                    </a:p>
                  </a:txBody>
                  <a:tcPr marL="91431" marR="91431" marT="45717" marB="45717">
                    <a:solidFill>
                      <a:schemeClr val="tx2">
                        <a:lumMod val="75000"/>
                      </a:schemeClr>
                    </a:solidFill>
                  </a:tcPr>
                </a:tc>
                <a:extLst>
                  <a:ext uri="{0D108BD9-81ED-4DB2-BD59-A6C34878D82A}">
                    <a16:rowId xmlns:a16="http://schemas.microsoft.com/office/drawing/2014/main" val="10000"/>
                  </a:ext>
                </a:extLst>
              </a:tr>
              <a:tr h="429223">
                <a:tc>
                  <a:txBody>
                    <a:bodyPr/>
                    <a:lstStyle/>
                    <a:p>
                      <a:pPr algn="l"/>
                      <a:r>
                        <a:rPr lang="en-GB" sz="2000" dirty="0">
                          <a:latin typeface="Calibri" panose="020F0502020204030204" pitchFamily="34" charset="0"/>
                          <a:cs typeface="Calibri" panose="020F0502020204030204" pitchFamily="34" charset="0"/>
                        </a:rPr>
                        <a:t>Overdraft</a:t>
                      </a:r>
                    </a:p>
                  </a:txBody>
                  <a:tcPr marL="91431" marR="91431" marT="45717" marB="45717"/>
                </a:tc>
                <a:tc>
                  <a:txBody>
                    <a:bodyPr/>
                    <a:lstStyle/>
                    <a:p>
                      <a:pPr algn="ctr"/>
                      <a:r>
                        <a:rPr lang="en-GB" sz="2000" dirty="0">
                          <a:latin typeface="Calibri" panose="020F0502020204030204" pitchFamily="34" charset="0"/>
                          <a:cs typeface="Calibri" panose="020F0502020204030204" pitchFamily="34" charset="0"/>
                        </a:rPr>
                        <a:t>2</a:t>
                      </a:r>
                    </a:p>
                  </a:txBody>
                  <a:tcPr marL="91431" marR="91431" marT="45717" marB="45717"/>
                </a:tc>
                <a:tc>
                  <a:txBody>
                    <a:bodyPr/>
                    <a:lstStyle/>
                    <a:p>
                      <a:pPr algn="ctr"/>
                      <a:r>
                        <a:rPr lang="en-GB" sz="2000" dirty="0">
                          <a:latin typeface="Calibri" panose="020F0502020204030204" pitchFamily="34" charset="0"/>
                          <a:cs typeface="Calibri" panose="020F0502020204030204" pitchFamily="34" charset="0"/>
                        </a:rPr>
                        <a:t>15</a:t>
                      </a:r>
                    </a:p>
                  </a:txBody>
                  <a:tcPr marL="91431" marR="91431" marT="45717" marB="45717"/>
                </a:tc>
                <a:tc>
                  <a:txBody>
                    <a:bodyPr/>
                    <a:lstStyle/>
                    <a:p>
                      <a:pPr algn="ctr"/>
                      <a:r>
                        <a:rPr lang="en-GB" sz="2000" dirty="0">
                          <a:latin typeface="Calibri" panose="020F0502020204030204" pitchFamily="34" charset="0"/>
                          <a:cs typeface="Calibri" panose="020F0502020204030204" pitchFamily="34" charset="0"/>
                        </a:rPr>
                        <a:t>0.300</a:t>
                      </a:r>
                    </a:p>
                  </a:txBody>
                  <a:tcPr marL="91431" marR="91431" marT="45717" marB="45717"/>
                </a:tc>
                <a:extLst>
                  <a:ext uri="{0D108BD9-81ED-4DB2-BD59-A6C34878D82A}">
                    <a16:rowId xmlns:a16="http://schemas.microsoft.com/office/drawing/2014/main" val="10001"/>
                  </a:ext>
                </a:extLst>
              </a:tr>
              <a:tr h="429223">
                <a:tc>
                  <a:txBody>
                    <a:bodyPr/>
                    <a:lstStyle/>
                    <a:p>
                      <a:pPr algn="l"/>
                      <a:r>
                        <a:rPr lang="en-GB" sz="2000" dirty="0">
                          <a:latin typeface="Calibri" panose="020F0502020204030204" pitchFamily="34" charset="0"/>
                          <a:cs typeface="Calibri" panose="020F0502020204030204" pitchFamily="34" charset="0"/>
                        </a:rPr>
                        <a:t>Debentures</a:t>
                      </a:r>
                    </a:p>
                  </a:txBody>
                  <a:tcPr marL="91431" marR="91431" marT="45717" marB="45717"/>
                </a:tc>
                <a:tc>
                  <a:txBody>
                    <a:bodyPr/>
                    <a:lstStyle/>
                    <a:p>
                      <a:pPr algn="ctr"/>
                      <a:r>
                        <a:rPr lang="en-GB" sz="2000" dirty="0">
                          <a:latin typeface="Calibri" panose="020F0502020204030204" pitchFamily="34" charset="0"/>
                          <a:cs typeface="Calibri" panose="020F0502020204030204" pitchFamily="34" charset="0"/>
                        </a:rPr>
                        <a:t>12</a:t>
                      </a:r>
                    </a:p>
                  </a:txBody>
                  <a:tcPr marL="91431" marR="91431" marT="45717" marB="45717"/>
                </a:tc>
                <a:tc>
                  <a:txBody>
                    <a:bodyPr/>
                    <a:lstStyle/>
                    <a:p>
                      <a:pPr algn="ctr"/>
                      <a:r>
                        <a:rPr lang="en-GB" sz="2000" dirty="0">
                          <a:latin typeface="Calibri" panose="020F0502020204030204" pitchFamily="34" charset="0"/>
                          <a:cs typeface="Calibri" panose="020F0502020204030204" pitchFamily="34" charset="0"/>
                        </a:rPr>
                        <a:t>12</a:t>
                      </a:r>
                    </a:p>
                  </a:txBody>
                  <a:tcPr marL="91431" marR="91431" marT="45717" marB="45717"/>
                </a:tc>
                <a:tc>
                  <a:txBody>
                    <a:bodyPr/>
                    <a:lstStyle/>
                    <a:p>
                      <a:pPr algn="ctr"/>
                      <a:r>
                        <a:rPr lang="en-GB" sz="2000" dirty="0">
                          <a:latin typeface="Calibri" panose="020F0502020204030204" pitchFamily="34" charset="0"/>
                          <a:cs typeface="Calibri" panose="020F0502020204030204" pitchFamily="34" charset="0"/>
                        </a:rPr>
                        <a:t>1.440</a:t>
                      </a:r>
                    </a:p>
                  </a:txBody>
                  <a:tcPr marL="91431" marR="91431" marT="45717" marB="45717"/>
                </a:tc>
                <a:extLst>
                  <a:ext uri="{0D108BD9-81ED-4DB2-BD59-A6C34878D82A}">
                    <a16:rowId xmlns:a16="http://schemas.microsoft.com/office/drawing/2014/main" val="10002"/>
                  </a:ext>
                </a:extLst>
              </a:tr>
              <a:tr h="429223">
                <a:tc>
                  <a:txBody>
                    <a:bodyPr/>
                    <a:lstStyle/>
                    <a:p>
                      <a:pPr algn="l"/>
                      <a:r>
                        <a:rPr lang="en-GB" sz="2000" dirty="0">
                          <a:latin typeface="Calibri" panose="020F0502020204030204" pitchFamily="34" charset="0"/>
                          <a:cs typeface="Calibri" panose="020F0502020204030204" pitchFamily="34" charset="0"/>
                        </a:rPr>
                        <a:t>Bank loans</a:t>
                      </a:r>
                    </a:p>
                  </a:txBody>
                  <a:tcPr marL="91431" marR="91431" marT="45717" marB="45717"/>
                </a:tc>
                <a:tc>
                  <a:txBody>
                    <a:bodyPr/>
                    <a:lstStyle/>
                    <a:p>
                      <a:pPr algn="ctr"/>
                      <a:r>
                        <a:rPr lang="en-GB" sz="2000" dirty="0">
                          <a:latin typeface="Calibri" panose="020F0502020204030204" pitchFamily="34" charset="0"/>
                          <a:cs typeface="Calibri" panose="020F0502020204030204" pitchFamily="34" charset="0"/>
                        </a:rPr>
                        <a:t>6</a:t>
                      </a:r>
                    </a:p>
                  </a:txBody>
                  <a:tcPr marL="91431" marR="91431" marT="45717" marB="45717"/>
                </a:tc>
                <a:tc>
                  <a:txBody>
                    <a:bodyPr/>
                    <a:lstStyle/>
                    <a:p>
                      <a:pPr algn="ctr"/>
                      <a:r>
                        <a:rPr lang="en-GB" sz="2000" dirty="0">
                          <a:latin typeface="Calibri" panose="020F0502020204030204" pitchFamily="34" charset="0"/>
                          <a:cs typeface="Calibri" panose="020F0502020204030204" pitchFamily="34" charset="0"/>
                        </a:rPr>
                        <a:t>7</a:t>
                      </a:r>
                    </a:p>
                  </a:txBody>
                  <a:tcPr marL="91431" marR="91431" marT="45717" marB="45717"/>
                </a:tc>
                <a:tc>
                  <a:txBody>
                    <a:bodyPr/>
                    <a:lstStyle/>
                    <a:p>
                      <a:pPr algn="ctr"/>
                      <a:r>
                        <a:rPr lang="en-GB" sz="2000" dirty="0">
                          <a:latin typeface="Calibri" panose="020F0502020204030204" pitchFamily="34" charset="0"/>
                          <a:cs typeface="Calibri" panose="020F0502020204030204" pitchFamily="34" charset="0"/>
                        </a:rPr>
                        <a:t>0.420</a:t>
                      </a:r>
                    </a:p>
                  </a:txBody>
                  <a:tcPr marL="91431" marR="91431" marT="45717" marB="45717"/>
                </a:tc>
                <a:extLst>
                  <a:ext uri="{0D108BD9-81ED-4DB2-BD59-A6C34878D82A}">
                    <a16:rowId xmlns:a16="http://schemas.microsoft.com/office/drawing/2014/main" val="10003"/>
                  </a:ext>
                </a:extLst>
              </a:tr>
              <a:tr h="429223">
                <a:tc>
                  <a:txBody>
                    <a:bodyPr/>
                    <a:lstStyle/>
                    <a:p>
                      <a:pPr algn="l"/>
                      <a:r>
                        <a:rPr lang="en-GB" sz="2000" dirty="0">
                          <a:latin typeface="Calibri" panose="020F0502020204030204" pitchFamily="34" charset="0"/>
                          <a:cs typeface="Calibri" panose="020F0502020204030204" pitchFamily="34" charset="0"/>
                        </a:rPr>
                        <a:t>Ordinary shares</a:t>
                      </a:r>
                    </a:p>
                  </a:txBody>
                  <a:tcPr marL="91431" marR="91431" marT="45717" marB="45717"/>
                </a:tc>
                <a:tc>
                  <a:txBody>
                    <a:bodyPr/>
                    <a:lstStyle/>
                    <a:p>
                      <a:pPr algn="ctr"/>
                      <a:r>
                        <a:rPr lang="en-GB" sz="2000" dirty="0">
                          <a:latin typeface="Calibri" panose="020F0502020204030204" pitchFamily="34" charset="0"/>
                          <a:cs typeface="Calibri" panose="020F0502020204030204" pitchFamily="34" charset="0"/>
                        </a:rPr>
                        <a:t>70</a:t>
                      </a:r>
                    </a:p>
                  </a:txBody>
                  <a:tcPr marL="91431" marR="91431" marT="45717" marB="45717"/>
                </a:tc>
                <a:tc>
                  <a:txBody>
                    <a:bodyPr/>
                    <a:lstStyle/>
                    <a:p>
                      <a:pPr algn="ctr"/>
                      <a:r>
                        <a:rPr lang="en-GB" sz="2000" dirty="0">
                          <a:latin typeface="Calibri" panose="020F0502020204030204" pitchFamily="34" charset="0"/>
                          <a:cs typeface="Calibri" panose="020F0502020204030204" pitchFamily="34" charset="0"/>
                        </a:rPr>
                        <a:t>5</a:t>
                      </a:r>
                    </a:p>
                  </a:txBody>
                  <a:tcPr marL="91431" marR="91431" marT="45717" marB="45717"/>
                </a:tc>
                <a:tc>
                  <a:txBody>
                    <a:bodyPr/>
                    <a:lstStyle/>
                    <a:p>
                      <a:pPr algn="ctr"/>
                      <a:r>
                        <a:rPr lang="en-GB" sz="2000" dirty="0">
                          <a:latin typeface="Calibri" panose="020F0502020204030204" pitchFamily="34" charset="0"/>
                          <a:cs typeface="Calibri" panose="020F0502020204030204" pitchFamily="34" charset="0"/>
                        </a:rPr>
                        <a:t>3.500</a:t>
                      </a:r>
                    </a:p>
                  </a:txBody>
                  <a:tcPr marL="91431" marR="91431" marT="45717" marB="45717"/>
                </a:tc>
                <a:extLst>
                  <a:ext uri="{0D108BD9-81ED-4DB2-BD59-A6C34878D82A}">
                    <a16:rowId xmlns:a16="http://schemas.microsoft.com/office/drawing/2014/main" val="10004"/>
                  </a:ext>
                </a:extLst>
              </a:tr>
              <a:tr h="429223">
                <a:tc>
                  <a:txBody>
                    <a:bodyPr/>
                    <a:lstStyle/>
                    <a:p>
                      <a:pPr algn="l"/>
                      <a:r>
                        <a:rPr lang="en-GB" sz="2000" dirty="0">
                          <a:latin typeface="Calibri" panose="020F0502020204030204" pitchFamily="34" charset="0"/>
                          <a:cs typeface="Calibri" panose="020F0502020204030204" pitchFamily="34" charset="0"/>
                        </a:rPr>
                        <a:t>Preference shares</a:t>
                      </a:r>
                    </a:p>
                  </a:txBody>
                  <a:tcPr marL="91431" marR="91431" marT="45717" marB="45717"/>
                </a:tc>
                <a:tc>
                  <a:txBody>
                    <a:bodyPr/>
                    <a:lstStyle/>
                    <a:p>
                      <a:pPr algn="ctr"/>
                      <a:r>
                        <a:rPr lang="en-GB" sz="2000" dirty="0">
                          <a:latin typeface="Calibri" panose="020F0502020204030204" pitchFamily="34" charset="0"/>
                          <a:cs typeface="Calibri" panose="020F0502020204030204" pitchFamily="34" charset="0"/>
                        </a:rPr>
                        <a:t>10</a:t>
                      </a:r>
                    </a:p>
                  </a:txBody>
                  <a:tcPr marL="91431" marR="91431" marT="45717" marB="45717"/>
                </a:tc>
                <a:tc>
                  <a:txBody>
                    <a:bodyPr/>
                    <a:lstStyle/>
                    <a:p>
                      <a:pPr algn="ctr"/>
                      <a:r>
                        <a:rPr lang="en-GB" sz="2000" dirty="0">
                          <a:latin typeface="Calibri" panose="020F0502020204030204" pitchFamily="34" charset="0"/>
                          <a:cs typeface="Calibri" panose="020F0502020204030204" pitchFamily="34" charset="0"/>
                        </a:rPr>
                        <a:t>8</a:t>
                      </a:r>
                    </a:p>
                  </a:txBody>
                  <a:tcPr marL="91431" marR="91431" marT="45717" marB="45717"/>
                </a:tc>
                <a:tc>
                  <a:txBody>
                    <a:bodyPr/>
                    <a:lstStyle/>
                    <a:p>
                      <a:pPr algn="ctr"/>
                      <a:r>
                        <a:rPr lang="en-GB" sz="2000" dirty="0">
                          <a:latin typeface="Calibri" panose="020F0502020204030204" pitchFamily="34" charset="0"/>
                          <a:cs typeface="Calibri" panose="020F0502020204030204" pitchFamily="34" charset="0"/>
                        </a:rPr>
                        <a:t>0.800</a:t>
                      </a:r>
                    </a:p>
                  </a:txBody>
                  <a:tcPr marL="91431" marR="91431" marT="45717" marB="45717"/>
                </a:tc>
                <a:extLst>
                  <a:ext uri="{0D108BD9-81ED-4DB2-BD59-A6C34878D82A}">
                    <a16:rowId xmlns:a16="http://schemas.microsoft.com/office/drawing/2014/main" val="10005"/>
                  </a:ext>
                </a:extLst>
              </a:tr>
              <a:tr h="429223">
                <a:tc>
                  <a:txBody>
                    <a:bodyPr/>
                    <a:lstStyle/>
                    <a:p>
                      <a:pPr algn="l"/>
                      <a:r>
                        <a:rPr lang="en-GB" sz="2000" dirty="0">
                          <a:latin typeface="Calibri" panose="020F0502020204030204" pitchFamily="34" charset="0"/>
                          <a:cs typeface="Calibri" panose="020F0502020204030204" pitchFamily="34" charset="0"/>
                        </a:rPr>
                        <a:t>WACC</a:t>
                      </a:r>
                    </a:p>
                  </a:txBody>
                  <a:tcPr marL="91431" marR="91431" marT="45717" marB="45717"/>
                </a:tc>
                <a:tc>
                  <a:txBody>
                    <a:bodyPr/>
                    <a:lstStyle/>
                    <a:p>
                      <a:pPr algn="ctr"/>
                      <a:r>
                        <a:rPr lang="en-GB" sz="2000" dirty="0">
                          <a:latin typeface="Calibri" panose="020F0502020204030204" pitchFamily="34" charset="0"/>
                          <a:cs typeface="Calibri" panose="020F0502020204030204" pitchFamily="34" charset="0"/>
                        </a:rPr>
                        <a:t>100</a:t>
                      </a:r>
                    </a:p>
                  </a:txBody>
                  <a:tcPr marL="91431" marR="91431" marT="45717" marB="45717"/>
                </a:tc>
                <a:tc>
                  <a:txBody>
                    <a:bodyPr/>
                    <a:lstStyle/>
                    <a:p>
                      <a:pPr algn="ctr"/>
                      <a:endParaRPr lang="en-GB" sz="2000" dirty="0">
                        <a:latin typeface="Calibri" panose="020F0502020204030204" pitchFamily="34" charset="0"/>
                        <a:cs typeface="Calibri" panose="020F0502020204030204" pitchFamily="34" charset="0"/>
                      </a:endParaRPr>
                    </a:p>
                  </a:txBody>
                  <a:tcPr marL="91431" marR="91431" marT="45717" marB="45717"/>
                </a:tc>
                <a:tc>
                  <a:txBody>
                    <a:bodyPr/>
                    <a:lstStyle/>
                    <a:p>
                      <a:pPr algn="ctr"/>
                      <a:r>
                        <a:rPr lang="en-GB" sz="2000" dirty="0">
                          <a:latin typeface="Calibri" panose="020F0502020204030204" pitchFamily="34" charset="0"/>
                          <a:cs typeface="Calibri" panose="020F0502020204030204" pitchFamily="34" charset="0"/>
                        </a:rPr>
                        <a:t>6.460</a:t>
                      </a:r>
                    </a:p>
                  </a:txBody>
                  <a:tcPr marL="91431" marR="91431" marT="45717" marB="45717"/>
                </a:tc>
                <a:extLst>
                  <a:ext uri="{0D108BD9-81ED-4DB2-BD59-A6C34878D82A}">
                    <a16:rowId xmlns:a16="http://schemas.microsoft.com/office/drawing/2014/main" val="10006"/>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219AE-8917-7608-A14F-9C24B8523626}"/>
              </a:ext>
            </a:extLst>
          </p:cNvPr>
          <p:cNvSpPr>
            <a:spLocks noGrp="1"/>
          </p:cNvSpPr>
          <p:nvPr>
            <p:ph type="title"/>
          </p:nvPr>
        </p:nvSpPr>
        <p:spPr/>
        <p:txBody>
          <a:bodyPr/>
          <a:lstStyle/>
          <a:p>
            <a:r>
              <a:rPr lang="en-GB" dirty="0"/>
              <a:t>EPS and Gearing ratio</a:t>
            </a:r>
          </a:p>
        </p:txBody>
      </p:sp>
      <p:sp>
        <p:nvSpPr>
          <p:cNvPr id="3" name="Content Placeholder 2">
            <a:extLst>
              <a:ext uri="{FF2B5EF4-FFF2-40B4-BE49-F238E27FC236}">
                <a16:creationId xmlns:a16="http://schemas.microsoft.com/office/drawing/2014/main" id="{3BEB5304-66EC-17C9-35C6-26C44FEB953F}"/>
              </a:ext>
            </a:extLst>
          </p:cNvPr>
          <p:cNvSpPr>
            <a:spLocks noGrp="1"/>
          </p:cNvSpPr>
          <p:nvPr>
            <p:ph idx="1"/>
          </p:nvPr>
        </p:nvSpPr>
        <p:spPr/>
        <p:txBody>
          <a:bodyPr/>
          <a:lstStyle/>
          <a:p>
            <a:r>
              <a:rPr lang="en-GB" dirty="0"/>
              <a:t>EPS is a financial ratio, which divides net earnings available to common shareholders by the average outstanding shares over a certain period of time. The EPS formula indicates a company’s ability to produce net profits for common shareholders.</a:t>
            </a:r>
          </a:p>
        </p:txBody>
      </p:sp>
      <p:sp>
        <p:nvSpPr>
          <p:cNvPr id="4" name="Slide Number Placeholder 3">
            <a:extLst>
              <a:ext uri="{FF2B5EF4-FFF2-40B4-BE49-F238E27FC236}">
                <a16:creationId xmlns:a16="http://schemas.microsoft.com/office/drawing/2014/main" id="{E588A509-5B98-8BC0-EF44-C51AF4C4D450}"/>
              </a:ext>
            </a:extLst>
          </p:cNvPr>
          <p:cNvSpPr>
            <a:spLocks noGrp="1"/>
          </p:cNvSpPr>
          <p:nvPr>
            <p:ph type="sldNum" sz="quarter" idx="12"/>
          </p:nvPr>
        </p:nvSpPr>
        <p:spPr/>
        <p:txBody>
          <a:bodyPr/>
          <a:lstStyle/>
          <a:p>
            <a:fld id="{C3F65BB1-9206-4D7F-97F9-47DCC7DC6334}" type="slidenum">
              <a:rPr lang="en-GB" smtClean="0"/>
              <a:pPr/>
              <a:t>29</a:t>
            </a:fld>
            <a:endParaRPr lang="en-GB"/>
          </a:p>
        </p:txBody>
      </p:sp>
    </p:spTree>
    <p:extLst>
      <p:ext uri="{BB962C8B-B14F-4D97-AF65-F5344CB8AC3E}">
        <p14:creationId xmlns:p14="http://schemas.microsoft.com/office/powerpoint/2010/main" val="36517760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A5AA0-8FAB-9924-7B81-CC3B00D7A8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243277-1BA7-2D6F-1A5B-681C3C8714D6}"/>
              </a:ext>
            </a:extLst>
          </p:cNvPr>
          <p:cNvSpPr>
            <a:spLocks noGrp="1"/>
          </p:cNvSpPr>
          <p:nvPr>
            <p:ph type="title"/>
          </p:nvPr>
        </p:nvSpPr>
        <p:spPr/>
        <p:txBody>
          <a:bodyPr/>
          <a:lstStyle/>
          <a:p>
            <a:r>
              <a:rPr lang="en-GB" dirty="0"/>
              <a:t>EPS and Gearing ratio</a:t>
            </a:r>
          </a:p>
        </p:txBody>
      </p:sp>
      <p:sp>
        <p:nvSpPr>
          <p:cNvPr id="3" name="Content Placeholder 2">
            <a:extLst>
              <a:ext uri="{FF2B5EF4-FFF2-40B4-BE49-F238E27FC236}">
                <a16:creationId xmlns:a16="http://schemas.microsoft.com/office/drawing/2014/main" id="{0FC9480B-A872-9D75-AAD4-3903796D1191}"/>
              </a:ext>
            </a:extLst>
          </p:cNvPr>
          <p:cNvSpPr>
            <a:spLocks noGrp="1"/>
          </p:cNvSpPr>
          <p:nvPr>
            <p:ph idx="1"/>
          </p:nvPr>
        </p:nvSpPr>
        <p:spPr/>
        <p:txBody>
          <a:bodyPr>
            <a:normAutofit fontScale="92500" lnSpcReduction="20000"/>
          </a:bodyPr>
          <a:lstStyle/>
          <a:p>
            <a:r>
              <a:rPr lang="en-GB" dirty="0"/>
              <a:t>Gearing refers to the balance between debt and equity a company uses to fund its operations.</a:t>
            </a:r>
          </a:p>
          <a:p>
            <a:r>
              <a:rPr lang="en-GB" dirty="0"/>
              <a:t>A higher gearing ratio indicates that a company has a higher degree of financial leverage. It's more susceptible to downturns in the economy and the business cycle because companies that have higher leverage have higher amounts of debt compared to shareholders' equity.</a:t>
            </a:r>
          </a:p>
        </p:txBody>
      </p:sp>
      <p:sp>
        <p:nvSpPr>
          <p:cNvPr id="4" name="Slide Number Placeholder 3">
            <a:extLst>
              <a:ext uri="{FF2B5EF4-FFF2-40B4-BE49-F238E27FC236}">
                <a16:creationId xmlns:a16="http://schemas.microsoft.com/office/drawing/2014/main" id="{609561A8-1685-1761-90DD-4FBA17F9540D}"/>
              </a:ext>
            </a:extLst>
          </p:cNvPr>
          <p:cNvSpPr>
            <a:spLocks noGrp="1"/>
          </p:cNvSpPr>
          <p:nvPr>
            <p:ph type="sldNum" sz="quarter" idx="12"/>
          </p:nvPr>
        </p:nvSpPr>
        <p:spPr/>
        <p:txBody>
          <a:bodyPr/>
          <a:lstStyle/>
          <a:p>
            <a:fld id="{C3F65BB1-9206-4D7F-97F9-47DCC7DC6334}" type="slidenum">
              <a:rPr lang="en-GB" smtClean="0"/>
              <a:pPr/>
              <a:t>30</a:t>
            </a:fld>
            <a:endParaRPr lang="en-GB"/>
          </a:p>
        </p:txBody>
      </p:sp>
    </p:spTree>
    <p:extLst>
      <p:ext uri="{BB962C8B-B14F-4D97-AF65-F5344CB8AC3E}">
        <p14:creationId xmlns:p14="http://schemas.microsoft.com/office/powerpoint/2010/main" val="14366812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BC093-7485-3CD9-35A2-9587E1422E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7A1FE5C-B47B-1F3E-F901-C823B27FA159}"/>
              </a:ext>
            </a:extLst>
          </p:cNvPr>
          <p:cNvSpPr>
            <a:spLocks noGrp="1"/>
          </p:cNvSpPr>
          <p:nvPr>
            <p:ph type="title"/>
          </p:nvPr>
        </p:nvSpPr>
        <p:spPr/>
        <p:txBody>
          <a:bodyPr/>
          <a:lstStyle/>
          <a:p>
            <a:r>
              <a:rPr lang="en-GB" dirty="0"/>
              <a:t>EPS and Gearing ratio</a:t>
            </a:r>
          </a:p>
        </p:txBody>
      </p:sp>
      <p:sp>
        <p:nvSpPr>
          <p:cNvPr id="3" name="Content Placeholder 2">
            <a:extLst>
              <a:ext uri="{FF2B5EF4-FFF2-40B4-BE49-F238E27FC236}">
                <a16:creationId xmlns:a16="http://schemas.microsoft.com/office/drawing/2014/main" id="{A3F823CF-882F-7002-E7F2-9D61396CE904}"/>
              </a:ext>
            </a:extLst>
          </p:cNvPr>
          <p:cNvSpPr>
            <a:spLocks noGrp="1"/>
          </p:cNvSpPr>
          <p:nvPr>
            <p:ph idx="1"/>
          </p:nvPr>
        </p:nvSpPr>
        <p:spPr/>
        <p:txBody>
          <a:bodyPr>
            <a:normAutofit lnSpcReduction="10000"/>
          </a:bodyPr>
          <a:lstStyle/>
          <a:p>
            <a:pPr>
              <a:buNone/>
            </a:pPr>
            <a:r>
              <a:rPr lang="en-GB" b="1" dirty="0"/>
              <a:t>Positive Impact (When Return on Investment &gt; Cost of Debt):</a:t>
            </a:r>
            <a:endParaRPr lang="en-GB" dirty="0"/>
          </a:p>
          <a:p>
            <a:pPr>
              <a:buFont typeface="Arial" panose="020B0604020202020204" pitchFamily="34" charset="0"/>
              <a:buChar char="•"/>
            </a:pPr>
            <a:r>
              <a:rPr lang="en-GB" dirty="0"/>
              <a:t>If a company earns a higher return on its investments than the interest it pays on debt, the excess return benefits equity holders.</a:t>
            </a:r>
          </a:p>
          <a:p>
            <a:pPr>
              <a:buFont typeface="Arial" panose="020B0604020202020204" pitchFamily="34" charset="0"/>
              <a:buChar char="•"/>
            </a:pPr>
            <a:r>
              <a:rPr lang="en-GB"/>
              <a:t>This </a:t>
            </a:r>
            <a:r>
              <a:rPr lang="en-GB" b="1"/>
              <a:t>amplifies EPS</a:t>
            </a:r>
            <a:r>
              <a:rPr lang="en-GB"/>
              <a:t>, as profits are spread over a smaller equity base.</a:t>
            </a:r>
          </a:p>
          <a:p>
            <a:endParaRPr lang="en-GB" dirty="0"/>
          </a:p>
        </p:txBody>
      </p:sp>
      <p:sp>
        <p:nvSpPr>
          <p:cNvPr id="4" name="Slide Number Placeholder 3">
            <a:extLst>
              <a:ext uri="{FF2B5EF4-FFF2-40B4-BE49-F238E27FC236}">
                <a16:creationId xmlns:a16="http://schemas.microsoft.com/office/drawing/2014/main" id="{F2F73B38-90FB-D5ED-FFFD-5360D5C80179}"/>
              </a:ext>
            </a:extLst>
          </p:cNvPr>
          <p:cNvSpPr>
            <a:spLocks noGrp="1"/>
          </p:cNvSpPr>
          <p:nvPr>
            <p:ph type="sldNum" sz="quarter" idx="12"/>
          </p:nvPr>
        </p:nvSpPr>
        <p:spPr/>
        <p:txBody>
          <a:bodyPr/>
          <a:lstStyle/>
          <a:p>
            <a:fld id="{C3F65BB1-9206-4D7F-97F9-47DCC7DC6334}" type="slidenum">
              <a:rPr lang="en-GB" smtClean="0"/>
              <a:pPr/>
              <a:t>31</a:t>
            </a:fld>
            <a:endParaRPr lang="en-GB"/>
          </a:p>
        </p:txBody>
      </p:sp>
    </p:spTree>
    <p:extLst>
      <p:ext uri="{BB962C8B-B14F-4D97-AF65-F5344CB8AC3E}">
        <p14:creationId xmlns:p14="http://schemas.microsoft.com/office/powerpoint/2010/main" val="37803468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136D7A-6919-15BE-AEDF-6EEB067107EC}"/>
              </a:ext>
            </a:extLst>
          </p:cNvPr>
          <p:cNvSpPr>
            <a:spLocks noGrp="1"/>
          </p:cNvSpPr>
          <p:nvPr>
            <p:ph type="title"/>
          </p:nvPr>
        </p:nvSpPr>
        <p:spPr>
          <a:xfrm>
            <a:off x="0" y="0"/>
            <a:ext cx="9144000" cy="980728"/>
          </a:xfrm>
        </p:spPr>
        <p:txBody>
          <a:bodyPr>
            <a:normAutofit/>
          </a:bodyPr>
          <a:lstStyle/>
          <a:p>
            <a:r>
              <a:rPr lang="en-GB" sz="3100" dirty="0"/>
              <a:t>Effects of gearing on earnings per share (EPS) - 1</a:t>
            </a:r>
          </a:p>
        </p:txBody>
      </p:sp>
      <p:sp>
        <p:nvSpPr>
          <p:cNvPr id="4" name="Slide Number Placeholder 3">
            <a:extLst>
              <a:ext uri="{FF2B5EF4-FFF2-40B4-BE49-F238E27FC236}">
                <a16:creationId xmlns:a16="http://schemas.microsoft.com/office/drawing/2014/main" id="{B5AC3863-9974-62B2-546D-5A80E6368FF4}"/>
              </a:ext>
            </a:extLst>
          </p:cNvPr>
          <p:cNvSpPr>
            <a:spLocks noGrp="1"/>
          </p:cNvSpPr>
          <p:nvPr>
            <p:ph type="sldNum" sz="quarter" idx="12"/>
          </p:nvPr>
        </p:nvSpPr>
        <p:spPr/>
        <p:txBody>
          <a:bodyPr/>
          <a:lstStyle/>
          <a:p>
            <a:fld id="{C3F65BB1-9206-4D7F-97F9-47DCC7DC6334}" type="slidenum">
              <a:rPr lang="en-GB" smtClean="0"/>
              <a:pPr/>
              <a:t>32</a:t>
            </a:fld>
            <a:endParaRPr lang="en-GB"/>
          </a:p>
        </p:txBody>
      </p:sp>
      <p:graphicFrame>
        <p:nvGraphicFramePr>
          <p:cNvPr id="10" name="Table 9">
            <a:extLst>
              <a:ext uri="{FF2B5EF4-FFF2-40B4-BE49-F238E27FC236}">
                <a16:creationId xmlns:a16="http://schemas.microsoft.com/office/drawing/2014/main" id="{4B8709AA-A22A-D35F-2863-57DDCAE0F12B}"/>
              </a:ext>
            </a:extLst>
          </p:cNvPr>
          <p:cNvGraphicFramePr>
            <a:graphicFrameLocks noGrp="1"/>
          </p:cNvGraphicFramePr>
          <p:nvPr>
            <p:extLst>
              <p:ext uri="{D42A27DB-BD31-4B8C-83A1-F6EECF244321}">
                <p14:modId xmlns:p14="http://schemas.microsoft.com/office/powerpoint/2010/main" val="2773765021"/>
              </p:ext>
            </p:extLst>
          </p:nvPr>
        </p:nvGraphicFramePr>
        <p:xfrm>
          <a:off x="0" y="980728"/>
          <a:ext cx="9144001" cy="5872573"/>
        </p:xfrm>
        <a:graphic>
          <a:graphicData uri="http://schemas.openxmlformats.org/drawingml/2006/table">
            <a:tbl>
              <a:tblPr>
                <a:tableStyleId>{5C22544A-7EE6-4342-B048-85BDC9FD1C3A}</a:tableStyleId>
              </a:tblPr>
              <a:tblGrid>
                <a:gridCol w="827584">
                  <a:extLst>
                    <a:ext uri="{9D8B030D-6E8A-4147-A177-3AD203B41FA5}">
                      <a16:colId xmlns:a16="http://schemas.microsoft.com/office/drawing/2014/main" val="2843874824"/>
                    </a:ext>
                  </a:extLst>
                </a:gridCol>
                <a:gridCol w="792088">
                  <a:extLst>
                    <a:ext uri="{9D8B030D-6E8A-4147-A177-3AD203B41FA5}">
                      <a16:colId xmlns:a16="http://schemas.microsoft.com/office/drawing/2014/main" val="1272082219"/>
                    </a:ext>
                  </a:extLst>
                </a:gridCol>
                <a:gridCol w="266634">
                  <a:extLst>
                    <a:ext uri="{9D8B030D-6E8A-4147-A177-3AD203B41FA5}">
                      <a16:colId xmlns:a16="http://schemas.microsoft.com/office/drawing/2014/main" val="3933486680"/>
                    </a:ext>
                  </a:extLst>
                </a:gridCol>
                <a:gridCol w="658216">
                  <a:extLst>
                    <a:ext uri="{9D8B030D-6E8A-4147-A177-3AD203B41FA5}">
                      <a16:colId xmlns:a16="http://schemas.microsoft.com/office/drawing/2014/main" val="3847331973"/>
                    </a:ext>
                  </a:extLst>
                </a:gridCol>
                <a:gridCol w="658216">
                  <a:extLst>
                    <a:ext uri="{9D8B030D-6E8A-4147-A177-3AD203B41FA5}">
                      <a16:colId xmlns:a16="http://schemas.microsoft.com/office/drawing/2014/main" val="3019092923"/>
                    </a:ext>
                  </a:extLst>
                </a:gridCol>
                <a:gridCol w="623573">
                  <a:extLst>
                    <a:ext uri="{9D8B030D-6E8A-4147-A177-3AD203B41FA5}">
                      <a16:colId xmlns:a16="http://schemas.microsoft.com/office/drawing/2014/main" val="3073360289"/>
                    </a:ext>
                  </a:extLst>
                </a:gridCol>
                <a:gridCol w="623573">
                  <a:extLst>
                    <a:ext uri="{9D8B030D-6E8A-4147-A177-3AD203B41FA5}">
                      <a16:colId xmlns:a16="http://schemas.microsoft.com/office/drawing/2014/main" val="3966608920"/>
                    </a:ext>
                  </a:extLst>
                </a:gridCol>
                <a:gridCol w="614912">
                  <a:extLst>
                    <a:ext uri="{9D8B030D-6E8A-4147-A177-3AD203B41FA5}">
                      <a16:colId xmlns:a16="http://schemas.microsoft.com/office/drawing/2014/main" val="1613074136"/>
                    </a:ext>
                  </a:extLst>
                </a:gridCol>
                <a:gridCol w="242500">
                  <a:extLst>
                    <a:ext uri="{9D8B030D-6E8A-4147-A177-3AD203B41FA5}">
                      <a16:colId xmlns:a16="http://schemas.microsoft.com/office/drawing/2014/main" val="2118755536"/>
                    </a:ext>
                  </a:extLst>
                </a:gridCol>
                <a:gridCol w="560848">
                  <a:extLst>
                    <a:ext uri="{9D8B030D-6E8A-4147-A177-3AD203B41FA5}">
                      <a16:colId xmlns:a16="http://schemas.microsoft.com/office/drawing/2014/main" val="1047512892"/>
                    </a:ext>
                  </a:extLst>
                </a:gridCol>
                <a:gridCol w="824869">
                  <a:extLst>
                    <a:ext uri="{9D8B030D-6E8A-4147-A177-3AD203B41FA5}">
                      <a16:colId xmlns:a16="http://schemas.microsoft.com/office/drawing/2014/main" val="646827914"/>
                    </a:ext>
                  </a:extLst>
                </a:gridCol>
                <a:gridCol w="759307">
                  <a:extLst>
                    <a:ext uri="{9D8B030D-6E8A-4147-A177-3AD203B41FA5}">
                      <a16:colId xmlns:a16="http://schemas.microsoft.com/office/drawing/2014/main" val="1048951149"/>
                    </a:ext>
                  </a:extLst>
                </a:gridCol>
                <a:gridCol w="513821">
                  <a:extLst>
                    <a:ext uri="{9D8B030D-6E8A-4147-A177-3AD203B41FA5}">
                      <a16:colId xmlns:a16="http://schemas.microsoft.com/office/drawing/2014/main" val="854545322"/>
                    </a:ext>
                  </a:extLst>
                </a:gridCol>
                <a:gridCol w="597591">
                  <a:extLst>
                    <a:ext uri="{9D8B030D-6E8A-4147-A177-3AD203B41FA5}">
                      <a16:colId xmlns:a16="http://schemas.microsoft.com/office/drawing/2014/main" val="1599842553"/>
                    </a:ext>
                  </a:extLst>
                </a:gridCol>
                <a:gridCol w="580269">
                  <a:extLst>
                    <a:ext uri="{9D8B030D-6E8A-4147-A177-3AD203B41FA5}">
                      <a16:colId xmlns:a16="http://schemas.microsoft.com/office/drawing/2014/main" val="3802746297"/>
                    </a:ext>
                  </a:extLst>
                </a:gridCol>
              </a:tblGrid>
              <a:tr h="193770">
                <a:tc gridSpan="8">
                  <a:txBody>
                    <a:bodyPr/>
                    <a:lstStyle/>
                    <a:p>
                      <a:pPr algn="l" fontAlgn="b"/>
                      <a:r>
                        <a:rPr lang="en-GB" sz="1100" u="none" strike="noStrike" dirty="0">
                          <a:effectLst/>
                        </a:rPr>
                        <a:t>Capital structure variations and return on capital</a:t>
                      </a:r>
                      <a:endParaRPr lang="en-GB" sz="1100" b="0" i="0" u="none" strike="noStrike" dirty="0">
                        <a:solidFill>
                          <a:srgbClr val="000000"/>
                        </a:solidFill>
                        <a:effectLst/>
                        <a:latin typeface="Arial" panose="020B0604020202020204" pitchFamily="34" charset="0"/>
                      </a:endParaRPr>
                    </a:p>
                  </a:txBody>
                  <a:tcPr marL="4452" marR="4452" marT="4452" marB="0" anchor="b"/>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extLst>
                  <a:ext uri="{0D108BD9-81ED-4DB2-BD59-A6C34878D82A}">
                    <a16:rowId xmlns:a16="http://schemas.microsoft.com/office/drawing/2014/main" val="121774284"/>
                  </a:ext>
                </a:extLst>
              </a:tr>
              <a:tr h="206465">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extLst>
                  <a:ext uri="{0D108BD9-81ED-4DB2-BD59-A6C34878D82A}">
                    <a16:rowId xmlns:a16="http://schemas.microsoft.com/office/drawing/2014/main" val="426499846"/>
                  </a:ext>
                </a:extLst>
              </a:tr>
              <a:tr h="379789">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ctr" fontAlgn="b"/>
                      <a:r>
                        <a:rPr lang="en-GB" sz="1200" b="1" u="none" strike="noStrike" dirty="0">
                          <a:effectLst/>
                        </a:rPr>
                        <a:t>Company </a:t>
                      </a:r>
                    </a:p>
                    <a:p>
                      <a:pPr algn="ctr" fontAlgn="b"/>
                      <a:r>
                        <a:rPr lang="en-GB" sz="1200" b="1" u="none" strike="noStrike" dirty="0">
                          <a:effectLst/>
                        </a:rPr>
                        <a:t>A</a:t>
                      </a:r>
                      <a:endParaRPr lang="en-GB" sz="1200" b="1" i="0" u="none" strike="noStrike" dirty="0">
                        <a:solidFill>
                          <a:srgbClr val="000000"/>
                        </a:solidFill>
                        <a:effectLst/>
                        <a:latin typeface="Arial" panose="020B0604020202020204" pitchFamily="34" charset="0"/>
                      </a:endParaRPr>
                    </a:p>
                  </a:txBody>
                  <a:tcPr marL="4452" marR="4452" marT="4452" marB="0" anchor="b"/>
                </a:tc>
                <a:tc>
                  <a:txBody>
                    <a:bodyPr/>
                    <a:lstStyle/>
                    <a:p>
                      <a:pPr algn="ctr"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ctr"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ctr"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ctr"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ctr"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ctr"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ctr" fontAlgn="b"/>
                      <a:r>
                        <a:rPr lang="en-GB" sz="1200" b="1" u="none" strike="noStrike" dirty="0">
                          <a:effectLst/>
                        </a:rPr>
                        <a:t>Company B</a:t>
                      </a:r>
                      <a:endParaRPr lang="en-GB" sz="1200" b="1" i="0" u="none" strike="noStrike" dirty="0">
                        <a:solidFill>
                          <a:srgbClr val="000000"/>
                        </a:solidFill>
                        <a:effectLst/>
                        <a:latin typeface="Arial" panose="020B0604020202020204" pitchFamily="34" charset="0"/>
                      </a:endParaRPr>
                    </a:p>
                  </a:txBody>
                  <a:tcPr marL="4452" marR="4452" marT="4452" marB="0" anchor="b"/>
                </a:tc>
                <a:tc>
                  <a:txBody>
                    <a:bodyPr/>
                    <a:lstStyle/>
                    <a:p>
                      <a:pPr algn="ctr" fontAlgn="b"/>
                      <a:endParaRPr lang="en-GB" sz="1100" b="1" i="0" u="none" strike="noStrike" dirty="0">
                        <a:solidFill>
                          <a:srgbClr val="000000"/>
                        </a:solidFill>
                        <a:effectLst/>
                        <a:latin typeface="Arial" panose="020B0604020202020204" pitchFamily="34" charset="0"/>
                      </a:endParaRPr>
                    </a:p>
                  </a:txBody>
                  <a:tcPr marL="4452" marR="4452" marT="4452" marB="0" anchor="b"/>
                </a:tc>
                <a:tc>
                  <a:txBody>
                    <a:bodyPr/>
                    <a:lstStyle/>
                    <a:p>
                      <a:pPr algn="ctr"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extLst>
                  <a:ext uri="{0D108BD9-81ED-4DB2-BD59-A6C34878D82A}">
                    <a16:rowId xmlns:a16="http://schemas.microsoft.com/office/drawing/2014/main" val="3435860977"/>
                  </a:ext>
                </a:extLst>
              </a:tr>
              <a:tr h="564014">
                <a:tc>
                  <a:txBody>
                    <a:bodyPr/>
                    <a:lstStyle/>
                    <a:p>
                      <a:pPr algn="l" fontAlgn="b"/>
                      <a:r>
                        <a:rPr lang="en-GB" sz="1100" u="none" strike="noStrike" dirty="0">
                          <a:effectLst/>
                        </a:rPr>
                        <a:t>Issued equity (£1 shares)</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4,000,000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4,000,000</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r>
                        <a:rPr lang="en-GB" sz="1100" u="none" strike="noStrike">
                          <a:effectLst/>
                        </a:rPr>
                        <a:t>Issued equity (£1 shares)</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2,000,000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2,000,000</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extLst>
                  <a:ext uri="{0D108BD9-81ED-4DB2-BD59-A6C34878D82A}">
                    <a16:rowId xmlns:a16="http://schemas.microsoft.com/office/drawing/2014/main" val="2852178719"/>
                  </a:ext>
                </a:extLst>
              </a:tr>
              <a:tr h="564014">
                <a:tc>
                  <a:txBody>
                    <a:bodyPr/>
                    <a:lstStyle/>
                    <a:p>
                      <a:pPr algn="l" fontAlgn="b"/>
                      <a:r>
                        <a:rPr lang="en-GB" sz="1100" u="none" strike="noStrike" dirty="0">
                          <a:effectLst/>
                        </a:rPr>
                        <a:t>Borrowings (10% interest)</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0.10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0</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r>
                        <a:rPr lang="en-GB" sz="1100" u="none" strike="noStrike">
                          <a:effectLst/>
                        </a:rPr>
                        <a:t>Borrowings (10% interest)</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200,000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2,000,000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extLst>
                  <a:ext uri="{0D108BD9-81ED-4DB2-BD59-A6C34878D82A}">
                    <a16:rowId xmlns:a16="http://schemas.microsoft.com/office/drawing/2014/main" val="4235274775"/>
                  </a:ext>
                </a:extLst>
              </a:tr>
              <a:tr h="193770">
                <a:tc>
                  <a:txBody>
                    <a:bodyPr/>
                    <a:lstStyle/>
                    <a:p>
                      <a:pPr algn="l" fontAlgn="b"/>
                      <a:r>
                        <a:rPr lang="en-GB" sz="1100" u="none" strike="noStrike">
                          <a:effectLst/>
                        </a:rPr>
                        <a:t>Capital</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4,000,000</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r>
                        <a:rPr lang="en-GB" sz="1100" u="none" strike="noStrike">
                          <a:effectLst/>
                        </a:rPr>
                        <a:t>Capital</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4,000,000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extLst>
                  <a:ext uri="{0D108BD9-81ED-4DB2-BD59-A6C34878D82A}">
                    <a16:rowId xmlns:a16="http://schemas.microsoft.com/office/drawing/2014/main" val="1939602114"/>
                  </a:ext>
                </a:extLst>
              </a:tr>
              <a:tr h="193770">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extLst>
                  <a:ext uri="{0D108BD9-81ED-4DB2-BD59-A6C34878D82A}">
                    <a16:rowId xmlns:a16="http://schemas.microsoft.com/office/drawing/2014/main" val="1353236438"/>
                  </a:ext>
                </a:extLst>
              </a:tr>
              <a:tr h="581309">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r>
                        <a:rPr lang="en-GB" sz="1100" u="none" strike="noStrike" dirty="0">
                          <a:effectLst/>
                        </a:rPr>
                        <a:t>Poor year </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ctr" fontAlgn="b"/>
                      <a:r>
                        <a:rPr lang="en-GB" sz="1100" u="none" strike="noStrike">
                          <a:effectLst/>
                        </a:rPr>
                        <a:t>Below average year </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ctr" fontAlgn="b"/>
                      <a:r>
                        <a:rPr lang="en-GB" sz="1100" u="none" strike="noStrike">
                          <a:effectLst/>
                        </a:rPr>
                        <a:t>Average year </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ctr" fontAlgn="b"/>
                      <a:r>
                        <a:rPr lang="en-GB" sz="1100" u="none" strike="noStrike">
                          <a:effectLst/>
                        </a:rPr>
                        <a:t>Above average year</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ctr" fontAlgn="b"/>
                      <a:r>
                        <a:rPr lang="en-GB" sz="1100" u="none" strike="noStrike">
                          <a:effectLst/>
                        </a:rPr>
                        <a:t>Excellent year </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r>
                        <a:rPr lang="en-GB" sz="1100" u="none" strike="noStrike">
                          <a:effectLst/>
                        </a:rPr>
                        <a:t>Poor year </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ctr" fontAlgn="b"/>
                      <a:r>
                        <a:rPr lang="en-GB" sz="1100" u="none" strike="noStrike">
                          <a:effectLst/>
                        </a:rPr>
                        <a:t>Below average year </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ctr" fontAlgn="b"/>
                      <a:r>
                        <a:rPr lang="en-GB" sz="1100" u="none" strike="noStrike">
                          <a:effectLst/>
                        </a:rPr>
                        <a:t>Average year </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ctr" fontAlgn="b"/>
                      <a:r>
                        <a:rPr lang="en-GB" sz="1100" u="none" strike="noStrike">
                          <a:effectLst/>
                        </a:rPr>
                        <a:t>Above average year</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ctr" fontAlgn="b"/>
                      <a:r>
                        <a:rPr lang="en-GB" sz="1100" u="none" strike="noStrike" dirty="0">
                          <a:effectLst/>
                        </a:rPr>
                        <a:t>Excellent year </a:t>
                      </a:r>
                      <a:endParaRPr lang="en-GB" sz="1100" b="0" i="0" u="none" strike="noStrike" dirty="0">
                        <a:solidFill>
                          <a:srgbClr val="000000"/>
                        </a:solidFill>
                        <a:effectLst/>
                        <a:latin typeface="Arial" panose="020B0604020202020204" pitchFamily="34" charset="0"/>
                      </a:endParaRPr>
                    </a:p>
                  </a:txBody>
                  <a:tcPr marL="4452" marR="4452" marT="4452" marB="0" anchor="b"/>
                </a:tc>
                <a:extLst>
                  <a:ext uri="{0D108BD9-81ED-4DB2-BD59-A6C34878D82A}">
                    <a16:rowId xmlns:a16="http://schemas.microsoft.com/office/drawing/2014/main" val="548196502"/>
                  </a:ext>
                </a:extLst>
              </a:tr>
              <a:tr h="377659">
                <a:tc>
                  <a:txBody>
                    <a:bodyPr/>
                    <a:lstStyle/>
                    <a:p>
                      <a:pPr algn="l" fontAlgn="b"/>
                      <a:r>
                        <a:rPr lang="en-GB" sz="1100" u="none" strike="noStrike">
                          <a:effectLst/>
                        </a:rPr>
                        <a:t>Rate of return</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5%</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10%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15%</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20%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25%</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5%</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10%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15%</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20%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25%</a:t>
                      </a:r>
                      <a:endParaRPr lang="en-GB" sz="1100" b="0" i="0" u="none" strike="noStrike" dirty="0">
                        <a:solidFill>
                          <a:srgbClr val="000000"/>
                        </a:solidFill>
                        <a:effectLst/>
                        <a:latin typeface="Arial" panose="020B0604020202020204" pitchFamily="34" charset="0"/>
                      </a:endParaRPr>
                    </a:p>
                  </a:txBody>
                  <a:tcPr marL="4452" marR="4452" marT="4452" marB="0" anchor="b"/>
                </a:tc>
                <a:extLst>
                  <a:ext uri="{0D108BD9-81ED-4DB2-BD59-A6C34878D82A}">
                    <a16:rowId xmlns:a16="http://schemas.microsoft.com/office/drawing/2014/main" val="1850865328"/>
                  </a:ext>
                </a:extLst>
              </a:tr>
              <a:tr h="193770">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0.05</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0.10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0.15</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0.20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0.25</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0.05</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0.10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0.15</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0.20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0.25</a:t>
                      </a:r>
                      <a:endParaRPr lang="en-GB" sz="1100" b="0" i="0" u="none" strike="noStrike">
                        <a:solidFill>
                          <a:srgbClr val="000000"/>
                        </a:solidFill>
                        <a:effectLst/>
                        <a:latin typeface="Arial" panose="020B0604020202020204" pitchFamily="34" charset="0"/>
                      </a:endParaRPr>
                    </a:p>
                  </a:txBody>
                  <a:tcPr marL="4452" marR="4452" marT="4452" marB="0" anchor="b"/>
                </a:tc>
                <a:extLst>
                  <a:ext uri="{0D108BD9-81ED-4DB2-BD59-A6C34878D82A}">
                    <a16:rowId xmlns:a16="http://schemas.microsoft.com/office/drawing/2014/main" val="1223066208"/>
                  </a:ext>
                </a:extLst>
              </a:tr>
              <a:tr h="368094">
                <a:tc>
                  <a:txBody>
                    <a:bodyPr/>
                    <a:lstStyle/>
                    <a:p>
                      <a:pPr algn="l" fontAlgn="b"/>
                      <a:r>
                        <a:rPr lang="en-GB" sz="1100" u="none" strike="noStrike" dirty="0">
                          <a:effectLst/>
                        </a:rPr>
                        <a:t>Trading profit</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200,000</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400,000</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600,000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800,000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1,000,000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200,000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400,000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600,000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800,000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1,000,000</a:t>
                      </a:r>
                      <a:endParaRPr lang="en-GB" sz="1100" b="0" i="0" u="none" strike="noStrike" dirty="0">
                        <a:solidFill>
                          <a:srgbClr val="000000"/>
                        </a:solidFill>
                        <a:effectLst/>
                        <a:latin typeface="Arial" panose="020B0604020202020204" pitchFamily="34" charset="0"/>
                      </a:endParaRPr>
                    </a:p>
                  </a:txBody>
                  <a:tcPr marL="4452" marR="4452" marT="4452" marB="0" anchor="b"/>
                </a:tc>
                <a:extLst>
                  <a:ext uri="{0D108BD9-81ED-4DB2-BD59-A6C34878D82A}">
                    <a16:rowId xmlns:a16="http://schemas.microsoft.com/office/drawing/2014/main" val="1845195739"/>
                  </a:ext>
                </a:extLst>
              </a:tr>
              <a:tr h="193770">
                <a:tc>
                  <a:txBody>
                    <a:bodyPr/>
                    <a:lstStyle/>
                    <a:p>
                      <a:pPr algn="l" fontAlgn="b"/>
                      <a:r>
                        <a:rPr lang="en-GB" sz="1100" u="none" strike="noStrike">
                          <a:effectLst/>
                        </a:rPr>
                        <a:t>Interest</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0</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200,000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200,000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200,000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200,000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200,000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200,000</a:t>
                      </a:r>
                      <a:endParaRPr lang="en-GB" sz="1100" b="0" i="0" u="none" strike="noStrike">
                        <a:solidFill>
                          <a:srgbClr val="000000"/>
                        </a:solidFill>
                        <a:effectLst/>
                        <a:latin typeface="Arial" panose="020B0604020202020204" pitchFamily="34" charset="0"/>
                      </a:endParaRPr>
                    </a:p>
                  </a:txBody>
                  <a:tcPr marL="4452" marR="4452" marT="4452" marB="0" anchor="b"/>
                </a:tc>
                <a:extLst>
                  <a:ext uri="{0D108BD9-81ED-4DB2-BD59-A6C34878D82A}">
                    <a16:rowId xmlns:a16="http://schemas.microsoft.com/office/drawing/2014/main" val="330153872"/>
                  </a:ext>
                </a:extLst>
              </a:tr>
              <a:tr h="193770">
                <a:tc>
                  <a:txBody>
                    <a:bodyPr/>
                    <a:lstStyle/>
                    <a:p>
                      <a:pPr algn="l" fontAlgn="b"/>
                      <a:r>
                        <a:rPr lang="en-GB" sz="1100" u="none" strike="noStrike" dirty="0">
                          <a:effectLst/>
                        </a:rPr>
                        <a:t>Pre-tax profit</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200,000</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400,000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600,000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800,000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1,000,000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-200,000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200,000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400,000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600,000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800,000</a:t>
                      </a:r>
                      <a:endParaRPr lang="en-GB" sz="1100" b="0" i="0" u="none" strike="noStrike" dirty="0">
                        <a:solidFill>
                          <a:srgbClr val="000000"/>
                        </a:solidFill>
                        <a:effectLst/>
                        <a:latin typeface="Arial" panose="020B0604020202020204" pitchFamily="34" charset="0"/>
                      </a:endParaRPr>
                    </a:p>
                  </a:txBody>
                  <a:tcPr marL="4452" marR="4452" marT="4452" marB="0" anchor="b"/>
                </a:tc>
                <a:extLst>
                  <a:ext uri="{0D108BD9-81ED-4DB2-BD59-A6C34878D82A}">
                    <a16:rowId xmlns:a16="http://schemas.microsoft.com/office/drawing/2014/main" val="2810653365"/>
                  </a:ext>
                </a:extLst>
              </a:tr>
              <a:tr h="377659">
                <a:tc>
                  <a:txBody>
                    <a:bodyPr/>
                    <a:lstStyle/>
                    <a:p>
                      <a:pPr algn="l" fontAlgn="b"/>
                      <a:r>
                        <a:rPr lang="en-GB" sz="1100" u="none" strike="noStrike">
                          <a:effectLst/>
                        </a:rPr>
                        <a:t>Taxation (30%)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0.30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60,000</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120,000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180,000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240,000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300,000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60,000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120,000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180,000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240,000</a:t>
                      </a:r>
                      <a:endParaRPr lang="en-GB" sz="1100" b="0" i="0" u="none" strike="noStrike">
                        <a:solidFill>
                          <a:srgbClr val="000000"/>
                        </a:solidFill>
                        <a:effectLst/>
                        <a:latin typeface="Arial" panose="020B0604020202020204" pitchFamily="34" charset="0"/>
                      </a:endParaRPr>
                    </a:p>
                  </a:txBody>
                  <a:tcPr marL="4452" marR="4452" marT="4452" marB="0" anchor="b"/>
                </a:tc>
                <a:extLst>
                  <a:ext uri="{0D108BD9-81ED-4DB2-BD59-A6C34878D82A}">
                    <a16:rowId xmlns:a16="http://schemas.microsoft.com/office/drawing/2014/main" val="509837062"/>
                  </a:ext>
                </a:extLst>
              </a:tr>
              <a:tr h="377659">
                <a:tc>
                  <a:txBody>
                    <a:bodyPr/>
                    <a:lstStyle/>
                    <a:p>
                      <a:pPr algn="l" fontAlgn="b"/>
                      <a:r>
                        <a:rPr lang="en-GB" sz="1100" u="none" strike="noStrike" dirty="0">
                          <a:effectLst/>
                        </a:rPr>
                        <a:t>Profit after tax</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140,000</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280,000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420,000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560,000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700,000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140,000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280,000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420,000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560,000</a:t>
                      </a:r>
                      <a:endParaRPr lang="en-GB" sz="1100" b="0" i="0" u="none" strike="noStrike" dirty="0">
                        <a:solidFill>
                          <a:srgbClr val="000000"/>
                        </a:solidFill>
                        <a:effectLst/>
                        <a:latin typeface="Arial" panose="020B0604020202020204" pitchFamily="34" charset="0"/>
                      </a:endParaRPr>
                    </a:p>
                  </a:txBody>
                  <a:tcPr marL="4452" marR="4452" marT="4452" marB="0" anchor="b"/>
                </a:tc>
                <a:extLst>
                  <a:ext uri="{0D108BD9-81ED-4DB2-BD59-A6C34878D82A}">
                    <a16:rowId xmlns:a16="http://schemas.microsoft.com/office/drawing/2014/main" val="993124279"/>
                  </a:ext>
                </a:extLst>
              </a:tr>
              <a:tr h="379789">
                <a:tc>
                  <a:txBody>
                    <a:bodyPr/>
                    <a:lstStyle/>
                    <a:p>
                      <a:pPr algn="l" fontAlgn="b"/>
                      <a:r>
                        <a:rPr lang="en-GB" sz="1100" u="none" strike="noStrike" dirty="0">
                          <a:effectLst/>
                        </a:rPr>
                        <a:t>Earnings per share (EPS)</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0.035</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0.070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0.105</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0.140</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0.175</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-0.10</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0</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0.07</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0.14</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0.21</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0.28</a:t>
                      </a:r>
                      <a:endParaRPr lang="en-GB" sz="1100" b="0" i="0" u="none" strike="noStrike" dirty="0">
                        <a:solidFill>
                          <a:srgbClr val="000000"/>
                        </a:solidFill>
                        <a:effectLst/>
                        <a:latin typeface="Arial" panose="020B0604020202020204" pitchFamily="34" charset="0"/>
                      </a:endParaRPr>
                    </a:p>
                  </a:txBody>
                  <a:tcPr marL="4452" marR="4452" marT="4452" marB="0" anchor="b"/>
                </a:tc>
                <a:extLst>
                  <a:ext uri="{0D108BD9-81ED-4DB2-BD59-A6C34878D82A}">
                    <a16:rowId xmlns:a16="http://schemas.microsoft.com/office/drawing/2014/main" val="924338283"/>
                  </a:ext>
                </a:extLst>
              </a:tr>
              <a:tr h="193770">
                <a:tc>
                  <a:txBody>
                    <a:bodyPr/>
                    <a:lstStyle/>
                    <a:p>
                      <a:pPr algn="l" fontAlgn="b"/>
                      <a:r>
                        <a:rPr lang="en-GB" sz="1100" u="none" strike="noStrike" dirty="0">
                          <a:effectLst/>
                        </a:rPr>
                        <a:t>EPS in pence</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3.5</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7.0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10.5</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14.0</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17.5</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-10.0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0.0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a:effectLst/>
                        </a:rPr>
                        <a:t>7.0</a:t>
                      </a:r>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14.0</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21.0</a:t>
                      </a:r>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r" fontAlgn="b"/>
                      <a:r>
                        <a:rPr lang="en-GB" sz="1100" u="none" strike="noStrike" dirty="0">
                          <a:effectLst/>
                        </a:rPr>
                        <a:t>28.0</a:t>
                      </a:r>
                      <a:endParaRPr lang="en-GB" sz="1100" b="0" i="0" u="none" strike="noStrike" dirty="0">
                        <a:solidFill>
                          <a:srgbClr val="000000"/>
                        </a:solidFill>
                        <a:effectLst/>
                        <a:latin typeface="Arial" panose="020B0604020202020204" pitchFamily="34" charset="0"/>
                      </a:endParaRPr>
                    </a:p>
                  </a:txBody>
                  <a:tcPr marL="4452" marR="4452" marT="4452" marB="0" anchor="b"/>
                </a:tc>
                <a:extLst>
                  <a:ext uri="{0D108BD9-81ED-4DB2-BD59-A6C34878D82A}">
                    <a16:rowId xmlns:a16="http://schemas.microsoft.com/office/drawing/2014/main" val="1819788875"/>
                  </a:ext>
                </a:extLst>
              </a:tr>
              <a:tr h="193770">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tc>
                  <a:txBody>
                    <a:bodyPr/>
                    <a:lstStyle/>
                    <a:p>
                      <a:pPr algn="l" fontAlgn="b"/>
                      <a:endParaRPr lang="en-GB" sz="1100" b="0" i="0" u="none" strike="noStrike" dirty="0">
                        <a:solidFill>
                          <a:srgbClr val="000000"/>
                        </a:solidFill>
                        <a:effectLst/>
                        <a:latin typeface="Arial" panose="020B0604020202020204" pitchFamily="34" charset="0"/>
                      </a:endParaRPr>
                    </a:p>
                  </a:txBody>
                  <a:tcPr marL="4452" marR="4452" marT="4452" marB="0" anchor="b"/>
                </a:tc>
                <a:extLst>
                  <a:ext uri="{0D108BD9-81ED-4DB2-BD59-A6C34878D82A}">
                    <a16:rowId xmlns:a16="http://schemas.microsoft.com/office/drawing/2014/main" val="3126328823"/>
                  </a:ext>
                </a:extLst>
              </a:tr>
            </a:tbl>
          </a:graphicData>
        </a:graphic>
      </p:graphicFrame>
    </p:spTree>
    <p:extLst>
      <p:ext uri="{BB962C8B-B14F-4D97-AF65-F5344CB8AC3E}">
        <p14:creationId xmlns:p14="http://schemas.microsoft.com/office/powerpoint/2010/main" val="3146945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136D7A-6919-15BE-AEDF-6EEB067107EC}"/>
              </a:ext>
            </a:extLst>
          </p:cNvPr>
          <p:cNvSpPr>
            <a:spLocks noGrp="1"/>
          </p:cNvSpPr>
          <p:nvPr>
            <p:ph type="title"/>
          </p:nvPr>
        </p:nvSpPr>
        <p:spPr>
          <a:xfrm>
            <a:off x="0" y="0"/>
            <a:ext cx="9144000" cy="1124744"/>
          </a:xfrm>
        </p:spPr>
        <p:txBody>
          <a:bodyPr>
            <a:normAutofit/>
          </a:bodyPr>
          <a:lstStyle/>
          <a:p>
            <a:r>
              <a:rPr lang="en-GB" sz="3100" dirty="0"/>
              <a:t>Effects of gearing on earnings per share (EPS) - 2</a:t>
            </a:r>
          </a:p>
        </p:txBody>
      </p:sp>
      <p:sp>
        <p:nvSpPr>
          <p:cNvPr id="4" name="Slide Number Placeholder 3">
            <a:extLst>
              <a:ext uri="{FF2B5EF4-FFF2-40B4-BE49-F238E27FC236}">
                <a16:creationId xmlns:a16="http://schemas.microsoft.com/office/drawing/2014/main" id="{B5AC3863-9974-62B2-546D-5A80E6368FF4}"/>
              </a:ext>
            </a:extLst>
          </p:cNvPr>
          <p:cNvSpPr>
            <a:spLocks noGrp="1"/>
          </p:cNvSpPr>
          <p:nvPr>
            <p:ph type="sldNum" sz="quarter" idx="12"/>
          </p:nvPr>
        </p:nvSpPr>
        <p:spPr/>
        <p:txBody>
          <a:bodyPr/>
          <a:lstStyle/>
          <a:p>
            <a:fld id="{C3F65BB1-9206-4D7F-97F9-47DCC7DC6334}" type="slidenum">
              <a:rPr lang="en-GB" smtClean="0"/>
              <a:pPr/>
              <a:t>33</a:t>
            </a:fld>
            <a:endParaRPr lang="en-GB"/>
          </a:p>
        </p:txBody>
      </p:sp>
      <p:graphicFrame>
        <p:nvGraphicFramePr>
          <p:cNvPr id="5" name="Content Placeholder 4">
            <a:extLst>
              <a:ext uri="{FF2B5EF4-FFF2-40B4-BE49-F238E27FC236}">
                <a16:creationId xmlns:a16="http://schemas.microsoft.com/office/drawing/2014/main" id="{BD65D52D-4918-4EEB-9831-5EE486704E05}"/>
              </a:ext>
            </a:extLst>
          </p:cNvPr>
          <p:cNvGraphicFramePr>
            <a:graphicFrameLocks noGrp="1"/>
          </p:cNvGraphicFramePr>
          <p:nvPr>
            <p:ph idx="1"/>
            <p:extLst>
              <p:ext uri="{D42A27DB-BD31-4B8C-83A1-F6EECF244321}">
                <p14:modId xmlns:p14="http://schemas.microsoft.com/office/powerpoint/2010/main" val="291609834"/>
              </p:ext>
            </p:extLst>
          </p:nvPr>
        </p:nvGraphicFramePr>
        <p:xfrm>
          <a:off x="0" y="1124744"/>
          <a:ext cx="9144000" cy="460851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8371017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8D0C0-42F3-FF89-5CC4-27ADE64E41F2}"/>
              </a:ext>
            </a:extLst>
          </p:cNvPr>
          <p:cNvSpPr>
            <a:spLocks noGrp="1"/>
          </p:cNvSpPr>
          <p:nvPr>
            <p:ph type="title"/>
          </p:nvPr>
        </p:nvSpPr>
        <p:spPr/>
        <p:txBody>
          <a:bodyPr/>
          <a:lstStyle/>
          <a:p>
            <a:r>
              <a:rPr lang="en-GB" dirty="0"/>
              <a:t>Interpretation</a:t>
            </a:r>
          </a:p>
        </p:txBody>
      </p:sp>
      <p:sp>
        <p:nvSpPr>
          <p:cNvPr id="3" name="Content Placeholder 2">
            <a:extLst>
              <a:ext uri="{FF2B5EF4-FFF2-40B4-BE49-F238E27FC236}">
                <a16:creationId xmlns:a16="http://schemas.microsoft.com/office/drawing/2014/main" id="{8DAFDCD2-E51E-F64A-16E7-AEFE246F7B47}"/>
              </a:ext>
            </a:extLst>
          </p:cNvPr>
          <p:cNvSpPr>
            <a:spLocks noGrp="1"/>
          </p:cNvSpPr>
          <p:nvPr>
            <p:ph idx="1"/>
          </p:nvPr>
        </p:nvSpPr>
        <p:spPr/>
        <p:txBody>
          <a:bodyPr>
            <a:normAutofit fontScale="70000" lnSpcReduction="20000"/>
          </a:bodyPr>
          <a:lstStyle/>
          <a:p>
            <a:r>
              <a:rPr lang="en-GB" dirty="0"/>
              <a:t> The key idea being illustrated is how financial gearing (use of debt) affects EPS.</a:t>
            </a:r>
          </a:p>
          <a:p>
            <a:r>
              <a:rPr lang="en-GB"/>
              <a:t> </a:t>
            </a:r>
            <a:r>
              <a:rPr lang="en-GB" dirty="0"/>
              <a:t>Understanding the Two Companies.</a:t>
            </a:r>
          </a:p>
          <a:p>
            <a:r>
              <a:rPr lang="en-GB" dirty="0"/>
              <a:t> Company A (Blue Line) has lower gearing (less debt). Because of this, its EPS changes more steadily as ROCE increases. It has a lower risk and lower potential returns.</a:t>
            </a:r>
          </a:p>
          <a:p>
            <a:r>
              <a:rPr lang="en-GB" dirty="0"/>
              <a:t>Company B (Orange Line) has higher gearing (more debt). This makes its EPS more sensitive to changes in ROCE. When ROCE is low, EPS is much worse (even negative). When ROCE is high, EPS increases more sharply than Company A. This difference reflects the classic risk–return trade‑off of gearing.</a:t>
            </a:r>
          </a:p>
        </p:txBody>
      </p:sp>
      <p:sp>
        <p:nvSpPr>
          <p:cNvPr id="4" name="Slide Number Placeholder 3">
            <a:extLst>
              <a:ext uri="{FF2B5EF4-FFF2-40B4-BE49-F238E27FC236}">
                <a16:creationId xmlns:a16="http://schemas.microsoft.com/office/drawing/2014/main" id="{5176B72A-452B-A452-2125-A521221011EA}"/>
              </a:ext>
            </a:extLst>
          </p:cNvPr>
          <p:cNvSpPr>
            <a:spLocks noGrp="1"/>
          </p:cNvSpPr>
          <p:nvPr>
            <p:ph type="sldNum" sz="quarter" idx="12"/>
          </p:nvPr>
        </p:nvSpPr>
        <p:spPr/>
        <p:txBody>
          <a:bodyPr/>
          <a:lstStyle/>
          <a:p>
            <a:fld id="{C3F65BB1-9206-4D7F-97F9-47DCC7DC6334}" type="slidenum">
              <a:rPr lang="en-GB" smtClean="0"/>
              <a:pPr/>
              <a:t>34</a:t>
            </a:fld>
            <a:endParaRPr lang="en-GB"/>
          </a:p>
        </p:txBody>
      </p:sp>
    </p:spTree>
    <p:extLst>
      <p:ext uri="{BB962C8B-B14F-4D97-AF65-F5344CB8AC3E}">
        <p14:creationId xmlns:p14="http://schemas.microsoft.com/office/powerpoint/2010/main" val="264528784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ppt</Template>
  <TotalTime>0</TotalTime>
  <Words>2157</Words>
  <Application>Microsoft Office PowerPoint</Application>
  <PresentationFormat>On-screen Show (4:3)</PresentationFormat>
  <Paragraphs>445</Paragraphs>
  <Slides>34</Slides>
  <Notes>1</Notes>
  <HiddenSlides>1</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34</vt:i4>
      </vt:variant>
    </vt:vector>
  </HeadingPairs>
  <TitlesOfParts>
    <vt:vector size="43" baseType="lpstr">
      <vt:lpstr>KaTeX_Main</vt:lpstr>
      <vt:lpstr>KaTeX_Math</vt:lpstr>
      <vt:lpstr>Meiryo</vt:lpstr>
      <vt:lpstr>Myriad Pro</vt:lpstr>
      <vt:lpstr>Segoe Sans</vt:lpstr>
      <vt:lpstr>Aptos</vt:lpstr>
      <vt:lpstr>Arial</vt:lpstr>
      <vt:lpstr>Calibri</vt:lpstr>
      <vt:lpstr>20140311PresentationUWTSDTemplate</vt:lpstr>
      <vt:lpstr>MBA  Financial Management</vt:lpstr>
      <vt:lpstr>Learning Outcomes</vt:lpstr>
      <vt:lpstr>Capital structure</vt:lpstr>
      <vt:lpstr>Components of Capital Structure</vt:lpstr>
      <vt:lpstr>Activity 1</vt:lpstr>
      <vt:lpstr>Debt</vt:lpstr>
      <vt:lpstr>Equity</vt:lpstr>
      <vt:lpstr>Debt versus equity</vt:lpstr>
      <vt:lpstr>Cost of Capital</vt:lpstr>
      <vt:lpstr>Weighted Average Cost of Capital (WACC)</vt:lpstr>
      <vt:lpstr>Weighted Average Cost of Capital (WACC)</vt:lpstr>
      <vt:lpstr>Weighted Average Cost of Capital (WACC)</vt:lpstr>
      <vt:lpstr>Formalised equation </vt:lpstr>
      <vt:lpstr>Questions Cost of Capital</vt:lpstr>
      <vt:lpstr>Solution</vt:lpstr>
      <vt:lpstr>Solution</vt:lpstr>
      <vt:lpstr>Question 2</vt:lpstr>
      <vt:lpstr>Solution</vt:lpstr>
      <vt:lpstr>Solution</vt:lpstr>
      <vt:lpstr>Simplified equation</vt:lpstr>
      <vt:lpstr>Balance of debt and equity </vt:lpstr>
      <vt:lpstr>PowerPoint Presentation</vt:lpstr>
      <vt:lpstr>Weighted Average Cost of Capital (WACC) - 3</vt:lpstr>
      <vt:lpstr>Weighted Average Cost of Capital  (WACC) - 4</vt:lpstr>
      <vt:lpstr>PowerPoint Presentation</vt:lpstr>
      <vt:lpstr>WACC example 1</vt:lpstr>
      <vt:lpstr>WACC example 2</vt:lpstr>
      <vt:lpstr>WACC example 3</vt:lpstr>
      <vt:lpstr>EPS and Gearing ratio</vt:lpstr>
      <vt:lpstr>EPS and Gearing ratio</vt:lpstr>
      <vt:lpstr>EPS and Gearing ratio</vt:lpstr>
      <vt:lpstr>Effects of gearing on earnings per share (EPS) - 1</vt:lpstr>
      <vt:lpstr>Effects of gearing on earnings per share (EPS) - 2</vt:lpstr>
      <vt:lpstr>Interpretation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pburns</dc:creator>
  <cp:lastModifiedBy>Patrick Yeboah</cp:lastModifiedBy>
  <cp:revision>295</cp:revision>
  <cp:lastPrinted>2024-05-30T09:19:46Z</cp:lastPrinted>
  <dcterms:created xsi:type="dcterms:W3CDTF">2013-10-11T12:05:37Z</dcterms:created>
  <dcterms:modified xsi:type="dcterms:W3CDTF">2026-02-09T18:44:34Z</dcterms:modified>
</cp:coreProperties>
</file>