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6"/>
  </p:sldMasterIdLst>
  <p:notesMasterIdLst>
    <p:notesMasterId r:id="rId8"/>
  </p:notesMasterIdLst>
  <p:sldIdLst>
    <p:sldId id="256" r:id="rId7"/>
  </p:sldIdLst>
  <p:sldSz cx="21424900" cy="30275213"/>
  <p:notesSz cx="6858000" cy="9144000"/>
  <p:defaultTex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9535">
          <p15:clr>
            <a:srgbClr val="A4A3A4"/>
          </p15:clr>
        </p15:guide>
        <p15:guide id="2" pos="3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CCE27B-E770-4CD3-B198-441608B4F9C2}" v="93" dt="2023-01-04T13:52:27.117"/>
    <p1510:client id="{E991C2DC-EA31-4A88-82DE-6F9CDA5FC2ED}" v="11" dt="2023-01-04T18:34:25.9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32787"/>
    <p:restoredTop sz="90929"/>
  </p:normalViewPr>
  <p:slideViewPr>
    <p:cSldViewPr>
      <p:cViewPr>
        <p:scale>
          <a:sx n="125" d="100"/>
          <a:sy n="125" d="100"/>
        </p:scale>
        <p:origin x="-264" y="-17058"/>
      </p:cViewPr>
      <p:guideLst>
        <p:guide orient="horz" pos="9535"/>
        <p:guide pos="384"/>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theme" Target="theme/theme1.xml"/><Relationship Id="rId5" Type="http://schemas.openxmlformats.org/officeDocument/2006/relationships/customXml" Target="../customXml/item5.xml"/><Relationship Id="rId10"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AADAB37C-0BA0-4E60-9AE3-525A5DC54465}"/>
              </a:ext>
            </a:extLst>
          </p:cNvPr>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3075" name="Rectangle 3">
            <a:extLst>
              <a:ext uri="{FF2B5EF4-FFF2-40B4-BE49-F238E27FC236}">
                <a16:creationId xmlns:a16="http://schemas.microsoft.com/office/drawing/2014/main" id="{0C8A7335-BC99-4148-B7B5-0DE677B5DB6D}"/>
              </a:ext>
            </a:extLst>
          </p:cNvPr>
          <p:cNvSpPr>
            <a:spLocks noGrp="1" noChangeArrowheads="1"/>
          </p:cNvSpPr>
          <p:nvPr>
            <p:ph type="dt" idx="1"/>
          </p:nvPr>
        </p:nvSpPr>
        <p:spPr bwMode="auto">
          <a:xfrm>
            <a:off x="388620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3076" name="Rectangle 4">
            <a:extLst>
              <a:ext uri="{FF2B5EF4-FFF2-40B4-BE49-F238E27FC236}">
                <a16:creationId xmlns:a16="http://schemas.microsoft.com/office/drawing/2014/main" id="{E1B88C43-4111-4879-AB1C-F88BB60BF6BD}"/>
              </a:ext>
            </a:extLst>
          </p:cNvPr>
          <p:cNvSpPr>
            <a:spLocks noGrp="1" noRot="1" noChangeAspect="1" noChangeArrowheads="1" noTextEdit="1"/>
          </p:cNvSpPr>
          <p:nvPr>
            <p:ph type="sldImg" idx="2"/>
          </p:nvPr>
        </p:nvSpPr>
        <p:spPr bwMode="auto">
          <a:xfrm>
            <a:off x="2216150" y="685800"/>
            <a:ext cx="24257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a:extLst>
              <a:ext uri="{FF2B5EF4-FFF2-40B4-BE49-F238E27FC236}">
                <a16:creationId xmlns:a16="http://schemas.microsoft.com/office/drawing/2014/main" id="{1D47EB2F-0005-4C04-958D-C258D8C24F87}"/>
              </a:ext>
            </a:extLst>
          </p:cNvPr>
          <p:cNvSpPr>
            <a:spLocks noGrp="1" noChangeArrowheads="1"/>
          </p:cNvSpPr>
          <p:nvPr>
            <p:ph type="body" sz="quarter" idx="3"/>
          </p:nvPr>
        </p:nvSpPr>
        <p:spPr bwMode="auto">
          <a:xfrm>
            <a:off x="914400" y="4343400"/>
            <a:ext cx="50292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078" name="Rectangle 6">
            <a:extLst>
              <a:ext uri="{FF2B5EF4-FFF2-40B4-BE49-F238E27FC236}">
                <a16:creationId xmlns:a16="http://schemas.microsoft.com/office/drawing/2014/main" id="{CE194B6F-3ADC-4830-9F98-EA0B2E37107E}"/>
              </a:ext>
            </a:extLst>
          </p:cNvPr>
          <p:cNvSpPr>
            <a:spLocks noGrp="1" noChangeArrowheads="1"/>
          </p:cNvSpPr>
          <p:nvPr>
            <p:ph type="ftr" sz="quarter" idx="4"/>
          </p:nvPr>
        </p:nvSpPr>
        <p:spPr bwMode="auto">
          <a:xfrm>
            <a:off x="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3079" name="Rectangle 7">
            <a:extLst>
              <a:ext uri="{FF2B5EF4-FFF2-40B4-BE49-F238E27FC236}">
                <a16:creationId xmlns:a16="http://schemas.microsoft.com/office/drawing/2014/main" id="{6650E12B-8065-4359-8D1C-DCDA58205B6F}"/>
              </a:ext>
            </a:extLst>
          </p:cNvPr>
          <p:cNvSpPr>
            <a:spLocks noGrp="1" noChangeArrowheads="1"/>
          </p:cNvSpPr>
          <p:nvPr>
            <p:ph type="sldNum" sz="quarter" idx="5"/>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lvl1pPr algn="r">
              <a:defRPr sz="1200"/>
            </a:lvl1pPr>
          </a:lstStyle>
          <a:p>
            <a:fld id="{512360FD-F111-44F1-9980-EB32893510C6}"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1pPr>
    <a:lvl2pPr marL="457200"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2pPr>
    <a:lvl3pPr marL="914400"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3pPr>
    <a:lvl4pPr marL="1371600"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4pPr>
    <a:lvl5pPr marL="1828800"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FDEBCFB-924B-4AEA-B22D-E211AB88DD1D}"/>
              </a:ext>
            </a:extLst>
          </p:cNvPr>
          <p:cNvSpPr>
            <a:spLocks noGrp="1" noChangeArrowheads="1"/>
          </p:cNvSpPr>
          <p:nvPr>
            <p:ph type="sldNum" sz="quarter" idx="5"/>
          </p:nvPr>
        </p:nvSpPr>
        <p:spPr>
          <a:ln/>
        </p:spPr>
        <p:txBody>
          <a:bodyPr/>
          <a:lstStyle/>
          <a:p>
            <a:fld id="{378CAA4F-283D-43A1-A73E-6DCA6D88AFD8}" type="slidenum">
              <a:rPr lang="en-US" altLang="en-US"/>
              <a:pPr/>
              <a:t>1</a:t>
            </a:fld>
            <a:endParaRPr lang="en-US" altLang="en-US"/>
          </a:p>
        </p:txBody>
      </p:sp>
      <p:sp>
        <p:nvSpPr>
          <p:cNvPr id="4098" name="Rectangle 2">
            <a:extLst>
              <a:ext uri="{FF2B5EF4-FFF2-40B4-BE49-F238E27FC236}">
                <a16:creationId xmlns:a16="http://schemas.microsoft.com/office/drawing/2014/main" id="{664F0577-C323-4F52-A3FE-A115388F8EBD}"/>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D7AF305D-CA3F-4B3F-93F9-05D07AE4B08C}"/>
              </a:ext>
            </a:extLst>
          </p:cNvPr>
          <p:cNvSpPr>
            <a:spLocks noGrp="1" noChangeArrowheads="1"/>
          </p:cNvSpPr>
          <p:nvPr>
            <p:ph type="body" idx="1"/>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C6C28-C6AD-42B3-BDB8-B914E4C90F91}"/>
              </a:ext>
            </a:extLst>
          </p:cNvPr>
          <p:cNvSpPr>
            <a:spLocks noGrp="1"/>
          </p:cNvSpPr>
          <p:nvPr>
            <p:ph type="ctrTitle"/>
          </p:nvPr>
        </p:nvSpPr>
        <p:spPr>
          <a:xfrm>
            <a:off x="2678113" y="4954588"/>
            <a:ext cx="16068675" cy="105410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AF7234-15CA-4EC0-9116-E7E200BD2DD0}"/>
              </a:ext>
            </a:extLst>
          </p:cNvPr>
          <p:cNvSpPr>
            <a:spLocks noGrp="1"/>
          </p:cNvSpPr>
          <p:nvPr>
            <p:ph type="subTitle" idx="1"/>
          </p:nvPr>
        </p:nvSpPr>
        <p:spPr>
          <a:xfrm>
            <a:off x="2678113" y="15901988"/>
            <a:ext cx="16068675" cy="7308850"/>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64278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57390-14F6-4438-AA07-94E3514EB6EF}"/>
              </a:ext>
            </a:extLst>
          </p:cNvPr>
          <p:cNvSpPr>
            <a:spLocks noGrp="1"/>
          </p:cNvSpPr>
          <p:nvPr>
            <p:ph type="title"/>
          </p:nvPr>
        </p:nvSpPr>
        <p:spPr>
          <a:xfrm>
            <a:off x="1473200" y="1611313"/>
            <a:ext cx="18478500" cy="5853112"/>
          </a:xfrm>
          <a:prstGeom prst="rect">
            <a:avLst/>
          </a:prstGeo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7B1169-BF60-4DBE-8D09-CF577228D608}"/>
              </a:ext>
            </a:extLst>
          </p:cNvPr>
          <p:cNvSpPr>
            <a:spLocks noGrp="1"/>
          </p:cNvSpPr>
          <p:nvPr>
            <p:ph idx="1"/>
          </p:nvPr>
        </p:nvSpPr>
        <p:spPr>
          <a:xfrm>
            <a:off x="1473200" y="8059738"/>
            <a:ext cx="18478500" cy="1920875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65257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65362-B17E-4F5E-AE90-BABDE80A766F}"/>
              </a:ext>
            </a:extLst>
          </p:cNvPr>
          <p:cNvSpPr>
            <a:spLocks noGrp="1"/>
          </p:cNvSpPr>
          <p:nvPr>
            <p:ph type="title"/>
          </p:nvPr>
        </p:nvSpPr>
        <p:spPr>
          <a:xfrm>
            <a:off x="1462088" y="7548563"/>
            <a:ext cx="18478500" cy="12593637"/>
          </a:xfrm>
          <a:prstGeom prst="rect">
            <a:avLst/>
          </a:prstGeo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7CFFC2-DAB9-442A-B6F7-B3551939D920}"/>
              </a:ext>
            </a:extLst>
          </p:cNvPr>
          <p:cNvSpPr>
            <a:spLocks noGrp="1"/>
          </p:cNvSpPr>
          <p:nvPr>
            <p:ph type="body" idx="1"/>
          </p:nvPr>
        </p:nvSpPr>
        <p:spPr>
          <a:xfrm>
            <a:off x="1462088" y="20261263"/>
            <a:ext cx="18478500" cy="6621462"/>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465946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EE09-60A4-4897-8831-F7CBFDDFCA24}"/>
              </a:ext>
            </a:extLst>
          </p:cNvPr>
          <p:cNvSpPr>
            <a:spLocks noGrp="1"/>
          </p:cNvSpPr>
          <p:nvPr>
            <p:ph type="title"/>
          </p:nvPr>
        </p:nvSpPr>
        <p:spPr>
          <a:xfrm>
            <a:off x="1473200" y="1611313"/>
            <a:ext cx="18478500" cy="5853112"/>
          </a:xfrm>
          <a:prstGeom prst="rect">
            <a:avLst/>
          </a:prstGeo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C86853-FDF6-424E-9252-D9738BA8DF0D}"/>
              </a:ext>
            </a:extLst>
          </p:cNvPr>
          <p:cNvSpPr>
            <a:spLocks noGrp="1"/>
          </p:cNvSpPr>
          <p:nvPr>
            <p:ph sz="half" idx="1"/>
          </p:nvPr>
        </p:nvSpPr>
        <p:spPr>
          <a:xfrm>
            <a:off x="1473200" y="8059738"/>
            <a:ext cx="9163050" cy="1920875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94184F-5FEF-43BB-BD7B-ABBEBA69007C}"/>
              </a:ext>
            </a:extLst>
          </p:cNvPr>
          <p:cNvSpPr>
            <a:spLocks noGrp="1"/>
          </p:cNvSpPr>
          <p:nvPr>
            <p:ph sz="half" idx="2"/>
          </p:nvPr>
        </p:nvSpPr>
        <p:spPr>
          <a:xfrm>
            <a:off x="10788650" y="8059738"/>
            <a:ext cx="9163050" cy="1920875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17623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DE459-9B31-47AB-82EA-515649706DB5}"/>
              </a:ext>
            </a:extLst>
          </p:cNvPr>
          <p:cNvSpPr>
            <a:spLocks noGrp="1"/>
          </p:cNvSpPr>
          <p:nvPr>
            <p:ph type="title"/>
          </p:nvPr>
        </p:nvSpPr>
        <p:spPr>
          <a:xfrm>
            <a:off x="1476375" y="1611313"/>
            <a:ext cx="18478500" cy="5853112"/>
          </a:xfrm>
          <a:prstGeom prst="rect">
            <a:avLst/>
          </a:prstGeo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4F3A0C-97D5-4996-BC28-422912FC109E}"/>
              </a:ext>
            </a:extLst>
          </p:cNvPr>
          <p:cNvSpPr>
            <a:spLocks noGrp="1"/>
          </p:cNvSpPr>
          <p:nvPr>
            <p:ph type="body" idx="1"/>
          </p:nvPr>
        </p:nvSpPr>
        <p:spPr>
          <a:xfrm>
            <a:off x="1476375" y="7421563"/>
            <a:ext cx="9063038" cy="36369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0DBA45-EEAD-4FEE-AFF8-17CEC66C38D6}"/>
              </a:ext>
            </a:extLst>
          </p:cNvPr>
          <p:cNvSpPr>
            <a:spLocks noGrp="1"/>
          </p:cNvSpPr>
          <p:nvPr>
            <p:ph sz="half" idx="2"/>
          </p:nvPr>
        </p:nvSpPr>
        <p:spPr>
          <a:xfrm>
            <a:off x="1476375" y="11058525"/>
            <a:ext cx="9063038" cy="1626552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DEA66A-98E0-4ABC-AF19-7D7158B4B1EC}"/>
              </a:ext>
            </a:extLst>
          </p:cNvPr>
          <p:cNvSpPr>
            <a:spLocks noGrp="1"/>
          </p:cNvSpPr>
          <p:nvPr>
            <p:ph type="body" sz="quarter" idx="3"/>
          </p:nvPr>
        </p:nvSpPr>
        <p:spPr>
          <a:xfrm>
            <a:off x="10845800" y="7421563"/>
            <a:ext cx="9109075" cy="36369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0A93EA-9D3A-4B53-9DC8-AECB52C005EB}"/>
              </a:ext>
            </a:extLst>
          </p:cNvPr>
          <p:cNvSpPr>
            <a:spLocks noGrp="1"/>
          </p:cNvSpPr>
          <p:nvPr>
            <p:ph sz="quarter" idx="4"/>
          </p:nvPr>
        </p:nvSpPr>
        <p:spPr>
          <a:xfrm>
            <a:off x="10845800" y="11058525"/>
            <a:ext cx="9109075" cy="1626552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56557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A2E6-720A-442C-9078-812936CE2536}"/>
              </a:ext>
            </a:extLst>
          </p:cNvPr>
          <p:cNvSpPr>
            <a:spLocks noGrp="1"/>
          </p:cNvSpPr>
          <p:nvPr>
            <p:ph type="title"/>
          </p:nvPr>
        </p:nvSpPr>
        <p:spPr>
          <a:xfrm>
            <a:off x="1473200" y="1611313"/>
            <a:ext cx="18478500" cy="5853112"/>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1191068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3354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1D235-0CC3-49CC-B8A3-2C22131BFB00}"/>
              </a:ext>
            </a:extLst>
          </p:cNvPr>
          <p:cNvSpPr>
            <a:spLocks noGrp="1"/>
          </p:cNvSpPr>
          <p:nvPr>
            <p:ph type="title"/>
          </p:nvPr>
        </p:nvSpPr>
        <p:spPr>
          <a:xfrm>
            <a:off x="1476375" y="2017713"/>
            <a:ext cx="6908800" cy="7064375"/>
          </a:xfrm>
          <a:prstGeom prst="rect">
            <a:avLst/>
          </a:prstGeo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8C039D-6E61-417B-954D-EB719AC8F6FB}"/>
              </a:ext>
            </a:extLst>
          </p:cNvPr>
          <p:cNvSpPr>
            <a:spLocks noGrp="1"/>
          </p:cNvSpPr>
          <p:nvPr>
            <p:ph idx="1"/>
          </p:nvPr>
        </p:nvSpPr>
        <p:spPr>
          <a:xfrm>
            <a:off x="9109075" y="4359275"/>
            <a:ext cx="10845800" cy="21515388"/>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D6EADF-E795-4A7A-BA91-673903A7994F}"/>
              </a:ext>
            </a:extLst>
          </p:cNvPr>
          <p:cNvSpPr>
            <a:spLocks noGrp="1"/>
          </p:cNvSpPr>
          <p:nvPr>
            <p:ph type="body" sz="half" idx="2"/>
          </p:nvPr>
        </p:nvSpPr>
        <p:spPr>
          <a:xfrm>
            <a:off x="1476375" y="9082088"/>
            <a:ext cx="6908800" cy="16827500"/>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20230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C077E-229C-42A1-9E96-B4495294DAB0}"/>
              </a:ext>
            </a:extLst>
          </p:cNvPr>
          <p:cNvSpPr>
            <a:spLocks noGrp="1"/>
          </p:cNvSpPr>
          <p:nvPr>
            <p:ph type="title"/>
          </p:nvPr>
        </p:nvSpPr>
        <p:spPr>
          <a:xfrm>
            <a:off x="1476375" y="2017713"/>
            <a:ext cx="6908800" cy="7064375"/>
          </a:xfrm>
          <a:prstGeom prst="rect">
            <a:avLst/>
          </a:prstGeo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4DD747-4A86-42BD-84BD-3CEBA8869A1A}"/>
              </a:ext>
            </a:extLst>
          </p:cNvPr>
          <p:cNvSpPr>
            <a:spLocks noGrp="1"/>
          </p:cNvSpPr>
          <p:nvPr>
            <p:ph type="pic" idx="1"/>
          </p:nvPr>
        </p:nvSpPr>
        <p:spPr>
          <a:xfrm>
            <a:off x="9109075" y="4359275"/>
            <a:ext cx="10845800" cy="21515388"/>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81278E-60EF-4EEB-972B-3F6A56B3CC36}"/>
              </a:ext>
            </a:extLst>
          </p:cNvPr>
          <p:cNvSpPr>
            <a:spLocks noGrp="1"/>
          </p:cNvSpPr>
          <p:nvPr>
            <p:ph type="body" sz="half" idx="2"/>
          </p:nvPr>
        </p:nvSpPr>
        <p:spPr>
          <a:xfrm>
            <a:off x="1476375" y="9082088"/>
            <a:ext cx="6908800" cy="16827500"/>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4557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D5004-A750-4276-818D-03CF9E8C8F49}"/>
              </a:ext>
            </a:extLst>
          </p:cNvPr>
          <p:cNvSpPr>
            <a:spLocks noGrp="1"/>
          </p:cNvSpPr>
          <p:nvPr>
            <p:ph type="title"/>
          </p:nvPr>
        </p:nvSpPr>
        <p:spPr>
          <a:xfrm>
            <a:off x="1473200" y="1611313"/>
            <a:ext cx="18478500" cy="5853112"/>
          </a:xfrm>
          <a:prstGeom prst="rect">
            <a:avLst/>
          </a:prstGeom>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D0831A-68FF-49AE-8CEE-A7A788262229}"/>
              </a:ext>
            </a:extLst>
          </p:cNvPr>
          <p:cNvSpPr>
            <a:spLocks noGrp="1"/>
          </p:cNvSpPr>
          <p:nvPr>
            <p:ph type="body" orient="vert" idx="1"/>
          </p:nvPr>
        </p:nvSpPr>
        <p:spPr>
          <a:xfrm>
            <a:off x="1473200" y="8059738"/>
            <a:ext cx="18478500" cy="19208750"/>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65570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47FAA-1E30-4111-9ED6-84DD37BA5A88}"/>
              </a:ext>
            </a:extLst>
          </p:cNvPr>
          <p:cNvSpPr>
            <a:spLocks noGrp="1"/>
          </p:cNvSpPr>
          <p:nvPr>
            <p:ph type="title" orient="vert"/>
          </p:nvPr>
        </p:nvSpPr>
        <p:spPr>
          <a:xfrm>
            <a:off x="15332075" y="1611313"/>
            <a:ext cx="4619625" cy="25657175"/>
          </a:xfrm>
          <a:prstGeom prst="rect">
            <a:avLst/>
          </a:prstGeo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4F0086-2B66-4BBD-B5FA-9D6AB02E7793}"/>
              </a:ext>
            </a:extLst>
          </p:cNvPr>
          <p:cNvSpPr>
            <a:spLocks noGrp="1"/>
          </p:cNvSpPr>
          <p:nvPr>
            <p:ph type="body" orient="vert" idx="1"/>
          </p:nvPr>
        </p:nvSpPr>
        <p:spPr>
          <a:xfrm>
            <a:off x="1473200" y="1611313"/>
            <a:ext cx="13706475" cy="2565717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823344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6" name="Picture 12">
            <a:extLst>
              <a:ext uri="{FF2B5EF4-FFF2-40B4-BE49-F238E27FC236}">
                <a16:creationId xmlns:a16="http://schemas.microsoft.com/office/drawing/2014/main" id="{9B55C83F-E6AA-4348-8F7D-86CCC9E61288}"/>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21426488" cy="30275213"/>
          </a:xfrm>
          <a:prstGeom prst="rect">
            <a:avLst/>
          </a:prstGeom>
          <a:noFill/>
          <a:extLst>
            <a:ext uri="{909E8E84-426E-40DD-AFC4-6F175D3DCCD1}">
              <a14:hiddenFill xmlns:a14="http://schemas.microsoft.com/office/drawing/2010/main">
                <a:solidFill>
                  <a:srgbClr val="FFFFFF"/>
                </a:solidFill>
              </a14:hiddenFill>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954338" rtl="0" fontAlgn="base">
        <a:spcBef>
          <a:spcPct val="0"/>
        </a:spcBef>
        <a:spcAft>
          <a:spcPct val="0"/>
        </a:spcAft>
        <a:defRPr sz="14200" kern="1200">
          <a:solidFill>
            <a:schemeClr val="tx2"/>
          </a:solidFill>
          <a:latin typeface="+mj-lt"/>
          <a:ea typeface="+mj-ea"/>
          <a:cs typeface="+mj-cs"/>
        </a:defRPr>
      </a:lvl1pPr>
      <a:lvl2pPr algn="ctr" defTabSz="2954338" rtl="0" fontAlgn="base">
        <a:spcBef>
          <a:spcPct val="0"/>
        </a:spcBef>
        <a:spcAft>
          <a:spcPct val="0"/>
        </a:spcAft>
        <a:defRPr sz="14200">
          <a:solidFill>
            <a:schemeClr val="tx2"/>
          </a:solidFill>
          <a:latin typeface="Arial" panose="020B0604020202020204" pitchFamily="34" charset="0"/>
          <a:ea typeface="ＭＳ Ｐゴシック" panose="020B0600070205080204" pitchFamily="34" charset="-128"/>
        </a:defRPr>
      </a:lvl2pPr>
      <a:lvl3pPr algn="ctr" defTabSz="2954338" rtl="0" fontAlgn="base">
        <a:spcBef>
          <a:spcPct val="0"/>
        </a:spcBef>
        <a:spcAft>
          <a:spcPct val="0"/>
        </a:spcAft>
        <a:defRPr sz="14200">
          <a:solidFill>
            <a:schemeClr val="tx2"/>
          </a:solidFill>
          <a:latin typeface="Arial" panose="020B0604020202020204" pitchFamily="34" charset="0"/>
          <a:ea typeface="ＭＳ Ｐゴシック" panose="020B0600070205080204" pitchFamily="34" charset="-128"/>
        </a:defRPr>
      </a:lvl3pPr>
      <a:lvl4pPr algn="ctr" defTabSz="2954338" rtl="0" fontAlgn="base">
        <a:spcBef>
          <a:spcPct val="0"/>
        </a:spcBef>
        <a:spcAft>
          <a:spcPct val="0"/>
        </a:spcAft>
        <a:defRPr sz="14200">
          <a:solidFill>
            <a:schemeClr val="tx2"/>
          </a:solidFill>
          <a:latin typeface="Arial" panose="020B0604020202020204" pitchFamily="34" charset="0"/>
          <a:ea typeface="ＭＳ Ｐゴシック" panose="020B0600070205080204" pitchFamily="34" charset="-128"/>
        </a:defRPr>
      </a:lvl4pPr>
      <a:lvl5pPr algn="ctr" defTabSz="2954338" rtl="0" fontAlgn="base">
        <a:spcBef>
          <a:spcPct val="0"/>
        </a:spcBef>
        <a:spcAft>
          <a:spcPct val="0"/>
        </a:spcAft>
        <a:defRPr sz="14200">
          <a:solidFill>
            <a:schemeClr val="tx2"/>
          </a:solidFill>
          <a:latin typeface="Arial" panose="020B0604020202020204" pitchFamily="34" charset="0"/>
          <a:ea typeface="ＭＳ Ｐゴシック" panose="020B0600070205080204" pitchFamily="34" charset="-128"/>
        </a:defRPr>
      </a:lvl5pPr>
      <a:lvl6pPr marL="457200" algn="ctr" defTabSz="2954338" rtl="0" fontAlgn="base">
        <a:spcBef>
          <a:spcPct val="0"/>
        </a:spcBef>
        <a:spcAft>
          <a:spcPct val="0"/>
        </a:spcAft>
        <a:defRPr sz="14200">
          <a:solidFill>
            <a:schemeClr val="tx2"/>
          </a:solidFill>
          <a:latin typeface="Arial" panose="020B0604020202020204" pitchFamily="34" charset="0"/>
          <a:ea typeface="ＭＳ Ｐゴシック" panose="020B0600070205080204" pitchFamily="34" charset="-128"/>
        </a:defRPr>
      </a:lvl6pPr>
      <a:lvl7pPr marL="914400" algn="ctr" defTabSz="2954338" rtl="0" fontAlgn="base">
        <a:spcBef>
          <a:spcPct val="0"/>
        </a:spcBef>
        <a:spcAft>
          <a:spcPct val="0"/>
        </a:spcAft>
        <a:defRPr sz="14200">
          <a:solidFill>
            <a:schemeClr val="tx2"/>
          </a:solidFill>
          <a:latin typeface="Arial" panose="020B0604020202020204" pitchFamily="34" charset="0"/>
          <a:ea typeface="ＭＳ Ｐゴシック" panose="020B0600070205080204" pitchFamily="34" charset="-128"/>
        </a:defRPr>
      </a:lvl7pPr>
      <a:lvl8pPr marL="1371600" algn="ctr" defTabSz="2954338" rtl="0" fontAlgn="base">
        <a:spcBef>
          <a:spcPct val="0"/>
        </a:spcBef>
        <a:spcAft>
          <a:spcPct val="0"/>
        </a:spcAft>
        <a:defRPr sz="14200">
          <a:solidFill>
            <a:schemeClr val="tx2"/>
          </a:solidFill>
          <a:latin typeface="Arial" panose="020B0604020202020204" pitchFamily="34" charset="0"/>
          <a:ea typeface="ＭＳ Ｐゴシック" panose="020B0600070205080204" pitchFamily="34" charset="-128"/>
        </a:defRPr>
      </a:lvl8pPr>
      <a:lvl9pPr marL="1828800" algn="ctr" defTabSz="2954338" rtl="0" fontAlgn="base">
        <a:spcBef>
          <a:spcPct val="0"/>
        </a:spcBef>
        <a:spcAft>
          <a:spcPct val="0"/>
        </a:spcAft>
        <a:defRPr sz="14200">
          <a:solidFill>
            <a:schemeClr val="tx2"/>
          </a:solidFill>
          <a:latin typeface="Arial" panose="020B0604020202020204" pitchFamily="34" charset="0"/>
          <a:ea typeface="ＭＳ Ｐゴシック" panose="020B0600070205080204" pitchFamily="34" charset="-128"/>
        </a:defRPr>
      </a:lvl9pPr>
    </p:titleStyle>
    <p:bodyStyle>
      <a:lvl1pPr marL="1108075" indent="-1108075" algn="l" defTabSz="2954338" rtl="0" fontAlgn="base">
        <a:spcBef>
          <a:spcPct val="20000"/>
        </a:spcBef>
        <a:spcAft>
          <a:spcPct val="0"/>
        </a:spcAft>
        <a:buChar char="•"/>
        <a:defRPr sz="10300" kern="1200">
          <a:solidFill>
            <a:schemeClr val="tx1"/>
          </a:solidFill>
          <a:latin typeface="+mn-lt"/>
          <a:ea typeface="+mn-ea"/>
          <a:cs typeface="+mn-cs"/>
        </a:defRPr>
      </a:lvl1pPr>
      <a:lvl2pPr marL="2400300" indent="-923925" algn="l" defTabSz="2954338" rtl="0" fontAlgn="base">
        <a:spcBef>
          <a:spcPct val="20000"/>
        </a:spcBef>
        <a:spcAft>
          <a:spcPct val="0"/>
        </a:spcAft>
        <a:buChar char="–"/>
        <a:defRPr sz="9000" kern="1200">
          <a:solidFill>
            <a:schemeClr val="tx1"/>
          </a:solidFill>
          <a:latin typeface="+mn-lt"/>
          <a:ea typeface="+mn-ea"/>
          <a:cs typeface="+mn-cs"/>
        </a:defRPr>
      </a:lvl2pPr>
      <a:lvl3pPr marL="3692525" indent="-738188" algn="l" defTabSz="2954338" rtl="0" fontAlgn="base">
        <a:spcBef>
          <a:spcPct val="20000"/>
        </a:spcBef>
        <a:spcAft>
          <a:spcPct val="0"/>
        </a:spcAft>
        <a:buChar char="•"/>
        <a:defRPr sz="7800" kern="1200">
          <a:solidFill>
            <a:schemeClr val="tx1"/>
          </a:solidFill>
          <a:latin typeface="+mn-lt"/>
          <a:ea typeface="+mn-ea"/>
          <a:cs typeface="+mn-cs"/>
        </a:defRPr>
      </a:lvl3pPr>
      <a:lvl4pPr marL="5170488" indent="-739775" algn="l" defTabSz="2954338" rtl="0" fontAlgn="base">
        <a:spcBef>
          <a:spcPct val="20000"/>
        </a:spcBef>
        <a:spcAft>
          <a:spcPct val="0"/>
        </a:spcAft>
        <a:buChar char="–"/>
        <a:defRPr sz="6500" kern="1200">
          <a:solidFill>
            <a:schemeClr val="tx1"/>
          </a:solidFill>
          <a:latin typeface="+mn-lt"/>
          <a:ea typeface="+mn-ea"/>
          <a:cs typeface="+mn-cs"/>
        </a:defRPr>
      </a:lvl4pPr>
      <a:lvl5pPr marL="6646863" indent="-738188" algn="l" defTabSz="2954338" rtl="0" fontAlgn="base">
        <a:spcBef>
          <a:spcPct val="20000"/>
        </a:spcBef>
        <a:spcAft>
          <a:spcPct val="0"/>
        </a:spcAft>
        <a:buChar char="»"/>
        <a:defRPr sz="6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21" Type="http://schemas.openxmlformats.org/officeDocument/2006/relationships/image" Target="../media/image20.jpe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notesSlide" Target="../notesSlides/notesSlide1.xml"/><Relationship Id="rId16" Type="http://schemas.openxmlformats.org/officeDocument/2006/relationships/image" Target="../media/image15.png"/><Relationship Id="rId20" Type="http://schemas.openxmlformats.org/officeDocument/2006/relationships/image" Target="../media/image19.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jpeg"/><Relationship Id="rId15" Type="http://schemas.openxmlformats.org/officeDocument/2006/relationships/image" Target="../media/image14.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jpeg"/><Relationship Id="rId9" Type="http://schemas.openxmlformats.org/officeDocument/2006/relationships/image" Target="../media/image8.png"/><Relationship Id="rId14" Type="http://schemas.openxmlformats.org/officeDocument/2006/relationships/image" Target="../media/image13.png"/><Relationship Id="rId22"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Text Box 5">
            <a:extLst>
              <a:ext uri="{FF2B5EF4-FFF2-40B4-BE49-F238E27FC236}">
                <a16:creationId xmlns:a16="http://schemas.microsoft.com/office/drawing/2014/main" id="{6F37E173-92DD-451A-91EC-58945EA9832A}"/>
              </a:ext>
            </a:extLst>
          </p:cNvPr>
          <p:cNvSpPr txBox="1">
            <a:spLocks noChangeArrowheads="1"/>
          </p:cNvSpPr>
          <p:nvPr/>
        </p:nvSpPr>
        <p:spPr bwMode="auto">
          <a:xfrm>
            <a:off x="4792139" y="508299"/>
            <a:ext cx="11840622" cy="15388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algn="ctr"/>
            <a:r>
              <a:rPr lang="en-GB" altLang="en-US" sz="4800" b="1" dirty="0">
                <a:solidFill>
                  <a:schemeClr val="bg1"/>
                </a:solidFill>
              </a:rPr>
              <a:t>Laboratory Scale Spigot Intrusion Test</a:t>
            </a:r>
          </a:p>
          <a:p>
            <a:endParaRPr lang="en-GB" altLang="en-US" sz="1400" b="1" dirty="0">
              <a:solidFill>
                <a:schemeClr val="bg1"/>
              </a:solidFill>
            </a:endParaRPr>
          </a:p>
          <a:p>
            <a:pPr algn="ctr"/>
            <a:r>
              <a:rPr lang="en-GB" altLang="en-US" sz="3200" b="1" dirty="0">
                <a:solidFill>
                  <a:schemeClr val="bg1"/>
                </a:solidFill>
              </a:rPr>
              <a:t>Steven James - 1810370</a:t>
            </a:r>
            <a:endParaRPr lang="en-US" altLang="en-US" sz="3200" b="1" dirty="0">
              <a:solidFill>
                <a:schemeClr val="bg1"/>
              </a:solidFill>
            </a:endParaRPr>
          </a:p>
        </p:txBody>
      </p:sp>
      <p:sp>
        <p:nvSpPr>
          <p:cNvPr id="2057" name="Text Box 9">
            <a:extLst>
              <a:ext uri="{FF2B5EF4-FFF2-40B4-BE49-F238E27FC236}">
                <a16:creationId xmlns:a16="http://schemas.microsoft.com/office/drawing/2014/main" id="{3ADDFA0C-6DBA-4C73-BFFC-D4B759EBA01A}"/>
              </a:ext>
            </a:extLst>
          </p:cNvPr>
          <p:cNvSpPr txBox="1">
            <a:spLocks noChangeArrowheads="1"/>
          </p:cNvSpPr>
          <p:nvPr/>
        </p:nvSpPr>
        <p:spPr bwMode="auto">
          <a:xfrm>
            <a:off x="3008313" y="28603575"/>
            <a:ext cx="15265400" cy="1077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r>
              <a:rPr lang="en-GB" altLang="en-US" sz="2800" b="1" dirty="0"/>
              <a:t>Steven James – University of Wales Trinity St David</a:t>
            </a:r>
          </a:p>
          <a:p>
            <a:pPr algn="just"/>
            <a:endParaRPr lang="en-GB" altLang="en-US" sz="800" b="1" dirty="0"/>
          </a:p>
          <a:p>
            <a:pPr algn="ctr"/>
            <a:r>
              <a:rPr lang="en-GB" altLang="en-US" sz="2800" b="1" dirty="0"/>
              <a:t>AWE, Aldermaston, Reading, Berkshire, RG7 4PR, UK.  </a:t>
            </a:r>
            <a:endParaRPr lang="en-US" altLang="en-US" sz="2800" b="1" dirty="0"/>
          </a:p>
        </p:txBody>
      </p:sp>
      <p:sp>
        <p:nvSpPr>
          <p:cNvPr id="2058" name="Rectangle 10">
            <a:extLst>
              <a:ext uri="{FF2B5EF4-FFF2-40B4-BE49-F238E27FC236}">
                <a16:creationId xmlns:a16="http://schemas.microsoft.com/office/drawing/2014/main" id="{7332742B-C96E-4FF9-84CB-DB72D5A61D09}"/>
              </a:ext>
            </a:extLst>
          </p:cNvPr>
          <p:cNvSpPr>
            <a:spLocks noChangeArrowheads="1"/>
          </p:cNvSpPr>
          <p:nvPr/>
        </p:nvSpPr>
        <p:spPr bwMode="auto">
          <a:xfrm>
            <a:off x="7975600" y="29908500"/>
            <a:ext cx="481734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dirty="0">
                <a:solidFill>
                  <a:schemeClr val="bg1"/>
                </a:solidFill>
              </a:rPr>
              <a:t>© British Crown Owned Copyright 2023/MOD</a:t>
            </a:r>
          </a:p>
        </p:txBody>
      </p:sp>
      <p:pic>
        <p:nvPicPr>
          <p:cNvPr id="2" name="Picture 1">
            <a:extLst>
              <a:ext uri="{FF2B5EF4-FFF2-40B4-BE49-F238E27FC236}">
                <a16:creationId xmlns:a16="http://schemas.microsoft.com/office/drawing/2014/main" id="{E1167666-4715-4837-BF67-277E2E83475F}"/>
              </a:ext>
            </a:extLst>
          </p:cNvPr>
          <p:cNvPicPr>
            <a:picLocks noChangeAspect="1"/>
          </p:cNvPicPr>
          <p:nvPr/>
        </p:nvPicPr>
        <p:blipFill rotWithShape="1">
          <a:blip r:embed="rId3"/>
          <a:srcRect r="37374"/>
          <a:stretch/>
        </p:blipFill>
        <p:spPr>
          <a:xfrm>
            <a:off x="703338" y="736006"/>
            <a:ext cx="4433185" cy="1415772"/>
          </a:xfrm>
          <a:prstGeom prst="rect">
            <a:avLst/>
          </a:prstGeom>
        </p:spPr>
      </p:pic>
      <p:sp>
        <p:nvSpPr>
          <p:cNvPr id="3" name="TextBox 2">
            <a:extLst>
              <a:ext uri="{FF2B5EF4-FFF2-40B4-BE49-F238E27FC236}">
                <a16:creationId xmlns:a16="http://schemas.microsoft.com/office/drawing/2014/main" id="{CE25CA93-2405-4BFF-A65A-8F27596A860B}"/>
              </a:ext>
            </a:extLst>
          </p:cNvPr>
          <p:cNvSpPr txBox="1"/>
          <p:nvPr/>
        </p:nvSpPr>
        <p:spPr>
          <a:xfrm>
            <a:off x="10812060" y="21242931"/>
            <a:ext cx="10612840" cy="2871921"/>
          </a:xfrm>
          <a:prstGeom prst="rect">
            <a:avLst/>
          </a:prstGeom>
          <a:noFill/>
        </p:spPr>
        <p:txBody>
          <a:bodyPr wrap="square" numCol="2" rtlCol="0">
            <a:spAutoFit/>
          </a:bodyPr>
          <a:lstStyle/>
          <a:p>
            <a:pPr marL="342900" lvl="0" indent="-342900">
              <a:lnSpc>
                <a:spcPct val="107000"/>
              </a:lnSpc>
              <a:buFont typeface="Symbol" panose="05050102010706020507" pitchFamily="18" charset="2"/>
              <a:buChar char=""/>
            </a:pPr>
            <a:r>
              <a:rPr lang="en-US" dirty="0"/>
              <a:t>Representative confinement.</a:t>
            </a:r>
          </a:p>
          <a:p>
            <a:pPr marL="342900" lvl="0" indent="-342900">
              <a:lnSpc>
                <a:spcPct val="107000"/>
              </a:lnSpc>
              <a:buFont typeface="Symbol" panose="05050102010706020507" pitchFamily="18" charset="2"/>
              <a:buChar char=""/>
            </a:pPr>
            <a:r>
              <a:rPr lang="en-US" dirty="0"/>
              <a:t>Higher confinement.</a:t>
            </a:r>
          </a:p>
          <a:p>
            <a:pPr marL="342900" lvl="0" indent="-342900">
              <a:lnSpc>
                <a:spcPct val="107000"/>
              </a:lnSpc>
              <a:buFont typeface="Symbol" panose="05050102010706020507" pitchFamily="18" charset="2"/>
              <a:buChar char=""/>
            </a:pPr>
            <a:r>
              <a:rPr lang="en-US" dirty="0"/>
              <a:t>Alternative cover plate.</a:t>
            </a:r>
          </a:p>
          <a:p>
            <a:pPr marL="342900" lvl="0" indent="-342900">
              <a:lnSpc>
                <a:spcPct val="107000"/>
              </a:lnSpc>
              <a:buFont typeface="Symbol" panose="05050102010706020507" pitchFamily="18" charset="2"/>
              <a:buChar char=""/>
            </a:pPr>
            <a:r>
              <a:rPr lang="en-US" dirty="0"/>
              <a:t>Alternate spigot tips</a:t>
            </a:r>
            <a:endParaRPr lang="en-GB" dirty="0"/>
          </a:p>
          <a:p>
            <a:pPr marL="342900" lvl="0" indent="-342900">
              <a:lnSpc>
                <a:spcPct val="107000"/>
              </a:lnSpc>
              <a:buFont typeface="Symbol" panose="05050102010706020507" pitchFamily="18" charset="2"/>
              <a:buChar char=""/>
            </a:pPr>
            <a:r>
              <a:rPr lang="en-US" dirty="0"/>
              <a:t>Detonator included in sample.</a:t>
            </a:r>
            <a:endParaRPr lang="en-GB" dirty="0"/>
          </a:p>
          <a:p>
            <a:pPr marL="342900" lvl="0" indent="-342900">
              <a:lnSpc>
                <a:spcPct val="107000"/>
              </a:lnSpc>
              <a:buFont typeface="Symbol" panose="05050102010706020507" pitchFamily="18" charset="2"/>
              <a:buChar char=""/>
            </a:pPr>
            <a:r>
              <a:rPr lang="en-US" dirty="0"/>
              <a:t>Further explosive compositions.</a:t>
            </a:r>
            <a:endParaRPr lang="en-GB" dirty="0"/>
          </a:p>
          <a:p>
            <a:pPr marL="342900" indent="-342900">
              <a:lnSpc>
                <a:spcPct val="107000"/>
              </a:lnSpc>
              <a:buFont typeface="Symbol" panose="05050102010706020507" pitchFamily="18" charset="2"/>
              <a:buChar char=""/>
            </a:pPr>
            <a:r>
              <a:rPr lang="en-US" dirty="0"/>
              <a:t>Different angles of impact.</a:t>
            </a:r>
          </a:p>
          <a:p>
            <a:pPr marL="342900" indent="-342900">
              <a:lnSpc>
                <a:spcPct val="107000"/>
              </a:lnSpc>
              <a:buFont typeface="Symbol" panose="05050102010706020507" pitchFamily="18" charset="2"/>
              <a:buChar char=""/>
            </a:pPr>
            <a:r>
              <a:rPr lang="en-US" dirty="0"/>
              <a:t>HET-V</a:t>
            </a:r>
            <a:r>
              <a:rPr lang="en-US" baseline="30000" dirty="0"/>
              <a:t>9</a:t>
            </a:r>
            <a:r>
              <a:rPr lang="en-US" dirty="0"/>
              <a:t>.</a:t>
            </a:r>
            <a:endParaRPr lang="en-GB" dirty="0"/>
          </a:p>
          <a:p>
            <a:pPr marL="342900" indent="-342900">
              <a:lnSpc>
                <a:spcPct val="107000"/>
              </a:lnSpc>
              <a:buFont typeface="Symbol" panose="05050102010706020507" pitchFamily="18" charset="2"/>
              <a:buChar char=""/>
            </a:pPr>
            <a:r>
              <a:rPr lang="en-US" dirty="0"/>
              <a:t>Pressure sensors.</a:t>
            </a:r>
            <a:endParaRPr lang="en-GB" dirty="0"/>
          </a:p>
          <a:p>
            <a:pPr marL="342900" indent="-342900">
              <a:lnSpc>
                <a:spcPct val="107000"/>
              </a:lnSpc>
              <a:buFont typeface="Symbol" panose="05050102010706020507" pitchFamily="18" charset="2"/>
              <a:buChar char=""/>
            </a:pPr>
            <a:r>
              <a:rPr lang="en-US" dirty="0"/>
              <a:t>High temperature pyrometry.</a:t>
            </a:r>
            <a:endParaRPr lang="en-GB" dirty="0"/>
          </a:p>
          <a:p>
            <a:pPr marL="342900" lvl="0" indent="-342900">
              <a:lnSpc>
                <a:spcPct val="107000"/>
              </a:lnSpc>
              <a:buFont typeface="Symbol" panose="05050102010706020507" pitchFamily="18" charset="2"/>
              <a:buChar char=""/>
            </a:pPr>
            <a:r>
              <a:rPr lang="en-US" dirty="0"/>
              <a:t>Strain gauges.</a:t>
            </a:r>
            <a:endParaRPr lang="en-GB" dirty="0"/>
          </a:p>
          <a:p>
            <a:pPr marL="342900" lvl="0" indent="-342900">
              <a:lnSpc>
                <a:spcPct val="107000"/>
              </a:lnSpc>
              <a:buFont typeface="Symbol" panose="05050102010706020507" pitchFamily="18" charset="2"/>
              <a:buChar char=""/>
            </a:pPr>
            <a:r>
              <a:rPr lang="en-US" dirty="0"/>
              <a:t>Sapphire windows &amp; thermal HSV.</a:t>
            </a:r>
            <a:endParaRPr lang="en-GB" dirty="0"/>
          </a:p>
          <a:p>
            <a:pPr marL="342900" lvl="0" indent="-342900">
              <a:lnSpc>
                <a:spcPct val="107000"/>
              </a:lnSpc>
              <a:buFont typeface="Symbol" panose="05050102010706020507" pitchFamily="18" charset="2"/>
              <a:buChar char=""/>
            </a:pPr>
            <a:r>
              <a:rPr lang="en-US" dirty="0"/>
              <a:t>Gas analysis of products.</a:t>
            </a:r>
            <a:endParaRPr lang="en-GB" dirty="0"/>
          </a:p>
        </p:txBody>
      </p:sp>
      <p:sp>
        <p:nvSpPr>
          <p:cNvPr id="8" name="TextBox 7">
            <a:extLst>
              <a:ext uri="{FF2B5EF4-FFF2-40B4-BE49-F238E27FC236}">
                <a16:creationId xmlns:a16="http://schemas.microsoft.com/office/drawing/2014/main" id="{FA620A4A-5E7D-45A8-8B74-2DBE4741D300}"/>
              </a:ext>
            </a:extLst>
          </p:cNvPr>
          <p:cNvSpPr txBox="1"/>
          <p:nvPr/>
        </p:nvSpPr>
        <p:spPr>
          <a:xfrm>
            <a:off x="10712450" y="10668067"/>
            <a:ext cx="10101281" cy="2677656"/>
          </a:xfrm>
          <a:prstGeom prst="rect">
            <a:avLst/>
          </a:prstGeom>
          <a:noFill/>
        </p:spPr>
        <p:txBody>
          <a:bodyPr wrap="square" rtlCol="0">
            <a:spAutoFit/>
          </a:bodyPr>
          <a:lstStyle/>
          <a:p>
            <a:pPr algn="just"/>
            <a:r>
              <a:rPr lang="en-GB" b="1" dirty="0"/>
              <a:t>Thermal test</a:t>
            </a:r>
          </a:p>
          <a:p>
            <a:pPr algn="just"/>
            <a:r>
              <a:rPr lang="en-GB" dirty="0"/>
              <a:t>Following the first test series, a series of tests were carried out to investigate the temperature of the spigot tip as it passed through the case material. The highest temperature recorded was from a 1m drop where the tip of the pointed spigot reached ~402</a:t>
            </a:r>
            <a:r>
              <a:rPr lang="en-GB" baseline="30000" dirty="0"/>
              <a:t>o</a:t>
            </a:r>
            <a:r>
              <a:rPr lang="en-GB" dirty="0"/>
              <a:t>C.</a:t>
            </a:r>
          </a:p>
          <a:p>
            <a:endParaRPr lang="en-GB" dirty="0"/>
          </a:p>
          <a:p>
            <a:endParaRPr lang="en-GB" dirty="0"/>
          </a:p>
        </p:txBody>
      </p:sp>
      <p:sp>
        <p:nvSpPr>
          <p:cNvPr id="9" name="TextBox 8">
            <a:extLst>
              <a:ext uri="{FF2B5EF4-FFF2-40B4-BE49-F238E27FC236}">
                <a16:creationId xmlns:a16="http://schemas.microsoft.com/office/drawing/2014/main" id="{A936F3AD-5506-4DF9-B119-DB7B0EA3CD11}"/>
              </a:ext>
            </a:extLst>
          </p:cNvPr>
          <p:cNvSpPr txBox="1"/>
          <p:nvPr/>
        </p:nvSpPr>
        <p:spPr>
          <a:xfrm>
            <a:off x="540712" y="24400366"/>
            <a:ext cx="20362545" cy="3046988"/>
          </a:xfrm>
          <a:prstGeom prst="rect">
            <a:avLst/>
          </a:prstGeom>
          <a:noFill/>
        </p:spPr>
        <p:txBody>
          <a:bodyPr wrap="square" rtlCol="0">
            <a:spAutoFit/>
          </a:bodyPr>
          <a:lstStyle/>
          <a:p>
            <a:r>
              <a:rPr lang="en-GB" b="1" dirty="0"/>
              <a:t>Learning outcomes</a:t>
            </a:r>
          </a:p>
          <a:p>
            <a:r>
              <a:rPr lang="en-GB" dirty="0"/>
              <a:t>Based on the scenario of a cased explosive being penetrated by a spigot being dropped onto it:</a:t>
            </a:r>
          </a:p>
          <a:p>
            <a:pPr marL="342900" indent="-342900">
              <a:buFont typeface="Arial" panose="020B0604020202020204" pitchFamily="34" charset="0"/>
              <a:buChar char="•"/>
            </a:pPr>
            <a:r>
              <a:rPr lang="en-GB" dirty="0"/>
              <a:t>Using a minimal amount of explosive material (&lt;25g), it is possible to assess the susceptibility of the explosive when subject to case penetration.</a:t>
            </a:r>
          </a:p>
          <a:p>
            <a:pPr marL="342900" indent="-342900">
              <a:buFont typeface="Arial" panose="020B0604020202020204" pitchFamily="34" charset="0"/>
              <a:buChar char="•"/>
            </a:pPr>
            <a:r>
              <a:rPr lang="en-GB" dirty="0"/>
              <a:t>Pointed spigots, including screwdriver tips, can give a response from as low as 10cm (velocity 1.43ms</a:t>
            </a:r>
            <a:r>
              <a:rPr lang="en-GB" baseline="30000" dirty="0"/>
              <a:t>-1</a:t>
            </a:r>
            <a:r>
              <a:rPr lang="en-GB" dirty="0"/>
              <a:t>), provided the case is penetrated.</a:t>
            </a:r>
          </a:p>
          <a:p>
            <a:pPr marL="342900" indent="-342900">
              <a:buFont typeface="Arial" panose="020B0604020202020204" pitchFamily="34" charset="0"/>
              <a:buChar char="•"/>
            </a:pPr>
            <a:r>
              <a:rPr lang="en-GB" dirty="0"/>
              <a:t>The addition of grit to the explosive sample considerably increases the likelihood of the response, showing the importance of clean work areas.</a:t>
            </a:r>
          </a:p>
          <a:p>
            <a:pPr marL="342900" indent="-342900">
              <a:buFont typeface="Arial" panose="020B0604020202020204" pitchFamily="34" charset="0"/>
              <a:buChar char="•"/>
            </a:pPr>
            <a:r>
              <a:rPr lang="en-GB" dirty="0"/>
              <a:t>The prototype test rig does prove to be a useful tool and a more permanent test rig can be installed at AWE site.</a:t>
            </a:r>
          </a:p>
          <a:p>
            <a:pPr marL="342900" indent="-342900">
              <a:buFont typeface="Arial" panose="020B0604020202020204" pitchFamily="34" charset="0"/>
              <a:buChar char="•"/>
            </a:pPr>
            <a:r>
              <a:rPr lang="en-GB" dirty="0"/>
              <a:t>The drop rig design was developed to show read across to the punch gun test conducted at LANL. Following further testing at LANL using the punch gun, the results were comparable and showed that, on the material under test, it does read across,.</a:t>
            </a:r>
          </a:p>
        </p:txBody>
      </p:sp>
      <p:pic>
        <p:nvPicPr>
          <p:cNvPr id="2060" name="Picture 811" descr="A picture containing stove, cooking, oven, weapon&#10;&#10;Description automatically generated">
            <a:extLst>
              <a:ext uri="{FF2B5EF4-FFF2-40B4-BE49-F238E27FC236}">
                <a16:creationId xmlns:a16="http://schemas.microsoft.com/office/drawing/2014/main" id="{DC22A247-D44E-45F3-9FBE-E3E81D60ED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39681" y="18127776"/>
            <a:ext cx="2403769" cy="2403769"/>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A picture containing close&#10;&#10;Description automatically generated">
            <a:extLst>
              <a:ext uri="{FF2B5EF4-FFF2-40B4-BE49-F238E27FC236}">
                <a16:creationId xmlns:a16="http://schemas.microsoft.com/office/drawing/2014/main" id="{C2D6C175-E13C-4746-93B1-9B9FA60E20E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8499488" y="18127875"/>
            <a:ext cx="2403769" cy="2403769"/>
          </a:xfrm>
          <a:prstGeom prst="rect">
            <a:avLst/>
          </a:prstGeom>
        </p:spPr>
      </p:pic>
      <p:pic>
        <p:nvPicPr>
          <p:cNvPr id="12" name="Picture 11">
            <a:extLst>
              <a:ext uri="{FF2B5EF4-FFF2-40B4-BE49-F238E27FC236}">
                <a16:creationId xmlns:a16="http://schemas.microsoft.com/office/drawing/2014/main" id="{AE0F73D7-629B-4CFA-BA68-4ABE6B15471F}"/>
              </a:ext>
            </a:extLst>
          </p:cNvPr>
          <p:cNvPicPr>
            <a:picLocks noChangeAspect="1"/>
          </p:cNvPicPr>
          <p:nvPr/>
        </p:nvPicPr>
        <p:blipFill>
          <a:blip r:embed="rId6"/>
          <a:stretch>
            <a:fillRect/>
          </a:stretch>
        </p:blipFill>
        <p:spPr>
          <a:xfrm>
            <a:off x="10870457" y="18132298"/>
            <a:ext cx="2533139" cy="2411174"/>
          </a:xfrm>
          <a:prstGeom prst="rect">
            <a:avLst/>
          </a:prstGeom>
        </p:spPr>
      </p:pic>
      <p:pic>
        <p:nvPicPr>
          <p:cNvPr id="13" name="Picture 12">
            <a:extLst>
              <a:ext uri="{FF2B5EF4-FFF2-40B4-BE49-F238E27FC236}">
                <a16:creationId xmlns:a16="http://schemas.microsoft.com/office/drawing/2014/main" id="{00A72774-91E8-46FB-A487-B6051E0DA883}"/>
              </a:ext>
            </a:extLst>
          </p:cNvPr>
          <p:cNvPicPr>
            <a:picLocks noChangeAspect="1"/>
          </p:cNvPicPr>
          <p:nvPr/>
        </p:nvPicPr>
        <p:blipFill>
          <a:blip r:embed="rId7"/>
          <a:stretch>
            <a:fillRect/>
          </a:stretch>
        </p:blipFill>
        <p:spPr>
          <a:xfrm>
            <a:off x="13431613" y="18126334"/>
            <a:ext cx="2580049" cy="2411174"/>
          </a:xfrm>
          <a:prstGeom prst="rect">
            <a:avLst/>
          </a:prstGeom>
        </p:spPr>
      </p:pic>
      <p:pic>
        <p:nvPicPr>
          <p:cNvPr id="15" name="Picture 14">
            <a:extLst>
              <a:ext uri="{FF2B5EF4-FFF2-40B4-BE49-F238E27FC236}">
                <a16:creationId xmlns:a16="http://schemas.microsoft.com/office/drawing/2014/main" id="{10799E30-796B-4544-97E8-902E3CE77705}"/>
              </a:ext>
            </a:extLst>
          </p:cNvPr>
          <p:cNvPicPr>
            <a:picLocks noChangeAspect="1"/>
          </p:cNvPicPr>
          <p:nvPr/>
        </p:nvPicPr>
        <p:blipFill>
          <a:blip r:embed="rId8"/>
          <a:stretch>
            <a:fillRect/>
          </a:stretch>
        </p:blipFill>
        <p:spPr>
          <a:xfrm>
            <a:off x="10815367" y="8493112"/>
            <a:ext cx="2021880" cy="2021880"/>
          </a:xfrm>
          <a:prstGeom prst="rect">
            <a:avLst/>
          </a:prstGeom>
        </p:spPr>
      </p:pic>
      <p:pic>
        <p:nvPicPr>
          <p:cNvPr id="16" name="Picture 15">
            <a:extLst>
              <a:ext uri="{FF2B5EF4-FFF2-40B4-BE49-F238E27FC236}">
                <a16:creationId xmlns:a16="http://schemas.microsoft.com/office/drawing/2014/main" id="{409B3A65-53A4-4B19-BD9C-2EE51A11599D}"/>
              </a:ext>
            </a:extLst>
          </p:cNvPr>
          <p:cNvPicPr>
            <a:picLocks noChangeAspect="1"/>
          </p:cNvPicPr>
          <p:nvPr/>
        </p:nvPicPr>
        <p:blipFill>
          <a:blip r:embed="rId9"/>
          <a:stretch>
            <a:fillRect/>
          </a:stretch>
        </p:blipFill>
        <p:spPr>
          <a:xfrm>
            <a:off x="12818421" y="8490522"/>
            <a:ext cx="2021880" cy="2021880"/>
          </a:xfrm>
          <a:prstGeom prst="rect">
            <a:avLst/>
          </a:prstGeom>
        </p:spPr>
      </p:pic>
      <p:pic>
        <p:nvPicPr>
          <p:cNvPr id="17" name="Picture 16">
            <a:extLst>
              <a:ext uri="{FF2B5EF4-FFF2-40B4-BE49-F238E27FC236}">
                <a16:creationId xmlns:a16="http://schemas.microsoft.com/office/drawing/2014/main" id="{38F55320-A3C2-4FF8-955D-6640BBFC7D27}"/>
              </a:ext>
            </a:extLst>
          </p:cNvPr>
          <p:cNvPicPr>
            <a:picLocks noChangeAspect="1"/>
          </p:cNvPicPr>
          <p:nvPr/>
        </p:nvPicPr>
        <p:blipFill>
          <a:blip r:embed="rId10"/>
          <a:stretch>
            <a:fillRect/>
          </a:stretch>
        </p:blipFill>
        <p:spPr>
          <a:xfrm>
            <a:off x="14840301" y="8493111"/>
            <a:ext cx="2014932" cy="2014933"/>
          </a:xfrm>
          <a:prstGeom prst="rect">
            <a:avLst/>
          </a:prstGeom>
        </p:spPr>
      </p:pic>
      <p:pic>
        <p:nvPicPr>
          <p:cNvPr id="19" name="Picture 18">
            <a:extLst>
              <a:ext uri="{FF2B5EF4-FFF2-40B4-BE49-F238E27FC236}">
                <a16:creationId xmlns:a16="http://schemas.microsoft.com/office/drawing/2014/main" id="{1FDA2BFA-197B-4BD7-83AA-1927D7BBE8E7}"/>
              </a:ext>
            </a:extLst>
          </p:cNvPr>
          <p:cNvPicPr>
            <a:picLocks noChangeAspect="1"/>
          </p:cNvPicPr>
          <p:nvPr/>
        </p:nvPicPr>
        <p:blipFill>
          <a:blip r:embed="rId11"/>
          <a:stretch>
            <a:fillRect/>
          </a:stretch>
        </p:blipFill>
        <p:spPr>
          <a:xfrm>
            <a:off x="16847797" y="8490062"/>
            <a:ext cx="2040530" cy="2014933"/>
          </a:xfrm>
          <a:prstGeom prst="rect">
            <a:avLst/>
          </a:prstGeom>
        </p:spPr>
      </p:pic>
      <p:pic>
        <p:nvPicPr>
          <p:cNvPr id="20" name="Picture 19">
            <a:extLst>
              <a:ext uri="{FF2B5EF4-FFF2-40B4-BE49-F238E27FC236}">
                <a16:creationId xmlns:a16="http://schemas.microsoft.com/office/drawing/2014/main" id="{DCAFF972-72FE-4C2C-BD14-14A96814028D}"/>
              </a:ext>
            </a:extLst>
          </p:cNvPr>
          <p:cNvPicPr>
            <a:picLocks noChangeAspect="1"/>
          </p:cNvPicPr>
          <p:nvPr/>
        </p:nvPicPr>
        <p:blipFill>
          <a:blip r:embed="rId12"/>
          <a:stretch>
            <a:fillRect/>
          </a:stretch>
        </p:blipFill>
        <p:spPr>
          <a:xfrm>
            <a:off x="18888327" y="8490063"/>
            <a:ext cx="2014933" cy="2014933"/>
          </a:xfrm>
          <a:prstGeom prst="rect">
            <a:avLst/>
          </a:prstGeom>
        </p:spPr>
      </p:pic>
      <p:pic>
        <p:nvPicPr>
          <p:cNvPr id="21" name="Picture 20">
            <a:extLst>
              <a:ext uri="{FF2B5EF4-FFF2-40B4-BE49-F238E27FC236}">
                <a16:creationId xmlns:a16="http://schemas.microsoft.com/office/drawing/2014/main" id="{2247727C-27FD-44EA-B5F1-0E8BDA34BC96}"/>
              </a:ext>
            </a:extLst>
          </p:cNvPr>
          <p:cNvPicPr>
            <a:picLocks noChangeAspect="1"/>
          </p:cNvPicPr>
          <p:nvPr/>
        </p:nvPicPr>
        <p:blipFill>
          <a:blip r:embed="rId13"/>
          <a:stretch>
            <a:fillRect/>
          </a:stretch>
        </p:blipFill>
        <p:spPr>
          <a:xfrm>
            <a:off x="3186085" y="14419397"/>
            <a:ext cx="2128210" cy="2488016"/>
          </a:xfrm>
          <a:prstGeom prst="rect">
            <a:avLst/>
          </a:prstGeom>
        </p:spPr>
      </p:pic>
      <p:pic>
        <p:nvPicPr>
          <p:cNvPr id="22" name="Picture 21">
            <a:extLst>
              <a:ext uri="{FF2B5EF4-FFF2-40B4-BE49-F238E27FC236}">
                <a16:creationId xmlns:a16="http://schemas.microsoft.com/office/drawing/2014/main" id="{8622CA29-ADE9-4A87-9215-86DCFA418FAB}"/>
              </a:ext>
            </a:extLst>
          </p:cNvPr>
          <p:cNvPicPr>
            <a:picLocks noChangeAspect="1"/>
          </p:cNvPicPr>
          <p:nvPr/>
        </p:nvPicPr>
        <p:blipFill>
          <a:blip r:embed="rId14"/>
          <a:stretch>
            <a:fillRect/>
          </a:stretch>
        </p:blipFill>
        <p:spPr>
          <a:xfrm>
            <a:off x="540712" y="14423462"/>
            <a:ext cx="2552448" cy="2428371"/>
          </a:xfrm>
          <a:prstGeom prst="rect">
            <a:avLst/>
          </a:prstGeom>
        </p:spPr>
      </p:pic>
      <p:pic>
        <p:nvPicPr>
          <p:cNvPr id="23" name="Picture 22">
            <a:extLst>
              <a:ext uri="{FF2B5EF4-FFF2-40B4-BE49-F238E27FC236}">
                <a16:creationId xmlns:a16="http://schemas.microsoft.com/office/drawing/2014/main" id="{A0FC3E00-9433-4EE7-A677-F956F543CEA2}"/>
              </a:ext>
            </a:extLst>
          </p:cNvPr>
          <p:cNvPicPr>
            <a:picLocks noChangeAspect="1"/>
          </p:cNvPicPr>
          <p:nvPr/>
        </p:nvPicPr>
        <p:blipFill>
          <a:blip r:embed="rId15"/>
          <a:stretch>
            <a:fillRect/>
          </a:stretch>
        </p:blipFill>
        <p:spPr>
          <a:xfrm>
            <a:off x="5455866" y="14419397"/>
            <a:ext cx="1874348" cy="2432466"/>
          </a:xfrm>
          <a:prstGeom prst="rect">
            <a:avLst/>
          </a:prstGeom>
        </p:spPr>
      </p:pic>
      <p:sp>
        <p:nvSpPr>
          <p:cNvPr id="10" name="TextBox 9">
            <a:extLst>
              <a:ext uri="{FF2B5EF4-FFF2-40B4-BE49-F238E27FC236}">
                <a16:creationId xmlns:a16="http://schemas.microsoft.com/office/drawing/2014/main" id="{0AB7EEE2-7E61-40FE-93FB-0BBA215696EF}"/>
              </a:ext>
            </a:extLst>
          </p:cNvPr>
          <p:cNvSpPr txBox="1"/>
          <p:nvPr/>
        </p:nvSpPr>
        <p:spPr>
          <a:xfrm>
            <a:off x="415306" y="3092928"/>
            <a:ext cx="20487953" cy="1938992"/>
          </a:xfrm>
          <a:prstGeom prst="rect">
            <a:avLst/>
          </a:prstGeom>
          <a:noFill/>
        </p:spPr>
        <p:txBody>
          <a:bodyPr wrap="square" rtlCol="0">
            <a:spAutoFit/>
          </a:bodyPr>
          <a:lstStyle/>
          <a:p>
            <a:pPr algn="just"/>
            <a:r>
              <a:rPr lang="en-GB" dirty="0"/>
              <a:t>Explosives are used in a wide range of roles, many in defence. It is critical that the explosives only function when required, in their design mode. However, accidents have happened which have caused loss of life. In 1951 an accident at Gosport killed 13 people and injured 200. HSE</a:t>
            </a:r>
            <a:r>
              <a:rPr lang="en-GB" baseline="30000" dirty="0"/>
              <a:t>1</a:t>
            </a:r>
            <a:r>
              <a:rPr lang="en-GB" dirty="0"/>
              <a:t> reported 12 accidents involving explosives in UK commercial ports between 1950 and 1995. Between 1980 and 1994 The Royal Navy had reports of 1404 incidents 40% featuring drop or impact </a:t>
            </a:r>
            <a:r>
              <a:rPr lang="en-GB"/>
              <a:t>in military ports. </a:t>
            </a:r>
            <a:r>
              <a:rPr lang="en-GB" dirty="0"/>
              <a:t>MSIAC</a:t>
            </a:r>
            <a:r>
              <a:rPr lang="en-GB" baseline="30000" dirty="0"/>
              <a:t>2</a:t>
            </a:r>
            <a:r>
              <a:rPr lang="en-GB" dirty="0"/>
              <a:t> collate reports on accidents from NATO</a:t>
            </a:r>
            <a:r>
              <a:rPr lang="en-GB" baseline="30000" dirty="0"/>
              <a:t>3</a:t>
            </a:r>
            <a:r>
              <a:rPr lang="en-GB" dirty="0"/>
              <a:t> nations, their MADx</a:t>
            </a:r>
            <a:r>
              <a:rPr lang="en-GB" baseline="30000" dirty="0"/>
              <a:t>4</a:t>
            </a:r>
            <a:r>
              <a:rPr lang="en-GB" dirty="0"/>
              <a:t> database show 601 results when searching the word “drop”. With all these incidents, the potential for spigot intrusion is fairly common.</a:t>
            </a:r>
          </a:p>
        </p:txBody>
      </p:sp>
      <p:sp>
        <p:nvSpPr>
          <p:cNvPr id="28" name="TextBox 27">
            <a:extLst>
              <a:ext uri="{FF2B5EF4-FFF2-40B4-BE49-F238E27FC236}">
                <a16:creationId xmlns:a16="http://schemas.microsoft.com/office/drawing/2014/main" id="{2AABD083-35DB-444D-A3B4-BCC58950BF05}"/>
              </a:ext>
            </a:extLst>
          </p:cNvPr>
          <p:cNvSpPr txBox="1"/>
          <p:nvPr/>
        </p:nvSpPr>
        <p:spPr>
          <a:xfrm>
            <a:off x="415305" y="5030967"/>
            <a:ext cx="20487953" cy="1200329"/>
          </a:xfrm>
          <a:prstGeom prst="rect">
            <a:avLst/>
          </a:prstGeom>
          <a:noFill/>
        </p:spPr>
        <p:txBody>
          <a:bodyPr wrap="square">
            <a:spAutoFit/>
          </a:bodyPr>
          <a:lstStyle/>
          <a:p>
            <a:pPr algn="just"/>
            <a:r>
              <a:rPr lang="en-GB" dirty="0"/>
              <a:t>Spigot intrusion is where an explosive item is dropped onto a protrusion. On cased explosives, casing failure may result in a disk of hot metal being pushed into the explosive. Historical testing of this scenario has yielded explosive events. Although spigot intrusion tests do exist, they are not widely used. Those tests that are used, often require a large amount of material, therefore the testing takes place quite late in the material formulation stage.  </a:t>
            </a:r>
          </a:p>
        </p:txBody>
      </p:sp>
      <p:pic>
        <p:nvPicPr>
          <p:cNvPr id="25" name="Picture 24">
            <a:extLst>
              <a:ext uri="{FF2B5EF4-FFF2-40B4-BE49-F238E27FC236}">
                <a16:creationId xmlns:a16="http://schemas.microsoft.com/office/drawing/2014/main" id="{13D19BBF-4D40-4CD1-8E75-1FACB30024F9}"/>
              </a:ext>
            </a:extLst>
          </p:cNvPr>
          <p:cNvPicPr>
            <a:picLocks noChangeAspect="1"/>
          </p:cNvPicPr>
          <p:nvPr/>
        </p:nvPicPr>
        <p:blipFill>
          <a:blip r:embed="rId16"/>
          <a:stretch>
            <a:fillRect/>
          </a:stretch>
        </p:blipFill>
        <p:spPr>
          <a:xfrm>
            <a:off x="415306" y="8712541"/>
            <a:ext cx="9832390" cy="2123377"/>
          </a:xfrm>
          <a:prstGeom prst="rect">
            <a:avLst/>
          </a:prstGeom>
        </p:spPr>
      </p:pic>
      <p:sp>
        <p:nvSpPr>
          <p:cNvPr id="26" name="TextBox 25">
            <a:extLst>
              <a:ext uri="{FF2B5EF4-FFF2-40B4-BE49-F238E27FC236}">
                <a16:creationId xmlns:a16="http://schemas.microsoft.com/office/drawing/2014/main" id="{3DB5E02C-3C51-4D80-9F8F-B21ADCBBD305}"/>
              </a:ext>
            </a:extLst>
          </p:cNvPr>
          <p:cNvSpPr txBox="1"/>
          <p:nvPr/>
        </p:nvSpPr>
        <p:spPr>
          <a:xfrm>
            <a:off x="415306" y="6389442"/>
            <a:ext cx="9872958" cy="2308324"/>
          </a:xfrm>
          <a:prstGeom prst="rect">
            <a:avLst/>
          </a:prstGeom>
          <a:noFill/>
        </p:spPr>
        <p:txBody>
          <a:bodyPr wrap="square" rtlCol="0">
            <a:spAutoFit/>
          </a:bodyPr>
          <a:lstStyle/>
          <a:p>
            <a:pPr algn="just"/>
            <a:r>
              <a:rPr lang="en-GB" b="1" dirty="0"/>
              <a:t>Requirement</a:t>
            </a:r>
          </a:p>
          <a:p>
            <a:pPr algn="just"/>
            <a:r>
              <a:rPr lang="en-GB" dirty="0"/>
              <a:t>During a collaboration meeting, LANL</a:t>
            </a:r>
            <a:r>
              <a:rPr lang="en-GB" baseline="30000" dirty="0"/>
              <a:t>5</a:t>
            </a:r>
            <a:r>
              <a:rPr lang="en-GB" dirty="0"/>
              <a:t> explained that they had been conducting spigot intrusion test at a low velocity using a new technique, which used a small test sample. These tests used only a small, 6mmØ spigot. The results of the test showed explosive events to which AWE required their own investigation.</a:t>
            </a:r>
          </a:p>
        </p:txBody>
      </p:sp>
      <p:sp>
        <p:nvSpPr>
          <p:cNvPr id="27" name="TextBox 26">
            <a:extLst>
              <a:ext uri="{FF2B5EF4-FFF2-40B4-BE49-F238E27FC236}">
                <a16:creationId xmlns:a16="http://schemas.microsoft.com/office/drawing/2014/main" id="{6045A6F8-B6B3-44D4-ABD3-C0867BF606F0}"/>
              </a:ext>
            </a:extLst>
          </p:cNvPr>
          <p:cNvSpPr txBox="1"/>
          <p:nvPr/>
        </p:nvSpPr>
        <p:spPr>
          <a:xfrm>
            <a:off x="415306" y="10977982"/>
            <a:ext cx="9872958" cy="3416320"/>
          </a:xfrm>
          <a:prstGeom prst="rect">
            <a:avLst/>
          </a:prstGeom>
          <a:noFill/>
        </p:spPr>
        <p:txBody>
          <a:bodyPr wrap="square" rtlCol="0">
            <a:spAutoFit/>
          </a:bodyPr>
          <a:lstStyle/>
          <a:p>
            <a:pPr algn="just"/>
            <a:r>
              <a:rPr lang="en-GB" b="1" dirty="0"/>
              <a:t>Design</a:t>
            </a:r>
          </a:p>
          <a:p>
            <a:pPr algn="just"/>
            <a:r>
              <a:rPr lang="en-GB" dirty="0"/>
              <a:t>Following a request from AWE</a:t>
            </a:r>
            <a:r>
              <a:rPr lang="en-GB" baseline="30000" dirty="0"/>
              <a:t>6</a:t>
            </a:r>
            <a:r>
              <a:rPr lang="en-GB" dirty="0"/>
              <a:t> Explosives Safety Assessment team a test was devised that could have read across to the test designed by LANL. An explosive sample based on a pre existing 28mmØ LABSET</a:t>
            </a:r>
            <a:r>
              <a:rPr lang="en-GB" baseline="30000" dirty="0"/>
              <a:t>7</a:t>
            </a:r>
            <a:r>
              <a:rPr lang="en-GB" dirty="0"/>
              <a:t> sample was placed in a housing, and a cover plate with a 1mm thick centre bolted over the top. A spigot inserted into an impactor rested on the cover plate. A 30kg weight was dropped onto the impactor from up to 1m. The impactor could be arrested by placing washers between the flange of the impactor and the top of the impact rig.</a:t>
            </a:r>
          </a:p>
        </p:txBody>
      </p:sp>
      <p:sp>
        <p:nvSpPr>
          <p:cNvPr id="30" name="TextBox 29">
            <a:extLst>
              <a:ext uri="{FF2B5EF4-FFF2-40B4-BE49-F238E27FC236}">
                <a16:creationId xmlns:a16="http://schemas.microsoft.com/office/drawing/2014/main" id="{4ADB63A3-A284-43A0-8DD8-3799844058D6}"/>
              </a:ext>
            </a:extLst>
          </p:cNvPr>
          <p:cNvSpPr txBox="1"/>
          <p:nvPr/>
        </p:nvSpPr>
        <p:spPr>
          <a:xfrm>
            <a:off x="415306" y="17018030"/>
            <a:ext cx="9872958" cy="1938992"/>
          </a:xfrm>
          <a:prstGeom prst="rect">
            <a:avLst/>
          </a:prstGeom>
          <a:noFill/>
        </p:spPr>
        <p:txBody>
          <a:bodyPr wrap="square" rtlCol="0">
            <a:spAutoFit/>
          </a:bodyPr>
          <a:lstStyle/>
          <a:p>
            <a:r>
              <a:rPr lang="en-GB" b="1" dirty="0"/>
              <a:t>Experiment</a:t>
            </a:r>
          </a:p>
          <a:p>
            <a:pPr algn="just"/>
            <a:r>
              <a:rPr lang="en-GB" dirty="0"/>
              <a:t>The live firings took place at COTEC</a:t>
            </a:r>
            <a:r>
              <a:rPr lang="en-GB" baseline="30000" dirty="0"/>
              <a:t>8</a:t>
            </a:r>
            <a:r>
              <a:rPr lang="en-GB" dirty="0"/>
              <a:t>. A drop rig was designed and built to guide the weight onto the target with a winch and bomb release to move/drop the weight. Two Phantom High Speed Video (HSV) cameras were used to record any ignitions.</a:t>
            </a:r>
          </a:p>
        </p:txBody>
      </p:sp>
      <p:pic>
        <p:nvPicPr>
          <p:cNvPr id="2049" name="Picture 2048">
            <a:extLst>
              <a:ext uri="{FF2B5EF4-FFF2-40B4-BE49-F238E27FC236}">
                <a16:creationId xmlns:a16="http://schemas.microsoft.com/office/drawing/2014/main" id="{726EF53D-13A7-478B-9A49-1D1CBCBED9DE}"/>
              </a:ext>
            </a:extLst>
          </p:cNvPr>
          <p:cNvPicPr>
            <a:picLocks noChangeAspect="1"/>
          </p:cNvPicPr>
          <p:nvPr/>
        </p:nvPicPr>
        <p:blipFill>
          <a:blip r:embed="rId17"/>
          <a:stretch>
            <a:fillRect/>
          </a:stretch>
        </p:blipFill>
        <p:spPr>
          <a:xfrm>
            <a:off x="7805113" y="14377360"/>
            <a:ext cx="2415820" cy="2428370"/>
          </a:xfrm>
          <a:prstGeom prst="rect">
            <a:avLst/>
          </a:prstGeom>
        </p:spPr>
      </p:pic>
      <p:sp>
        <p:nvSpPr>
          <p:cNvPr id="2050" name="TextBox 2049">
            <a:extLst>
              <a:ext uri="{FF2B5EF4-FFF2-40B4-BE49-F238E27FC236}">
                <a16:creationId xmlns:a16="http://schemas.microsoft.com/office/drawing/2014/main" id="{6F89CC9C-8CF0-4B5E-B323-891361DF447D}"/>
              </a:ext>
            </a:extLst>
          </p:cNvPr>
          <p:cNvSpPr txBox="1"/>
          <p:nvPr/>
        </p:nvSpPr>
        <p:spPr>
          <a:xfrm>
            <a:off x="10712450" y="6384708"/>
            <a:ext cx="10190808" cy="1938992"/>
          </a:xfrm>
          <a:prstGeom prst="rect">
            <a:avLst/>
          </a:prstGeom>
          <a:noFill/>
        </p:spPr>
        <p:txBody>
          <a:bodyPr wrap="square" rtlCol="0">
            <a:spAutoFit/>
          </a:bodyPr>
          <a:lstStyle/>
          <a:p>
            <a:r>
              <a:rPr lang="en-GB" b="1" dirty="0"/>
              <a:t>Test series 1</a:t>
            </a:r>
          </a:p>
          <a:p>
            <a:pPr algn="just"/>
            <a:r>
              <a:rPr lang="en-GB" dirty="0"/>
              <a:t>During the first test series 40 firings were carried out. The tests used flat spigots and spigots with a 20</a:t>
            </a:r>
            <a:r>
              <a:rPr lang="en-GB" baseline="30000" dirty="0"/>
              <a:t>o</a:t>
            </a:r>
            <a:r>
              <a:rPr lang="en-GB" dirty="0"/>
              <a:t> point. No flat spigots had any observable explosive reactions. Provided case penetration took place all pointed spigots created some form of reaction in the explosive.</a:t>
            </a:r>
          </a:p>
        </p:txBody>
      </p:sp>
      <p:pic>
        <p:nvPicPr>
          <p:cNvPr id="7" name="Picture 6">
            <a:extLst>
              <a:ext uri="{FF2B5EF4-FFF2-40B4-BE49-F238E27FC236}">
                <a16:creationId xmlns:a16="http://schemas.microsoft.com/office/drawing/2014/main" id="{E1AA6465-6E66-4A88-802E-D41CD4ADEBE1}"/>
              </a:ext>
            </a:extLst>
          </p:cNvPr>
          <p:cNvPicPr>
            <a:picLocks noChangeAspect="1"/>
          </p:cNvPicPr>
          <p:nvPr/>
        </p:nvPicPr>
        <p:blipFill>
          <a:blip r:embed="rId18"/>
          <a:stretch>
            <a:fillRect/>
          </a:stretch>
        </p:blipFill>
        <p:spPr>
          <a:xfrm>
            <a:off x="10801976" y="12734765"/>
            <a:ext cx="2619641" cy="2619641"/>
          </a:xfrm>
          <a:prstGeom prst="rect">
            <a:avLst/>
          </a:prstGeom>
        </p:spPr>
      </p:pic>
      <p:pic>
        <p:nvPicPr>
          <p:cNvPr id="24" name="Picture 23">
            <a:extLst>
              <a:ext uri="{FF2B5EF4-FFF2-40B4-BE49-F238E27FC236}">
                <a16:creationId xmlns:a16="http://schemas.microsoft.com/office/drawing/2014/main" id="{F537EE4E-0513-4E0B-9826-23AF80F12DE1}"/>
              </a:ext>
            </a:extLst>
          </p:cNvPr>
          <p:cNvPicPr>
            <a:picLocks noChangeAspect="1"/>
          </p:cNvPicPr>
          <p:nvPr/>
        </p:nvPicPr>
        <p:blipFill>
          <a:blip r:embed="rId19"/>
          <a:stretch>
            <a:fillRect/>
          </a:stretch>
        </p:blipFill>
        <p:spPr>
          <a:xfrm>
            <a:off x="14235591" y="12756672"/>
            <a:ext cx="2619642" cy="2619642"/>
          </a:xfrm>
          <a:prstGeom prst="rect">
            <a:avLst/>
          </a:prstGeom>
        </p:spPr>
      </p:pic>
      <p:sp>
        <p:nvSpPr>
          <p:cNvPr id="42" name="TextBox 41">
            <a:extLst>
              <a:ext uri="{FF2B5EF4-FFF2-40B4-BE49-F238E27FC236}">
                <a16:creationId xmlns:a16="http://schemas.microsoft.com/office/drawing/2014/main" id="{4F9C5167-3DAB-47E3-92B5-E199295876EE}"/>
              </a:ext>
            </a:extLst>
          </p:cNvPr>
          <p:cNvSpPr txBox="1"/>
          <p:nvPr/>
        </p:nvSpPr>
        <p:spPr>
          <a:xfrm>
            <a:off x="10712450" y="15454642"/>
            <a:ext cx="10035086" cy="2677656"/>
          </a:xfrm>
          <a:prstGeom prst="rect">
            <a:avLst/>
          </a:prstGeom>
          <a:noFill/>
        </p:spPr>
        <p:txBody>
          <a:bodyPr wrap="square">
            <a:spAutoFit/>
          </a:bodyPr>
          <a:lstStyle/>
          <a:p>
            <a:r>
              <a:rPr lang="en-GB" b="1" dirty="0"/>
              <a:t>Test series 2</a:t>
            </a:r>
          </a:p>
          <a:p>
            <a:pPr algn="just"/>
            <a:r>
              <a:rPr lang="en-GB" dirty="0"/>
              <a:t>A further 35 firings took place using a series of different height and spigot combinations, including screwdriver tips and the addition of grit onto the explosive surface with a flat spigot. During this test series, all tests produced an explosive response, regardless of spigot type. With a controlled amount of grit particles on the face of the explosive (five on each) the response was the most violent of all the tests.</a:t>
            </a:r>
          </a:p>
        </p:txBody>
      </p:sp>
      <p:sp>
        <p:nvSpPr>
          <p:cNvPr id="2056" name="TextBox 2055">
            <a:extLst>
              <a:ext uri="{FF2B5EF4-FFF2-40B4-BE49-F238E27FC236}">
                <a16:creationId xmlns:a16="http://schemas.microsoft.com/office/drawing/2014/main" id="{0442F144-9327-44A4-9110-0A1412DE4C3C}"/>
              </a:ext>
            </a:extLst>
          </p:cNvPr>
          <p:cNvSpPr txBox="1"/>
          <p:nvPr/>
        </p:nvSpPr>
        <p:spPr>
          <a:xfrm>
            <a:off x="10801976" y="20738549"/>
            <a:ext cx="5441699" cy="461665"/>
          </a:xfrm>
          <a:prstGeom prst="rect">
            <a:avLst/>
          </a:prstGeom>
          <a:noFill/>
        </p:spPr>
        <p:txBody>
          <a:bodyPr wrap="square" rtlCol="0">
            <a:spAutoFit/>
          </a:bodyPr>
          <a:lstStyle/>
          <a:p>
            <a:r>
              <a:rPr lang="en-GB" b="1" dirty="0"/>
              <a:t>Future recommendations</a:t>
            </a:r>
          </a:p>
        </p:txBody>
      </p:sp>
      <p:sp>
        <p:nvSpPr>
          <p:cNvPr id="2059" name="TextBox 2058">
            <a:extLst>
              <a:ext uri="{FF2B5EF4-FFF2-40B4-BE49-F238E27FC236}">
                <a16:creationId xmlns:a16="http://schemas.microsoft.com/office/drawing/2014/main" id="{486C071A-15B3-4944-B1B8-7BCD3796D796}"/>
              </a:ext>
            </a:extLst>
          </p:cNvPr>
          <p:cNvSpPr txBox="1"/>
          <p:nvPr/>
        </p:nvSpPr>
        <p:spPr>
          <a:xfrm>
            <a:off x="509759" y="27860373"/>
            <a:ext cx="20362545" cy="215444"/>
          </a:xfrm>
          <a:prstGeom prst="rect">
            <a:avLst/>
          </a:prstGeom>
          <a:noFill/>
        </p:spPr>
        <p:txBody>
          <a:bodyPr wrap="square" rtlCol="0">
            <a:spAutoFit/>
          </a:bodyPr>
          <a:lstStyle/>
          <a:p>
            <a:pPr algn="ctr"/>
            <a:r>
              <a:rPr lang="en-GB" sz="800" baseline="30000" dirty="0"/>
              <a:t>1</a:t>
            </a:r>
            <a:r>
              <a:rPr lang="en-GB" sz="800" dirty="0"/>
              <a:t>HSE – Health and </a:t>
            </a:r>
            <a:r>
              <a:rPr lang="en-GB" sz="800"/>
              <a:t>Safety Executive</a:t>
            </a:r>
            <a:r>
              <a:rPr lang="en-GB" sz="800" dirty="0"/>
              <a:t>.      </a:t>
            </a:r>
            <a:r>
              <a:rPr lang="en-GB" sz="800" baseline="30000" dirty="0"/>
              <a:t>2</a:t>
            </a:r>
            <a:r>
              <a:rPr lang="en-GB" sz="800" dirty="0"/>
              <a:t>MSIAC – Munitions Safety Information Analysis Centre.       </a:t>
            </a:r>
            <a:r>
              <a:rPr lang="en-GB" sz="800" baseline="30000" dirty="0"/>
              <a:t>3</a:t>
            </a:r>
            <a:r>
              <a:rPr lang="en-GB" sz="800" dirty="0"/>
              <a:t>NATO – North Atlantic Treaty Organisation.      </a:t>
            </a:r>
            <a:r>
              <a:rPr lang="en-GB" sz="800" baseline="30000" dirty="0"/>
              <a:t>4</a:t>
            </a:r>
            <a:r>
              <a:rPr lang="en-GB" sz="800" dirty="0"/>
              <a:t>MADx – MSIAC Accident Database Exchange.      </a:t>
            </a:r>
            <a:r>
              <a:rPr lang="en-GB" sz="800" baseline="30000" dirty="0"/>
              <a:t>5</a:t>
            </a:r>
            <a:r>
              <a:rPr lang="en-GB" sz="800" dirty="0"/>
              <a:t>LANL – Los Alamos National Laboratory      </a:t>
            </a:r>
            <a:r>
              <a:rPr lang="en-GB" sz="800" baseline="30000" dirty="0"/>
              <a:t>6</a:t>
            </a:r>
            <a:r>
              <a:rPr lang="en-GB" sz="800" dirty="0"/>
              <a:t>AWE – Atomic Weapons Establishment.       </a:t>
            </a:r>
            <a:r>
              <a:rPr lang="en-GB" sz="800" baseline="30000" dirty="0"/>
              <a:t>7</a:t>
            </a:r>
            <a:r>
              <a:rPr lang="en-GB" sz="800" dirty="0"/>
              <a:t>LABSET – Laboratory Scale Explosiveness  Test.       </a:t>
            </a:r>
            <a:r>
              <a:rPr lang="en-GB" sz="800" baseline="30000" dirty="0"/>
              <a:t>8</a:t>
            </a:r>
            <a:r>
              <a:rPr lang="en-GB" sz="800" dirty="0"/>
              <a:t>COTEC – Cranfield Ordnance Test and Evaluation centre.      </a:t>
            </a:r>
            <a:r>
              <a:rPr lang="en-GB" sz="800" baseline="30000" dirty="0"/>
              <a:t>9</a:t>
            </a:r>
            <a:r>
              <a:rPr lang="en-GB" sz="800" dirty="0"/>
              <a:t>HET-V – Heterodyne velocimetry.	</a:t>
            </a:r>
          </a:p>
        </p:txBody>
      </p:sp>
      <p:pic>
        <p:nvPicPr>
          <p:cNvPr id="31" name="Picture 30" descr="A person working on a machine&#10;&#10;Description automatically generated with low confidence">
            <a:extLst>
              <a:ext uri="{FF2B5EF4-FFF2-40B4-BE49-F238E27FC236}">
                <a16:creationId xmlns:a16="http://schemas.microsoft.com/office/drawing/2014/main" id="{0940F4CD-BDFF-425B-87D9-0502CE816881}"/>
              </a:ext>
            </a:extLst>
          </p:cNvPr>
          <p:cNvPicPr>
            <a:picLocks noChangeAspect="1"/>
          </p:cNvPicPr>
          <p:nvPr/>
        </p:nvPicPr>
        <p:blipFill rotWithShape="1">
          <a:blip r:embed="rId20">
            <a:extLst>
              <a:ext uri="{28A0092B-C50C-407E-A947-70E740481C1C}">
                <a14:useLocalDpi xmlns:a14="http://schemas.microsoft.com/office/drawing/2010/main" val="0"/>
              </a:ext>
            </a:extLst>
          </a:blip>
          <a:srcRect l="11663" t="7915" r="9503" b="4404"/>
          <a:stretch/>
        </p:blipFill>
        <p:spPr>
          <a:xfrm>
            <a:off x="3328432" y="18965626"/>
            <a:ext cx="6938410" cy="5149225"/>
          </a:xfrm>
          <a:prstGeom prst="rect">
            <a:avLst/>
          </a:prstGeom>
        </p:spPr>
      </p:pic>
      <p:pic>
        <p:nvPicPr>
          <p:cNvPr id="2054" name="Picture 2053" descr="A picture containing device, miller&#10;&#10;Description automatically generated">
            <a:extLst>
              <a:ext uri="{FF2B5EF4-FFF2-40B4-BE49-F238E27FC236}">
                <a16:creationId xmlns:a16="http://schemas.microsoft.com/office/drawing/2014/main" id="{BEC57DFE-CFA1-4CA4-9FAE-77B69CA30A89}"/>
              </a:ext>
            </a:extLst>
          </p:cNvPr>
          <p:cNvPicPr>
            <a:picLocks noChangeAspect="1"/>
          </p:cNvPicPr>
          <p:nvPr/>
        </p:nvPicPr>
        <p:blipFill rotWithShape="1">
          <a:blip r:embed="rId21">
            <a:extLst>
              <a:ext uri="{28A0092B-C50C-407E-A947-70E740481C1C}">
                <a14:useLocalDpi xmlns:a14="http://schemas.microsoft.com/office/drawing/2010/main" val="0"/>
              </a:ext>
            </a:extLst>
          </a:blip>
          <a:srcRect l="8975" t="22430" r="5904" b="11592"/>
          <a:stretch/>
        </p:blipFill>
        <p:spPr>
          <a:xfrm rot="16200000">
            <a:off x="-577787" y="20208632"/>
            <a:ext cx="5149226" cy="2663213"/>
          </a:xfrm>
          <a:prstGeom prst="rect">
            <a:avLst/>
          </a:prstGeom>
        </p:spPr>
      </p:pic>
      <p:pic>
        <p:nvPicPr>
          <p:cNvPr id="2061" name="Picture 2060">
            <a:extLst>
              <a:ext uri="{FF2B5EF4-FFF2-40B4-BE49-F238E27FC236}">
                <a16:creationId xmlns:a16="http://schemas.microsoft.com/office/drawing/2014/main" id="{97649585-44F5-4293-A6CA-99471FB473A6}"/>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17594088" y="12748187"/>
            <a:ext cx="3217771" cy="2628127"/>
          </a:xfrm>
          <a:prstGeom prst="rect">
            <a:avLst/>
          </a:prstGeom>
        </p:spPr>
      </p:pic>
    </p:spTree>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Arial" panose="020B0604020202020204" pitchFamily="34" charset="0"/>
            <a:ea typeface="ＭＳ Ｐゴシック" panose="020B0600070205080204"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Arial" panose="020B0604020202020204" pitchFamily="34" charset="0"/>
            <a:ea typeface="ＭＳ Ｐゴシック" panose="020B0600070205080204" pitchFamily="34"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PowerPoint" ma:contentTypeID="0x010100D8C41F07BCD140B0B3750A132EA127120600A0E0C44D4BE9E24DAA85CD748A58AA9A" ma:contentTypeVersion="18" ma:contentTypeDescription="Create a new PowerPoint presentation. The Document Type field related the the AWE Process Framework found in the Management System" ma:contentTypeScope="" ma:versionID="90d3b006e6f4f93d42ed7fed95b1802d">
  <xsd:schema xmlns:xsd="http://www.w3.org/2001/XMLSchema" xmlns:xs="http://www.w3.org/2001/XMLSchema" xmlns:p="http://schemas.microsoft.com/office/2006/metadata/properties" xmlns:ns2="259708fd-a72e-46c9-bfc2-93122f0920b5" xmlns:ns3="1d87f711-1841-4b3f-91ac-8677cecb9a12" targetNamespace="http://schemas.microsoft.com/office/2006/metadata/properties" ma:root="true" ma:fieldsID="cc2449aa31c8d93fc9bfb9e03a336339" ns2:_="" ns3:_="">
    <xsd:import namespace="259708fd-a72e-46c9-bfc2-93122f0920b5"/>
    <xsd:import namespace="1d87f711-1841-4b3f-91ac-8677cecb9a12"/>
    <xsd:element name="properties">
      <xsd:complexType>
        <xsd:sequence>
          <xsd:element name="documentManagement">
            <xsd:complexType>
              <xsd:all>
                <xsd:element ref="ns2:b8c14ec0b1ba4744863d5110e801bb16" minOccurs="0"/>
                <xsd:element ref="ns2:TaxCatchAll" minOccurs="0"/>
                <xsd:element ref="ns2:TaxCatchAllLabel" minOccurs="0"/>
                <xsd:element ref="ns2:p4e2b99357bc47d988d1ccd4434a843d" minOccurs="0"/>
                <xsd:element ref="ns2:PreviousDocumentID" minOccurs="0"/>
                <xsd:element ref="ns2:TaxKeywordTaxHTField" minOccurs="0"/>
                <xsd:element ref="ns2:b89147adbf754e4a921375496e80ab30" minOccurs="0"/>
                <xsd:element ref="ns2:jc87299190a64dd498e0e27ebe76fe15" minOccurs="0"/>
                <xsd:element ref="ns3:U1" minOccurs="0"/>
                <xsd:element ref="ns3:U2" minOccurs="0"/>
                <xsd:element ref="ns3:U3" minOccurs="0"/>
                <xsd:element ref="ns3:_dlc_DocId" minOccurs="0"/>
                <xsd:element ref="ns3:_dlc_DocIdUrl" minOccurs="0"/>
                <xsd:element ref="ns3: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9708fd-a72e-46c9-bfc2-93122f0920b5" elementFormDefault="qualified">
    <xsd:import namespace="http://schemas.microsoft.com/office/2006/documentManagement/types"/>
    <xsd:import namespace="http://schemas.microsoft.com/office/infopath/2007/PartnerControls"/>
    <xsd:element name="b8c14ec0b1ba4744863d5110e801bb16" ma:index="8" ma:taxonomy="true" ma:internalName="b8c14ec0b1ba4744863d5110e801bb16" ma:taxonomyFieldName="SecurityMarking" ma:displayName="Security Marking" ma:default="" ma:fieldId="{b8c14ec0-b1ba-4744-863d-5110e801bb16}" ma:sspId="c3da18ca-885f-4e50-b790-a540194a1537" ma:termSetId="e2d780f9-711a-45dc-842c-d2840d2293e0" ma:anchorId="00000000-0000-0000-0000-000000000000" ma:open="false" ma:isKeyword="false">
      <xsd:complexType>
        <xsd:sequence>
          <xsd:element ref="pc:Terms" minOccurs="0" maxOccurs="1"/>
        </xsd:sequence>
      </xsd:complexType>
    </xsd:element>
    <xsd:element name="TaxCatchAll" ma:index="9" nillable="true" ma:displayName="Taxonomy Catch All Column" ma:hidden="true" ma:list="{524a0506-4163-475c-b9ea-be0f8ae2ebb6}" ma:internalName="TaxCatchAll" ma:showField="CatchAllData" ma:web="1d87f711-1841-4b3f-91ac-8677cecb9a12">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524a0506-4163-475c-b9ea-be0f8ae2ebb6}" ma:internalName="TaxCatchAllLabel" ma:readOnly="true" ma:showField="CatchAllDataLabel" ma:web="1d87f711-1841-4b3f-91ac-8677cecb9a12">
      <xsd:complexType>
        <xsd:complexContent>
          <xsd:extension base="dms:MultiChoiceLookup">
            <xsd:sequence>
              <xsd:element name="Value" type="dms:Lookup" maxOccurs="unbounded" minOccurs="0" nillable="true"/>
            </xsd:sequence>
          </xsd:extension>
        </xsd:complexContent>
      </xsd:complexType>
    </xsd:element>
    <xsd:element name="p4e2b99357bc47d988d1ccd4434a843d" ma:index="12" nillable="true" ma:taxonomy="true" ma:internalName="p4e2b99357bc47d988d1ccd4434a843d" ma:taxonomyFieldName="Descriptor" ma:displayName="Descriptor" ma:default="" ma:fieldId="{94e2b993-57bc-47d9-88d1-ccd4434a843d}" ma:sspId="c3da18ca-885f-4e50-b790-a540194a1537" ma:termSetId="ecc761e1-d00d-4a58-9685-e37d44011cb0" ma:anchorId="00000000-0000-0000-0000-000000000000" ma:open="false" ma:isKeyword="false">
      <xsd:complexType>
        <xsd:sequence>
          <xsd:element ref="pc:Terms" minOccurs="0" maxOccurs="1"/>
        </xsd:sequence>
      </xsd:complexType>
    </xsd:element>
    <xsd:element name="PreviousDocumentID" ma:index="14" nillable="true" ma:displayName="Previous Document ID" ma:description="Use this field to hold any previous document IDs, including any previous version IDs to enable searching" ma:internalName="PreviousDocumentID">
      <xsd:simpleType>
        <xsd:restriction base="dms:Text"/>
      </xsd:simpleType>
    </xsd:element>
    <xsd:element name="TaxKeywordTaxHTField" ma:index="15" nillable="true" ma:taxonomy="true" ma:internalName="TaxKeywordTaxHTField" ma:taxonomyFieldName="TaxKeyword" ma:displayName="Enterprise Keywords"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element name="b89147adbf754e4a921375496e80ab30" ma:index="17" ma:taxonomy="true" ma:internalName="b89147adbf754e4a921375496e80ab30" ma:taxonomyFieldName="DocumentType" ma:displayName="Document Type" ma:default="" ma:fieldId="{b89147ad-bf75-4e4a-9213-75496e80ab30}" ma:sspId="c3da18ca-885f-4e50-b790-a540194a1537" ma:termSetId="0f2e3793-d771-4e81-967f-777d644d9082" ma:anchorId="00000000-0000-0000-0000-000000000000" ma:open="false" ma:isKeyword="false">
      <xsd:complexType>
        <xsd:sequence>
          <xsd:element ref="pc:Terms" minOccurs="0" maxOccurs="1"/>
        </xsd:sequence>
      </xsd:complexType>
    </xsd:element>
    <xsd:element name="jc87299190a64dd498e0e27ebe76fe15" ma:index="19" nillable="true" ma:taxonomy="true" ma:internalName="jc87299190a64dd498e0e27ebe76fe15" ma:taxonomyFieldName="Facility" ma:displayName="Facility" ma:default="" ma:fieldId="{3c872991-90a6-4dd4-98e0-e27ebe76fe15}" ma:sspId="c3da18ca-885f-4e50-b790-a540194a1537" ma:termSetId="bb136d4d-0901-4d88-8c16-f9396d3df75b" ma:anchorId="00000000-0000-0000-0000-000000000000" ma:open="fals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d87f711-1841-4b3f-91ac-8677cecb9a12" elementFormDefault="qualified">
    <xsd:import namespace="http://schemas.microsoft.com/office/2006/documentManagement/types"/>
    <xsd:import namespace="http://schemas.microsoft.com/office/infopath/2007/PartnerControls"/>
    <xsd:element name="U1" ma:index="21" nillable="true" ma:displayName="U1" ma:description="This is a migration field, update the name and description as required" ma:internalName="_x0055_1">
      <xsd:simpleType>
        <xsd:restriction base="dms:Text"/>
      </xsd:simpleType>
    </xsd:element>
    <xsd:element name="U2" ma:index="22" nillable="true" ma:displayName="U2" ma:description="This is a migration field, update the name and description as required" ma:internalName="_x0055_2">
      <xsd:simpleType>
        <xsd:restriction base="dms:Text"/>
      </xsd:simpleType>
    </xsd:element>
    <xsd:element name="U3" ma:index="23" nillable="true" ma:displayName="U3" ma:description="This is a migration field, update the name and description as required" ma:internalName="_x0055_3">
      <xsd:simpleType>
        <xsd:restriction base="dms:Text"/>
      </xsd:simpleType>
    </xsd:element>
    <xsd:element name="_dlc_DocId" ma:index="24" nillable="true" ma:displayName="Document ID Value" ma:description="The value of the document ID assigned to this item." ma:internalName="_dlc_DocId" ma:readOnly="true">
      <xsd:simpleType>
        <xsd:restriction base="dms:Text"/>
      </xsd:simpleType>
    </xsd:element>
    <xsd:element name="_dlc_DocIdUrl" ma:index="2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26"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8"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U2 xmlns="1d87f711-1841-4b3f-91ac-8677cecb9a12" xsi:nil="true"/>
    <TaxCatchAll xmlns="259708fd-a72e-46c9-bfc2-93122f0920b5">
      <Value>1</Value>
      <Value>7</Value>
    </TaxCatchAll>
    <U3 xmlns="1d87f711-1841-4b3f-91ac-8677cecb9a12" xsi:nil="true"/>
    <TaxKeywordTaxHTField xmlns="259708fd-a72e-46c9-bfc2-93122f0920b5">
      <Terms xmlns="http://schemas.microsoft.com/office/infopath/2007/PartnerControls"/>
    </TaxKeywordTaxHTField>
    <b8c14ec0b1ba4744863d5110e801bb16 xmlns="259708fd-a72e-46c9-bfc2-93122f0920b5">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2088df97-0d58-48da-b509-1f365f199e06</TermId>
        </TermInfo>
      </Terms>
    </b8c14ec0b1ba4744863d5110e801bb16>
    <PreviousDocumentID xmlns="259708fd-a72e-46c9-bfc2-93122f0920b5" xsi:nil="true"/>
    <jc87299190a64dd498e0e27ebe76fe15 xmlns="259708fd-a72e-46c9-bfc2-93122f0920b5">
      <Terms xmlns="http://schemas.microsoft.com/office/infopath/2007/PartnerControls"/>
    </jc87299190a64dd498e0e27ebe76fe15>
    <b89147adbf754e4a921375496e80ab30 xmlns="259708fd-a72e-46c9-bfc2-93122f0920b5">
      <Terms xmlns="http://schemas.microsoft.com/office/infopath/2007/PartnerControls">
        <TermInfo xmlns="http://schemas.microsoft.com/office/infopath/2007/PartnerControls">
          <TermName xmlns="http://schemas.microsoft.com/office/infopath/2007/PartnerControls">Technical document</TermName>
          <TermId xmlns="http://schemas.microsoft.com/office/infopath/2007/PartnerControls">d67d2db1-7399-4f44-bbfe-534a4285de3c</TermId>
        </TermInfo>
      </Terms>
    </b89147adbf754e4a921375496e80ab30>
    <U1 xmlns="1d87f711-1841-4b3f-91ac-8677cecb9a12">External Interactions</U1>
    <p4e2b99357bc47d988d1ccd4434a843d xmlns="259708fd-a72e-46c9-bfc2-93122f0920b5">
      <Terms xmlns="http://schemas.microsoft.com/office/infopath/2007/PartnerControls"/>
    </p4e2b99357bc47d988d1ccd4434a843d>
  </documentManagement>
</p:properties>
</file>

<file path=customXml/item4.xml><?xml version="1.0" encoding="utf-8"?>
<LongProperties xmlns="http://schemas.microsoft.com/office/2006/metadata/long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B351592-DCC4-49C4-A751-9C64DC5A61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9708fd-a72e-46c9-bfc2-93122f0920b5"/>
    <ds:schemaRef ds:uri="1d87f711-1841-4b3f-91ac-8677cecb9a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DB0B58-CC31-4948-A582-E844BE5C36C7}">
  <ds:schemaRefs>
    <ds:schemaRef ds:uri="http://schemas.microsoft.com/sharepoint/events"/>
  </ds:schemaRefs>
</ds:datastoreItem>
</file>

<file path=customXml/itemProps3.xml><?xml version="1.0" encoding="utf-8"?>
<ds:datastoreItem xmlns:ds="http://schemas.openxmlformats.org/officeDocument/2006/customXml" ds:itemID="{7A795821-8F5E-4A6D-A001-AE70773B7077}">
  <ds:schemaRefs>
    <ds:schemaRef ds:uri="259708fd-a72e-46c9-bfc2-93122f0920b5"/>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http://schemas.microsoft.com/office/2006/metadata/properties"/>
    <ds:schemaRef ds:uri="http://purl.org/dc/elements/1.1/"/>
    <ds:schemaRef ds:uri="1d87f711-1841-4b3f-91ac-8677cecb9a12"/>
    <ds:schemaRef ds:uri="http://www.w3.org/XML/1998/namespace"/>
    <ds:schemaRef ds:uri="http://purl.org/dc/dcmitype/"/>
  </ds:schemaRefs>
</ds:datastoreItem>
</file>

<file path=customXml/itemProps4.xml><?xml version="1.0" encoding="utf-8"?>
<ds:datastoreItem xmlns:ds="http://schemas.openxmlformats.org/officeDocument/2006/customXml" ds:itemID="{939A99B9-0B06-451F-9DD7-0D3708608891}">
  <ds:schemaRefs>
    <ds:schemaRef ds:uri="http://schemas.microsoft.com/office/2006/metadata/longProperties"/>
  </ds:schemaRefs>
</ds:datastoreItem>
</file>

<file path=customXml/itemProps5.xml><?xml version="1.0" encoding="utf-8"?>
<ds:datastoreItem xmlns:ds="http://schemas.openxmlformats.org/officeDocument/2006/customXml" ds:itemID="{986279B2-0F97-44F1-A4B9-6776AEACE58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1002</TotalTime>
  <Words>933</Words>
  <Application>Microsoft Office PowerPoint</Application>
  <PresentationFormat>Custom</PresentationFormat>
  <Paragraphs>44</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Symbol</vt:lpstr>
      <vt:lpstr>Blank Presentation</vt:lpstr>
      <vt:lpstr>PowerPoint Presentation</vt:lpstr>
    </vt:vector>
  </TitlesOfParts>
  <Company>AWE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A1 Poster template_O.ppt</dc:title>
  <dc:creator>Media Group</dc:creator>
  <cp:lastModifiedBy>James Steven M AWE</cp:lastModifiedBy>
  <cp:revision>10</cp:revision>
  <dcterms:created xsi:type="dcterms:W3CDTF">2009-08-06T08:10:31Z</dcterms:created>
  <dcterms:modified xsi:type="dcterms:W3CDTF">2023-01-05T09:36:30Z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dlc_DocId">
    <vt:lpwstr>O1AAIZ-1356531930-1704</vt:lpwstr>
  </property>
  <property fmtid="{D5CDD505-2E9C-101B-9397-08002B2CF9AE}" pid="3" name="_dlc_DocIdItemGuid">
    <vt:lpwstr>8e7893a7-f388-4ef1-9cca-0231345d4772</vt:lpwstr>
  </property>
  <property fmtid="{D5CDD505-2E9C-101B-9397-08002B2CF9AE}" pid="4" name="_dlc_DocIdUrl">
    <vt:lpwstr>https://aweuk.sharepoint.com/teams/HTC/Capability/_layouts/15/DocIdRedir.aspx?ID=O1AAIZ-1356531930-1704, O1AAIZ-1356531930-1704</vt:lpwstr>
  </property>
  <property fmtid="{D5CDD505-2E9C-101B-9397-08002B2CF9AE}" pid="5" name="display_urn:schemas-microsoft-com:office:office#Editor">
    <vt:lpwstr>Daykin Frances AWE</vt:lpwstr>
  </property>
  <property fmtid="{D5CDD505-2E9C-101B-9397-08002B2CF9AE}" pid="6" name="DocumentType">
    <vt:lpwstr>1;#Technical document|d67d2db1-7399-4f44-bbfe-534a4285de3c</vt:lpwstr>
  </property>
  <property fmtid="{D5CDD505-2E9C-101B-9397-08002B2CF9AE}" pid="7" name="display_urn:schemas-microsoft-com:office:office#Author">
    <vt:lpwstr>Daykin Frances AWE</vt:lpwstr>
  </property>
  <property fmtid="{D5CDD505-2E9C-101B-9397-08002B2CF9AE}" pid="8" name="TaxKeyword">
    <vt:lpwstr/>
  </property>
  <property fmtid="{D5CDD505-2E9C-101B-9397-08002B2CF9AE}" pid="9" name="Source File Path">
    <vt:lpwstr>G:\Technology Centres\SET TC\SC_HTC\S_Capability_B_TECH\L_Containment\U1_External Interactions\A1 Poster template_O.ppt</vt:lpwstr>
  </property>
  <property fmtid="{D5CDD505-2E9C-101B-9397-08002B2CF9AE}" pid="10" name="ContentTypeId">
    <vt:lpwstr>0x010100D8C41F07BCD140B0B3750A132EA1271206</vt:lpwstr>
  </property>
  <property fmtid="{D5CDD505-2E9C-101B-9397-08002B2CF9AE}" pid="11" name="SecurityMarking">
    <vt:lpwstr>7;#OFFICIAL|2088df97-0d58-48da-b509-1f365f199e06</vt:lpwstr>
  </property>
  <property fmtid="{D5CDD505-2E9C-101B-9397-08002B2CF9AE}" pid="12" name="Descriptor">
    <vt:lpwstr/>
  </property>
</Properties>
</file>