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99" r:id="rId5"/>
  </p:sldMasterIdLst>
  <p:notesMasterIdLst>
    <p:notesMasterId r:id="rId14"/>
  </p:notesMasterIdLst>
  <p:handoutMasterIdLst>
    <p:handoutMasterId r:id="rId15"/>
  </p:handoutMasterIdLst>
  <p:sldIdLst>
    <p:sldId id="257" r:id="rId6"/>
    <p:sldId id="260" r:id="rId7"/>
    <p:sldId id="258" r:id="rId8"/>
    <p:sldId id="262" r:id="rId9"/>
    <p:sldId id="270" r:id="rId10"/>
    <p:sldId id="256" r:id="rId11"/>
    <p:sldId id="271" r:id="rId12"/>
    <p:sldId id="272" r:id="rId1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500" userDrawn="1">
          <p15:clr>
            <a:srgbClr val="A4A3A4"/>
          </p15:clr>
        </p15:guide>
        <p15:guide id="8" pos="495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8E130C-371F-4512-8191-927FCE11D6EB}" v="26" dt="2022-01-26T11:16:18.476"/>
  </p1510:revLst>
</p1510:revInfo>
</file>

<file path=ppt/tableStyles.xml><?xml version="1.0" encoding="utf-8"?>
<a:tblStyleLst xmlns:a="http://schemas.openxmlformats.org/drawingml/2006/main" def="{284E427A-3D55-4303-BF80-6455036E1D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291" autoAdjust="0"/>
  </p:normalViewPr>
  <p:slideViewPr>
    <p:cSldViewPr snapToGrid="0" showGuides="1">
      <p:cViewPr varScale="1">
        <p:scale>
          <a:sx n="86" d="100"/>
          <a:sy n="86" d="100"/>
        </p:scale>
        <p:origin x="562" y="58"/>
      </p:cViewPr>
      <p:guideLst>
        <p:guide pos="3840"/>
        <p:guide orient="horz" pos="2500"/>
        <p:guide pos="49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8B8B31-1CFE-4A78-A796-40061C1B298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5D168-A009-4B34-B08F-277E0D6ABD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47A4C-1800-412B-9042-C93F1924AECC}" type="datetimeFigureOut">
              <a:rPr lang="en-US" smtClean="0"/>
              <a:t>1/26/2022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0C826E-30C5-4DD2-97CD-F700F8EBBF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BE32A-EDDE-428D-8FA7-84F681D978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1FD62-43B6-432F-96E1-BCDE3916E1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383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en-US" noProof="0" smtClean="0"/>
              <a:t>1/26/2022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outdoor, grass, mountain, nature&#10;&#10;Description automatically generated">
            <a:extLst>
              <a:ext uri="{FF2B5EF4-FFF2-40B4-BE49-F238E27FC236}">
                <a16:creationId xmlns:a16="http://schemas.microsoft.com/office/drawing/2014/main" id="{C852A861-A392-4FDB-8FD2-A67607ECBE8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29541" y="128016"/>
            <a:ext cx="11940432" cy="559391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E88C711-3D16-496B-BF96-001A0C0A3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82374" y="6430061"/>
            <a:ext cx="241402" cy="197510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3410712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981036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70604" y="4804366"/>
            <a:ext cx="4050792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4F6DD4A-6071-4D11-ABDB-28EA5AC871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942478"/>
            <a:ext cx="10515600" cy="45908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lang="en-US" sz="230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59649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1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9649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27121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Location</a:t>
            </a:r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E9FA550-9904-4B84-A9C0-33141D4888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14634" b="11454"/>
          <a:stretch/>
        </p:blipFill>
        <p:spPr>
          <a:xfrm>
            <a:off x="129540" y="128015"/>
            <a:ext cx="11869471" cy="660196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2989" y="168388"/>
            <a:ext cx="5285914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TEXT LAYOUT 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2989" y="1305115"/>
            <a:ext cx="5285914" cy="857098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989" y="2413802"/>
            <a:ext cx="5288963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E04C2DC-BF65-4A21-8B17-ABFB1022DD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t="25838"/>
          <a:stretch/>
        </p:blipFill>
        <p:spPr>
          <a:xfrm>
            <a:off x="129539" y="128016"/>
            <a:ext cx="11869471" cy="660196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2989" y="168388"/>
            <a:ext cx="5285914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TEXT LAYOUT 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2989" y="1305115"/>
            <a:ext cx="5285914" cy="857098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989" y="2413802"/>
            <a:ext cx="5288963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6776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Close up view of lake edge with mountain range background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093460"/>
            <a:ext cx="5320386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060240"/>
            <a:ext cx="5320386" cy="882524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693" y="1916790"/>
            <a:ext cx="4500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4B6CBCCA-9781-462D-AF43-C6AAE3D1AA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17897" y="1125545"/>
            <a:ext cx="4707842" cy="1849304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01383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6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E013E669-E15F-4096-81CC-6637C4A9F9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1680191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000" b="1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 dirty="0"/>
              <a:t>2022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6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dirty="0" err="1"/>
              <a:t>tt</a:t>
            </a:r>
            <a:endParaRPr lang="en-US" noProof="0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1333943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 dirty="0"/>
              <a:t>January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1050857" y="4720037"/>
            <a:ext cx="10090287" cy="1101897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 dirty="0"/>
              <a:t>ACBA7004 - Environmental Planning and Policy</a:t>
            </a:r>
            <a:br>
              <a:rPr lang="en-US" noProof="0" dirty="0"/>
            </a:b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2989" y="168388"/>
            <a:ext cx="5285914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TEXT LAYOUT 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2989" y="1305115"/>
            <a:ext cx="5285914" cy="857098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2989" y="2413802"/>
            <a:ext cx="5288963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4588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1248" y="3359239"/>
            <a:ext cx="4357688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2081624"/>
            <a:ext cx="4357688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CHART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1877" y="3191969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Chart Placeholder 18">
            <a:extLst>
              <a:ext uri="{FF2B5EF4-FFF2-40B4-BE49-F238E27FC236}">
                <a16:creationId xmlns:a16="http://schemas.microsoft.com/office/drawing/2014/main" id="{BE9C98A7-B145-402E-BADA-CE785E3BA99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981371" y="1246188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25342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83563" y="3359239"/>
            <a:ext cx="2596896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83562" y="1757774"/>
            <a:ext cx="2669859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TABLE SLIDE</a:t>
            </a:r>
          </a:p>
        </p:txBody>
      </p:sp>
      <p:sp>
        <p:nvSpPr>
          <p:cNvPr id="13" name="Table Placeholder 17">
            <a:extLst>
              <a:ext uri="{FF2B5EF4-FFF2-40B4-BE49-F238E27FC236}">
                <a16:creationId xmlns:a16="http://schemas.microsoft.com/office/drawing/2014/main" id="{62814DE5-26B2-4A8E-BA8D-A2E4C5547E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11225" y="1505433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01947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3C23D1-BE9A-4E52-9BEF-D55C4CB7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45798" y="6386170"/>
            <a:ext cx="307239" cy="343814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236829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6">
            <a:extLst>
              <a:ext uri="{FF2B5EF4-FFF2-40B4-BE49-F238E27FC236}">
                <a16:creationId xmlns:a16="http://schemas.microsoft.com/office/drawing/2014/main" id="{B33A3032-1037-4342-827F-CF134997826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D6F6A17-AFDC-40C7-9D63-50FA052A16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BIG IMAGE SLIDE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68B9DC-C6AF-45D4-BBA3-A5EF781EA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59708" y="1667974"/>
            <a:ext cx="4672584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8873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VIDEO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media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59649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1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9649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27121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COMPARISON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1752" y="1667974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450453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lake and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Text Placeholder 26">
            <a:extLst>
              <a:ext uri="{FF2B5EF4-FFF2-40B4-BE49-F238E27FC236}">
                <a16:creationId xmlns:a16="http://schemas.microsoft.com/office/drawing/2014/main" id="{82190F1B-1701-4806-870F-8FC7F32FE4A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4222968"/>
            <a:ext cx="4367531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+7 678-555-0128</a:t>
            </a:r>
          </a:p>
        </p:txBody>
      </p:sp>
      <p:sp>
        <p:nvSpPr>
          <p:cNvPr id="18" name="Text Placeholder 26">
            <a:extLst>
              <a:ext uri="{FF2B5EF4-FFF2-40B4-BE49-F238E27FC236}">
                <a16:creationId xmlns:a16="http://schemas.microsoft.com/office/drawing/2014/main" id="{972B7F81-5409-42D9-B44C-88D9CBD9BA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3927698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FAA54554-5CE2-43AD-979D-F095482C49A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50857" y="2655074"/>
            <a:ext cx="10090287" cy="60665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Alexander Martensson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A1D8F0C1-128A-435B-8585-F0B32496EC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35722" y="5230723"/>
            <a:ext cx="5920556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martensson@example.com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90B48E8B-E525-4852-9167-5281C64B1C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912235" y="4929014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0C5EB90F-1ADD-412B-9044-2CC607B786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50856" y="993494"/>
            <a:ext cx="10104124" cy="1517356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0A1271-E1E7-40AB-9552-9B4249544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56204" y="2421953"/>
            <a:ext cx="587959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711783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38553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51147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122F4F2-F130-4DBE-B244-1D59BBE5CD9D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4CE5575-876A-4335-83ED-6B346DA1B4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50358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1F82F6E-10E8-4A58-9655-E18D14D7901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840863"/>
            <a:ext cx="5157787" cy="664211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2F6C18E-5BCB-42EF-9310-5BD6E011DF2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BA2923F-D123-40C6-A193-B86D683D5B5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840863"/>
            <a:ext cx="5183188" cy="6642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8305C175-94AC-44DD-9321-0A8DBDF22DA9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9988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09FEF38-E3A7-4527-97CB-AF528BAEBA8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0012" y="457200"/>
            <a:ext cx="6172200" cy="5408613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7947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1B69B4CE-EB2F-46CF-9A80-64E44E5E9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anchor="ctr"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8307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2920" y="1667974"/>
            <a:ext cx="356616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B3756-19E0-4B2F-B1D5-7664E0B38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63062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HOW TO USE THIS TEMPLATE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017776" y="1667974"/>
            <a:ext cx="8156448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42535" y="1984171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77939" y="1984171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77950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64052" y="2001950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020059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718684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94793" y="3103993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876955" y="3102450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657040" y="5751926"/>
            <a:ext cx="8877920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4791" y="5070254"/>
            <a:ext cx="2599199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890713" y="5070254"/>
            <a:ext cx="371266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976866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4041034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4041034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8C4A0-14F5-47B4-8D8D-58E6B04631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C62C47-7EDB-408F-A17A-B341B24AB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6E0FF-A6B1-4B02-BA12-5D5FC07C66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C8842-75AB-40D4-A1A0-F8C37A30E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30136-ADBD-4E8D-A07B-412057B53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0418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1205B-C5E7-4FCF-82BC-55410D62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D0BFA-812D-4DB5-B6DE-77F18F3CA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7CC13-04EB-49A7-A72A-8546D89582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68C3F6-F835-4AF6-B587-3FE423C91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DADF-5BA5-4DE7-AAE8-255C790AA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284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541FA-B06B-4717-A96A-E3E851AB2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CD293-6E92-4B22-8FCC-93C59C32FD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77169-FB5F-40FC-B78C-6E3925545E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3A0B8-49D2-4506-8CBA-54C1772E5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0215F-A680-443F-81CD-F4B18382D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0861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77A4-4D16-4C35-8636-334E7B7D1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12FC2-B516-4FA0-AE9F-4F68822643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5CCDAB-04FC-4EB0-90BA-A8D3356292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795F77-F8F6-4331-9D14-078BA8A5C9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03E2F-7F00-49AE-B6B2-E458D2A21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5C594-6FF4-4CB1-B6CF-3F741FA9C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6242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73317-52A7-4530-B99E-A33F6F133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29DBB-F34F-4709-A4B0-99364775B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A318C-DFF5-48AA-8095-13A295683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FCC292-F967-4F08-A3C3-5BF39E3FFA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5485E7-6EE0-4760-91E7-1289A79F96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10F9F3-04FD-4DD4-A888-E0C39950EE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1F5A9B-4CA2-4F8A-A9CB-130AF1973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A31878-E416-4761-9DDC-7EACDFB17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66329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AC9DE-9971-4F2F-A148-763328140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B53C94-C9A8-45FF-8E05-EC1438C526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4D0054-C77D-4E20-B61B-CB4AA8D7E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BA6EFB-0E73-4970-929B-B46B725FD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9268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5B671C-2EB3-4B88-A40D-CC29D916A5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2A6F5B-0BB8-4930-9E7C-BCAD79D9E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A9076-021C-444C-A5E3-772AA4107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0306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2DC75-C308-434C-890D-1CDDA8268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F542D-5CCB-4E30-9BD3-CD2E688AB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E09677-E2EF-4C8D-879C-CF948DFDE2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0AF534-E047-49ED-B5FD-B89F4D31D4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58E91-D886-4B7A-B20C-D3BCD8F12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2B86C5-BF2B-4C43-B3FA-E0435A2FD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4153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69A71-F338-49AB-9B0A-781D7C228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EBADA3-4C85-4B0C-970D-761618C998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EAA1E7-E6BD-4FF4-9D79-9A80EE106A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FFE4E-6FFE-4728-A8D9-CEE31F78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CB4BE-38E7-4B44-A830-0454B0CA6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B7D247-6F69-4F2A-8274-82C814B16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666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4AAF3-6871-4482-A129-6CD9517B7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86F177-9CE1-4D8D-89BD-AACEA87B50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70C2C-91C5-4508-8015-4F1BBF554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833C0-1725-49D2-8AEB-65F1EC4F1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BBF88-AEA2-4448-B9AB-6248B2FD3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734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35AF9A-85E8-4D4B-B718-4D141F061A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619025-8459-4F09-AFEB-88E6A814E4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8791A-E94C-4905-9E75-58E5B1DB61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322AF5-A3B7-4DC7-B595-DF292C393F84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E8D15-73C8-401E-866B-6D3DD691B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7B742-F7DE-4040-8917-59DE0578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587DF6-CB62-4BB1-A2F9-27C8C0FB7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725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821279" y="6118484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bg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1184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118484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81" r:id="rId2"/>
    <p:sldLayoutId id="2147483678" r:id="rId3"/>
    <p:sldLayoutId id="2147483698" r:id="rId4"/>
    <p:sldLayoutId id="2147483679" r:id="rId5"/>
    <p:sldLayoutId id="2147483653" r:id="rId6"/>
    <p:sldLayoutId id="2147483697" r:id="rId7"/>
    <p:sldLayoutId id="2147483682" r:id="rId8"/>
    <p:sldLayoutId id="2147483683" r:id="rId9"/>
    <p:sldLayoutId id="2147483684" r:id="rId10"/>
    <p:sldLayoutId id="2147483685" r:id="rId11"/>
    <p:sldLayoutId id="2147483696" r:id="rId12"/>
    <p:sldLayoutId id="2147483686" r:id="rId13"/>
    <p:sldLayoutId id="2147483689" r:id="rId14"/>
    <p:sldLayoutId id="2147483690" r:id="rId15"/>
    <p:sldLayoutId id="2147483691" r:id="rId16"/>
    <p:sldLayoutId id="2147483692" r:id="rId17"/>
    <p:sldLayoutId id="2147483693" r:id="rId18"/>
    <p:sldLayoutId id="2147483694" r:id="rId19"/>
    <p:sldLayoutId id="2147483687" r:id="rId20"/>
    <p:sldLayoutId id="2147483695" r:id="rId21"/>
    <p:sldLayoutId id="2147483688" r:id="rId2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000" b="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  <p15:guide id="9" pos="302" userDrawn="1">
          <p15:clr>
            <a:srgbClr val="F26B43"/>
          </p15:clr>
        </p15:guide>
        <p15:guide id="10" pos="7378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242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DADF0-23DD-491B-8755-2E19692F9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33615"/>
            <a:ext cx="10515600" cy="782638"/>
          </a:xfrm>
        </p:spPr>
        <p:txBody>
          <a:bodyPr>
            <a:normAutofit fontScale="90000"/>
          </a:bodyPr>
          <a:lstStyle/>
          <a:p>
            <a:r>
              <a:rPr lang="en-US" noProof="0" dirty="0"/>
              <a:t>Evaluation </a:t>
            </a:r>
            <a:r>
              <a:rPr lang="en-US" noProof="0"/>
              <a:t>of The </a:t>
            </a:r>
            <a:r>
              <a:rPr lang="en-US" noProof="0" dirty="0"/>
              <a:t>Swansea University </a:t>
            </a:r>
            <a:br>
              <a:rPr lang="en-US" noProof="0" dirty="0"/>
            </a:br>
            <a:r>
              <a:rPr lang="en-US" noProof="0" dirty="0"/>
              <a:t>Bay Campus EIA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E3D7C1-6919-4785-9AEE-1F6673CA07C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02771" y="6085827"/>
            <a:ext cx="4626429" cy="459082"/>
          </a:xfrm>
        </p:spPr>
        <p:txBody>
          <a:bodyPr/>
          <a:lstStyle/>
          <a:p>
            <a:r>
              <a:rPr lang="en-US" b="1" noProof="0" dirty="0"/>
              <a:t>ACBA7004 - Environmental Planning and Policy</a:t>
            </a:r>
            <a:endParaRPr lang="ru-RU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A006E-2552-45AA-81E6-9D6D26A503C2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/>
        <p:txBody>
          <a:bodyPr>
            <a:normAutofit/>
          </a:bodyPr>
          <a:lstStyle/>
          <a:p>
            <a:r>
              <a:rPr lang="en-US" sz="2000" b="1" dirty="0"/>
              <a:t>Matthew Drummond - </a:t>
            </a:r>
            <a:r>
              <a:rPr lang="en-US" sz="2000" dirty="0"/>
              <a:t>2014426</a:t>
            </a:r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val="434389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1BA9B4B-C586-4B6B-8142-E49AC2D3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768" y="-18946"/>
            <a:ext cx="3832387" cy="1325563"/>
          </a:xfrm>
        </p:spPr>
        <p:txBody>
          <a:bodyPr>
            <a:normAutofit/>
          </a:bodyPr>
          <a:lstStyle/>
          <a:p>
            <a:r>
              <a:rPr lang="en-US" dirty="0"/>
              <a:t>Location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30E50A-AB9F-4122-B5E0-DE40C6E4830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4768" y="1104959"/>
            <a:ext cx="10902117" cy="629105"/>
          </a:xfrm>
        </p:spPr>
        <p:txBody>
          <a:bodyPr/>
          <a:lstStyle/>
          <a:p>
            <a:pPr algn="l"/>
            <a:r>
              <a:rPr lang="en-US" b="1" dirty="0"/>
              <a:t>The Site overlaps the administrative boundary between Swansea City and Neath Port Talbot County Councils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BFCB07-6C49-4FD9-A60E-365443B88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0220" y="1927826"/>
            <a:ext cx="4183650" cy="454353"/>
          </a:xfrm>
        </p:spPr>
        <p:txBody>
          <a:bodyPr/>
          <a:lstStyle/>
          <a:p>
            <a:r>
              <a:rPr lang="en-US" dirty="0"/>
              <a:t>Former BP Storage Site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C3CF09-BAFF-4590-A12C-E378DFF1DA5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0220" y="2421963"/>
            <a:ext cx="5158265" cy="163613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Part of the larger historical Llandarcy Refinery Complex</a:t>
            </a:r>
          </a:p>
          <a:p>
            <a:pPr>
              <a:lnSpc>
                <a:spcPct val="100000"/>
              </a:lnSpc>
            </a:pPr>
            <a:r>
              <a:rPr lang="en-US" dirty="0"/>
              <a:t>30 Large Tanks used to store petroleum products.</a:t>
            </a:r>
          </a:p>
          <a:p>
            <a:pPr>
              <a:lnSpc>
                <a:spcPct val="100000"/>
              </a:lnSpc>
            </a:pPr>
            <a:r>
              <a:rPr lang="en-US" dirty="0"/>
              <a:t>Significant hydrocarbon contamination of soils and groundwater; in particular, Benzene.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49249DA-4230-416D-838C-A72D2E7CADA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59037" y="4058102"/>
            <a:ext cx="4183650" cy="454353"/>
          </a:xfrm>
        </p:spPr>
        <p:txBody>
          <a:bodyPr/>
          <a:lstStyle/>
          <a:p>
            <a:r>
              <a:rPr lang="en-US" dirty="0"/>
              <a:t>Crymlyn Burrows SSSI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9E879AA-B873-414B-BC94-C8FF2856626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54768" y="4619511"/>
            <a:ext cx="5158264" cy="1636139"/>
          </a:xfrm>
        </p:spPr>
        <p:txBody>
          <a:bodyPr>
            <a:normAutofit/>
          </a:bodyPr>
          <a:lstStyle/>
          <a:p>
            <a:r>
              <a:rPr lang="en-US" dirty="0"/>
              <a:t>Directly borders the Crymlyn Burrows SSSI.</a:t>
            </a:r>
          </a:p>
          <a:p>
            <a:r>
              <a:rPr lang="en-US" dirty="0"/>
              <a:t>One of the last undeveloped areas of dune and marsh along the Swansea Bay coastline.</a:t>
            </a:r>
          </a:p>
          <a:p>
            <a:r>
              <a:rPr lang="en-US" dirty="0"/>
              <a:t>Home to several rare species of plant and invertebrate.</a:t>
            </a:r>
          </a:p>
          <a:p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D71E99-F93E-46F2-BD22-2C44F530C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354768" y="911197"/>
            <a:ext cx="2264145" cy="5749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pic>
        <p:nvPicPr>
          <p:cNvPr id="12" name="Picture 11" descr="Map&#10;&#10;Description automatically generated">
            <a:extLst>
              <a:ext uri="{FF2B5EF4-FFF2-40B4-BE49-F238E27FC236}">
                <a16:creationId xmlns:a16="http://schemas.microsoft.com/office/drawing/2014/main" id="{3EF29916-A898-4778-9B12-2DED3498F3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0954" y="1734064"/>
            <a:ext cx="5748830" cy="4617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  <p:bldP spid="6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3D545-C417-48EA-9543-078BF8EB6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38" y="157928"/>
            <a:ext cx="5285914" cy="782638"/>
          </a:xfrm>
        </p:spPr>
        <p:txBody>
          <a:bodyPr/>
          <a:lstStyle/>
          <a:p>
            <a:r>
              <a:rPr lang="en-US" dirty="0"/>
              <a:t>Scoping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9A8D28-D968-408D-AA5E-1B16F071D7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6038" y="1035850"/>
            <a:ext cx="6512611" cy="857098"/>
          </a:xfrm>
        </p:spPr>
        <p:txBody>
          <a:bodyPr/>
          <a:lstStyle/>
          <a:p>
            <a:r>
              <a:rPr lang="en-US" dirty="0"/>
              <a:t>An Informal Scoping Opinion was obtained in consultation with appropriate authorities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54AC28-9C3E-4734-B2BB-5EC5F60F555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69188" y="1836164"/>
            <a:ext cx="6673150" cy="4863908"/>
          </a:xfrm>
        </p:spPr>
        <p:txBody>
          <a:bodyPr>
            <a:normAutofit fontScale="32500" lnSpcReduction="20000"/>
          </a:bodyPr>
          <a:lstStyle/>
          <a:p>
            <a:pPr marL="0" indent="0" algn="l">
              <a:buNone/>
            </a:pPr>
            <a:r>
              <a:rPr lang="en-GB" sz="4900" dirty="0">
                <a:latin typeface="Calibri" panose="020F0502020204030204" pitchFamily="34" charset="0"/>
              </a:rPr>
              <a:t>Impacts on the following</a:t>
            </a:r>
            <a:r>
              <a:rPr lang="en-GB" sz="4900" b="0" i="0" u="none" strike="noStrike" baseline="0" dirty="0">
                <a:latin typeface="Calibri" panose="020F0502020204030204" pitchFamily="34" charset="0"/>
              </a:rPr>
              <a:t> to be assessed within the EIA: </a:t>
            </a:r>
          </a:p>
          <a:p>
            <a:pPr marL="0" indent="0" algn="l">
              <a:buNone/>
            </a:pPr>
            <a:endParaRPr lang="en-GB" sz="3400" b="0" i="0" u="none" strike="noStrike" baseline="0" dirty="0">
              <a:latin typeface="Calibri" panose="020F0502020204030204" pitchFamily="34" charset="0"/>
            </a:endParaRPr>
          </a:p>
          <a:p>
            <a:r>
              <a:rPr lang="en-GB" sz="4600" b="1" i="0" u="none" strike="noStrike" baseline="0" dirty="0"/>
              <a:t>Environment and the SSSI </a:t>
            </a:r>
          </a:p>
          <a:p>
            <a:r>
              <a:rPr lang="en-GB" sz="4600" b="1" i="0" u="none" strike="noStrike" baseline="0" dirty="0"/>
              <a:t>Contaminated Land </a:t>
            </a:r>
          </a:p>
          <a:p>
            <a:r>
              <a:rPr lang="en-GB" sz="4600" b="0" i="0" u="none" strike="noStrike" baseline="0" dirty="0"/>
              <a:t>Ecology </a:t>
            </a:r>
          </a:p>
          <a:p>
            <a:r>
              <a:rPr lang="en-GB" sz="4600" b="0" i="0" u="none" strike="noStrike" baseline="0" dirty="0"/>
              <a:t>Hydrogeology </a:t>
            </a:r>
          </a:p>
          <a:p>
            <a:r>
              <a:rPr lang="en-GB" sz="4600" b="0" i="0" u="none" strike="noStrike" baseline="0" dirty="0"/>
              <a:t>Coastal Geomorphology </a:t>
            </a:r>
          </a:p>
          <a:p>
            <a:r>
              <a:rPr lang="en-GB" sz="4600" b="0" i="0" u="none" strike="noStrike" baseline="0" dirty="0"/>
              <a:t>Air Quality </a:t>
            </a:r>
          </a:p>
          <a:p>
            <a:r>
              <a:rPr lang="en-GB" sz="4600" b="0" i="0" u="none" strike="noStrike" baseline="0" dirty="0"/>
              <a:t>Landscape </a:t>
            </a:r>
          </a:p>
          <a:p>
            <a:r>
              <a:rPr lang="en-GB" sz="4600" b="0" i="0" u="none" strike="noStrike" baseline="0" dirty="0"/>
              <a:t>Flood Risk </a:t>
            </a:r>
          </a:p>
          <a:p>
            <a:r>
              <a:rPr lang="en-GB" sz="4600" b="0" i="0" u="none" strike="noStrike" baseline="0" dirty="0"/>
              <a:t>Drainage </a:t>
            </a:r>
          </a:p>
          <a:p>
            <a:r>
              <a:rPr lang="en-GB" sz="4600" b="0" i="0" u="none" strike="noStrike" baseline="0" dirty="0"/>
              <a:t>Waste Management </a:t>
            </a:r>
          </a:p>
          <a:p>
            <a:r>
              <a:rPr lang="en-GB" sz="4600" b="0" i="0" u="none" strike="noStrike" baseline="0" dirty="0"/>
              <a:t>Noise Assessment </a:t>
            </a:r>
          </a:p>
          <a:p>
            <a:r>
              <a:rPr lang="en-GB" sz="4600" b="0" i="0" u="none" strike="noStrike" baseline="0" dirty="0"/>
              <a:t>Transport </a:t>
            </a:r>
          </a:p>
          <a:p>
            <a:r>
              <a:rPr lang="en-GB" sz="4600" b="0" i="0" u="none" strike="noStrike" baseline="0" dirty="0"/>
              <a:t>Archaeology </a:t>
            </a:r>
          </a:p>
          <a:p>
            <a:r>
              <a:rPr lang="en-GB" sz="4600" b="0" i="0" u="none" strike="noStrike" baseline="0" dirty="0"/>
              <a:t>Sustainability </a:t>
            </a:r>
          </a:p>
          <a:p>
            <a:r>
              <a:rPr lang="en-GB" sz="4600" b="0" i="0" u="none" strike="noStrike" baseline="0" dirty="0"/>
              <a:t>Sewerage and Water Supply </a:t>
            </a:r>
          </a:p>
          <a:p>
            <a:r>
              <a:rPr lang="en-GB" sz="4600" b="0" i="0" u="none" strike="noStrike" baseline="0" dirty="0"/>
              <a:t>Socio-economic impacts </a:t>
            </a:r>
          </a:p>
          <a:p>
            <a:r>
              <a:rPr lang="en-GB" sz="4600" b="0" i="0" u="none" strike="noStrike" baseline="0" dirty="0"/>
              <a:t>Retail impact Assessment </a:t>
            </a:r>
          </a:p>
          <a:p>
            <a:r>
              <a:rPr lang="en-GB" sz="4600" b="0" i="0" u="none" strike="noStrike" baseline="0" dirty="0"/>
              <a:t>Alternative Sites and a ‘no development’ scenario </a:t>
            </a: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9007FF-9793-4407-B5BF-ED236571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269188" y="917706"/>
            <a:ext cx="2181049" cy="45719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33523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24568C-56E6-4923-BD06-A73B1839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25" y="0"/>
            <a:ext cx="10483327" cy="1172574"/>
          </a:xfrm>
        </p:spPr>
        <p:txBody>
          <a:bodyPr>
            <a:normAutofit/>
          </a:bodyPr>
          <a:lstStyle/>
          <a:p>
            <a:r>
              <a:rPr lang="en-US" dirty="0"/>
              <a:t>Soil and Groundwater Contamination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25F46D-4480-4519-95A2-222F0385239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23143" y="1058724"/>
            <a:ext cx="11388849" cy="589918"/>
          </a:xfrm>
        </p:spPr>
        <p:txBody>
          <a:bodyPr/>
          <a:lstStyle/>
          <a:p>
            <a:r>
              <a:rPr lang="en-US" dirty="0"/>
              <a:t>Significant contamination of benzene within the soil and groundwater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2B2866-B4CA-4FF4-92FC-06CE89C4B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3143" y="928161"/>
            <a:ext cx="9799746" cy="45719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pic>
        <p:nvPicPr>
          <p:cNvPr id="11" name="Picture 10" descr="Graphical user interface, diagram, application&#10;&#10;Description automatically generated">
            <a:extLst>
              <a:ext uri="{FF2B5EF4-FFF2-40B4-BE49-F238E27FC236}">
                <a16:creationId xmlns:a16="http://schemas.microsoft.com/office/drawing/2014/main" id="{AFAB3620-D6C5-482D-8074-684CADEAA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628" y="1673784"/>
            <a:ext cx="6795582" cy="4748158"/>
          </a:xfrm>
          <a:prstGeom prst="rect">
            <a:avLst/>
          </a:prstGeom>
        </p:spPr>
      </p:pic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1A19CC93-DBB8-4713-9B44-0A100C56B073}"/>
              </a:ext>
            </a:extLst>
          </p:cNvPr>
          <p:cNvSpPr txBox="1">
            <a:spLocks/>
          </p:cNvSpPr>
          <p:nvPr/>
        </p:nvSpPr>
        <p:spPr>
          <a:xfrm>
            <a:off x="114911" y="1922459"/>
            <a:ext cx="4847707" cy="46826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</a:rPr>
              <a:t>Soil and hydrogeological survey undertaken in 2005/6.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</a:rPr>
              <a:t>Tank 856 formerly used for Benzene storage.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</a:rPr>
              <a:t>EQS limit of 30 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µg/l for coastal and estuarine waters.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Concentrations of </a:t>
            </a:r>
            <a:r>
              <a:rPr lang="en-GB" sz="16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600,000 µg/l 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measured at sampling point </a:t>
            </a:r>
            <a:r>
              <a:rPr lang="en-GB" sz="16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BSMP017 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 March 2000.</a:t>
            </a:r>
            <a:endParaRPr lang="en-GB" sz="1600" i="1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</a:rPr>
              <a:t>In 2005, after remediation to remove source of benzene, measured concentrations were </a:t>
            </a:r>
            <a:r>
              <a:rPr lang="en-US" sz="1600" u="sng" dirty="0">
                <a:solidFill>
                  <a:schemeClr val="bg1"/>
                </a:solidFill>
              </a:rPr>
              <a:t>54,300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GB" sz="16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µg/l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chemeClr val="bg1"/>
                </a:solidFill>
                <a:cs typeface="Calibri" panose="020F0502020204030204" pitchFamily="34" charset="0"/>
              </a:rPr>
              <a:t>A final survey in October 2006 measured concentrations of benzene of </a:t>
            </a:r>
            <a:r>
              <a:rPr lang="en-GB" sz="1600" u="sng" dirty="0">
                <a:solidFill>
                  <a:schemeClr val="bg1"/>
                </a:solidFill>
                <a:cs typeface="Calibri" panose="020F0502020204030204" pitchFamily="34" charset="0"/>
              </a:rPr>
              <a:t>15,000 </a:t>
            </a:r>
            <a:r>
              <a:rPr lang="en-GB" sz="16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µg/l</a:t>
            </a:r>
            <a:r>
              <a:rPr lang="en-GB" sz="1600" dirty="0">
                <a:solidFill>
                  <a:schemeClr val="bg1"/>
                </a:solidFill>
                <a:cs typeface="Calibri" panose="020F0502020204030204" pitchFamily="34" charset="0"/>
              </a:rPr>
              <a:t> along the beachfront at 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sampling point </a:t>
            </a:r>
            <a:r>
              <a:rPr lang="en-GB" sz="16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BSBP007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16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99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58571A9-DC21-4A49-A1E6-DD32301140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838"/>
          <a:stretch/>
        </p:blipFill>
        <p:spPr>
          <a:xfrm>
            <a:off x="129539" y="128016"/>
            <a:ext cx="11869471" cy="660196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B8DA008-7FB3-4C8F-AB72-490B000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05E6E15-CEE8-474F-9F54-ACE2DD542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38" y="157928"/>
            <a:ext cx="6052362" cy="782638"/>
          </a:xfrm>
        </p:spPr>
        <p:txBody>
          <a:bodyPr>
            <a:normAutofit/>
          </a:bodyPr>
          <a:lstStyle/>
          <a:p>
            <a:r>
              <a:rPr lang="en-US" dirty="0"/>
              <a:t>Crymlyn Burrows SSSI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E68B3F6F-166B-4751-88D6-F58C986A22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96038" y="1035850"/>
            <a:ext cx="6746300" cy="857098"/>
          </a:xfrm>
        </p:spPr>
        <p:txBody>
          <a:bodyPr/>
          <a:lstStyle/>
          <a:p>
            <a:r>
              <a:rPr lang="en-US" dirty="0"/>
              <a:t>244 Hectares of transitional dune and marsh habitat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AAA7BCBA-79CD-4D2E-8AFC-C12D2098E28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92990" y="1469610"/>
            <a:ext cx="6673150" cy="5230461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100000"/>
              </a:lnSpc>
            </a:pPr>
            <a:r>
              <a:rPr lang="en-GB" dirty="0">
                <a:latin typeface="Calibri" panose="020F0502020204030204" pitchFamily="34" charset="0"/>
              </a:rPr>
              <a:t>Home to several rare and endangered species of plant and vertebrate:-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</a:t>
            </a:r>
            <a:r>
              <a:rPr lang="en-GB" b="0" i="0" u="none" strike="noStrike" baseline="0" dirty="0"/>
              <a:t>Field Wormwood (Artemisia </a:t>
            </a:r>
            <a:r>
              <a:rPr lang="en-GB" b="0" i="0" u="none" strike="noStrike" baseline="0" dirty="0" err="1"/>
              <a:t>crithmifolia</a:t>
            </a:r>
            <a:r>
              <a:rPr lang="en-GB" b="0" i="0" u="none" strike="noStrike" baseline="0" dirty="0"/>
              <a:t>) </a:t>
            </a:r>
            <a:br>
              <a:rPr lang="en-GB" b="0" i="0" u="none" strike="noStrike" baseline="0" dirty="0"/>
            </a:br>
            <a:r>
              <a:rPr lang="en-GB" b="0" i="0" u="none" strike="noStrike" baseline="0" dirty="0"/>
              <a:t>- Sea Stock (</a:t>
            </a:r>
            <a:r>
              <a:rPr lang="en-GB" b="0" i="1" u="none" strike="noStrike" baseline="0" dirty="0" err="1"/>
              <a:t>Matthiola</a:t>
            </a:r>
            <a:r>
              <a:rPr lang="en-GB" b="0" i="1" u="none" strike="noStrike" baseline="0" dirty="0"/>
              <a:t> </a:t>
            </a:r>
            <a:r>
              <a:rPr lang="en-GB" b="0" i="1" u="none" strike="noStrike" baseline="0" dirty="0" err="1"/>
              <a:t>sinuata</a:t>
            </a:r>
            <a:r>
              <a:rPr lang="en-GB" b="0" i="0" u="none" strike="noStrike" baseline="0" dirty="0"/>
              <a:t>) </a:t>
            </a:r>
            <a:br>
              <a:rPr lang="en-GB" b="0" i="0" u="none" strike="noStrike" baseline="0" dirty="0"/>
            </a:br>
            <a:r>
              <a:rPr lang="en-GB" b="0" i="0" u="none" strike="noStrike" baseline="0" dirty="0"/>
              <a:t>- Fen Orchid (</a:t>
            </a:r>
            <a:r>
              <a:rPr lang="en-GB" b="0" i="1" u="none" strike="noStrike" baseline="0" dirty="0"/>
              <a:t>Liparis </a:t>
            </a:r>
            <a:r>
              <a:rPr lang="en-GB" b="0" i="1" u="none" strike="noStrike" baseline="0" dirty="0" err="1"/>
              <a:t>loeselii</a:t>
            </a:r>
            <a:r>
              <a:rPr lang="en-GB" b="0" i="0" u="none" strike="noStrike" baseline="0" dirty="0"/>
              <a:t>) - </a:t>
            </a:r>
            <a:r>
              <a:rPr lang="en-GB" b="0" i="1" u="none" strike="noStrike" baseline="0" dirty="0"/>
              <a:t>potentially lost in this area</a:t>
            </a:r>
            <a:br>
              <a:rPr lang="en-GB" b="0" i="0" u="none" strike="noStrike" baseline="0" dirty="0"/>
            </a:br>
            <a:r>
              <a:rPr lang="en-GB" b="0" i="0" u="none" strike="noStrike" baseline="0" dirty="0"/>
              <a:t>- Strandline Beetle (</a:t>
            </a:r>
            <a:r>
              <a:rPr lang="en-GB" b="0" i="1" u="none" strike="noStrike" baseline="0" dirty="0" err="1"/>
              <a:t>Eurynebria</a:t>
            </a:r>
            <a:r>
              <a:rPr lang="en-GB" b="0" i="1" u="none" strike="noStrike" baseline="0" dirty="0"/>
              <a:t> </a:t>
            </a:r>
            <a:r>
              <a:rPr lang="en-GB" b="0" i="1" u="none" strike="noStrike" baseline="0" dirty="0" err="1"/>
              <a:t>complanata</a:t>
            </a:r>
            <a:r>
              <a:rPr lang="en-GB" b="0" i="1" u="none" strike="noStrike" baseline="0" dirty="0"/>
              <a:t>) – Also potentially lost</a:t>
            </a:r>
          </a:p>
          <a:p>
            <a:pPr>
              <a:lnSpc>
                <a:spcPct val="100000"/>
              </a:lnSpc>
              <a:buClr>
                <a:schemeClr val="bg1"/>
              </a:buClr>
            </a:pPr>
            <a:r>
              <a:rPr lang="en-GB" dirty="0">
                <a:latin typeface="Calibri" panose="020F0502020204030204" pitchFamily="34" charset="0"/>
              </a:rPr>
              <a:t>The development would result in the destruction of 3.3 hectares of dune system.</a:t>
            </a:r>
          </a:p>
          <a:p>
            <a:pPr>
              <a:lnSpc>
                <a:spcPct val="100000"/>
              </a:lnSpc>
              <a:buClr>
                <a:schemeClr val="bg1"/>
              </a:buClr>
            </a:pPr>
            <a:r>
              <a:rPr lang="en-GB" b="0" i="0" u="none" strike="noStrike" baseline="0" dirty="0">
                <a:latin typeface="Calibri" panose="020F0502020204030204" pitchFamily="34" charset="0"/>
              </a:rPr>
              <a:t>Significant adverse impacts were anticipated in regard to</a:t>
            </a:r>
            <a:r>
              <a:rPr lang="en-GB" dirty="0">
                <a:latin typeface="Calibri" panose="020F0502020204030204" pitchFamily="34" charset="0"/>
              </a:rPr>
              <a:t>:-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Crymlyn Burrows SSSI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Fabian way conservation verge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Bats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Breeding and wintering birds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Invertebrates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- Reptiles</a:t>
            </a:r>
          </a:p>
          <a:p>
            <a:pPr>
              <a:lnSpc>
                <a:spcPct val="100000"/>
              </a:lnSpc>
              <a:buClr>
                <a:schemeClr val="bg1"/>
              </a:buClr>
            </a:pPr>
            <a:endParaRPr lang="en-GB" b="0" i="0" u="none" strike="noStrike" baseline="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  <a:buClr>
                <a:schemeClr val="bg1"/>
              </a:buClr>
            </a:pPr>
            <a:r>
              <a:rPr lang="en-GB" dirty="0">
                <a:latin typeface="Calibri" panose="020F0502020204030204" pitchFamily="34" charset="0"/>
              </a:rPr>
              <a:t>Proposed mitigation measures were to implement a wardening scheme for the SSSI, funded by the developer.</a:t>
            </a:r>
          </a:p>
          <a:p>
            <a:pPr>
              <a:lnSpc>
                <a:spcPct val="100000"/>
              </a:lnSpc>
              <a:buClr>
                <a:schemeClr val="bg1"/>
              </a:buClr>
            </a:pPr>
            <a:r>
              <a:rPr lang="en-GB" dirty="0">
                <a:latin typeface="Calibri" panose="020F0502020204030204" pitchFamily="34" charset="0"/>
              </a:rPr>
              <a:t>A management committee to address issues was set up consisting of members from the developer, Swansea University, NRW and NPT.</a:t>
            </a:r>
          </a:p>
          <a:p>
            <a:pPr>
              <a:lnSpc>
                <a:spcPct val="100000"/>
              </a:lnSpc>
              <a:buClr>
                <a:schemeClr val="bg1"/>
              </a:buClr>
            </a:pPr>
            <a:r>
              <a:rPr lang="en-GB" b="0" i="0" u="none" strike="noStrike" baseline="0" dirty="0">
                <a:latin typeface="Calibri" panose="020F0502020204030204" pitchFamily="34" charset="0"/>
              </a:rPr>
              <a:t>Create an ‘Ecological Compensation Area’ which will actively manage existing dune system 1.8km to the east.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B485127-DBCD-4204-9FFE-E7AE734A3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269188" y="917705"/>
            <a:ext cx="5912537" cy="45719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E511DC-4224-45A4-89EE-AA270870C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4038" y="605106"/>
            <a:ext cx="4896392" cy="5855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8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857963-8D3D-4F24-B535-54652EE09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0240" y="68288"/>
            <a:ext cx="9855880" cy="890502"/>
          </a:xfrm>
        </p:spPr>
        <p:txBody>
          <a:bodyPr/>
          <a:lstStyle/>
          <a:p>
            <a:r>
              <a:rPr lang="en-GB" sz="5000" dirty="0"/>
              <a:t>Criticism and Response to the EIA</a:t>
            </a:r>
            <a:endParaRPr lang="ru-RU" sz="5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23514F-9C9F-4868-A7D9-66CAA07E615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6926" y="1063616"/>
            <a:ext cx="11559354" cy="312423"/>
          </a:xfrm>
        </p:spPr>
        <p:txBody>
          <a:bodyPr/>
          <a:lstStyle/>
          <a:p>
            <a:pPr algn="l"/>
            <a:r>
              <a:rPr lang="en-US" sz="2400" dirty="0"/>
              <a:t>Both Neath and Swansea councils were primarily concerned with how the development would benefit them socially and economically.</a:t>
            </a:r>
            <a:endParaRPr lang="ru-RU" sz="24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CD1FE-EA24-40F7-A7D1-38E2A6863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583" y="894782"/>
            <a:ext cx="898707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02F9908F-63F0-43F8-93AE-70F4D6F13050}"/>
              </a:ext>
            </a:extLst>
          </p:cNvPr>
          <p:cNvSpPr txBox="1">
            <a:spLocks/>
          </p:cNvSpPr>
          <p:nvPr/>
        </p:nvSpPr>
        <p:spPr>
          <a:xfrm>
            <a:off x="114911" y="1922459"/>
            <a:ext cx="5637819" cy="46826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- Swansea council wanted further elaboration on how the development would integrate with their transport strategy for Fabian Way, concerned about increased traffic and congestion.</a:t>
            </a:r>
            <a:br>
              <a:rPr lang="en-US" sz="1600" dirty="0">
                <a:solidFill>
                  <a:schemeClr val="bg1"/>
                </a:solidFill>
              </a:rPr>
            </a:br>
            <a:endParaRPr lang="en-US" sz="1600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- Concerns from NPT council on the human impact on the adjacent SSSI from a student population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- Specific criticisms from the Neath Port Talbot Biodiversity forum;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</a:rPr>
              <a:t>The EIA report undervalued the impact the development would have on the surrounding ecology.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</a:rPr>
              <a:t>The proposed ‘Ecological Compensation Area’ was criticised as being an inadequate mitigation for the for the loss of dune system.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C35220BB-C0F9-41F9-93DB-E6789F62B9FF}"/>
              </a:ext>
            </a:extLst>
          </p:cNvPr>
          <p:cNvSpPr txBox="1">
            <a:spLocks/>
          </p:cNvSpPr>
          <p:nvPr/>
        </p:nvSpPr>
        <p:spPr>
          <a:xfrm>
            <a:off x="6356412" y="1922459"/>
            <a:ext cx="5637819" cy="46826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 b="1" dirty="0">
                <a:solidFill>
                  <a:schemeClr val="bg1"/>
                </a:solidFill>
              </a:rPr>
              <a:t>- The developer contributed financially to the enhancement of the cycle route along Fabian way and to the costs of reconfiguring the road system.</a:t>
            </a:r>
            <a:br>
              <a:rPr lang="en-US" sz="1600" b="1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A regular shuttle bus services the campus in conjunction with a park and ride scheme.</a:t>
            </a:r>
            <a:br>
              <a:rPr lang="en-US" sz="1600" dirty="0">
                <a:solidFill>
                  <a:schemeClr val="bg1"/>
                </a:solidFill>
              </a:rPr>
            </a:br>
            <a:endParaRPr lang="en-US" sz="1600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 dirty="0">
                <a:solidFill>
                  <a:schemeClr val="bg1"/>
                </a:solidFill>
              </a:rPr>
              <a:t>- Access to the SSSI by students and the public would be restricted when appropriate.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31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857963-8D3D-4F24-B535-54652EE09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83" y="36284"/>
            <a:ext cx="8746170" cy="890502"/>
          </a:xfrm>
        </p:spPr>
        <p:txBody>
          <a:bodyPr/>
          <a:lstStyle/>
          <a:p>
            <a:pPr algn="l"/>
            <a:r>
              <a:rPr lang="en-GB" sz="5000" dirty="0"/>
              <a:t>Crymlyn Burrows 2022</a:t>
            </a:r>
            <a:endParaRPr lang="ru-RU" sz="5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CD1FE-EA24-40F7-A7D1-38E2A6863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583" y="894782"/>
            <a:ext cx="898707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02F9908F-63F0-43F8-93AE-70F4D6F13050}"/>
              </a:ext>
            </a:extLst>
          </p:cNvPr>
          <p:cNvSpPr txBox="1">
            <a:spLocks/>
          </p:cNvSpPr>
          <p:nvPr/>
        </p:nvSpPr>
        <p:spPr>
          <a:xfrm>
            <a:off x="114911" y="1922459"/>
            <a:ext cx="5637819" cy="46826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206926-E76B-49D2-8460-0CF05C83E4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771"/>
          <a:stretch/>
        </p:blipFill>
        <p:spPr>
          <a:xfrm>
            <a:off x="254583" y="1148947"/>
            <a:ext cx="5933153" cy="3614615"/>
          </a:xfrm>
          <a:prstGeom prst="rect">
            <a:avLst/>
          </a:prstGeom>
        </p:spPr>
      </p:pic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E40F53C4-E446-4803-BE2E-3884C9A6931E}"/>
              </a:ext>
            </a:extLst>
          </p:cNvPr>
          <p:cNvSpPr txBox="1">
            <a:spLocks/>
          </p:cNvSpPr>
          <p:nvPr/>
        </p:nvSpPr>
        <p:spPr>
          <a:xfrm>
            <a:off x="254583" y="4793910"/>
            <a:ext cx="2939007" cy="319617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- Entrance to Crymlyn Burrows SSSI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DFD68F4-6FC0-48E5-8AF9-6CB5E6CE61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805" y="1148948"/>
            <a:ext cx="5575612" cy="4326000"/>
          </a:xfrm>
          <a:prstGeom prst="rect">
            <a:avLst/>
          </a:prstGeom>
        </p:spPr>
      </p:pic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65E8BE29-A237-4E7E-B584-002A0B7DB234}"/>
              </a:ext>
            </a:extLst>
          </p:cNvPr>
          <p:cNvSpPr txBox="1">
            <a:spLocks/>
          </p:cNvSpPr>
          <p:nvPr/>
        </p:nvSpPr>
        <p:spPr>
          <a:xfrm>
            <a:off x="6361805" y="5521638"/>
            <a:ext cx="3243835" cy="286936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- Public Information Boards within SSSI</a:t>
            </a:r>
          </a:p>
        </p:txBody>
      </p:sp>
    </p:spTree>
    <p:extLst>
      <p:ext uri="{BB962C8B-B14F-4D97-AF65-F5344CB8AC3E}">
        <p14:creationId xmlns:p14="http://schemas.microsoft.com/office/powerpoint/2010/main" val="3171311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857963-8D3D-4F24-B535-54652EE09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83" y="36284"/>
            <a:ext cx="8746170" cy="890502"/>
          </a:xfrm>
        </p:spPr>
        <p:txBody>
          <a:bodyPr/>
          <a:lstStyle/>
          <a:p>
            <a:pPr algn="l"/>
            <a:r>
              <a:rPr lang="en-GB" sz="5000" dirty="0"/>
              <a:t>Crymlyn Burrows 2022</a:t>
            </a:r>
            <a:endParaRPr lang="ru-RU" sz="5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CD1FE-EA24-40F7-A7D1-38E2A6863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583" y="894782"/>
            <a:ext cx="898707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02F9908F-63F0-43F8-93AE-70F4D6F13050}"/>
              </a:ext>
            </a:extLst>
          </p:cNvPr>
          <p:cNvSpPr txBox="1">
            <a:spLocks/>
          </p:cNvSpPr>
          <p:nvPr/>
        </p:nvSpPr>
        <p:spPr>
          <a:xfrm>
            <a:off x="114911" y="1922459"/>
            <a:ext cx="5637819" cy="46826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E40F53C4-E446-4803-BE2E-3884C9A6931E}"/>
              </a:ext>
            </a:extLst>
          </p:cNvPr>
          <p:cNvSpPr txBox="1">
            <a:spLocks/>
          </p:cNvSpPr>
          <p:nvPr/>
        </p:nvSpPr>
        <p:spPr>
          <a:xfrm>
            <a:off x="254583" y="4194632"/>
            <a:ext cx="4574869" cy="46167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solidFill>
                  <a:schemeClr val="bg1"/>
                </a:solidFill>
              </a:rPr>
              <a:t>- Boundary Fence and ‘buffer zone’ between SSSI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65E8BE29-A237-4E7E-B584-002A0B7DB234}"/>
              </a:ext>
            </a:extLst>
          </p:cNvPr>
          <p:cNvSpPr txBox="1">
            <a:spLocks/>
          </p:cNvSpPr>
          <p:nvPr/>
        </p:nvSpPr>
        <p:spPr>
          <a:xfrm>
            <a:off x="6394630" y="5340001"/>
            <a:ext cx="3243835" cy="286936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chemeClr val="bg1"/>
                </a:solidFill>
              </a:rPr>
              <a:t>- </a:t>
            </a:r>
            <a:r>
              <a:rPr lang="en-US" sz="1500" dirty="0">
                <a:solidFill>
                  <a:schemeClr val="bg1"/>
                </a:solidFill>
              </a:rPr>
              <a:t>Litter along campus beachfront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A025BF-2C6A-4073-B6ED-950B3B5798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687" b="13047"/>
          <a:stretch/>
        </p:blipFill>
        <p:spPr>
          <a:xfrm>
            <a:off x="254583" y="1160045"/>
            <a:ext cx="5841417" cy="3034587"/>
          </a:xfrm>
          <a:prstGeom prst="rect">
            <a:avLst/>
          </a:prstGeom>
        </p:spPr>
      </p:pic>
      <p:pic>
        <p:nvPicPr>
          <p:cNvPr id="6" name="Picture 5" descr="A picture containing outdoor, ground, sky, beach&#10;&#10;Description automatically generated">
            <a:extLst>
              <a:ext uri="{FF2B5EF4-FFF2-40B4-BE49-F238E27FC236}">
                <a16:creationId xmlns:a16="http://schemas.microsoft.com/office/drawing/2014/main" id="{B1C4CAE5-AF9F-4F0C-8301-C76319644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630" y="1160045"/>
            <a:ext cx="5496226" cy="4122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4847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4">
      <a:dk1>
        <a:sysClr val="windowText" lastClr="000000"/>
      </a:dk1>
      <a:lt1>
        <a:sysClr val="window" lastClr="FFFFFF"/>
      </a:lt1>
      <a:dk2>
        <a:srgbClr val="64AC00"/>
      </a:dk2>
      <a:lt2>
        <a:srgbClr val="CBFF00"/>
      </a:lt2>
      <a:accent1>
        <a:srgbClr val="002E62"/>
      </a:accent1>
      <a:accent2>
        <a:srgbClr val="004CB9"/>
      </a:accent2>
      <a:accent3>
        <a:srgbClr val="005500"/>
      </a:accent3>
      <a:accent4>
        <a:srgbClr val="16B3DC"/>
      </a:accent4>
      <a:accent5>
        <a:srgbClr val="F9DC5C"/>
      </a:accent5>
      <a:accent6>
        <a:srgbClr val="EF626C"/>
      </a:accent6>
      <a:hlink>
        <a:srgbClr val="FFFFFF"/>
      </a:hlink>
      <a:folHlink>
        <a:srgbClr val="FFFFFF"/>
      </a:folHlink>
    </a:clrScheme>
    <a:fontScheme name="Custom 21">
      <a:majorFont>
        <a:latin typeface="Gill Sans MT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TF22977542_Outdoors presentation_RVA_v4.potx" id="{6CD96AFB-7D75-48FF-A856-C8B82BF3C12B}" vid="{1E6ACFD4-3AE6-4944-B76B-DA44E915EC7F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935B1F0-3442-4957-9701-25816EFDB6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6A71AF-4CF2-4B95-BFB6-5C27500258C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F60B100-7079-4DE7-AF7C-20BFB1D62C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Outdoors presentation</Template>
  <TotalTime>313</TotalTime>
  <Words>654</Words>
  <Application>Microsoft Office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Franklin Gothic Book</vt:lpstr>
      <vt:lpstr>Gill Sans MT</vt:lpstr>
      <vt:lpstr>Office Theme</vt:lpstr>
      <vt:lpstr>Custom Design</vt:lpstr>
      <vt:lpstr>Evaluation of The Swansea University  Bay Campus EIA</vt:lpstr>
      <vt:lpstr>Location</vt:lpstr>
      <vt:lpstr>Scoping</vt:lpstr>
      <vt:lpstr>Soil and Groundwater Contamination</vt:lpstr>
      <vt:lpstr>Crymlyn Burrows SSSI</vt:lpstr>
      <vt:lpstr>Criticism and Response to the EIA</vt:lpstr>
      <vt:lpstr>Crymlyn Burrows 2022</vt:lpstr>
      <vt:lpstr>Crymlyn Burrows 2022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University Bay Campus Evaluation of EIA</dc:title>
  <dc:creator>Matthew Drummond</dc:creator>
  <cp:lastModifiedBy>Matthew Drummond</cp:lastModifiedBy>
  <cp:revision>10</cp:revision>
  <dcterms:created xsi:type="dcterms:W3CDTF">2022-01-25T10:12:57Z</dcterms:created>
  <dcterms:modified xsi:type="dcterms:W3CDTF">2022-01-26T18:36:10Z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