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9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91E0A7-4C04-0EAB-36AA-3674406D278E}" v="4501" dt="2020-01-20T23:14:25.649"/>
    <p1510:client id="{D17C64DD-CD7D-295A-A046-477FB0A38426}" v="2223" dt="2020-01-17T15:51:18.1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9CB8-F204-4D06-B913-C5A26A89888A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4925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B376-B19C-488D-ABEB-03C7E6E9E3E0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637A9-119A-49DA-BD12-AAC58B377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7310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077B-A50F-4D64-8574-E2D6A98A5553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7148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E2A62-1983-43A1-A163-D8AA46534C80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7499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3E3B-34E3-4345-B2A1-994B83598A9C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7287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16C96-82A1-4D77-8ADA-627AC6FE3D65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617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02C1E-28F2-47E9-802D-339E64E2F920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239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24271A48-F18A-45B3-BC05-1E27DA3F88AF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8817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747F8-9654-4282-85D2-65F41AAE7A75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803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6E300-0A13-4A81-945A-7333C271A069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7842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71962-1EA4-46E7-BCB0-F36CE46D1A59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5881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DC5B261-8843-42D1-AAFC-05E20E2D9B97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6389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anfonline.com/full/1755182.2016" TargetMode="Externa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h.gov.uk/en/Publicationsandstatistics/Publications/PublicationsPolicyAndGuidance/DH_085307" TargetMode="External"/><Relationship Id="rId2" Type="http://schemas.openxmlformats.org/officeDocument/2006/relationships/hyperlink" Target="http://www.dh.gov.uk/en/Publicationsandstatistics/Lettersandcirculars/Healthservicecirculars/DH_4071269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justice.gov.uk/publications/sentencingannual.htm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h.gov.uk/en/Publicationsandstatistics/Publications/PublicationsPolicyAndGuidance/DH_085307" TargetMode="External"/><Relationship Id="rId2" Type="http://schemas.openxmlformats.org/officeDocument/2006/relationships/hyperlink" Target="http://www.dh.gov.uk/en/Publicationsandstatistics/Lettersandcirculars/Healthservicecirculars/DH_4071269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justice.gov.uk/publications/sentencingannual.htm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astlesofspain.co.uk" TargetMode="Externa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hsdirect.nhs.uk/checksymptoms" TargetMode="Externa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ogelwood.com/palladios" TargetMode="Externa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wmediarepublic.com/dvideo.compression.html" TargetMode="External"/><Relationship Id="rId2" Type="http://schemas.openxmlformats.org/officeDocument/2006/relationships/hyperlink" Target="http://www.newmediarepublic.com/dvideo/compression.html" TargetMode="Externa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wmediarepublic.com/dvideo/compression.html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>
                <a:cs typeface="Calibri Light"/>
              </a:rPr>
              <a:t>Referencing</a:t>
            </a:r>
            <a:endParaRPr lang="en-US" b="1" dirty="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ea typeface="+mj-lt"/>
                <a:cs typeface="+mj-lt"/>
              </a:rPr>
              <a:t>ECEG4001Q Assignment 2 </a:t>
            </a:r>
          </a:p>
          <a:p>
            <a:r>
              <a:rPr lang="en-US" b="1">
                <a:cs typeface="Calibri Light"/>
              </a:rPr>
              <a:t>Olivia Barratt 1802106</a:t>
            </a:r>
            <a:endParaRPr lang="en-US" b="1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0A340-5BE9-4092-86A3-DEB1C4E76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Referencing books (using Harvard referencing)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8B3077-2967-4F0E-9162-4597A2930C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Citation order: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FDDF90-081F-4F87-A609-2FFD526299B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Author/Editor</a:t>
            </a:r>
          </a:p>
          <a:p>
            <a:r>
              <a:rPr lang="en-US">
                <a:cs typeface="Calibri"/>
              </a:rPr>
              <a:t>Year of publication (in round brackets)</a:t>
            </a:r>
          </a:p>
          <a:p>
            <a:r>
              <a:rPr lang="en-US">
                <a:cs typeface="Calibri"/>
              </a:rPr>
              <a:t>Title (in </a:t>
            </a:r>
            <a:r>
              <a:rPr lang="en-US" i="1">
                <a:cs typeface="Calibri"/>
              </a:rPr>
              <a:t>italics</a:t>
            </a:r>
            <a:r>
              <a:rPr lang="en-US">
                <a:cs typeface="Calibri"/>
              </a:rPr>
              <a:t>)</a:t>
            </a:r>
          </a:p>
          <a:p>
            <a:r>
              <a:rPr lang="en-US">
                <a:cs typeface="Calibri"/>
              </a:rPr>
              <a:t>Place of publicaton: Publisher</a:t>
            </a:r>
          </a:p>
          <a:p>
            <a:r>
              <a:rPr lang="en-US">
                <a:cs typeface="Calibri"/>
              </a:rPr>
              <a:t>Series and volume number (where relevent)</a:t>
            </a:r>
            <a:endParaRPr lang="en-US" dirty="0"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970ACD-25AD-4195-B725-41653BEF98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Example: Book with one author.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C2CC94-7CE7-4D09-B05D-B1BCA726602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In-text citation: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According to Mort (2016), the most important part of the </a:t>
            </a:r>
            <a:r>
              <a:rPr lang="en-US">
                <a:cs typeface="Calibri"/>
              </a:rPr>
              <a:t>consumption culture is...</a:t>
            </a:r>
          </a:p>
          <a:p>
            <a:pPr marL="457200" indent="-457200"/>
            <a:r>
              <a:rPr lang="en-US">
                <a:cs typeface="Calibri"/>
              </a:rPr>
              <a:t>Reference list: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Mort, F. (2016) </a:t>
            </a:r>
            <a:r>
              <a:rPr lang="en-US" i="1" dirty="0">
                <a:cs typeface="Calibri"/>
              </a:rPr>
              <a:t>Cultures of consumption. </a:t>
            </a:r>
            <a:r>
              <a:rPr lang="en-US">
                <a:cs typeface="Calibri"/>
              </a:rPr>
              <a:t>London: Routledge.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28807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082BE-31EC-4937-86DF-9D1D78D2F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Example: Book with two or three authors.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C91DA2-C8CD-496F-95FB-BC5B3ECC3E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In-text citation: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4D2D37-609E-45EA-BE2A-275D0EDE4D3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Goddard and Barrett (2016, p.17) noted that 'teenagers are vulnerable'.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602330-95D4-417E-8258-182F8B9A2B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Reference list: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4654EE-67A0-49FE-AD6B-46F0959F075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Goddard, J. and Barrett, S. (2016) </a:t>
            </a:r>
            <a:r>
              <a:rPr lang="en-US" i="1">
                <a:cs typeface="Calibri"/>
              </a:rPr>
              <a:t>The health needs of young people leaving care.</a:t>
            </a:r>
            <a:r>
              <a:rPr lang="en-US">
                <a:cs typeface="Calibri"/>
              </a:rPr>
              <a:t> Norwich: University of East Anglia, School of Social Work and Psychosocial Studies.</a:t>
            </a:r>
            <a:endParaRPr lang="en-US" i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524570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64B88-0538-414D-A3F8-432081F1A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Example: Book with four or more authors.</a:t>
            </a:r>
          </a:p>
          <a:p>
            <a:endParaRPr lang="en-US" dirty="0">
              <a:cs typeface="Calibri Ligh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F5E499-F39D-4AE0-97E5-C7EDE9549D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In-text citation: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868C0D-19B0-4588-99A0-172918D4F5B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>
                <a:cs typeface="Calibri"/>
              </a:rPr>
              <a:t>This was proved by Young </a:t>
            </a:r>
            <a:r>
              <a:rPr lang="en-US" i="1">
                <a:cs typeface="Calibri"/>
              </a:rPr>
              <a:t>et al.</a:t>
            </a:r>
            <a:r>
              <a:rPr lang="en-US">
                <a:cs typeface="Calibri"/>
              </a:rPr>
              <a:t> (2015, pp. 21-23)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74DA60-EB75-4E59-9B4D-70DF89BB5B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Reference list: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2C91CE-5D77-43D3-B62A-6ABDDCFB493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>
                <a:cs typeface="Calibri"/>
              </a:rPr>
              <a:t>Young, H.D. et al. (2015) </a:t>
            </a:r>
            <a:r>
              <a:rPr lang="en-US" i="1">
                <a:cs typeface="Calibri"/>
              </a:rPr>
              <a:t>Sears and Zemansky's university physics. </a:t>
            </a:r>
            <a:r>
              <a:rPr lang="en-US">
                <a:cs typeface="Calibri"/>
              </a:rPr>
              <a:t>San Francisco, CA: Addicson-Wesley.</a:t>
            </a:r>
          </a:p>
          <a:p>
            <a:pPr marL="0" indent="0">
              <a:buNone/>
            </a:pPr>
            <a:r>
              <a:rPr lang="en-US">
                <a:cs typeface="Calibri"/>
              </a:rPr>
              <a:t>Or, if your institution requires referencing of all named authors:</a:t>
            </a:r>
            <a:endParaRPr lang="en-US" dirty="0">
              <a:cs typeface="Calibri"/>
            </a:endParaRPr>
          </a:p>
          <a:p>
            <a:r>
              <a:rPr lang="en-US">
                <a:ea typeface="+mn-lt"/>
                <a:cs typeface="+mn-lt"/>
              </a:rPr>
              <a:t>Young, H.D.. Freedman, R.A., Sandin, T.R. and Ford, A.L.(2015) </a:t>
            </a:r>
            <a:r>
              <a:rPr lang="en-US" i="1">
                <a:ea typeface="+mn-lt"/>
                <a:cs typeface="+mn-lt"/>
              </a:rPr>
              <a:t>Sears and Zemansky's university physics. </a:t>
            </a:r>
            <a:r>
              <a:rPr lang="en-US">
                <a:ea typeface="+mn-lt"/>
                <a:cs typeface="+mn-lt"/>
              </a:rPr>
              <a:t>San Francisco, CA: Addicson-Wesley.</a:t>
            </a:r>
            <a:endParaRPr lang="en-US">
              <a:cs typeface="Calibri"/>
            </a:endParaRPr>
          </a:p>
          <a:p>
            <a:pPr marL="457200" indent="-457200"/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4642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8315C-9188-4762-A026-2350E402A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37012"/>
            <a:ext cx="10515600" cy="1325563"/>
          </a:xfrm>
        </p:spPr>
        <p:txBody>
          <a:bodyPr/>
          <a:lstStyle/>
          <a:p>
            <a:pPr algn="ctr"/>
            <a:r>
              <a:rPr lang="en-US">
                <a:ea typeface="+mj-lt"/>
                <a:cs typeface="+mj-lt"/>
              </a:rPr>
              <a:t>Referencing journal articles (using </a:t>
            </a:r>
            <a:r>
              <a:rPr lang="en-US" dirty="0">
                <a:ea typeface="+mj-lt"/>
                <a:cs typeface="+mj-lt"/>
              </a:rPr>
              <a:t>Harvard referencing)</a:t>
            </a:r>
            <a:endParaRPr lang="en-US">
              <a:ea typeface="+mj-lt"/>
              <a:cs typeface="+mj-lt"/>
            </a:endParaRPr>
          </a:p>
          <a:p>
            <a:endParaRPr lang="en-US" dirty="0">
              <a:cs typeface="Calibri Ligh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076F3A-2596-475C-8671-BA84BE4097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2279" y="1106069"/>
            <a:ext cx="5157787" cy="823912"/>
          </a:xfrm>
        </p:spPr>
        <p:txBody>
          <a:bodyPr/>
          <a:lstStyle/>
          <a:p>
            <a:r>
              <a:rPr lang="en-US">
                <a:cs typeface="Calibri"/>
              </a:rPr>
              <a:t>Citation order: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A6EBE5-85F4-4A34-95B7-20F6850829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088132"/>
            <a:ext cx="5157787" cy="410153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>
                <a:cs typeface="Calibri"/>
              </a:rPr>
              <a:t>Author</a:t>
            </a:r>
          </a:p>
          <a:p>
            <a:r>
              <a:rPr lang="en-US" sz="2000">
                <a:cs typeface="Calibri"/>
              </a:rPr>
              <a:t>Year of publication (in round brackets)</a:t>
            </a:r>
          </a:p>
          <a:p>
            <a:r>
              <a:rPr lang="en-US" sz="2000">
                <a:cs typeface="Calibri"/>
              </a:rPr>
              <a:t>Title of article (in single quotation marks)</a:t>
            </a:r>
          </a:p>
          <a:p>
            <a:r>
              <a:rPr lang="en-US" sz="2000">
                <a:cs typeface="Calibri"/>
              </a:rPr>
              <a:t>Title of journal (in italics – capitalise first letter of each word in title, except for linking words such as and, of, the, for)</a:t>
            </a:r>
          </a:p>
          <a:p>
            <a:r>
              <a:rPr lang="en-US" sz="2000">
                <a:cs typeface="Calibri"/>
              </a:rPr>
              <a:t>Issue information (that is, volume (unbracketed) and, where applicable, supplement or part number, month or season (all in round brackets))</a:t>
            </a:r>
          </a:p>
          <a:p>
            <a:r>
              <a:rPr lang="en-US" sz="2000">
                <a:cs typeface="Calibri"/>
              </a:rPr>
              <a:t>Page reference (if available)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If accessed online:</a:t>
            </a:r>
          </a:p>
          <a:p>
            <a:r>
              <a:rPr lang="en-US" sz="2000">
                <a:cs typeface="Calibri"/>
              </a:rPr>
              <a:t>DOI </a:t>
            </a:r>
            <a:r>
              <a:rPr lang="en-US" sz="2000" i="1">
                <a:cs typeface="Calibri"/>
              </a:rPr>
              <a:t>or</a:t>
            </a:r>
            <a:r>
              <a:rPr lang="en-US" sz="2000">
                <a:cs typeface="Calibri"/>
              </a:rPr>
              <a:t> Available at: URL (Accessed: date)</a:t>
            </a:r>
            <a:endParaRPr lang="en-US" sz="2000" dirty="0"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E3486C-7F76-4BB1-B98E-E169D44EA1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0313" y="1106069"/>
            <a:ext cx="5183188" cy="823912"/>
          </a:xfrm>
        </p:spPr>
        <p:txBody>
          <a:bodyPr/>
          <a:lstStyle/>
          <a:p>
            <a:r>
              <a:rPr lang="en-US">
                <a:ea typeface="+mn-lt"/>
                <a:cs typeface="+mn-lt"/>
              </a:rPr>
              <a:t>Example: Electronic or print or both</a:t>
            </a:r>
            <a:endParaRPr lang="en-US" b="0">
              <a:ea typeface="+mn-lt"/>
              <a:cs typeface="+mn-l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B7F887-2B50-4EB7-B6BB-4CC50DB15C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872472"/>
            <a:ext cx="5183188" cy="36845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b="1">
                <a:cs typeface="Calibri"/>
              </a:rPr>
              <a:t>In-text citation:</a:t>
            </a:r>
            <a:endParaRPr lang="en-US" sz="1800" b="1" dirty="0">
              <a:cs typeface="Calibri"/>
            </a:endParaRPr>
          </a:p>
          <a:p>
            <a:pPr marL="0" indent="0">
              <a:buNone/>
            </a:pPr>
            <a:r>
              <a:rPr lang="en-US" sz="1800">
                <a:cs typeface="Calibri"/>
              </a:rPr>
              <a:t>In their review of the literature (Norrie </a:t>
            </a:r>
            <a:r>
              <a:rPr lang="en-US" sz="1800" i="1">
                <a:cs typeface="Calibri"/>
              </a:rPr>
              <a:t>et al</a:t>
            </a:r>
            <a:r>
              <a:rPr lang="en-US" sz="1800">
                <a:cs typeface="Calibri"/>
              </a:rPr>
              <a:t>., 2012)</a:t>
            </a:r>
            <a:endParaRPr lang="en-US" sz="1800" dirty="0">
              <a:cs typeface="Calibri"/>
            </a:endParaRPr>
          </a:p>
          <a:p>
            <a:pPr marL="457200" indent="-457200"/>
            <a:r>
              <a:rPr lang="en-US" sz="1800" b="1">
                <a:cs typeface="Calibri"/>
              </a:rPr>
              <a:t>Reference list:</a:t>
            </a:r>
            <a:endParaRPr lang="en-US" sz="1800" b="1" dirty="0">
              <a:cs typeface="Calibri"/>
            </a:endParaRPr>
          </a:p>
          <a:p>
            <a:pPr marL="0" indent="0">
              <a:buNone/>
            </a:pPr>
            <a:r>
              <a:rPr lang="en-US" sz="1800" dirty="0">
                <a:cs typeface="Calibri"/>
              </a:rPr>
              <a:t>Norrie, C. </a:t>
            </a:r>
            <a:r>
              <a:rPr lang="en-US" sz="1800" i="1" dirty="0">
                <a:cs typeface="Calibri"/>
              </a:rPr>
              <a:t>et al</a:t>
            </a:r>
            <a:r>
              <a:rPr lang="en-US" sz="1800" dirty="0">
                <a:cs typeface="Calibri"/>
              </a:rPr>
              <a:t>. (2012) 'Doing it differently? A review of literature on teaching reflective practice across health and social care profesionals', </a:t>
            </a:r>
            <a:r>
              <a:rPr lang="en-US" sz="1800">
                <a:cs typeface="Calibri"/>
              </a:rPr>
              <a:t>Reflective Practice, 13(4), pp. 565-578.</a:t>
            </a:r>
            <a:endParaRPr lang="en-US" sz="1800" dirty="0">
              <a:cs typeface="Calibri"/>
            </a:endParaRPr>
          </a:p>
          <a:p>
            <a:pPr marL="0" indent="0">
              <a:buNone/>
            </a:pPr>
            <a:endParaRPr lang="en-US" sz="1800" dirty="0">
              <a:cs typeface="Calibri"/>
            </a:endParaRPr>
          </a:p>
          <a:p>
            <a:pPr marL="0" indent="0">
              <a:buNone/>
            </a:pPr>
            <a:r>
              <a:rPr lang="en-US" sz="1800" dirty="0">
                <a:cs typeface="Calibri"/>
              </a:rPr>
              <a:t>Or, if your institution requires referencing of </a:t>
            </a:r>
            <a:r>
              <a:rPr lang="en-US" sz="1800">
                <a:cs typeface="Calibri"/>
              </a:rPr>
              <a:t>all named authors:</a:t>
            </a:r>
            <a:endParaRPr lang="en-US" sz="1800" dirty="0">
              <a:cs typeface="Calibri"/>
            </a:endParaRPr>
          </a:p>
          <a:p>
            <a:pPr marL="0" indent="0">
              <a:buNone/>
            </a:pPr>
            <a:endParaRPr lang="en-US" sz="1800" dirty="0">
              <a:cs typeface="Calibri"/>
            </a:endParaRPr>
          </a:p>
          <a:p>
            <a:pPr marL="0" indent="0">
              <a:buNone/>
            </a:pPr>
            <a:r>
              <a:rPr lang="en-US" sz="1800" dirty="0">
                <a:cs typeface="Calibri"/>
              </a:rPr>
              <a:t>Norrie, C., Hammond, J., D'Avray, L., Collington, V. and Fook, J. (2012) 'Doing it differently? </a:t>
            </a:r>
            <a:r>
              <a:rPr lang="en-US" sz="1800">
                <a:cs typeface="Calibri"/>
              </a:rPr>
              <a:t>A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>
                <a:ea typeface="+mn-lt"/>
                <a:cs typeface="+mn-lt"/>
              </a:rPr>
              <a:t>review of literature on teaching </a:t>
            </a:r>
            <a:r>
              <a:rPr lang="en-US" sz="1800" dirty="0">
                <a:ea typeface="+mn-lt"/>
                <a:cs typeface="+mn-lt"/>
              </a:rPr>
              <a:t>reflective practice across health and social care profesionals', Reflective Practice, 13(4), pp. 565-578.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92546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A8067-287F-470A-8BD6-AF18073B1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cs typeface="Calibri Light"/>
              </a:rPr>
              <a:t>Example: Electronic article with DOI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5E5FA2-EA8F-4B39-A904-6B1BC701D9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In-text citation: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2BF272-D70D-4FC5-A010-528FA0CC02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Shirazi's review article (2010)...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BD5874-E460-476C-B333-964DAF361F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Reference list: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B27EC4-815D-40DF-BA36-BAAC87F3997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Shirazi, T. (2010) ' Successful teacher placements in secondary school: achieving QTS practical handbooks', European Journal of Teacher Education, 33(3), pp. 323-326.</a:t>
            </a:r>
          </a:p>
          <a:p>
            <a:pPr marL="0" indent="0">
              <a:buNone/>
            </a:pPr>
            <a:r>
              <a:rPr lang="en-US">
                <a:cs typeface="Calibri"/>
              </a:rPr>
              <a:t>doi: 10.1080/02619761003602246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085675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EFE40-DBAA-4857-A775-A7345C2C6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ea typeface="+mj-lt"/>
                <a:cs typeface="+mj-lt"/>
              </a:rPr>
              <a:t>Example: Electronic article with no print equivalent (URL and no DOI)</a:t>
            </a:r>
          </a:p>
          <a:p>
            <a:endParaRPr lang="en-US" dirty="0">
              <a:cs typeface="Calibri Ligh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2F700A-2400-4E1E-9BF6-2B4C7D71FE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+mn-lt"/>
                <a:cs typeface="+mn-lt"/>
              </a:rPr>
              <a:t>In-text citation: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EA55C4-68AE-424A-B1A8-C482C6FDEA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Barke and Mowl's excellent study (2016)...</a:t>
            </a:r>
            <a:endParaRPr lang="en-US" dirty="0"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5D939D-3856-4EF9-A7E3-DEA46E2721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>
                <a:ea typeface="+mn-lt"/>
                <a:cs typeface="+mn-lt"/>
              </a:rPr>
              <a:t>Reference list: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44F396-AAF1-4280-B6FE-A403F13F405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Barke, M. and Mowl, G. (2016) 'Malaga – a failed resort of the early twentieth century?' , Journal of Tourism History, 2(3), pp. 187-212. Available at: </a:t>
            </a:r>
            <a:r>
              <a:rPr lang="en-US" dirty="0">
                <a:cs typeface="Calibri"/>
                <a:hlinkClick r:id="rId2"/>
              </a:rPr>
              <a:t>http://www.tanfonline.com/full/1755182.2016</a:t>
            </a:r>
            <a:r>
              <a:rPr lang="en-US" dirty="0">
                <a:cs typeface="Calibri"/>
              </a:rPr>
              <a:t> </a:t>
            </a:r>
          </a:p>
          <a:p>
            <a:pPr marL="0" indent="0">
              <a:buNone/>
            </a:pPr>
            <a:r>
              <a:rPr lang="en-US">
                <a:cs typeface="Calibri"/>
              </a:rPr>
              <a:t>   (Accessed: 23 April 2018).</a:t>
            </a:r>
          </a:p>
        </p:txBody>
      </p:sp>
    </p:spTree>
    <p:extLst>
      <p:ext uri="{BB962C8B-B14F-4D97-AF65-F5344CB8AC3E}">
        <p14:creationId xmlns:p14="http://schemas.microsoft.com/office/powerpoint/2010/main" val="109859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4B302-7C96-4B08-9658-D5C642608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221351"/>
            <a:ext cx="10515600" cy="1325563"/>
          </a:xfrm>
        </p:spPr>
        <p:txBody>
          <a:bodyPr/>
          <a:lstStyle/>
          <a:p>
            <a:pPr algn="ctr"/>
            <a:r>
              <a:rPr lang="en-US" dirty="0">
                <a:ea typeface="+mj-lt"/>
                <a:cs typeface="+mj-lt"/>
              </a:rPr>
              <a:t>Referencing Government </a:t>
            </a:r>
            <a:r>
              <a:rPr lang="en-US">
                <a:ea typeface="+mj-lt"/>
                <a:cs typeface="+mj-lt"/>
              </a:rPr>
              <a:t>Publications (using Harvard referencing)</a:t>
            </a:r>
          </a:p>
          <a:p>
            <a:endParaRPr lang="en-US" dirty="0">
              <a:cs typeface="Calibri Ligh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50A70-3E0B-477F-871F-73466834BC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40429" y="1177955"/>
            <a:ext cx="5157787" cy="823912"/>
          </a:xfrm>
        </p:spPr>
        <p:txBody>
          <a:bodyPr/>
          <a:lstStyle/>
          <a:p>
            <a:r>
              <a:rPr lang="en-US">
                <a:ea typeface="+mn-lt"/>
                <a:cs typeface="+mn-lt"/>
              </a:rPr>
              <a:t>Citation order: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C4EDF5-3B73-41EB-A834-F07C5C3688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7901" y="2275037"/>
            <a:ext cx="5157787" cy="36845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>
                <a:cs typeface="Calibri"/>
              </a:rPr>
              <a:t>Name of government department</a:t>
            </a:r>
          </a:p>
          <a:p>
            <a:r>
              <a:rPr lang="en-US">
                <a:cs typeface="Calibri"/>
              </a:rPr>
              <a:t>Year of publication (in round brackets)</a:t>
            </a:r>
          </a:p>
          <a:p>
            <a:r>
              <a:rPr lang="en-US">
                <a:cs typeface="Calibri"/>
              </a:rPr>
              <a:t>Title (in </a:t>
            </a:r>
            <a:r>
              <a:rPr lang="en-US" i="1">
                <a:cs typeface="Calibri"/>
              </a:rPr>
              <a:t>italics</a:t>
            </a:r>
            <a:r>
              <a:rPr lang="en-US">
                <a:cs typeface="Calibri"/>
              </a:rPr>
              <a:t>)</a:t>
            </a:r>
          </a:p>
          <a:p>
            <a:r>
              <a:rPr lang="en-US">
                <a:cs typeface="Calibri"/>
              </a:rPr>
              <a:t>Place of publication: Publisher</a:t>
            </a:r>
          </a:p>
          <a:p>
            <a:r>
              <a:rPr lang="en-US">
                <a:cs typeface="Calibri"/>
              </a:rPr>
              <a:t>Series (in round brackets) - if applicable</a:t>
            </a:r>
          </a:p>
          <a:p>
            <a:pPr marL="0" indent="0">
              <a:buNone/>
            </a:pPr>
            <a:r>
              <a:rPr lang="en-US">
                <a:cs typeface="Calibri"/>
              </a:rPr>
              <a:t>If accessed online:</a:t>
            </a:r>
          </a:p>
          <a:p>
            <a:pPr marL="457200" indent="-457200"/>
            <a:r>
              <a:rPr lang="en-US">
                <a:cs typeface="Calibri"/>
              </a:rPr>
              <a:t>DOI </a:t>
            </a:r>
            <a:r>
              <a:rPr lang="en-US" i="1">
                <a:cs typeface="Calibri"/>
              </a:rPr>
              <a:t>or </a:t>
            </a:r>
            <a:r>
              <a:rPr lang="en-US">
                <a:cs typeface="Calibri"/>
              </a:rPr>
              <a:t>Available at: URL (Accessed: date)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9732AE-6A33-4777-AAC7-B046C635E8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761013"/>
            <a:ext cx="5183188" cy="823912"/>
          </a:xfrm>
        </p:spPr>
        <p:txBody>
          <a:bodyPr/>
          <a:lstStyle/>
          <a:p>
            <a:pPr marL="342900" indent="-342900">
              <a:buChar char="•"/>
            </a:pPr>
            <a:r>
              <a:rPr lang="en-US">
                <a:ea typeface="+mn-lt"/>
                <a:cs typeface="+mn-lt"/>
              </a:rPr>
              <a:t>In-text citations 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1E8354-0EEE-40ED-9222-97F812D7E2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0313" y="1441150"/>
            <a:ext cx="5183188" cy="36845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600">
                <a:cs typeface="Calibri"/>
              </a:rPr>
              <a:t>Prison numbers increased last year (Ministry of Justice, 2007) as did the disparity in medical care (Department of Health, 2004; 2008).</a:t>
            </a:r>
            <a:endParaRPr lang="en-US" sz="1600" dirty="0">
              <a:cs typeface="Calibri"/>
            </a:endParaRPr>
          </a:p>
          <a:p>
            <a:r>
              <a:rPr lang="en-US" sz="1800" b="1">
                <a:cs typeface="Calibri"/>
              </a:rPr>
              <a:t>Reference list</a:t>
            </a:r>
          </a:p>
          <a:p>
            <a:pPr marL="0" indent="0">
              <a:buNone/>
            </a:pPr>
            <a:r>
              <a:rPr lang="en-US" sz="1600">
                <a:cs typeface="Calibri"/>
              </a:rPr>
              <a:t>Department of Health (2004) </a:t>
            </a:r>
            <a:r>
              <a:rPr lang="en-US" sz="1600" i="1">
                <a:cs typeface="Calibri"/>
              </a:rPr>
              <a:t>Primary medical services allocations 2004/05.</a:t>
            </a:r>
            <a:r>
              <a:rPr lang="en-US" sz="1600">
                <a:cs typeface="Calibri"/>
              </a:rPr>
              <a:t> Health Services Circular HSC 2004/003. Available at: </a:t>
            </a:r>
            <a:r>
              <a:rPr lang="en-US" sz="1600" dirty="0">
                <a:cs typeface="Calibri"/>
                <a:hlinkClick r:id="rId2"/>
              </a:rPr>
              <a:t>http://www.dh.gov.uk/en/Publicationsandstatistics/Lettersandcirculars/Healthservicecirculars/DH_4071269</a:t>
            </a:r>
            <a:endParaRPr lang="en-US" sz="1600" dirty="0">
              <a:cs typeface="Calibri"/>
            </a:endParaRPr>
          </a:p>
          <a:p>
            <a:pPr marL="0" indent="0">
              <a:buNone/>
            </a:pPr>
            <a:r>
              <a:rPr lang="en-US" sz="1600">
                <a:cs typeface="Calibri"/>
              </a:rPr>
              <a:t>(Accessed: 21 June 2018).</a:t>
            </a:r>
            <a:endParaRPr lang="en-US" sz="1600" dirty="0">
              <a:cs typeface="Calibri"/>
            </a:endParaRPr>
          </a:p>
          <a:p>
            <a:pPr marL="0" indent="0">
              <a:buNone/>
            </a:pPr>
            <a:r>
              <a:rPr lang="en-US" sz="1600">
                <a:cs typeface="Calibri"/>
              </a:rPr>
              <a:t>Department of Health (2008) </a:t>
            </a:r>
            <a:r>
              <a:rPr lang="en-US" sz="1600" i="1">
                <a:cs typeface="Calibri"/>
              </a:rPr>
              <a:t>Health inequalities: progress and next steps.</a:t>
            </a:r>
            <a:r>
              <a:rPr lang="en-US" sz="1600">
                <a:cs typeface="Calibri"/>
              </a:rPr>
              <a:t> Available at: </a:t>
            </a:r>
            <a:r>
              <a:rPr lang="en-US" sz="1600" dirty="0">
                <a:ea typeface="+mn-lt"/>
                <a:cs typeface="+mn-lt"/>
                <a:hlinkClick r:id="rId3"/>
              </a:rPr>
              <a:t>http://www.dh.gov.uk/en/Publicationsandstatistics/Publications</a:t>
            </a:r>
            <a:r>
              <a:rPr lang="en-US" sz="1600" dirty="0">
                <a:cs typeface="Calibri"/>
                <a:hlinkClick r:id="rId3"/>
              </a:rPr>
              <a:t>/PublicationsPolicyAndGuidance/DH_085307</a:t>
            </a:r>
            <a:endParaRPr lang="en-US" sz="1600" dirty="0">
              <a:cs typeface="Calibri"/>
            </a:endParaRPr>
          </a:p>
          <a:p>
            <a:pPr marL="0" indent="0">
              <a:buNone/>
            </a:pPr>
            <a:r>
              <a:rPr lang="en-US" sz="1600">
                <a:cs typeface="Calibri"/>
              </a:rPr>
              <a:t>(Accessed: 18 June 2018).</a:t>
            </a:r>
            <a:endParaRPr lang="en-US" sz="1600" dirty="0">
              <a:cs typeface="Calibri"/>
            </a:endParaRPr>
          </a:p>
          <a:p>
            <a:pPr marL="0" indent="0">
              <a:buNone/>
            </a:pPr>
            <a:r>
              <a:rPr lang="en-US" sz="1600">
                <a:cs typeface="Calibri"/>
              </a:rPr>
              <a:t>Ministry of Justice (2007) </a:t>
            </a:r>
            <a:r>
              <a:rPr lang="en-US" sz="1600" i="1">
                <a:cs typeface="Calibri"/>
              </a:rPr>
              <a:t>Sentancing statistics (annual). </a:t>
            </a:r>
            <a:r>
              <a:rPr lang="en-US" sz="1600">
                <a:cs typeface="Calibri"/>
              </a:rPr>
              <a:t>Available at: </a:t>
            </a:r>
            <a:r>
              <a:rPr lang="en-US" sz="1600" dirty="0">
                <a:cs typeface="Calibri"/>
                <a:hlinkClick r:id="rId4"/>
              </a:rPr>
              <a:t>http://www.justice.gov.uk/publications/sentencingannual.htm</a:t>
            </a:r>
            <a:r>
              <a:rPr lang="en-US" sz="1600" dirty="0">
                <a:cs typeface="Calibri"/>
              </a:rPr>
              <a:t> </a:t>
            </a:r>
          </a:p>
          <a:p>
            <a:pPr marL="0" indent="0">
              <a:buNone/>
            </a:pPr>
            <a:r>
              <a:rPr lang="en-US" sz="1600">
                <a:cs typeface="Calibri"/>
              </a:rPr>
              <a:t>(Accessed: 3 June 2018).</a:t>
            </a:r>
            <a:endParaRPr lang="en-US" sz="1600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74460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6D441D-FF2A-4ED7-B76B-68221F339D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9054" y="1216486"/>
            <a:ext cx="11407570" cy="4039558"/>
          </a:xfrm>
        </p:spPr>
        <p:txBody>
          <a:bodyPr vert="horz" lIns="0" tIns="45720" rIns="0" bIns="45720" rtlCol="0" anchor="t">
            <a:noAutofit/>
          </a:bodyPr>
          <a:lstStyle/>
          <a:p>
            <a:r>
              <a:rPr lang="en-US" b="1">
                <a:ea typeface="+mn-lt"/>
                <a:cs typeface="+mn-lt"/>
              </a:rPr>
              <a:t>Reference list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Department of Health (2004) </a:t>
            </a:r>
            <a:r>
              <a:rPr lang="en-US" i="1">
                <a:ea typeface="+mn-lt"/>
                <a:cs typeface="+mn-lt"/>
              </a:rPr>
              <a:t>Primary medical services allocations 2004/05.</a:t>
            </a:r>
            <a:r>
              <a:rPr lang="en-US">
                <a:ea typeface="+mn-lt"/>
                <a:cs typeface="+mn-lt"/>
              </a:rPr>
              <a:t> Health Services Circular HSC 2004/003. Available at: </a:t>
            </a:r>
            <a:r>
              <a:rPr lang="en-US" dirty="0">
                <a:ea typeface="+mn-lt"/>
                <a:cs typeface="+mn-lt"/>
                <a:hlinkClick r:id="rId2"/>
              </a:rPr>
              <a:t>http://www.dh.gov.uk/en/Publicationsandstatistics/Lettersandcirculars/Healthservicecirculars/DH_4071269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(Accessed: 21 June 2018).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Department of Health (2008) </a:t>
            </a:r>
            <a:r>
              <a:rPr lang="en-US" i="1">
                <a:ea typeface="+mn-lt"/>
                <a:cs typeface="+mn-lt"/>
              </a:rPr>
              <a:t>Health inequalities: progress and next steps.</a:t>
            </a:r>
            <a:r>
              <a:rPr lang="en-US">
                <a:ea typeface="+mn-lt"/>
                <a:cs typeface="+mn-lt"/>
              </a:rPr>
              <a:t> Available at: </a:t>
            </a:r>
            <a:r>
              <a:rPr lang="en-US" dirty="0">
                <a:cs typeface="Calibri"/>
                <a:hlinkClick r:id="rId3"/>
              </a:rPr>
              <a:t>http://www.dh.gov.uk/en/Publicationsandstatistics/Publications</a:t>
            </a:r>
            <a:r>
              <a:rPr lang="en-US" dirty="0">
                <a:ea typeface="+mn-lt"/>
                <a:cs typeface="+mn-lt"/>
                <a:hlinkClick r:id="rId3"/>
              </a:rPr>
              <a:t>/PublicationsPolicyAndGuidance/DH_085307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(Accessed: 18 June 2018).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Ministry of Justice (2007) </a:t>
            </a:r>
            <a:r>
              <a:rPr lang="en-US" i="1">
                <a:ea typeface="+mn-lt"/>
                <a:cs typeface="+mn-lt"/>
              </a:rPr>
              <a:t>Sentancing statistics (annual). </a:t>
            </a:r>
            <a:r>
              <a:rPr lang="en-US">
                <a:ea typeface="+mn-lt"/>
                <a:cs typeface="+mn-lt"/>
              </a:rPr>
              <a:t>Available at: </a:t>
            </a:r>
            <a:r>
              <a:rPr lang="en-US" dirty="0">
                <a:ea typeface="+mn-lt"/>
                <a:cs typeface="+mn-lt"/>
                <a:hlinkClick r:id="rId4"/>
              </a:rPr>
              <a:t>http://www.justice.gov.uk/publications/sentencingannual.htm</a:t>
            </a:r>
            <a:r>
              <a:rPr lang="en-US" dirty="0">
                <a:ea typeface="+mn-lt"/>
                <a:cs typeface="+mn-lt"/>
              </a:rPr>
              <a:t> </a:t>
            </a:r>
          </a:p>
          <a:p>
            <a:r>
              <a:rPr lang="en-US">
                <a:ea typeface="+mn-lt"/>
                <a:cs typeface="+mn-lt"/>
              </a:rPr>
              <a:t>(Accessed: 3 June 2018).</a:t>
            </a:r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4578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094AC-7A43-4835-8E04-8B6047FC2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>
                <a:ea typeface="+mj-lt"/>
                <a:cs typeface="+mj-lt"/>
              </a:rPr>
              <a:t> </a:t>
            </a:r>
            <a:r>
              <a:rPr lang="en-US">
                <a:ea typeface="+mj-lt"/>
                <a:cs typeface="+mj-lt"/>
              </a:rPr>
              <a:t>Websites (using Harvard referencing)</a:t>
            </a:r>
          </a:p>
          <a:p>
            <a:endParaRPr lang="en-US" dirty="0">
              <a:cs typeface="Calibri Ligh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D89C67-8D71-4A85-B560-5625776AF5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Citation order:</a:t>
            </a:r>
            <a:endParaRPr lang="en-US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72CE4E-DBF3-4DEF-B7E7-D4EEED82EA5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Author</a:t>
            </a:r>
          </a:p>
          <a:p>
            <a:r>
              <a:rPr lang="en-US">
                <a:cs typeface="Calibri"/>
              </a:rPr>
              <a:t>Year that the site was published/last updated (in round brackets)</a:t>
            </a:r>
          </a:p>
          <a:p>
            <a:r>
              <a:rPr lang="en-US">
                <a:cs typeface="Calibri"/>
              </a:rPr>
              <a:t>Title of web page (in</a:t>
            </a:r>
            <a:r>
              <a:rPr lang="en-US" i="1">
                <a:cs typeface="Calibri"/>
              </a:rPr>
              <a:t> italics</a:t>
            </a:r>
            <a:r>
              <a:rPr lang="en-US" dirty="0">
                <a:cs typeface="Calibri"/>
              </a:rPr>
              <a:t>)</a:t>
            </a:r>
          </a:p>
          <a:p>
            <a:r>
              <a:rPr lang="en-US">
                <a:cs typeface="Calibri"/>
              </a:rPr>
              <a:t>Available at: URL (Accessed: date)</a:t>
            </a:r>
            <a:endParaRPr lang="en-US" dirty="0"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94E00C-0055-4F2D-946D-8C87A5A5FC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Web pages with individual authors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C919F7-1C35-4B08-8295-D5D33D8EEC9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In-text citation</a:t>
            </a:r>
          </a:p>
          <a:p>
            <a:pPr marL="0" indent="0">
              <a:buNone/>
            </a:pPr>
            <a:r>
              <a:rPr lang="en-US">
                <a:cs typeface="Calibri"/>
              </a:rPr>
              <a:t>Burton (2012) provided information for the visit.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 Reference list</a:t>
            </a:r>
          </a:p>
          <a:p>
            <a:pPr marL="0" indent="0">
              <a:buNone/>
            </a:pPr>
            <a:r>
              <a:rPr lang="en-US">
                <a:cs typeface="Calibri"/>
              </a:rPr>
              <a:t>Burton, P.A. (2012) </a:t>
            </a:r>
            <a:r>
              <a:rPr lang="en-US" i="1" dirty="0">
                <a:cs typeface="Calibri"/>
              </a:rPr>
              <a:t>Castles of Spain. </a:t>
            </a:r>
            <a:r>
              <a:rPr lang="en-US" dirty="0">
                <a:cs typeface="Calibri"/>
              </a:rPr>
              <a:t>Available at: </a:t>
            </a:r>
            <a:r>
              <a:rPr lang="en-US" dirty="0">
                <a:cs typeface="Calibri"/>
                <a:hlinkClick r:id="rId2"/>
              </a:rPr>
              <a:t>www.castlesofspain.co.uk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>
                <a:cs typeface="Calibri"/>
              </a:rPr>
              <a:t>(Accessed: 14 October 2018).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073359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37367-9100-4A56-96DA-51A7971DD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Web Pages with Organisations as Authors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58AAFA-52E7-406F-B9AF-561B4E4349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In-Text Citation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36EC6E-2221-48AB-B186-67A879E97D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After identifying symptoms (National Health Service, 2018)...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6BA42A-8E15-4110-8F3F-A5BF5BA399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Reference List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0EFAD2-9C08-4BCE-937D-646B718D6EA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cs typeface="Calibri"/>
              </a:rPr>
              <a:t>National Health Service (2018) </a:t>
            </a:r>
            <a:r>
              <a:rPr lang="en-US" i="1">
                <a:cs typeface="Calibri"/>
              </a:rPr>
              <a:t>Check Your Symptoms. </a:t>
            </a:r>
            <a:r>
              <a:rPr lang="en-US">
                <a:cs typeface="Calibri"/>
              </a:rPr>
              <a:t>Available at: </a:t>
            </a:r>
            <a:r>
              <a:rPr lang="en-US" dirty="0">
                <a:cs typeface="Calibri"/>
                <a:hlinkClick r:id="rId2"/>
              </a:rPr>
              <a:t>www.nhsdirect.nhs.uk/checksymptoms</a:t>
            </a:r>
            <a:endParaRPr lang="en-US">
              <a:cs typeface="Calibri"/>
            </a:endParaRPr>
          </a:p>
          <a:p>
            <a:pPr marL="0" indent="0">
              <a:buNone/>
            </a:pPr>
            <a:r>
              <a:rPr lang="en-US">
                <a:cs typeface="Calibri"/>
              </a:rPr>
              <a:t>(Accessed 17 October 2018).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515684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40D5D-F2F0-425C-BEB1-679185DA1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Web-Pages with No Authors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3AE24C-4FBF-47C2-A06B-57774B084D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In-text Citations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294869-F0B8-4A99-AD1E-DF0948621C8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Illustrations of the house can be found online (</a:t>
            </a:r>
            <a:r>
              <a:rPr lang="en-US" i="1">
                <a:cs typeface="Calibri"/>
              </a:rPr>
              <a:t>Palladio's Italian Villas</a:t>
            </a:r>
            <a:r>
              <a:rPr lang="en-US">
                <a:cs typeface="Calibri"/>
              </a:rPr>
              <a:t>, 2005).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609CEB-6D4C-44A5-9ED1-33806BE0A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Reference List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009A67-CEAB-4E9D-A11E-1684AD699EF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i="1">
                <a:cs typeface="Calibri"/>
              </a:rPr>
              <a:t>Palladio's Italian Villas </a:t>
            </a:r>
            <a:r>
              <a:rPr lang="en-US">
                <a:cs typeface="Calibri"/>
              </a:rPr>
              <a:t>(2005) Available at: </a:t>
            </a:r>
            <a:r>
              <a:rPr lang="en-US" dirty="0">
                <a:cs typeface="Calibri"/>
                <a:hlinkClick r:id="rId2"/>
              </a:rPr>
              <a:t>www.bogelwood.com/palladios</a:t>
            </a:r>
            <a:endParaRPr lang="en-US">
              <a:cs typeface="Calibri"/>
            </a:endParaRPr>
          </a:p>
          <a:p>
            <a:pPr marL="0" indent="0">
              <a:buNone/>
            </a:pPr>
            <a:r>
              <a:rPr lang="en-US">
                <a:cs typeface="Calibri"/>
              </a:rPr>
              <a:t>(Accessed 23 August 2018).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577060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5BB5D-42E9-4323-82EE-F05AF6847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Web Pages with no authors or titles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76AC9D-9A3B-4BB0-971C-54EADCA013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In-text Citations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4C612F-C4CE-4FAE-B3AB-2F215007A7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Video files may need to be compressed (</a:t>
            </a:r>
            <a:r>
              <a:rPr lang="en-US" dirty="0">
                <a:cs typeface="Calibri"/>
                <a:hlinkClick r:id="rId2"/>
              </a:rPr>
              <a:t>www.newmediarepublic.com/dvideo/compression.html</a:t>
            </a:r>
            <a:r>
              <a:rPr lang="en-US">
                <a:cs typeface="Calibri"/>
              </a:rPr>
              <a:t>, 2018).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DAECE6-8529-42EB-ADDD-9D192A29F9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Reference List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C8B82D-48EF-4D95-AEA8-602A4A2E04F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  <a:hlinkClick r:id="rId3"/>
              </a:rPr>
              <a:t>www.newmediarepublic.com/dvideo.compression.html</a:t>
            </a:r>
            <a:r>
              <a:rPr lang="en-US">
                <a:cs typeface="Calibri"/>
              </a:rPr>
              <a:t> (2018).</a:t>
            </a:r>
          </a:p>
          <a:p>
            <a:pPr marL="0" indent="0">
              <a:buNone/>
            </a:pPr>
            <a:r>
              <a:rPr lang="en-US">
                <a:cs typeface="Calibri"/>
              </a:rPr>
              <a:t>(Accessed 14 July 2018).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910172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A61DC-AAFC-4666-89F5-1DC1B66BC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Web Pages with no dates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C7F7E5-6D88-4DF3-B419-9762A24683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In-text Citations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B907A-4A91-4BE1-8BAB-CF26F46B365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Compression may be required (New  Media Republic, no date).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6C4FD2-6409-477E-B2EA-D4B0637D61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Reference List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C8F3E7-16E7-4C0B-91C1-03DB86B476E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New Media Republic (no date)</a:t>
            </a:r>
          </a:p>
          <a:p>
            <a:pPr marL="0" indent="0">
              <a:buNone/>
            </a:pPr>
            <a:r>
              <a:rPr lang="en-US" i="1">
                <a:cs typeface="Calibri"/>
              </a:rPr>
              <a:t>Compression </a:t>
            </a:r>
            <a:r>
              <a:rPr lang="en-US">
                <a:cs typeface="Calibri"/>
              </a:rPr>
              <a:t>available at the same address (</a:t>
            </a:r>
            <a:r>
              <a:rPr lang="en-US" dirty="0">
                <a:cs typeface="Calibri"/>
                <a:hlinkClick r:id="rId2"/>
              </a:rPr>
              <a:t>www.newmediarepublic.com/dvideo/compression.html</a:t>
            </a:r>
            <a:r>
              <a:rPr lang="en-US">
                <a:cs typeface="Calibri"/>
              </a:rPr>
              <a:t>)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>
                <a:cs typeface="Calibri"/>
              </a:rPr>
              <a:t>(Accessed 16 June 2018).</a:t>
            </a:r>
          </a:p>
        </p:txBody>
      </p:sp>
    </p:spTree>
    <p:extLst>
      <p:ext uri="{BB962C8B-B14F-4D97-AF65-F5344CB8AC3E}">
        <p14:creationId xmlns:p14="http://schemas.microsoft.com/office/powerpoint/2010/main" val="44653338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Retrospect</vt:lpstr>
      <vt:lpstr>Referencing</vt:lpstr>
      <vt:lpstr>Referencing books (using Harvard referencing)</vt:lpstr>
      <vt:lpstr>Example: Book with two or three authors.</vt:lpstr>
      <vt:lpstr>Example: Book with four or more authors. </vt:lpstr>
      <vt:lpstr>Referencing journal articles (using Harvard referencing) </vt:lpstr>
      <vt:lpstr>Example: Electronic article with DOI</vt:lpstr>
      <vt:lpstr>Example: Electronic article with no print equivalent (URL and no DOI) </vt:lpstr>
      <vt:lpstr>Referencing Government Publications (using Harvard referencing) </vt:lpstr>
      <vt:lpstr>PowerPoint Presentation</vt:lpstr>
      <vt:lpstr> Websites (using Harvard referencing) </vt:lpstr>
      <vt:lpstr>Web Pages with Organisations as Authors</vt:lpstr>
      <vt:lpstr>Web-Pages with No Authors</vt:lpstr>
      <vt:lpstr>Web Pages with no authors or titles</vt:lpstr>
      <vt:lpstr>Web Pages with no dates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1113</cp:revision>
  <dcterms:created xsi:type="dcterms:W3CDTF">2020-01-17T13:14:47Z</dcterms:created>
  <dcterms:modified xsi:type="dcterms:W3CDTF">2020-01-20T23:15:38Z</dcterms:modified>
</cp:coreProperties>
</file>