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58" r:id="rId5"/>
    <p:sldId id="259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7EE97EEC-71FA-421D-9E0E-72CC29C46879}" type="datetimeFigureOut">
              <a:rPr lang="en-GB" smtClean="0"/>
              <a:pPr/>
              <a:t>21/10/2014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Rectangle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Rectangle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21/10/2014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7EE97EEC-71FA-421D-9E0E-72CC29C46879}" type="datetimeFigureOut">
              <a:rPr lang="en-GB" smtClean="0"/>
              <a:pPr/>
              <a:t>21/10/2014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21/10/2014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21/10/2014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21/10/2014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21/10/2014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21/10/2014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21/10/2014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21/10/2014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21/10/2014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Isosceles Triangle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EE97EEC-71FA-421D-9E0E-72CC29C46879}" type="datetimeFigureOut">
              <a:rPr lang="en-GB" smtClean="0"/>
              <a:pPr/>
              <a:t>21/10/2014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8" name="Straight Connector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Straight Connector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Isosceles Triangle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67744" y="2130425"/>
            <a:ext cx="6190456" cy="1470025"/>
          </a:xfrm>
        </p:spPr>
        <p:txBody>
          <a:bodyPr>
            <a:normAutofit/>
          </a:bodyPr>
          <a:lstStyle/>
          <a:p>
            <a:r>
              <a:rPr lang="en-GB" dirty="0" smtClean="0"/>
              <a:t>Lesson 6</a:t>
            </a:r>
            <a:br>
              <a:rPr lang="en-GB" dirty="0" smtClean="0"/>
            </a:br>
            <a:r>
              <a:rPr lang="en-GB" dirty="0" smtClean="0"/>
              <a:t>Compound sentences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Interrogative pronouns, pivot verbs, auxiliary verbs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514350" lvl="0" indent="-514350">
              <a:buClr>
                <a:srgbClr val="727CA3"/>
              </a:buClr>
              <a:buNone/>
            </a:pPr>
            <a:r>
              <a:rPr lang="zh-CN" altLang="en-US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乎</a:t>
            </a:r>
            <a:r>
              <a:rPr lang="en-GB" altLang="zh-CN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CN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hū</a:t>
            </a:r>
            <a:r>
              <a:rPr lang="en-GB" altLang="zh-CN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: sentence question (yes or no)</a:t>
            </a:r>
          </a:p>
          <a:p>
            <a:pPr marL="514350" lvl="0" indent="-514350">
              <a:buClr>
                <a:srgbClr val="727CA3"/>
              </a:buClr>
              <a:buNone/>
            </a:pPr>
            <a:r>
              <a:rPr lang="en-GB" altLang="zh-CN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	</a:t>
            </a:r>
            <a:r>
              <a:rPr lang="zh-CN" altLang="en-US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子知之乎</a:t>
            </a:r>
            <a:r>
              <a:rPr lang="en-GB" altLang="zh-CN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zh-CN" altLang="en-US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？</a:t>
            </a:r>
            <a:endParaRPr lang="en-US" altLang="zh-CN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514350" lvl="0" indent="-514350">
              <a:buClr>
                <a:srgbClr val="727CA3"/>
              </a:buClr>
              <a:buNone/>
            </a:pPr>
            <a:r>
              <a:rPr lang="en-US" altLang="zh-CN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	</a:t>
            </a:r>
            <a:r>
              <a:rPr lang="zh-CN" altLang="en-US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天子有道乎？</a:t>
            </a:r>
            <a:endParaRPr lang="en-US" altLang="zh-CN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514350" lvl="0" indent="-514350">
              <a:buClr>
                <a:srgbClr val="727CA3"/>
              </a:buClr>
              <a:buNone/>
            </a:pPr>
            <a:r>
              <a:rPr lang="en-US" altLang="zh-CN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	</a:t>
            </a:r>
            <a:r>
              <a:rPr lang="zh-CN" altLang="en-US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人無耳目乎？</a:t>
            </a:r>
            <a:endParaRPr lang="en-US" altLang="zh-CN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514350" lvl="0" indent="-514350">
              <a:buClr>
                <a:srgbClr val="727CA3"/>
              </a:buClr>
              <a:buNone/>
            </a:pPr>
            <a:r>
              <a:rPr lang="en-US" altLang="zh-CN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	</a:t>
            </a:r>
            <a:r>
              <a:rPr lang="zh-CN" altLang="en-US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王食其牛之肉乎？</a:t>
            </a:r>
            <a:endParaRPr lang="en-US" altLang="zh-CN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514350" lvl="0" indent="-514350">
              <a:buClr>
                <a:srgbClr val="727CA3"/>
              </a:buClr>
              <a:buNone/>
            </a:pPr>
            <a:endParaRPr lang="en-GB" altLang="zh-CN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514350" lvl="0" indent="-514350">
              <a:buClr>
                <a:srgbClr val="727CA3"/>
              </a:buClr>
              <a:buNone/>
            </a:pPr>
            <a:r>
              <a:rPr lang="zh-CN" altLang="en-US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豈。。。哉</a:t>
            </a:r>
            <a:r>
              <a:rPr lang="en-GB" altLang="zh-CN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CN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qǐ</a:t>
            </a:r>
            <a:r>
              <a:rPr lang="en-GB" altLang="zh-CN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…</a:t>
            </a:r>
            <a:r>
              <a:rPr lang="en-GB" altLang="zh-CN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zāi</a:t>
            </a:r>
            <a:r>
              <a:rPr lang="en-GB" altLang="zh-CN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?</a:t>
            </a:r>
            <a:r>
              <a:rPr lang="zh-CN" altLang="en-US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CN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  <a:sym typeface="Wingdings" pitchFamily="2" charset="2"/>
              </a:rPr>
              <a:t> rhetorical question/exclamation</a:t>
            </a:r>
          </a:p>
          <a:p>
            <a:pPr marL="514350" lvl="0" indent="-514350">
              <a:buClr>
                <a:srgbClr val="727CA3"/>
              </a:buClr>
              <a:buNone/>
            </a:pPr>
            <a:r>
              <a:rPr lang="zh-CN" altLang="en-US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  <a:sym typeface="Wingdings" pitchFamily="2" charset="2"/>
              </a:rPr>
              <a:t>安。。。哉 </a:t>
            </a:r>
            <a:r>
              <a:rPr lang="en-GB" altLang="zh-CN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  <a:sym typeface="Wingdings" pitchFamily="2" charset="2"/>
              </a:rPr>
              <a:t>ān</a:t>
            </a:r>
            <a:r>
              <a:rPr lang="en-GB" altLang="zh-CN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  <a:sym typeface="Wingdings" pitchFamily="2" charset="2"/>
              </a:rPr>
              <a:t>…</a:t>
            </a:r>
            <a:r>
              <a:rPr lang="en-GB" altLang="zh-CN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  <a:sym typeface="Wingdings" pitchFamily="2" charset="2"/>
              </a:rPr>
              <a:t>zāi</a:t>
            </a:r>
            <a:r>
              <a:rPr lang="en-GB" altLang="zh-CN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  <a:sym typeface="Wingdings" pitchFamily="2" charset="2"/>
              </a:rPr>
              <a:t>?</a:t>
            </a:r>
          </a:p>
          <a:p>
            <a:pPr marL="514350" lvl="0" indent="-514350">
              <a:buClr>
                <a:srgbClr val="727CA3"/>
              </a:buClr>
              <a:buNone/>
            </a:pPr>
            <a:r>
              <a:rPr lang="en-GB" altLang="zh-CN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	</a:t>
            </a:r>
            <a:r>
              <a:rPr lang="en-GB" altLang="zh-CN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‘Surely’, ‘Should </a:t>
            </a:r>
            <a:r>
              <a:rPr lang="en-GB" altLang="zh-CN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it be possible that?’, ‘How could it be that!’</a:t>
            </a:r>
          </a:p>
          <a:p>
            <a:pPr marL="514350" lvl="0" indent="-514350">
              <a:buClr>
                <a:srgbClr val="727CA3"/>
              </a:buClr>
              <a:buFontTx/>
              <a:buChar char="-"/>
            </a:pPr>
            <a:r>
              <a:rPr lang="en-GB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expected answer almost always negative</a:t>
            </a:r>
          </a:p>
          <a:p>
            <a:pPr marL="514350" indent="-514350">
              <a:buClr>
                <a:srgbClr val="727CA3"/>
              </a:buClr>
              <a:buFontTx/>
              <a:buChar char="-"/>
            </a:pPr>
            <a:r>
              <a:rPr lang="zh-CN" altLang="en-US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豈</a:t>
            </a:r>
            <a:r>
              <a:rPr lang="en-GB" altLang="zh-CN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(</a:t>
            </a:r>
            <a:r>
              <a:rPr lang="zh-CN" altLang="en-US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不</a:t>
            </a:r>
            <a:r>
              <a:rPr lang="en-GB" altLang="zh-CN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) ‘surely (not)’</a:t>
            </a:r>
          </a:p>
          <a:p>
            <a:pPr marL="514350" lvl="0" indent="-514350">
              <a:buClr>
                <a:srgbClr val="727CA3"/>
              </a:buClr>
              <a:buFontTx/>
              <a:buChar char="-"/>
            </a:pPr>
            <a:endParaRPr lang="en-GB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buClr>
                <a:srgbClr val="727CA3"/>
              </a:buClr>
              <a:buNone/>
            </a:pPr>
            <a:endParaRPr lang="en-GB" dirty="0" smtClean="0">
              <a:solidFill>
                <a:prstClr val="black"/>
              </a:solidFill>
            </a:endParaRPr>
          </a:p>
          <a:p>
            <a:pPr lvl="1">
              <a:buNone/>
            </a:pP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 words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zh-CN" altLang="en-US" dirty="0" smtClean="0"/>
              <a:t>何 </a:t>
            </a:r>
            <a:r>
              <a:rPr lang="en-GB" altLang="zh-CN" dirty="0" err="1" smtClean="0"/>
              <a:t>hé</a:t>
            </a:r>
            <a:r>
              <a:rPr lang="en-GB" altLang="zh-CN" dirty="0" smtClean="0"/>
              <a:t>:</a:t>
            </a:r>
            <a:r>
              <a:rPr lang="zh-CN" altLang="en-US" dirty="0" smtClean="0"/>
              <a:t>  </a:t>
            </a:r>
            <a:r>
              <a:rPr lang="en-GB" altLang="zh-CN" dirty="0" smtClean="0"/>
              <a:t>‘what’</a:t>
            </a:r>
            <a:endParaRPr lang="en-US" altLang="zh-CN" dirty="0" smtClean="0"/>
          </a:p>
          <a:p>
            <a:r>
              <a:rPr lang="zh-CN" altLang="en-US" dirty="0" smtClean="0"/>
              <a:t>何</a:t>
            </a:r>
            <a:r>
              <a:rPr lang="zh-CN" altLang="en-US" dirty="0" smtClean="0"/>
              <a:t>以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héyǐ</a:t>
            </a:r>
            <a:r>
              <a:rPr lang="en-GB" altLang="zh-CN" dirty="0" smtClean="0"/>
              <a:t>: ‘why’</a:t>
            </a:r>
            <a:endParaRPr lang="en-US" altLang="zh-CN" dirty="0" smtClean="0"/>
          </a:p>
          <a:p>
            <a:r>
              <a:rPr lang="zh-CN" altLang="en-US" dirty="0" smtClean="0"/>
              <a:t>何事 </a:t>
            </a:r>
            <a:r>
              <a:rPr lang="en-GB" altLang="zh-CN" dirty="0" err="1" smtClean="0"/>
              <a:t>héshì</a:t>
            </a:r>
            <a:r>
              <a:rPr lang="en-GB" altLang="zh-CN" dirty="0" smtClean="0"/>
              <a:t>: ‘what matter’, ‘why’</a:t>
            </a:r>
            <a:endParaRPr lang="en-US" altLang="zh-CN" dirty="0" smtClean="0"/>
          </a:p>
          <a:p>
            <a:r>
              <a:rPr lang="zh-CN" altLang="en-US" dirty="0" smtClean="0"/>
              <a:t>何</a:t>
            </a:r>
            <a:r>
              <a:rPr lang="zh-CN" altLang="en-US" dirty="0" smtClean="0"/>
              <a:t>處 </a:t>
            </a:r>
            <a:r>
              <a:rPr lang="en-GB" altLang="zh-CN" dirty="0" err="1" smtClean="0"/>
              <a:t>héchù</a:t>
            </a:r>
            <a:r>
              <a:rPr lang="en-GB" altLang="zh-CN" dirty="0" smtClean="0"/>
              <a:t>: ‘where’</a:t>
            </a:r>
            <a:endParaRPr lang="en-US" altLang="zh-CN" dirty="0" smtClean="0"/>
          </a:p>
          <a:p>
            <a:r>
              <a:rPr lang="zh-CN" altLang="en-US" dirty="0" smtClean="0"/>
              <a:t>何不 </a:t>
            </a:r>
            <a:r>
              <a:rPr lang="en-GB" altLang="zh-CN" dirty="0" err="1" smtClean="0"/>
              <a:t>hébù</a:t>
            </a:r>
            <a:r>
              <a:rPr lang="en-GB" altLang="zh-CN" dirty="0" smtClean="0"/>
              <a:t>: ‘why not’</a:t>
            </a:r>
            <a:endParaRPr lang="en-US" altLang="zh-CN" dirty="0" smtClean="0"/>
          </a:p>
          <a:p>
            <a:r>
              <a:rPr lang="zh-CN" altLang="en-US" dirty="0" smtClean="0"/>
              <a:t>何</a:t>
            </a:r>
            <a:r>
              <a:rPr lang="zh-CN" altLang="en-US" dirty="0" smtClean="0"/>
              <a:t>人 </a:t>
            </a:r>
            <a:r>
              <a:rPr lang="en-GB" altLang="zh-CN" dirty="0" err="1" smtClean="0"/>
              <a:t>hérén</a:t>
            </a:r>
            <a:r>
              <a:rPr lang="en-GB" altLang="zh-CN" dirty="0" smtClean="0"/>
              <a:t>: ‘who’</a:t>
            </a:r>
          </a:p>
          <a:p>
            <a:r>
              <a:rPr lang="zh-CN" altLang="en-US" dirty="0" smtClean="0"/>
              <a:t>誰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shéi</a:t>
            </a:r>
            <a:r>
              <a:rPr lang="en-US" altLang="zh-CN" dirty="0" smtClean="0"/>
              <a:t>: ‘who’</a:t>
            </a:r>
          </a:p>
          <a:p>
            <a:r>
              <a:rPr lang="zh-CN" altLang="en-US" dirty="0" smtClean="0"/>
              <a:t>爲何 </a:t>
            </a:r>
            <a:r>
              <a:rPr lang="en-GB" altLang="zh-CN" dirty="0" err="1" smtClean="0"/>
              <a:t>wèihé</a:t>
            </a:r>
            <a:r>
              <a:rPr lang="en-GB" altLang="zh-CN" dirty="0" smtClean="0"/>
              <a:t>: ‘why’, ‘for what reason’</a:t>
            </a:r>
            <a:endParaRPr lang="en-US" altLang="zh-CN" dirty="0" smtClean="0"/>
          </a:p>
          <a:p>
            <a:r>
              <a:rPr lang="zh-CN" altLang="en-US" dirty="0" smtClean="0"/>
              <a:t>幾 </a:t>
            </a:r>
            <a:r>
              <a:rPr lang="en-GB" altLang="zh-CN" dirty="0" err="1" smtClean="0"/>
              <a:t>jǐ</a:t>
            </a:r>
            <a:r>
              <a:rPr lang="en-GB" altLang="zh-CN" dirty="0" smtClean="0"/>
              <a:t>: ‘how many’</a:t>
            </a:r>
          </a:p>
          <a:p>
            <a:r>
              <a:rPr lang="en-GB" altLang="zh-CN" dirty="0" smtClean="0"/>
              <a:t>Question words are often located at the same position in the clause as the expected answering word, e.g.</a:t>
            </a:r>
          </a:p>
          <a:p>
            <a:r>
              <a:rPr lang="zh-CN" altLang="en-US" dirty="0" smtClean="0"/>
              <a:t>遊人到何</a:t>
            </a:r>
            <a:r>
              <a:rPr lang="zh-CN" altLang="en-US" dirty="0" smtClean="0"/>
              <a:t>處？ </a:t>
            </a:r>
            <a:r>
              <a:rPr lang="zh-CN" altLang="en-US" dirty="0" smtClean="0"/>
              <a:t>遊人</a:t>
            </a:r>
            <a:r>
              <a:rPr lang="zh-CN" altLang="en-US" dirty="0" smtClean="0"/>
              <a:t>到臨洮。</a:t>
            </a:r>
            <a:r>
              <a:rPr lang="en-GB" altLang="zh-CN" dirty="0" smtClean="0"/>
              <a:t>The wanderer has arrived at </a:t>
            </a:r>
            <a:r>
              <a:rPr lang="en-GB" altLang="zh-CN" dirty="0" err="1" smtClean="0"/>
              <a:t>Lintao</a:t>
            </a:r>
            <a:r>
              <a:rPr lang="en-GB" altLang="zh-CN" smtClean="0"/>
              <a:t>.</a:t>
            </a:r>
            <a:endParaRPr lang="en-US" altLang="zh-CN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Pivot verbs/pivotal constructions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en-GB" altLang="zh-CN" dirty="0" smtClean="0"/>
              <a:t>“I asked that he give you this.”</a:t>
            </a:r>
          </a:p>
          <a:p>
            <a:pPr>
              <a:buFont typeface="Wingdings"/>
              <a:buChar char="à"/>
            </a:pPr>
            <a:r>
              <a:rPr lang="en-GB" altLang="zh-CN" dirty="0" smtClean="0">
                <a:sym typeface="Wingdings" pitchFamily="2" charset="2"/>
              </a:rPr>
              <a:t>indirect speech in subjunctive mood</a:t>
            </a:r>
          </a:p>
          <a:p>
            <a:pPr>
              <a:buFont typeface="Wingdings"/>
              <a:buChar char="à"/>
            </a:pPr>
            <a:endParaRPr lang="en-GB" altLang="zh-CN" dirty="0" smtClean="0"/>
          </a:p>
          <a:p>
            <a:pPr>
              <a:buNone/>
            </a:pPr>
            <a:r>
              <a:rPr lang="en-GB" altLang="zh-CN" dirty="0" smtClean="0"/>
              <a:t>“I asked him to give you this.”</a:t>
            </a:r>
          </a:p>
          <a:p>
            <a:pPr>
              <a:buNone/>
            </a:pPr>
            <a:r>
              <a:rPr lang="en-GB" altLang="zh-CN" dirty="0" smtClean="0">
                <a:sym typeface="Wingdings" pitchFamily="2" charset="2"/>
              </a:rPr>
              <a:t> pivotal construction consisting of a</a:t>
            </a:r>
          </a:p>
          <a:p>
            <a:pPr lvl="1"/>
            <a:r>
              <a:rPr lang="en-GB" altLang="zh-CN" dirty="0" smtClean="0">
                <a:sym typeface="Wingdings" pitchFamily="2" charset="2"/>
              </a:rPr>
              <a:t>pivot verb (to ask)</a:t>
            </a:r>
          </a:p>
          <a:p>
            <a:pPr lvl="1"/>
            <a:r>
              <a:rPr lang="en-GB" altLang="zh-CN" dirty="0" smtClean="0">
                <a:sym typeface="Wingdings" pitchFamily="2" charset="2"/>
              </a:rPr>
              <a:t>indirect object (“him”)</a:t>
            </a:r>
          </a:p>
          <a:p>
            <a:pPr lvl="1"/>
            <a:r>
              <a:rPr lang="en-GB" altLang="zh-CN" dirty="0" smtClean="0">
                <a:sym typeface="Wingdings" pitchFamily="2" charset="2"/>
              </a:rPr>
              <a:t>direct object (action, i.e. “to give you this”)</a:t>
            </a:r>
          </a:p>
          <a:p>
            <a:pPr lvl="1"/>
            <a:endParaRPr lang="en-GB" altLang="zh-CN" dirty="0" smtClean="0">
              <a:sym typeface="Wingdings" pitchFamily="2" charset="2"/>
            </a:endParaRPr>
          </a:p>
          <a:p>
            <a:pPr>
              <a:buNone/>
            </a:pPr>
            <a:r>
              <a:rPr lang="en-GB" altLang="zh-CN" dirty="0" smtClean="0">
                <a:sym typeface="Wingdings" pitchFamily="2" charset="2"/>
              </a:rPr>
              <a:t> </a:t>
            </a:r>
            <a:endParaRPr lang="en-GB" altLang="zh-CN" dirty="0" smtClean="0"/>
          </a:p>
          <a:p>
            <a:pPr>
              <a:buNone/>
            </a:pPr>
            <a:endParaRPr lang="en-US" altLang="zh-CN" dirty="0" smtClean="0"/>
          </a:p>
          <a:p>
            <a:pPr marL="731520" lvl="1" indent="-457200">
              <a:buFont typeface="+mj-lt"/>
              <a:buAutoNum type="arabicPeriod"/>
            </a:pPr>
            <a:endParaRPr lang="en-GB" altLang="zh-CN" dirty="0" smtClean="0"/>
          </a:p>
          <a:p>
            <a:endParaRPr lang="en-GB" altLang="zh-CN" dirty="0" smtClean="0"/>
          </a:p>
          <a:p>
            <a:pPr>
              <a:buNone/>
            </a:pPr>
            <a:endParaRPr lang="en-GB" altLang="zh-TW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Pivot verbs/pivotal constructions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1">
              <a:buNone/>
            </a:pPr>
            <a:r>
              <a:rPr lang="en-GB" dirty="0" err="1" smtClean="0"/>
              <a:t>frequentlt</a:t>
            </a:r>
            <a:r>
              <a:rPr lang="en-GB" dirty="0" smtClean="0"/>
              <a:t> used pivot verbs in Chinese are </a:t>
            </a:r>
          </a:p>
          <a:p>
            <a:pPr lvl="1">
              <a:buNone/>
            </a:pPr>
            <a:endParaRPr lang="en-GB" dirty="0" smtClean="0"/>
          </a:p>
          <a:p>
            <a:pPr lvl="1">
              <a:buNone/>
            </a:pPr>
            <a:r>
              <a:rPr lang="en-GB" i="1" dirty="0" err="1" smtClean="0"/>
              <a:t>shi</a:t>
            </a:r>
            <a:r>
              <a:rPr lang="en-GB" dirty="0" smtClean="0"/>
              <a:t>,</a:t>
            </a:r>
            <a:r>
              <a:rPr lang="zh-CN" altLang="en-US" dirty="0" smtClean="0"/>
              <a:t> 使 </a:t>
            </a:r>
            <a:r>
              <a:rPr lang="en-GB" altLang="zh-CN" dirty="0" smtClean="0"/>
              <a:t>‘to let/cause’</a:t>
            </a:r>
          </a:p>
          <a:p>
            <a:pPr lvl="1">
              <a:buNone/>
            </a:pPr>
            <a:r>
              <a:rPr lang="en-GB" i="1" dirty="0" smtClean="0"/>
              <a:t>ling</a:t>
            </a:r>
            <a:r>
              <a:rPr lang="zh-CN" altLang="en-US" i="1" dirty="0" smtClean="0"/>
              <a:t> </a:t>
            </a:r>
            <a:r>
              <a:rPr lang="zh-CN" altLang="en-US" dirty="0" smtClean="0"/>
              <a:t>令 </a:t>
            </a:r>
            <a:r>
              <a:rPr lang="en-GB" altLang="zh-CN" dirty="0" smtClean="0"/>
              <a:t>‘to make’, ‘to command’</a:t>
            </a:r>
            <a:endParaRPr lang="en-GB" altLang="zh-CN" dirty="0" smtClean="0"/>
          </a:p>
          <a:p>
            <a:pPr lvl="1">
              <a:buNone/>
            </a:pPr>
            <a:r>
              <a:rPr lang="en-GB" i="1" dirty="0" err="1" smtClean="0"/>
              <a:t>quan</a:t>
            </a:r>
            <a:r>
              <a:rPr lang="en-GB" dirty="0" smtClean="0"/>
              <a:t> </a:t>
            </a:r>
            <a:r>
              <a:rPr lang="zh-CN" altLang="en-US" dirty="0" smtClean="0"/>
              <a:t>勸 </a:t>
            </a:r>
            <a:r>
              <a:rPr lang="en-GB" altLang="zh-CN" dirty="0" smtClean="0"/>
              <a:t>‘to urge’</a:t>
            </a:r>
          </a:p>
          <a:p>
            <a:pPr lvl="1">
              <a:buNone/>
            </a:pPr>
            <a:endParaRPr lang="en-GB" dirty="0" smtClean="0"/>
          </a:p>
          <a:p>
            <a:pPr lvl="1">
              <a:buNone/>
            </a:pPr>
            <a:r>
              <a:rPr lang="zh-TW" altLang="en-US" u="sng" dirty="0" smtClean="0"/>
              <a:t>亞父</a:t>
            </a:r>
            <a:r>
              <a:rPr lang="zh-TW" altLang="en-US" dirty="0" smtClean="0"/>
              <a:t>勸</a:t>
            </a:r>
            <a:r>
              <a:rPr lang="zh-TW" altLang="en-US" u="sng" dirty="0" smtClean="0"/>
              <a:t>項羽</a:t>
            </a:r>
            <a:r>
              <a:rPr lang="zh-TW" altLang="en-US" dirty="0" smtClean="0"/>
              <a:t>擊沛</a:t>
            </a:r>
            <a:r>
              <a:rPr lang="zh-TW" altLang="en-US" dirty="0" smtClean="0"/>
              <a:t>公 </a:t>
            </a:r>
            <a:r>
              <a:rPr lang="en-GB" altLang="zh-TW" dirty="0" smtClean="0"/>
              <a:t>‘</a:t>
            </a:r>
            <a:r>
              <a:rPr lang="en-GB" altLang="zh-TW" dirty="0" err="1" smtClean="0"/>
              <a:t>Yafu</a:t>
            </a:r>
            <a:r>
              <a:rPr lang="en-GB" altLang="zh-TW" dirty="0" smtClean="0"/>
              <a:t> urged Xiang Yu to attack the Duke of Pei’</a:t>
            </a:r>
          </a:p>
          <a:p>
            <a:pPr lvl="1">
              <a:buNone/>
            </a:pPr>
            <a:r>
              <a:rPr lang="zh-TW" altLang="en-US" dirty="0" smtClean="0"/>
              <a:t>五色令人目盲；五音令人耳聾；五味令人口</a:t>
            </a:r>
            <a:r>
              <a:rPr lang="zh-TW" altLang="en-US" dirty="0" smtClean="0"/>
              <a:t>爽</a:t>
            </a:r>
            <a:endParaRPr lang="en-GB" altLang="zh-TW" dirty="0" smtClean="0"/>
          </a:p>
          <a:p>
            <a:pPr lvl="1">
              <a:buNone/>
            </a:pPr>
            <a:r>
              <a:rPr lang="en-GB" dirty="0" smtClean="0"/>
              <a:t>‘The Five Colours cause people’s eyes to go blind;  the Five Tones cause people’s ears to become deaf; the Five Flavours cause people’s mouths to become clear’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gin">
  <a:themeElements>
    <a:clrScheme name="Origin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Origin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rigin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1406</TotalTime>
  <Words>294</Words>
  <Application>Microsoft Office PowerPoint</Application>
  <PresentationFormat>On-screen Show (4:3)</PresentationFormat>
  <Paragraphs>50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Origin</vt:lpstr>
      <vt:lpstr>Lesson 6 Compound sentences</vt:lpstr>
      <vt:lpstr>Questions</vt:lpstr>
      <vt:lpstr>Question words</vt:lpstr>
      <vt:lpstr>Pivot verbs/pivotal constructions</vt:lpstr>
      <vt:lpstr>Pivot verbs/pivotal constructions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Nominal Sentences</dc:title>
  <dc:creator>Thomas</dc:creator>
  <cp:lastModifiedBy>Thomas</cp:lastModifiedBy>
  <cp:revision>90</cp:revision>
  <dcterms:created xsi:type="dcterms:W3CDTF">2012-02-02T07:21:05Z</dcterms:created>
  <dcterms:modified xsi:type="dcterms:W3CDTF">2014-10-22T08:06:09Z</dcterms:modified>
</cp:coreProperties>
</file>