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0" y="5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3932-3784-4E15-B220-4BD83951B24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A7F9251-C930-4786-AABE-56AC3D5270B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BFE3DF-D932-4E68-8363-552BF1435AA1}"/>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5F531B2E-0FB6-48E5-8994-DDE8BDF16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4C7B9-0602-41A9-BE24-699045ED6A9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016587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A84C-E109-4CC8-918F-E6508DEC2F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9DC162-8AB7-448C-8AD6-DFE8078B51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BA438-63A7-4493-BDA8-11AD0EF53BE6}"/>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3E83FC7C-CEDC-4C72-AD1B-634E186FC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CFF4E-5233-44EA-A897-05B7C37C5DB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81635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4FBE-900B-43A1-AB16-EBC37F5133AB}"/>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8D948A-9369-4356-8426-DACD60F1ABC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EC9DBC-0D27-4D18-8445-147E1077281D}"/>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91EBD5FA-8B92-489B-A308-05CEF069FE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AB891-AFB8-41BB-9392-2ACC26EFADB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16930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41F0-A479-4ED5-8BCA-35CD237FD3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896DCC-0497-4323-9385-04A607CC73E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AD89F2-C5B0-4810-889B-D5D08415625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5CC9AD-D400-4359-AA99-02C3F3498959}"/>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6" name="Footer Placeholder 5">
            <a:extLst>
              <a:ext uri="{FF2B5EF4-FFF2-40B4-BE49-F238E27FC236}">
                <a16:creationId xmlns:a16="http://schemas.microsoft.com/office/drawing/2014/main" id="{77657AFF-C530-444C-B428-E59ADB22F2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D21763-3F85-42F9-8153-A923D6C6E63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606156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EDB1-EF6B-42E9-9BB8-870AC96E51B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6F2550-D607-4827-9863-A4B8EBB16D4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3C391232-5745-4D71-9272-CF0142D9BEA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83F3E9-3DBD-4F60-9D56-779B0092396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B902083-7D69-4DA7-8FFA-13FCE616999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B3066A-EC9C-4D78-9B16-62375FF9F6B6}"/>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8" name="Footer Placeholder 7">
            <a:extLst>
              <a:ext uri="{FF2B5EF4-FFF2-40B4-BE49-F238E27FC236}">
                <a16:creationId xmlns:a16="http://schemas.microsoft.com/office/drawing/2014/main" id="{DADAC94B-C10F-4666-8432-7B719179A1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29398-954E-4D23-B5AD-E38F8653F7DA}"/>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31605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A960-C3C0-4F3A-B00D-1A7D48C5F4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57AA6A-D593-4B19-80F5-AA91796390E2}"/>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4" name="Footer Placeholder 3">
            <a:extLst>
              <a:ext uri="{FF2B5EF4-FFF2-40B4-BE49-F238E27FC236}">
                <a16:creationId xmlns:a16="http://schemas.microsoft.com/office/drawing/2014/main" id="{3BEE0EF4-83C4-45EE-89E8-545AFC7D6B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789B19-5079-4D69-938F-B318A54D955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66557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D5F9F4-CBCB-4EEC-A2C0-E397E5CFE8F0}"/>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3" name="Footer Placeholder 2">
            <a:extLst>
              <a:ext uri="{FF2B5EF4-FFF2-40B4-BE49-F238E27FC236}">
                <a16:creationId xmlns:a16="http://schemas.microsoft.com/office/drawing/2014/main" id="{E7C7F8DF-6464-43FF-B38F-A6422642FE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B08C78-D3A8-49A8-A7AA-E7200A6A838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91390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4463-740C-44E8-B73E-AA41BE966F2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87E195-B554-4179-BDAC-F72DC02DCA8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F708C4-5B5E-46A9-A84A-B9994DD5DCF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B3C55F-4E2A-47C1-B6DD-20418347DC6E}"/>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6" name="Footer Placeholder 5">
            <a:extLst>
              <a:ext uri="{FF2B5EF4-FFF2-40B4-BE49-F238E27FC236}">
                <a16:creationId xmlns:a16="http://schemas.microsoft.com/office/drawing/2014/main" id="{603CB35F-D944-4BFA-8283-78808ADFAF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76FF24-5374-42A0-B4B9-830F292FFB49}"/>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3761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72F3-54F6-4889-ACD4-4537ADFBE62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6040B9-DF07-4B17-81FA-738B9EE9396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4636391-3454-45C2-8236-3700BBB045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E7E0874-849C-40AB-A463-CD8234901165}"/>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6" name="Footer Placeholder 5">
            <a:extLst>
              <a:ext uri="{FF2B5EF4-FFF2-40B4-BE49-F238E27FC236}">
                <a16:creationId xmlns:a16="http://schemas.microsoft.com/office/drawing/2014/main" id="{7ECDFE23-5FD6-4EC4-9C72-CA1565EC77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F696AB-27EE-4C0C-8FEE-E63D3C55CA9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94890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0C992-4A3C-4794-9C06-F055E0FC15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E09071-7866-4EEE-87F5-A061DBF2B3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0D4E4E-5791-4AA1-AA6F-31F3618B38B5}"/>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3F34C59B-5596-4EEE-AAFB-9CC526D43E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D3FAF-D90C-426E-8290-C266B647F90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772360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D10600-0474-4239-910B-4CD39A31C20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D148A0-FCEF-4A23-8A8A-FE03E7FDA5F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EDADF-54FD-4CDA-9A49-F2CE29197D42}"/>
              </a:ext>
            </a:extLst>
          </p:cNvPr>
          <p:cNvSpPr>
            <a:spLocks noGrp="1"/>
          </p:cNvSpPr>
          <p:nvPr>
            <p:ph type="dt" sz="half" idx="10"/>
          </p:nvPr>
        </p:nvSpPr>
        <p:spPr/>
        <p:txBody>
          <a:body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475ECC61-47D5-45F0-982B-40185B12F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752E78-A6A4-4473-94EF-6AF8B15ECCE9}"/>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6157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200" b="1" i="0">
                <a:solidFill>
                  <a:srgbClr val="EC7C30"/>
                </a:solidFill>
                <a:latin typeface="Arial"/>
                <a:cs typeface="Arial"/>
              </a:defRPr>
            </a:lvl1pPr>
          </a:lstStyle>
          <a:p>
            <a:endParaRPr/>
          </a:p>
        </p:txBody>
      </p:sp>
      <p:sp>
        <p:nvSpPr>
          <p:cNvPr id="3" name="Holder 3"/>
          <p:cNvSpPr>
            <a:spLocks noGrp="1"/>
          </p:cNvSpPr>
          <p:nvPr>
            <p:ph sz="half" idx="2"/>
          </p:nvPr>
        </p:nvSpPr>
        <p:spPr>
          <a:xfrm>
            <a:off x="497535" y="1791496"/>
            <a:ext cx="3601085" cy="3688079"/>
          </a:xfrm>
          <a:prstGeom prst="rect">
            <a:avLst/>
          </a:prstGeom>
        </p:spPr>
        <p:txBody>
          <a:bodyPr wrap="square" lIns="0" tIns="0" rIns="0" bIns="0">
            <a:spAutoFit/>
          </a:bodyPr>
          <a:lstStyle>
            <a:lvl1pPr>
              <a:defRPr sz="2400" b="1" i="0">
                <a:solidFill>
                  <a:srgbClr val="CC0000"/>
                </a:solidFill>
                <a:latin typeface="Arial"/>
                <a:cs typeface="Arial"/>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1/9/2023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57466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9E5C89-FE62-4EFA-82FC-387CB1404CD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ECDFC-9BF4-4F24-A534-10DA0A8A696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52B52D-48B5-4A0A-AEB8-9C70FDD7E47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D8BD707-D9CF-40AE-B4C6-C98DA3205C09}" type="datetimeFigureOut">
              <a:rPr lang="en-US" smtClean="0"/>
              <a:t>1/9/2023</a:t>
            </a:fld>
            <a:endParaRPr lang="en-US"/>
          </a:p>
        </p:txBody>
      </p:sp>
      <p:sp>
        <p:nvSpPr>
          <p:cNvPr id="5" name="Footer Placeholder 4">
            <a:extLst>
              <a:ext uri="{FF2B5EF4-FFF2-40B4-BE49-F238E27FC236}">
                <a16:creationId xmlns:a16="http://schemas.microsoft.com/office/drawing/2014/main" id="{04056C26-4A2A-4F8D-8A2F-0925352A1F5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33F03-8BA3-4C7A-873B-F5724866CA9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424451246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ISj8BECf40Q"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518917" y="4827778"/>
            <a:ext cx="4177029" cy="1248419"/>
          </a:xfrm>
          <a:prstGeom prst="rect">
            <a:avLst/>
          </a:prstGeom>
        </p:spPr>
        <p:txBody>
          <a:bodyPr vert="horz" wrap="square" lIns="0" tIns="12065" rIns="0" bIns="0" rtlCol="0">
            <a:spAutoFit/>
          </a:bodyPr>
          <a:lstStyle/>
          <a:p>
            <a:pPr algn="ctr">
              <a:lnSpc>
                <a:spcPct val="100000"/>
              </a:lnSpc>
              <a:spcBef>
                <a:spcPts val="95"/>
              </a:spcBef>
            </a:pPr>
            <a:r>
              <a:rPr sz="2800" b="1" spc="-10" dirty="0">
                <a:latin typeface="Calibri"/>
                <a:cs typeface="Calibri"/>
              </a:rPr>
              <a:t>Multinationals</a:t>
            </a:r>
            <a:r>
              <a:rPr sz="2800" b="1" spc="20" dirty="0">
                <a:latin typeface="Calibri"/>
                <a:cs typeface="Calibri"/>
              </a:rPr>
              <a:t> </a:t>
            </a:r>
            <a:r>
              <a:rPr sz="2800" b="1" spc="-15" dirty="0">
                <a:latin typeface="Calibri"/>
                <a:cs typeface="Calibri"/>
              </a:rPr>
              <a:t>Corporations</a:t>
            </a:r>
            <a:endParaRPr lang="de-DE" sz="2800" b="1" spc="-15" dirty="0">
              <a:latin typeface="Calibri"/>
              <a:cs typeface="Calibri"/>
            </a:endParaRPr>
          </a:p>
          <a:p>
            <a:pPr algn="ctr">
              <a:lnSpc>
                <a:spcPct val="100000"/>
              </a:lnSpc>
              <a:spcBef>
                <a:spcPts val="95"/>
              </a:spcBef>
            </a:pPr>
            <a:r>
              <a:rPr lang="en-GB" sz="2800" b="1" spc="-15" dirty="0">
                <a:latin typeface="Calibri"/>
                <a:cs typeface="Calibri"/>
              </a:rPr>
              <a:t>Dr Zahra Mohammadnazari</a:t>
            </a:r>
            <a:endParaRPr sz="2800" dirty="0">
              <a:latin typeface="Calibri"/>
              <a:cs typeface="Calibri"/>
            </a:endParaRPr>
          </a:p>
          <a:p>
            <a:pPr>
              <a:lnSpc>
                <a:spcPct val="100000"/>
              </a:lnSpc>
              <a:spcBef>
                <a:spcPts val="40"/>
              </a:spcBef>
            </a:pPr>
            <a:endParaRPr sz="2350" dirty="0">
              <a:latin typeface="Calibri"/>
              <a:cs typeface="Calibri"/>
            </a:endParaRPr>
          </a:p>
        </p:txBody>
      </p:sp>
      <p:pic>
        <p:nvPicPr>
          <p:cNvPr id="4" name="Picture 3">
            <a:extLst>
              <a:ext uri="{FF2B5EF4-FFF2-40B4-BE49-F238E27FC236}">
                <a16:creationId xmlns:a16="http://schemas.microsoft.com/office/drawing/2014/main" id="{FAE6E1C3-F7F7-4A94-A3B9-70435C20F92E}"/>
              </a:ext>
            </a:extLst>
          </p:cNvPr>
          <p:cNvPicPr>
            <a:picLocks noChangeAspect="1"/>
          </p:cNvPicPr>
          <p:nvPr/>
        </p:nvPicPr>
        <p:blipFill>
          <a:blip r:embed="rId2"/>
          <a:stretch>
            <a:fillRect/>
          </a:stretch>
        </p:blipFill>
        <p:spPr>
          <a:xfrm>
            <a:off x="295275" y="228600"/>
            <a:ext cx="8553450" cy="42672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22528"/>
            <a:ext cx="6703059" cy="953135"/>
          </a:xfrm>
          <a:prstGeom prst="rect">
            <a:avLst/>
          </a:prstGeom>
        </p:spPr>
        <p:txBody>
          <a:bodyPr vert="horz" wrap="square" lIns="0" tIns="67945" rIns="0" bIns="0" rtlCol="0">
            <a:spAutoFit/>
          </a:bodyPr>
          <a:lstStyle/>
          <a:p>
            <a:pPr marL="12700" marR="5080">
              <a:lnSpc>
                <a:spcPts val="3460"/>
              </a:lnSpc>
              <a:spcBef>
                <a:spcPts val="535"/>
              </a:spcBef>
            </a:pPr>
            <a:r>
              <a:rPr dirty="0"/>
              <a:t>HRM in </a:t>
            </a:r>
            <a:r>
              <a:rPr spc="-5" dirty="0"/>
              <a:t>Multinational </a:t>
            </a:r>
            <a:r>
              <a:rPr dirty="0"/>
              <a:t> Organisations</a:t>
            </a:r>
            <a:r>
              <a:rPr spc="-60" dirty="0"/>
              <a:t> </a:t>
            </a:r>
            <a:r>
              <a:rPr dirty="0"/>
              <a:t>and</a:t>
            </a:r>
            <a:r>
              <a:rPr spc="-45" dirty="0"/>
              <a:t> </a:t>
            </a:r>
            <a:r>
              <a:rPr dirty="0"/>
              <a:t>HRM</a:t>
            </a:r>
            <a:r>
              <a:rPr spc="-10" dirty="0"/>
              <a:t> </a:t>
            </a:r>
            <a:r>
              <a:rPr spc="-5" dirty="0"/>
              <a:t>Strategies</a:t>
            </a:r>
          </a:p>
        </p:txBody>
      </p:sp>
      <p:sp>
        <p:nvSpPr>
          <p:cNvPr id="3" name="object 3"/>
          <p:cNvSpPr txBox="1"/>
          <p:nvPr/>
        </p:nvSpPr>
        <p:spPr>
          <a:xfrm>
            <a:off x="618540" y="1697482"/>
            <a:ext cx="7856220" cy="2789555"/>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52525"/>
                </a:solidFill>
                <a:latin typeface="Arial MT"/>
                <a:cs typeface="Arial MT"/>
              </a:rPr>
              <a:t>At</a:t>
            </a:r>
            <a:r>
              <a:rPr sz="2400" spc="-15" dirty="0">
                <a:solidFill>
                  <a:srgbClr val="252525"/>
                </a:solidFill>
                <a:latin typeface="Arial MT"/>
                <a:cs typeface="Arial MT"/>
              </a:rPr>
              <a:t> </a:t>
            </a:r>
            <a:r>
              <a:rPr sz="2400" dirty="0">
                <a:solidFill>
                  <a:srgbClr val="252525"/>
                </a:solidFill>
                <a:latin typeface="Arial MT"/>
                <a:cs typeface="Arial MT"/>
              </a:rPr>
              <a:t>the </a:t>
            </a:r>
            <a:r>
              <a:rPr sz="2400" spc="-5" dirty="0">
                <a:solidFill>
                  <a:srgbClr val="252525"/>
                </a:solidFill>
                <a:latin typeface="Arial MT"/>
                <a:cs typeface="Arial MT"/>
              </a:rPr>
              <a:t>end</a:t>
            </a:r>
            <a:r>
              <a:rPr sz="2400" spc="10" dirty="0">
                <a:solidFill>
                  <a:srgbClr val="252525"/>
                </a:solidFill>
                <a:latin typeface="Arial MT"/>
                <a:cs typeface="Arial MT"/>
              </a:rPr>
              <a:t> </a:t>
            </a:r>
            <a:r>
              <a:rPr sz="2400" dirty="0">
                <a:solidFill>
                  <a:srgbClr val="252525"/>
                </a:solidFill>
                <a:latin typeface="Arial MT"/>
                <a:cs typeface="Arial MT"/>
              </a:rPr>
              <a:t>of</a:t>
            </a:r>
            <a:r>
              <a:rPr sz="2400" spc="-5" dirty="0">
                <a:solidFill>
                  <a:srgbClr val="252525"/>
                </a:solidFill>
                <a:latin typeface="Arial MT"/>
                <a:cs typeface="Arial MT"/>
              </a:rPr>
              <a:t> this</a:t>
            </a:r>
            <a:r>
              <a:rPr sz="2400" spc="-10" dirty="0">
                <a:solidFill>
                  <a:srgbClr val="252525"/>
                </a:solidFill>
                <a:latin typeface="Arial MT"/>
                <a:cs typeface="Arial MT"/>
              </a:rPr>
              <a:t> </a:t>
            </a:r>
            <a:r>
              <a:rPr sz="2400" spc="-5" dirty="0">
                <a:solidFill>
                  <a:srgbClr val="252525"/>
                </a:solidFill>
                <a:latin typeface="Arial MT"/>
                <a:cs typeface="Arial MT"/>
              </a:rPr>
              <a:t>session</a:t>
            </a:r>
            <a:r>
              <a:rPr sz="2400" spc="20" dirty="0">
                <a:solidFill>
                  <a:srgbClr val="252525"/>
                </a:solidFill>
                <a:latin typeface="Arial MT"/>
                <a:cs typeface="Arial MT"/>
              </a:rPr>
              <a:t> </a:t>
            </a:r>
            <a:r>
              <a:rPr sz="2400" spc="-5" dirty="0">
                <a:solidFill>
                  <a:srgbClr val="252525"/>
                </a:solidFill>
                <a:latin typeface="Arial MT"/>
                <a:cs typeface="Arial MT"/>
              </a:rPr>
              <a:t>you should</a:t>
            </a:r>
            <a:r>
              <a:rPr sz="2400" spc="20" dirty="0">
                <a:solidFill>
                  <a:srgbClr val="252525"/>
                </a:solidFill>
                <a:latin typeface="Arial MT"/>
                <a:cs typeface="Arial MT"/>
              </a:rPr>
              <a:t> </a:t>
            </a:r>
            <a:r>
              <a:rPr sz="2400" spc="-5" dirty="0">
                <a:solidFill>
                  <a:srgbClr val="252525"/>
                </a:solidFill>
                <a:latin typeface="Arial MT"/>
                <a:cs typeface="Arial MT"/>
              </a:rPr>
              <a:t>be</a:t>
            </a:r>
            <a:r>
              <a:rPr sz="2400" dirty="0">
                <a:solidFill>
                  <a:srgbClr val="252525"/>
                </a:solidFill>
                <a:latin typeface="Arial MT"/>
                <a:cs typeface="Arial MT"/>
              </a:rPr>
              <a:t> </a:t>
            </a:r>
            <a:r>
              <a:rPr sz="2400" spc="-5" dirty="0">
                <a:solidFill>
                  <a:srgbClr val="252525"/>
                </a:solidFill>
                <a:latin typeface="Arial MT"/>
                <a:cs typeface="Arial MT"/>
              </a:rPr>
              <a:t>able</a:t>
            </a:r>
            <a:r>
              <a:rPr sz="2400" spc="5" dirty="0">
                <a:solidFill>
                  <a:srgbClr val="252525"/>
                </a:solidFill>
                <a:latin typeface="Arial MT"/>
                <a:cs typeface="Arial MT"/>
              </a:rPr>
              <a:t> </a:t>
            </a:r>
            <a:r>
              <a:rPr sz="2400" dirty="0">
                <a:solidFill>
                  <a:srgbClr val="252525"/>
                </a:solidFill>
                <a:latin typeface="Arial MT"/>
                <a:cs typeface="Arial MT"/>
              </a:rPr>
              <a:t>to:</a:t>
            </a:r>
            <a:endParaRPr sz="2400">
              <a:latin typeface="Arial MT"/>
              <a:cs typeface="Arial MT"/>
            </a:endParaRPr>
          </a:p>
          <a:p>
            <a:pPr marL="184785" indent="-172720">
              <a:lnSpc>
                <a:spcPct val="100000"/>
              </a:lnSpc>
              <a:spcBef>
                <a:spcPts val="2240"/>
              </a:spcBef>
              <a:buSzPct val="89583"/>
              <a:buFont typeface="Wingdings"/>
              <a:buChar char=""/>
              <a:tabLst>
                <a:tab pos="185420" algn="l"/>
              </a:tabLst>
            </a:pPr>
            <a:r>
              <a:rPr sz="2400" spc="-5" dirty="0">
                <a:solidFill>
                  <a:srgbClr val="252525"/>
                </a:solidFill>
                <a:latin typeface="Arial MT"/>
                <a:cs typeface="Arial MT"/>
              </a:rPr>
              <a:t>Understand</a:t>
            </a:r>
            <a:r>
              <a:rPr sz="2400" spc="20" dirty="0">
                <a:solidFill>
                  <a:srgbClr val="252525"/>
                </a:solidFill>
                <a:latin typeface="Arial MT"/>
                <a:cs typeface="Arial MT"/>
              </a:rPr>
              <a:t> </a:t>
            </a:r>
            <a:r>
              <a:rPr sz="2400" spc="-5" dirty="0">
                <a:solidFill>
                  <a:srgbClr val="252525"/>
                </a:solidFill>
                <a:latin typeface="Arial MT"/>
                <a:cs typeface="Arial MT"/>
              </a:rPr>
              <a:t>what</a:t>
            </a:r>
            <a:r>
              <a:rPr sz="2400" dirty="0">
                <a:solidFill>
                  <a:srgbClr val="252525"/>
                </a:solidFill>
                <a:latin typeface="Arial MT"/>
                <a:cs typeface="Arial MT"/>
              </a:rPr>
              <a:t> is meant</a:t>
            </a:r>
            <a:r>
              <a:rPr sz="2400" spc="-10" dirty="0">
                <a:solidFill>
                  <a:srgbClr val="252525"/>
                </a:solidFill>
                <a:latin typeface="Arial MT"/>
                <a:cs typeface="Arial MT"/>
              </a:rPr>
              <a:t> </a:t>
            </a:r>
            <a:r>
              <a:rPr sz="2400" dirty="0">
                <a:solidFill>
                  <a:srgbClr val="252525"/>
                </a:solidFill>
                <a:latin typeface="Arial MT"/>
                <a:cs typeface="Arial MT"/>
              </a:rPr>
              <a:t>by</a:t>
            </a:r>
            <a:r>
              <a:rPr sz="2400" spc="5" dirty="0">
                <a:solidFill>
                  <a:srgbClr val="252525"/>
                </a:solidFill>
                <a:latin typeface="Arial MT"/>
                <a:cs typeface="Arial MT"/>
              </a:rPr>
              <a:t> </a:t>
            </a:r>
            <a:r>
              <a:rPr sz="2400" spc="-5" dirty="0">
                <a:solidFill>
                  <a:srgbClr val="252525"/>
                </a:solidFill>
                <a:latin typeface="Arial MT"/>
                <a:cs typeface="Arial MT"/>
              </a:rPr>
              <a:t>multinational</a:t>
            </a:r>
            <a:r>
              <a:rPr sz="2400" spc="25" dirty="0">
                <a:solidFill>
                  <a:srgbClr val="252525"/>
                </a:solidFill>
                <a:latin typeface="Arial MT"/>
                <a:cs typeface="Arial MT"/>
              </a:rPr>
              <a:t> </a:t>
            </a:r>
            <a:r>
              <a:rPr sz="2400" dirty="0">
                <a:solidFill>
                  <a:srgbClr val="252525"/>
                </a:solidFill>
                <a:latin typeface="Arial MT"/>
                <a:cs typeface="Arial MT"/>
              </a:rPr>
              <a:t>corporation</a:t>
            </a:r>
            <a:endParaRPr sz="2400">
              <a:latin typeface="Arial MT"/>
              <a:cs typeface="Arial MT"/>
            </a:endParaRPr>
          </a:p>
          <a:p>
            <a:pPr marL="184785">
              <a:lnSpc>
                <a:spcPct val="100000"/>
              </a:lnSpc>
              <a:spcBef>
                <a:spcPts val="1445"/>
              </a:spcBef>
            </a:pPr>
            <a:r>
              <a:rPr sz="2400" spc="-5" dirty="0">
                <a:solidFill>
                  <a:srgbClr val="252525"/>
                </a:solidFill>
                <a:latin typeface="Arial MT"/>
                <a:cs typeface="Arial MT"/>
              </a:rPr>
              <a:t>(MNC);</a:t>
            </a:r>
            <a:endParaRPr sz="2400">
              <a:latin typeface="Arial MT"/>
              <a:cs typeface="Arial MT"/>
            </a:endParaRPr>
          </a:p>
          <a:p>
            <a:pPr marL="184785" marR="5080" indent="-172720">
              <a:lnSpc>
                <a:spcPct val="150100"/>
              </a:lnSpc>
              <a:spcBef>
                <a:spcPts val="790"/>
              </a:spcBef>
              <a:buSzPct val="89583"/>
              <a:buFont typeface="Wingdings"/>
              <a:buChar char=""/>
              <a:tabLst>
                <a:tab pos="185420" algn="l"/>
              </a:tabLst>
            </a:pPr>
            <a:r>
              <a:rPr sz="2400" spc="-5" dirty="0">
                <a:solidFill>
                  <a:srgbClr val="252525"/>
                </a:solidFill>
                <a:latin typeface="Arial MT"/>
                <a:cs typeface="Arial MT"/>
              </a:rPr>
              <a:t>Show</a:t>
            </a:r>
            <a:r>
              <a:rPr sz="2400" spc="10" dirty="0">
                <a:solidFill>
                  <a:srgbClr val="252525"/>
                </a:solidFill>
                <a:latin typeface="Arial MT"/>
                <a:cs typeface="Arial MT"/>
              </a:rPr>
              <a:t> </a:t>
            </a:r>
            <a:r>
              <a:rPr sz="2400" spc="-5" dirty="0">
                <a:solidFill>
                  <a:srgbClr val="252525"/>
                </a:solidFill>
                <a:latin typeface="Arial MT"/>
                <a:cs typeface="Arial MT"/>
              </a:rPr>
              <a:t>an</a:t>
            </a:r>
            <a:r>
              <a:rPr sz="2400" spc="5" dirty="0">
                <a:solidFill>
                  <a:srgbClr val="252525"/>
                </a:solidFill>
                <a:latin typeface="Arial MT"/>
                <a:cs typeface="Arial MT"/>
              </a:rPr>
              <a:t> </a:t>
            </a:r>
            <a:r>
              <a:rPr sz="2400" spc="-5" dirty="0">
                <a:solidFill>
                  <a:srgbClr val="252525"/>
                </a:solidFill>
                <a:latin typeface="Arial MT"/>
                <a:cs typeface="Arial MT"/>
              </a:rPr>
              <a:t>awareness</a:t>
            </a:r>
            <a:r>
              <a:rPr sz="2400" spc="25" dirty="0">
                <a:solidFill>
                  <a:srgbClr val="252525"/>
                </a:solidFill>
                <a:latin typeface="Arial MT"/>
                <a:cs typeface="Arial MT"/>
              </a:rPr>
              <a:t> </a:t>
            </a:r>
            <a:r>
              <a:rPr sz="2400" spc="-5" dirty="0">
                <a:solidFill>
                  <a:srgbClr val="252525"/>
                </a:solidFill>
                <a:latin typeface="Arial MT"/>
                <a:cs typeface="Arial MT"/>
              </a:rPr>
              <a:t>and</a:t>
            </a:r>
            <a:r>
              <a:rPr sz="2400" spc="10" dirty="0">
                <a:solidFill>
                  <a:srgbClr val="252525"/>
                </a:solidFill>
                <a:latin typeface="Arial MT"/>
                <a:cs typeface="Arial MT"/>
              </a:rPr>
              <a:t> </a:t>
            </a:r>
            <a:r>
              <a:rPr sz="2400" spc="-5" dirty="0">
                <a:solidFill>
                  <a:srgbClr val="252525"/>
                </a:solidFill>
                <a:latin typeface="Arial MT"/>
                <a:cs typeface="Arial MT"/>
              </a:rPr>
              <a:t>understanding</a:t>
            </a:r>
            <a:r>
              <a:rPr sz="2400" spc="40" dirty="0">
                <a:solidFill>
                  <a:srgbClr val="252525"/>
                </a:solidFill>
                <a:latin typeface="Arial MT"/>
                <a:cs typeface="Arial MT"/>
              </a:rPr>
              <a:t> </a:t>
            </a:r>
            <a:r>
              <a:rPr sz="2400" dirty="0">
                <a:solidFill>
                  <a:srgbClr val="252525"/>
                </a:solidFill>
                <a:latin typeface="Arial MT"/>
                <a:cs typeface="Arial MT"/>
              </a:rPr>
              <a:t>of</a:t>
            </a:r>
            <a:r>
              <a:rPr sz="2400" spc="5" dirty="0">
                <a:solidFill>
                  <a:srgbClr val="252525"/>
                </a:solidFill>
                <a:latin typeface="Arial MT"/>
                <a:cs typeface="Arial MT"/>
              </a:rPr>
              <a:t> </a:t>
            </a:r>
            <a:r>
              <a:rPr sz="2400" spc="-10" dirty="0">
                <a:solidFill>
                  <a:srgbClr val="252525"/>
                </a:solidFill>
                <a:latin typeface="Arial MT"/>
                <a:cs typeface="Arial MT"/>
              </a:rPr>
              <a:t>different</a:t>
            </a:r>
            <a:r>
              <a:rPr sz="2400" spc="20" dirty="0">
                <a:solidFill>
                  <a:srgbClr val="252525"/>
                </a:solidFill>
                <a:latin typeface="Arial MT"/>
                <a:cs typeface="Arial MT"/>
              </a:rPr>
              <a:t> </a:t>
            </a:r>
            <a:r>
              <a:rPr sz="2400" spc="-5" dirty="0">
                <a:solidFill>
                  <a:srgbClr val="252525"/>
                </a:solidFill>
                <a:latin typeface="Arial MT"/>
                <a:cs typeface="Arial MT"/>
              </a:rPr>
              <a:t>MNC </a:t>
            </a:r>
            <a:r>
              <a:rPr sz="2400" spc="-650" dirty="0">
                <a:solidFill>
                  <a:srgbClr val="252525"/>
                </a:solidFill>
                <a:latin typeface="Arial MT"/>
                <a:cs typeface="Arial MT"/>
              </a:rPr>
              <a:t> </a:t>
            </a:r>
            <a:r>
              <a:rPr sz="2400" spc="-5" dirty="0">
                <a:solidFill>
                  <a:srgbClr val="252525"/>
                </a:solidFill>
                <a:latin typeface="Arial MT"/>
                <a:cs typeface="Arial MT"/>
              </a:rPr>
              <a:t>classifications</a:t>
            </a:r>
            <a:endParaRPr sz="2400">
              <a:latin typeface="Arial MT"/>
              <a:cs typeface="Arial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16433"/>
            <a:ext cx="3480435" cy="574040"/>
          </a:xfrm>
          <a:prstGeom prst="rect">
            <a:avLst/>
          </a:prstGeom>
        </p:spPr>
        <p:txBody>
          <a:bodyPr vert="horz" wrap="square" lIns="0" tIns="12700" rIns="0" bIns="0" rtlCol="0">
            <a:spAutoFit/>
          </a:bodyPr>
          <a:lstStyle/>
          <a:p>
            <a:pPr marL="12700">
              <a:lnSpc>
                <a:spcPct val="100000"/>
              </a:lnSpc>
              <a:spcBef>
                <a:spcPts val="100"/>
              </a:spcBef>
            </a:pPr>
            <a:r>
              <a:rPr sz="3600" dirty="0"/>
              <a:t>What</a:t>
            </a:r>
            <a:r>
              <a:rPr sz="3600" spc="-30" dirty="0"/>
              <a:t> </a:t>
            </a:r>
            <a:r>
              <a:rPr sz="3600" dirty="0"/>
              <a:t>is</a:t>
            </a:r>
            <a:r>
              <a:rPr sz="3600" spc="-25" dirty="0"/>
              <a:t> </a:t>
            </a:r>
            <a:r>
              <a:rPr sz="3600" dirty="0"/>
              <a:t>an</a:t>
            </a:r>
            <a:r>
              <a:rPr sz="3600" spc="-30" dirty="0"/>
              <a:t> </a:t>
            </a:r>
            <a:r>
              <a:rPr sz="3600" spc="-5" dirty="0"/>
              <a:t>MNC</a:t>
            </a:r>
            <a:endParaRPr sz="3600"/>
          </a:p>
        </p:txBody>
      </p:sp>
      <p:sp>
        <p:nvSpPr>
          <p:cNvPr id="3" name="object 3"/>
          <p:cNvSpPr txBox="1"/>
          <p:nvPr/>
        </p:nvSpPr>
        <p:spPr>
          <a:xfrm>
            <a:off x="330200" y="1622668"/>
            <a:ext cx="8244840" cy="4258310"/>
          </a:xfrm>
          <a:prstGeom prst="rect">
            <a:avLst/>
          </a:prstGeom>
        </p:spPr>
        <p:txBody>
          <a:bodyPr vert="horz" wrap="square" lIns="0" tIns="77470" rIns="0" bIns="0" rtlCol="0">
            <a:spAutoFit/>
          </a:bodyPr>
          <a:lstStyle/>
          <a:p>
            <a:pPr marL="184785" indent="-172720">
              <a:lnSpc>
                <a:spcPct val="100000"/>
              </a:lnSpc>
              <a:spcBef>
                <a:spcPts val="610"/>
              </a:spcBef>
              <a:buSzPct val="89583"/>
              <a:buFont typeface="Wingdings"/>
              <a:buChar char=""/>
              <a:tabLst>
                <a:tab pos="185420" algn="l"/>
              </a:tabLst>
            </a:pPr>
            <a:r>
              <a:rPr sz="2400" dirty="0">
                <a:solidFill>
                  <a:srgbClr val="252525"/>
                </a:solidFill>
                <a:latin typeface="Arial MT"/>
                <a:cs typeface="Arial MT"/>
              </a:rPr>
              <a:t>A</a:t>
            </a:r>
            <a:r>
              <a:rPr sz="2400" spc="-145" dirty="0">
                <a:solidFill>
                  <a:srgbClr val="252525"/>
                </a:solidFill>
                <a:latin typeface="Arial MT"/>
                <a:cs typeface="Arial MT"/>
              </a:rPr>
              <a:t> </a:t>
            </a:r>
            <a:r>
              <a:rPr sz="2400" b="1" i="1" spc="-5" dirty="0">
                <a:solidFill>
                  <a:srgbClr val="252525"/>
                </a:solidFill>
                <a:latin typeface="Arial"/>
                <a:cs typeface="Arial"/>
              </a:rPr>
              <a:t>Multinational</a:t>
            </a:r>
            <a:r>
              <a:rPr sz="2400" b="1" i="1" spc="-10" dirty="0">
                <a:solidFill>
                  <a:srgbClr val="252525"/>
                </a:solidFill>
                <a:latin typeface="Arial"/>
                <a:cs typeface="Arial"/>
              </a:rPr>
              <a:t> </a:t>
            </a:r>
            <a:r>
              <a:rPr sz="2400" b="1" i="1" spc="-5" dirty="0">
                <a:solidFill>
                  <a:srgbClr val="252525"/>
                </a:solidFill>
                <a:latin typeface="Arial"/>
                <a:cs typeface="Arial"/>
              </a:rPr>
              <a:t>Corporation</a:t>
            </a:r>
            <a:r>
              <a:rPr sz="2400" b="1" i="1" dirty="0">
                <a:solidFill>
                  <a:srgbClr val="252525"/>
                </a:solidFill>
                <a:latin typeface="Arial"/>
                <a:cs typeface="Arial"/>
              </a:rPr>
              <a:t> </a:t>
            </a:r>
            <a:r>
              <a:rPr sz="2400" spc="-5" dirty="0">
                <a:solidFill>
                  <a:srgbClr val="252525"/>
                </a:solidFill>
                <a:latin typeface="Arial MT"/>
                <a:cs typeface="Arial MT"/>
              </a:rPr>
              <a:t>(MNC)</a:t>
            </a:r>
            <a:endParaRPr sz="2400">
              <a:latin typeface="Arial MT"/>
              <a:cs typeface="Arial MT"/>
            </a:endParaRPr>
          </a:p>
          <a:p>
            <a:pPr marL="184785" marR="5080">
              <a:lnSpc>
                <a:spcPts val="2590"/>
              </a:lnSpc>
              <a:spcBef>
                <a:spcPts val="844"/>
              </a:spcBef>
            </a:pPr>
            <a:r>
              <a:rPr sz="2400" dirty="0">
                <a:solidFill>
                  <a:srgbClr val="252525"/>
                </a:solidFill>
                <a:latin typeface="Arial MT"/>
                <a:cs typeface="Arial MT"/>
              </a:rPr>
              <a:t>is</a:t>
            </a:r>
            <a:r>
              <a:rPr sz="2400" spc="-5" dirty="0">
                <a:solidFill>
                  <a:srgbClr val="252525"/>
                </a:solidFill>
                <a:latin typeface="Arial MT"/>
                <a:cs typeface="Arial MT"/>
              </a:rPr>
              <a:t> </a:t>
            </a:r>
            <a:r>
              <a:rPr sz="2400" dirty="0">
                <a:solidFill>
                  <a:srgbClr val="252525"/>
                </a:solidFill>
                <a:latin typeface="Arial MT"/>
                <a:cs typeface="Arial MT"/>
              </a:rPr>
              <a:t>any</a:t>
            </a:r>
            <a:r>
              <a:rPr sz="2400" spc="5" dirty="0">
                <a:solidFill>
                  <a:srgbClr val="252525"/>
                </a:solidFill>
                <a:latin typeface="Arial MT"/>
                <a:cs typeface="Arial MT"/>
              </a:rPr>
              <a:t> </a:t>
            </a:r>
            <a:r>
              <a:rPr sz="2400" dirty="0">
                <a:solidFill>
                  <a:srgbClr val="252525"/>
                </a:solidFill>
                <a:latin typeface="Arial MT"/>
                <a:cs typeface="Arial MT"/>
              </a:rPr>
              <a:t>business</a:t>
            </a:r>
            <a:r>
              <a:rPr sz="2400" spc="20" dirty="0">
                <a:solidFill>
                  <a:srgbClr val="252525"/>
                </a:solidFill>
                <a:latin typeface="Arial MT"/>
                <a:cs typeface="Arial MT"/>
              </a:rPr>
              <a:t> </a:t>
            </a:r>
            <a:r>
              <a:rPr sz="2400" dirty="0">
                <a:solidFill>
                  <a:srgbClr val="252525"/>
                </a:solidFill>
                <a:latin typeface="Arial MT"/>
                <a:cs typeface="Arial MT"/>
              </a:rPr>
              <a:t>that</a:t>
            </a:r>
            <a:r>
              <a:rPr sz="2400" spc="5" dirty="0">
                <a:solidFill>
                  <a:srgbClr val="252525"/>
                </a:solidFill>
                <a:latin typeface="Arial MT"/>
                <a:cs typeface="Arial MT"/>
              </a:rPr>
              <a:t> </a:t>
            </a:r>
            <a:r>
              <a:rPr sz="2400" spc="-5" dirty="0">
                <a:solidFill>
                  <a:srgbClr val="252525"/>
                </a:solidFill>
                <a:latin typeface="Arial MT"/>
                <a:cs typeface="Arial MT"/>
              </a:rPr>
              <a:t>owns </a:t>
            </a:r>
            <a:r>
              <a:rPr sz="2400" dirty="0">
                <a:solidFill>
                  <a:srgbClr val="252525"/>
                </a:solidFill>
                <a:latin typeface="Arial MT"/>
                <a:cs typeface="Arial MT"/>
              </a:rPr>
              <a:t>and</a:t>
            </a:r>
            <a:r>
              <a:rPr sz="2400" spc="20" dirty="0">
                <a:solidFill>
                  <a:srgbClr val="252525"/>
                </a:solidFill>
                <a:latin typeface="Arial MT"/>
                <a:cs typeface="Arial MT"/>
              </a:rPr>
              <a:t> </a:t>
            </a:r>
            <a:r>
              <a:rPr sz="2400" dirty="0">
                <a:solidFill>
                  <a:srgbClr val="252525"/>
                </a:solidFill>
                <a:latin typeface="Arial MT"/>
                <a:cs typeface="Arial MT"/>
              </a:rPr>
              <a:t>controls</a:t>
            </a:r>
            <a:r>
              <a:rPr sz="2400" spc="-5" dirty="0">
                <a:solidFill>
                  <a:srgbClr val="252525"/>
                </a:solidFill>
                <a:latin typeface="Arial MT"/>
                <a:cs typeface="Arial MT"/>
              </a:rPr>
              <a:t> </a:t>
            </a:r>
            <a:r>
              <a:rPr sz="2400" dirty="0">
                <a:solidFill>
                  <a:srgbClr val="252525"/>
                </a:solidFill>
                <a:latin typeface="Arial MT"/>
                <a:cs typeface="Arial MT"/>
              </a:rPr>
              <a:t>production</a:t>
            </a:r>
            <a:r>
              <a:rPr sz="2400" spc="25" dirty="0">
                <a:solidFill>
                  <a:srgbClr val="252525"/>
                </a:solidFill>
                <a:latin typeface="Arial MT"/>
                <a:cs typeface="Arial MT"/>
              </a:rPr>
              <a:t> </a:t>
            </a:r>
            <a:r>
              <a:rPr sz="2400" dirty="0">
                <a:solidFill>
                  <a:srgbClr val="252525"/>
                </a:solidFill>
                <a:latin typeface="Arial MT"/>
                <a:cs typeface="Arial MT"/>
              </a:rPr>
              <a:t>or </a:t>
            </a:r>
            <a:r>
              <a:rPr sz="2400" spc="5" dirty="0">
                <a:solidFill>
                  <a:srgbClr val="252525"/>
                </a:solidFill>
                <a:latin typeface="Arial MT"/>
                <a:cs typeface="Arial MT"/>
              </a:rPr>
              <a:t> </a:t>
            </a:r>
            <a:r>
              <a:rPr sz="2400" dirty="0">
                <a:solidFill>
                  <a:srgbClr val="252525"/>
                </a:solidFill>
                <a:latin typeface="Arial MT"/>
                <a:cs typeface="Arial MT"/>
              </a:rPr>
              <a:t>service</a:t>
            </a:r>
            <a:r>
              <a:rPr sz="2400" spc="20" dirty="0">
                <a:solidFill>
                  <a:srgbClr val="252525"/>
                </a:solidFill>
                <a:latin typeface="Arial MT"/>
                <a:cs typeface="Arial MT"/>
              </a:rPr>
              <a:t> </a:t>
            </a:r>
            <a:r>
              <a:rPr sz="2400" spc="-5" dirty="0">
                <a:solidFill>
                  <a:srgbClr val="252525"/>
                </a:solidFill>
                <a:latin typeface="Arial MT"/>
                <a:cs typeface="Arial MT"/>
              </a:rPr>
              <a:t>facilities</a:t>
            </a:r>
            <a:r>
              <a:rPr sz="2400" spc="20" dirty="0">
                <a:solidFill>
                  <a:srgbClr val="252525"/>
                </a:solidFill>
                <a:latin typeface="Arial MT"/>
                <a:cs typeface="Arial MT"/>
              </a:rPr>
              <a:t> </a:t>
            </a:r>
            <a:r>
              <a:rPr sz="2400" spc="-5" dirty="0">
                <a:solidFill>
                  <a:srgbClr val="252525"/>
                </a:solidFill>
                <a:latin typeface="Arial MT"/>
                <a:cs typeface="Arial MT"/>
              </a:rPr>
              <a:t>in</a:t>
            </a:r>
            <a:r>
              <a:rPr sz="2400" spc="20" dirty="0">
                <a:solidFill>
                  <a:srgbClr val="252525"/>
                </a:solidFill>
                <a:latin typeface="Arial MT"/>
                <a:cs typeface="Arial MT"/>
              </a:rPr>
              <a:t> </a:t>
            </a:r>
            <a:r>
              <a:rPr sz="2400" dirty="0">
                <a:solidFill>
                  <a:srgbClr val="252525"/>
                </a:solidFill>
                <a:latin typeface="Arial MT"/>
                <a:cs typeface="Arial MT"/>
              </a:rPr>
              <a:t>two</a:t>
            </a:r>
            <a:r>
              <a:rPr sz="2400" spc="5" dirty="0">
                <a:solidFill>
                  <a:srgbClr val="252525"/>
                </a:solidFill>
                <a:latin typeface="Arial MT"/>
                <a:cs typeface="Arial MT"/>
              </a:rPr>
              <a:t> </a:t>
            </a:r>
            <a:r>
              <a:rPr sz="2400" spc="-5" dirty="0">
                <a:solidFill>
                  <a:srgbClr val="252525"/>
                </a:solidFill>
                <a:latin typeface="Arial MT"/>
                <a:cs typeface="Arial MT"/>
              </a:rPr>
              <a:t>or</a:t>
            </a:r>
            <a:r>
              <a:rPr sz="2400" spc="10" dirty="0">
                <a:solidFill>
                  <a:srgbClr val="252525"/>
                </a:solidFill>
                <a:latin typeface="Arial MT"/>
                <a:cs typeface="Arial MT"/>
              </a:rPr>
              <a:t> </a:t>
            </a:r>
            <a:r>
              <a:rPr sz="2400" dirty="0">
                <a:solidFill>
                  <a:srgbClr val="252525"/>
                </a:solidFill>
                <a:latin typeface="Arial MT"/>
                <a:cs typeface="Arial MT"/>
              </a:rPr>
              <a:t>more</a:t>
            </a:r>
            <a:r>
              <a:rPr sz="2400" spc="15" dirty="0">
                <a:solidFill>
                  <a:srgbClr val="252525"/>
                </a:solidFill>
                <a:latin typeface="Arial MT"/>
                <a:cs typeface="Arial MT"/>
              </a:rPr>
              <a:t> </a:t>
            </a:r>
            <a:r>
              <a:rPr sz="2400" dirty="0">
                <a:solidFill>
                  <a:srgbClr val="252525"/>
                </a:solidFill>
                <a:latin typeface="Arial MT"/>
                <a:cs typeface="Arial MT"/>
              </a:rPr>
              <a:t>countries.</a:t>
            </a:r>
            <a:r>
              <a:rPr sz="2400" spc="10" dirty="0">
                <a:solidFill>
                  <a:srgbClr val="252525"/>
                </a:solidFill>
                <a:latin typeface="Arial MT"/>
                <a:cs typeface="Arial MT"/>
              </a:rPr>
              <a:t> </a:t>
            </a:r>
            <a:r>
              <a:rPr sz="2400" spc="-5" dirty="0">
                <a:solidFill>
                  <a:srgbClr val="252525"/>
                </a:solidFill>
                <a:latin typeface="Arial MT"/>
                <a:cs typeface="Arial MT"/>
              </a:rPr>
              <a:t>Examples</a:t>
            </a:r>
            <a:r>
              <a:rPr sz="2400" spc="50" dirty="0">
                <a:solidFill>
                  <a:srgbClr val="252525"/>
                </a:solidFill>
                <a:latin typeface="Arial MT"/>
                <a:cs typeface="Arial MT"/>
              </a:rPr>
              <a:t> </a:t>
            </a:r>
            <a:r>
              <a:rPr sz="2400" spc="-5" dirty="0">
                <a:solidFill>
                  <a:srgbClr val="252525"/>
                </a:solidFill>
                <a:latin typeface="Arial MT"/>
                <a:cs typeface="Arial MT"/>
              </a:rPr>
              <a:t>include </a:t>
            </a:r>
            <a:r>
              <a:rPr sz="2400" spc="-655" dirty="0">
                <a:solidFill>
                  <a:srgbClr val="252525"/>
                </a:solidFill>
                <a:latin typeface="Arial MT"/>
                <a:cs typeface="Arial MT"/>
              </a:rPr>
              <a:t> </a:t>
            </a:r>
            <a:r>
              <a:rPr sz="2400" dirty="0">
                <a:solidFill>
                  <a:srgbClr val="252525"/>
                </a:solidFill>
                <a:latin typeface="Arial MT"/>
                <a:cs typeface="Arial MT"/>
              </a:rPr>
              <a:t>Ford,</a:t>
            </a:r>
            <a:r>
              <a:rPr sz="2400" spc="5" dirty="0">
                <a:solidFill>
                  <a:srgbClr val="252525"/>
                </a:solidFill>
                <a:latin typeface="Arial MT"/>
                <a:cs typeface="Arial MT"/>
              </a:rPr>
              <a:t> </a:t>
            </a:r>
            <a:r>
              <a:rPr sz="2400" spc="-85" dirty="0">
                <a:solidFill>
                  <a:srgbClr val="252525"/>
                </a:solidFill>
                <a:latin typeface="Arial MT"/>
                <a:cs typeface="Arial MT"/>
              </a:rPr>
              <a:t>W</a:t>
            </a:r>
            <a:r>
              <a:rPr sz="2400" spc="-5" dirty="0">
                <a:solidFill>
                  <a:srgbClr val="252525"/>
                </a:solidFill>
                <a:latin typeface="Arial MT"/>
                <a:cs typeface="Arial MT"/>
              </a:rPr>
              <a:t>a</a:t>
            </a:r>
            <a:r>
              <a:rPr sz="2400" spc="-25" dirty="0">
                <a:solidFill>
                  <a:srgbClr val="252525"/>
                </a:solidFill>
                <a:latin typeface="Arial MT"/>
                <a:cs typeface="Arial MT"/>
              </a:rPr>
              <a:t>l</a:t>
            </a:r>
            <a:r>
              <a:rPr sz="2400" dirty="0">
                <a:solidFill>
                  <a:srgbClr val="252525"/>
                </a:solidFill>
                <a:latin typeface="Arial MT"/>
                <a:cs typeface="Arial MT"/>
              </a:rPr>
              <a:t>-Mart,</a:t>
            </a:r>
            <a:r>
              <a:rPr sz="2400" spc="-160" dirty="0">
                <a:solidFill>
                  <a:srgbClr val="252525"/>
                </a:solidFill>
                <a:latin typeface="Arial MT"/>
                <a:cs typeface="Arial MT"/>
              </a:rPr>
              <a:t> </a:t>
            </a:r>
            <a:r>
              <a:rPr sz="2400" spc="-5" dirty="0">
                <a:solidFill>
                  <a:srgbClr val="252525"/>
                </a:solidFill>
                <a:latin typeface="Arial MT"/>
                <a:cs typeface="Arial MT"/>
              </a:rPr>
              <a:t>A</a:t>
            </a:r>
            <a:r>
              <a:rPr sz="2400" spc="-15" dirty="0">
                <a:solidFill>
                  <a:srgbClr val="252525"/>
                </a:solidFill>
                <a:latin typeface="Arial MT"/>
                <a:cs typeface="Arial MT"/>
              </a:rPr>
              <a:t>p</a:t>
            </a:r>
            <a:r>
              <a:rPr sz="2400" spc="-5" dirty="0">
                <a:solidFill>
                  <a:srgbClr val="252525"/>
                </a:solidFill>
                <a:latin typeface="Arial MT"/>
                <a:cs typeface="Arial MT"/>
              </a:rPr>
              <a:t>p</a:t>
            </a:r>
            <a:r>
              <a:rPr sz="2400" spc="-15" dirty="0">
                <a:solidFill>
                  <a:srgbClr val="252525"/>
                </a:solidFill>
                <a:latin typeface="Arial MT"/>
                <a:cs typeface="Arial MT"/>
              </a:rPr>
              <a:t>l</a:t>
            </a:r>
            <a:r>
              <a:rPr sz="2400" dirty="0">
                <a:solidFill>
                  <a:srgbClr val="252525"/>
                </a:solidFill>
                <a:latin typeface="Arial MT"/>
                <a:cs typeface="Arial MT"/>
              </a:rPr>
              <a:t>e,</a:t>
            </a:r>
            <a:r>
              <a:rPr sz="2400" spc="15" dirty="0">
                <a:solidFill>
                  <a:srgbClr val="252525"/>
                </a:solidFill>
                <a:latin typeface="Arial MT"/>
                <a:cs typeface="Arial MT"/>
              </a:rPr>
              <a:t> </a:t>
            </a:r>
            <a:r>
              <a:rPr sz="2400" spc="-5" dirty="0">
                <a:solidFill>
                  <a:srgbClr val="252525"/>
                </a:solidFill>
                <a:latin typeface="Arial MT"/>
                <a:cs typeface="Arial MT"/>
              </a:rPr>
              <a:t>N</a:t>
            </a:r>
            <a:r>
              <a:rPr sz="2400" spc="-15" dirty="0">
                <a:solidFill>
                  <a:srgbClr val="252525"/>
                </a:solidFill>
                <a:latin typeface="Arial MT"/>
                <a:cs typeface="Arial MT"/>
              </a:rPr>
              <a:t>o</a:t>
            </a:r>
            <a:r>
              <a:rPr sz="2400" spc="-5" dirty="0">
                <a:solidFill>
                  <a:srgbClr val="252525"/>
                </a:solidFill>
                <a:latin typeface="Arial MT"/>
                <a:cs typeface="Arial MT"/>
              </a:rPr>
              <a:t>ki</a:t>
            </a:r>
            <a:r>
              <a:rPr sz="2400" spc="-15" dirty="0">
                <a:solidFill>
                  <a:srgbClr val="252525"/>
                </a:solidFill>
                <a:latin typeface="Arial MT"/>
                <a:cs typeface="Arial MT"/>
              </a:rPr>
              <a:t>a</a:t>
            </a:r>
            <a:r>
              <a:rPr sz="2400" dirty="0">
                <a:solidFill>
                  <a:srgbClr val="252525"/>
                </a:solidFill>
                <a:latin typeface="Arial MT"/>
                <a:cs typeface="Arial MT"/>
              </a:rPr>
              <a:t>,</a:t>
            </a:r>
            <a:r>
              <a:rPr sz="2400" spc="15" dirty="0">
                <a:solidFill>
                  <a:srgbClr val="252525"/>
                </a:solidFill>
                <a:latin typeface="Arial MT"/>
                <a:cs typeface="Arial MT"/>
              </a:rPr>
              <a:t> </a:t>
            </a:r>
            <a:r>
              <a:rPr sz="2400" spc="-5" dirty="0">
                <a:solidFill>
                  <a:srgbClr val="252525"/>
                </a:solidFill>
                <a:latin typeface="Arial MT"/>
                <a:cs typeface="Arial MT"/>
              </a:rPr>
              <a:t>S</a:t>
            </a:r>
            <a:r>
              <a:rPr sz="2400" spc="-15" dirty="0">
                <a:solidFill>
                  <a:srgbClr val="252525"/>
                </a:solidFill>
                <a:latin typeface="Arial MT"/>
                <a:cs typeface="Arial MT"/>
              </a:rPr>
              <a:t>o</a:t>
            </a:r>
            <a:r>
              <a:rPr sz="2400" spc="-5" dirty="0">
                <a:solidFill>
                  <a:srgbClr val="252525"/>
                </a:solidFill>
                <a:latin typeface="Arial MT"/>
                <a:cs typeface="Arial MT"/>
              </a:rPr>
              <a:t>n</a:t>
            </a:r>
            <a:r>
              <a:rPr sz="2400" spc="-185" dirty="0">
                <a:solidFill>
                  <a:srgbClr val="252525"/>
                </a:solidFill>
                <a:latin typeface="Arial MT"/>
                <a:cs typeface="Arial MT"/>
              </a:rPr>
              <a:t>y</a:t>
            </a:r>
            <a:r>
              <a:rPr sz="2400" dirty="0">
                <a:solidFill>
                  <a:srgbClr val="252525"/>
                </a:solidFill>
                <a:latin typeface="Arial MT"/>
                <a:cs typeface="Arial MT"/>
              </a:rPr>
              <a:t>,</a:t>
            </a:r>
            <a:r>
              <a:rPr sz="2400" spc="5" dirty="0">
                <a:solidFill>
                  <a:srgbClr val="252525"/>
                </a:solidFill>
                <a:latin typeface="Arial MT"/>
                <a:cs typeface="Arial MT"/>
              </a:rPr>
              <a:t> </a:t>
            </a:r>
            <a:r>
              <a:rPr sz="2400" dirty="0">
                <a:solidFill>
                  <a:srgbClr val="252525"/>
                </a:solidFill>
                <a:latin typeface="Arial MT"/>
                <a:cs typeface="Arial MT"/>
              </a:rPr>
              <a:t>etc.</a:t>
            </a:r>
            <a:endParaRPr sz="2400">
              <a:latin typeface="Arial MT"/>
              <a:cs typeface="Arial MT"/>
            </a:endParaRPr>
          </a:p>
          <a:p>
            <a:pPr>
              <a:lnSpc>
                <a:spcPct val="100000"/>
              </a:lnSpc>
              <a:spcBef>
                <a:spcPts val="15"/>
              </a:spcBef>
            </a:pPr>
            <a:endParaRPr sz="3600">
              <a:latin typeface="Arial MT"/>
              <a:cs typeface="Arial MT"/>
            </a:endParaRPr>
          </a:p>
          <a:p>
            <a:pPr marL="184785" marR="507365" indent="-172720">
              <a:lnSpc>
                <a:spcPct val="90000"/>
              </a:lnSpc>
              <a:buClr>
                <a:srgbClr val="252525"/>
              </a:buClr>
              <a:buSzPct val="89583"/>
              <a:buFont typeface="Wingdings"/>
              <a:buChar char=""/>
              <a:tabLst>
                <a:tab pos="353695" algn="l"/>
                <a:tab pos="354965" algn="l"/>
              </a:tabLst>
            </a:pPr>
            <a:r>
              <a:rPr dirty="0"/>
              <a:t>	</a:t>
            </a:r>
            <a:r>
              <a:rPr sz="2400" spc="-5" dirty="0">
                <a:solidFill>
                  <a:srgbClr val="252525"/>
                </a:solidFill>
                <a:latin typeface="Arial MT"/>
                <a:cs typeface="Arial MT"/>
              </a:rPr>
              <a:t>63,000</a:t>
            </a:r>
            <a:r>
              <a:rPr sz="2400" dirty="0">
                <a:solidFill>
                  <a:srgbClr val="252525"/>
                </a:solidFill>
                <a:latin typeface="Arial MT"/>
                <a:cs typeface="Arial MT"/>
              </a:rPr>
              <a:t> </a:t>
            </a:r>
            <a:r>
              <a:rPr sz="2400" spc="-5" dirty="0">
                <a:solidFill>
                  <a:srgbClr val="252525"/>
                </a:solidFill>
                <a:latin typeface="Arial MT"/>
                <a:cs typeface="Arial MT"/>
              </a:rPr>
              <a:t>MNCs</a:t>
            </a:r>
            <a:r>
              <a:rPr sz="2400" spc="10" dirty="0">
                <a:solidFill>
                  <a:srgbClr val="252525"/>
                </a:solidFill>
                <a:latin typeface="Arial MT"/>
                <a:cs typeface="Arial MT"/>
              </a:rPr>
              <a:t> </a:t>
            </a:r>
            <a:r>
              <a:rPr sz="2400" dirty="0">
                <a:solidFill>
                  <a:srgbClr val="252525"/>
                </a:solidFill>
                <a:latin typeface="Arial MT"/>
                <a:cs typeface="Arial MT"/>
              </a:rPr>
              <a:t>in</a:t>
            </a:r>
            <a:r>
              <a:rPr sz="2400" spc="-10" dirty="0">
                <a:solidFill>
                  <a:srgbClr val="252525"/>
                </a:solidFill>
                <a:latin typeface="Arial MT"/>
                <a:cs typeface="Arial MT"/>
              </a:rPr>
              <a:t> </a:t>
            </a:r>
            <a:r>
              <a:rPr sz="2400" dirty="0">
                <a:solidFill>
                  <a:srgbClr val="252525"/>
                </a:solidFill>
                <a:latin typeface="Arial MT"/>
                <a:cs typeface="Arial MT"/>
              </a:rPr>
              <a:t>the</a:t>
            </a:r>
            <a:r>
              <a:rPr sz="2400" spc="-10" dirty="0">
                <a:solidFill>
                  <a:srgbClr val="252525"/>
                </a:solidFill>
                <a:latin typeface="Arial MT"/>
                <a:cs typeface="Arial MT"/>
              </a:rPr>
              <a:t> </a:t>
            </a:r>
            <a:r>
              <a:rPr sz="2400" spc="-5" dirty="0">
                <a:solidFill>
                  <a:srgbClr val="252525"/>
                </a:solidFill>
                <a:latin typeface="Arial MT"/>
                <a:cs typeface="Arial MT"/>
              </a:rPr>
              <a:t>world</a:t>
            </a:r>
            <a:r>
              <a:rPr sz="2400" spc="20" dirty="0">
                <a:solidFill>
                  <a:srgbClr val="252525"/>
                </a:solidFill>
                <a:latin typeface="Arial MT"/>
                <a:cs typeface="Arial MT"/>
              </a:rPr>
              <a:t> </a:t>
            </a:r>
            <a:r>
              <a:rPr sz="2400" spc="-5" dirty="0">
                <a:solidFill>
                  <a:srgbClr val="252525"/>
                </a:solidFill>
                <a:latin typeface="Arial MT"/>
                <a:cs typeface="Arial MT"/>
              </a:rPr>
              <a:t>and</a:t>
            </a:r>
            <a:r>
              <a:rPr sz="2400" dirty="0">
                <a:solidFill>
                  <a:srgbClr val="252525"/>
                </a:solidFill>
                <a:latin typeface="Arial MT"/>
                <a:cs typeface="Arial MT"/>
              </a:rPr>
              <a:t> they are</a:t>
            </a:r>
            <a:r>
              <a:rPr sz="2400" spc="-10" dirty="0">
                <a:solidFill>
                  <a:srgbClr val="252525"/>
                </a:solidFill>
                <a:latin typeface="Arial MT"/>
                <a:cs typeface="Arial MT"/>
              </a:rPr>
              <a:t> </a:t>
            </a:r>
            <a:r>
              <a:rPr sz="2400" spc="-5" dirty="0">
                <a:solidFill>
                  <a:srgbClr val="252525"/>
                </a:solidFill>
                <a:latin typeface="Arial MT"/>
                <a:cs typeface="Arial MT"/>
              </a:rPr>
              <a:t>responsible</a:t>
            </a:r>
            <a:r>
              <a:rPr sz="2400" spc="45" dirty="0">
                <a:solidFill>
                  <a:srgbClr val="252525"/>
                </a:solidFill>
                <a:latin typeface="Arial MT"/>
                <a:cs typeface="Arial MT"/>
              </a:rPr>
              <a:t> </a:t>
            </a:r>
            <a:r>
              <a:rPr sz="2400" dirty="0">
                <a:solidFill>
                  <a:srgbClr val="252525"/>
                </a:solidFill>
                <a:latin typeface="Arial MT"/>
                <a:cs typeface="Arial MT"/>
              </a:rPr>
              <a:t>for </a:t>
            </a:r>
            <a:r>
              <a:rPr sz="2400" spc="-650" dirty="0">
                <a:solidFill>
                  <a:srgbClr val="252525"/>
                </a:solidFill>
                <a:latin typeface="Arial MT"/>
                <a:cs typeface="Arial MT"/>
              </a:rPr>
              <a:t> </a:t>
            </a:r>
            <a:r>
              <a:rPr sz="2400" spc="-5" dirty="0">
                <a:solidFill>
                  <a:srgbClr val="252525"/>
                </a:solidFill>
                <a:latin typeface="Arial MT"/>
                <a:cs typeface="Arial MT"/>
              </a:rPr>
              <a:t>two-thirds</a:t>
            </a:r>
            <a:r>
              <a:rPr sz="2400" dirty="0">
                <a:solidFill>
                  <a:srgbClr val="252525"/>
                </a:solidFill>
                <a:latin typeface="Arial MT"/>
                <a:cs typeface="Arial MT"/>
              </a:rPr>
              <a:t> of</a:t>
            </a:r>
            <a:r>
              <a:rPr sz="2400" spc="5" dirty="0">
                <a:solidFill>
                  <a:srgbClr val="252525"/>
                </a:solidFill>
                <a:latin typeface="Arial MT"/>
                <a:cs typeface="Arial MT"/>
              </a:rPr>
              <a:t> </a:t>
            </a:r>
            <a:r>
              <a:rPr sz="2400" spc="-5" dirty="0">
                <a:solidFill>
                  <a:srgbClr val="252525"/>
                </a:solidFill>
                <a:latin typeface="Arial MT"/>
                <a:cs typeface="Arial MT"/>
              </a:rPr>
              <a:t>global</a:t>
            </a:r>
            <a:r>
              <a:rPr sz="2400" spc="15" dirty="0">
                <a:solidFill>
                  <a:srgbClr val="252525"/>
                </a:solidFill>
                <a:latin typeface="Arial MT"/>
                <a:cs typeface="Arial MT"/>
              </a:rPr>
              <a:t> </a:t>
            </a:r>
            <a:r>
              <a:rPr sz="2400" dirty="0">
                <a:solidFill>
                  <a:srgbClr val="252525"/>
                </a:solidFill>
                <a:latin typeface="Arial MT"/>
                <a:cs typeface="Arial MT"/>
              </a:rPr>
              <a:t>trade</a:t>
            </a:r>
            <a:r>
              <a:rPr sz="2400" spc="-5" dirty="0">
                <a:solidFill>
                  <a:srgbClr val="252525"/>
                </a:solidFill>
                <a:latin typeface="Arial MT"/>
                <a:cs typeface="Arial MT"/>
              </a:rPr>
              <a:t> and</a:t>
            </a:r>
            <a:r>
              <a:rPr sz="2400" dirty="0">
                <a:solidFill>
                  <a:srgbClr val="252525"/>
                </a:solidFill>
                <a:latin typeface="Arial MT"/>
                <a:cs typeface="Arial MT"/>
              </a:rPr>
              <a:t> </a:t>
            </a:r>
            <a:r>
              <a:rPr sz="2400" spc="-5" dirty="0">
                <a:solidFill>
                  <a:srgbClr val="252525"/>
                </a:solidFill>
                <a:latin typeface="Arial MT"/>
                <a:cs typeface="Arial MT"/>
              </a:rPr>
              <a:t>80%</a:t>
            </a:r>
            <a:r>
              <a:rPr sz="2400" spc="10" dirty="0">
                <a:solidFill>
                  <a:srgbClr val="252525"/>
                </a:solidFill>
                <a:latin typeface="Arial MT"/>
                <a:cs typeface="Arial MT"/>
              </a:rPr>
              <a:t> </a:t>
            </a:r>
            <a:r>
              <a:rPr sz="2400" dirty="0">
                <a:solidFill>
                  <a:srgbClr val="252525"/>
                </a:solidFill>
                <a:latin typeface="Arial MT"/>
                <a:cs typeface="Arial MT"/>
              </a:rPr>
              <a:t>of</a:t>
            </a:r>
            <a:r>
              <a:rPr sz="2400" spc="5" dirty="0">
                <a:solidFill>
                  <a:srgbClr val="252525"/>
                </a:solidFill>
                <a:latin typeface="Arial MT"/>
                <a:cs typeface="Arial MT"/>
              </a:rPr>
              <a:t> </a:t>
            </a:r>
            <a:r>
              <a:rPr sz="2400" spc="-5" dirty="0">
                <a:solidFill>
                  <a:srgbClr val="252525"/>
                </a:solidFill>
                <a:latin typeface="Arial MT"/>
                <a:cs typeface="Arial MT"/>
              </a:rPr>
              <a:t>investment </a:t>
            </a:r>
            <a:r>
              <a:rPr sz="2400" dirty="0">
                <a:solidFill>
                  <a:srgbClr val="252525"/>
                </a:solidFill>
                <a:latin typeface="Arial MT"/>
                <a:cs typeface="Arial MT"/>
              </a:rPr>
              <a:t> </a:t>
            </a:r>
            <a:r>
              <a:rPr sz="2400" spc="-5" dirty="0">
                <a:solidFill>
                  <a:srgbClr val="252525"/>
                </a:solidFill>
                <a:latin typeface="Arial MT"/>
                <a:cs typeface="Arial MT"/>
              </a:rPr>
              <a:t>(Olanrewaju,</a:t>
            </a:r>
            <a:r>
              <a:rPr sz="2400" spc="15" dirty="0">
                <a:solidFill>
                  <a:srgbClr val="252525"/>
                </a:solidFill>
                <a:latin typeface="Arial MT"/>
                <a:cs typeface="Arial MT"/>
              </a:rPr>
              <a:t> </a:t>
            </a:r>
            <a:r>
              <a:rPr sz="2400" spc="-5" dirty="0">
                <a:solidFill>
                  <a:srgbClr val="252525"/>
                </a:solidFill>
                <a:latin typeface="Arial MT"/>
                <a:cs typeface="Arial MT"/>
              </a:rPr>
              <a:t>2013;</a:t>
            </a:r>
            <a:r>
              <a:rPr sz="2400" spc="10" dirty="0">
                <a:solidFill>
                  <a:srgbClr val="252525"/>
                </a:solidFill>
                <a:latin typeface="Arial MT"/>
                <a:cs typeface="Arial MT"/>
              </a:rPr>
              <a:t> </a:t>
            </a:r>
            <a:r>
              <a:rPr sz="2400" spc="-5" dirty="0">
                <a:solidFill>
                  <a:srgbClr val="252525"/>
                </a:solidFill>
                <a:latin typeface="Arial MT"/>
                <a:cs typeface="Arial MT"/>
              </a:rPr>
              <a:t>Hollinshead,</a:t>
            </a:r>
            <a:r>
              <a:rPr sz="2400" spc="40" dirty="0">
                <a:solidFill>
                  <a:srgbClr val="252525"/>
                </a:solidFill>
                <a:latin typeface="Arial MT"/>
                <a:cs typeface="Arial MT"/>
              </a:rPr>
              <a:t> </a:t>
            </a:r>
            <a:r>
              <a:rPr sz="2400" spc="-5" dirty="0">
                <a:solidFill>
                  <a:srgbClr val="252525"/>
                </a:solidFill>
                <a:latin typeface="Arial MT"/>
                <a:cs typeface="Arial MT"/>
              </a:rPr>
              <a:t>2009)</a:t>
            </a:r>
            <a:endParaRPr sz="2400">
              <a:latin typeface="Arial MT"/>
              <a:cs typeface="Arial MT"/>
            </a:endParaRPr>
          </a:p>
          <a:p>
            <a:pPr>
              <a:lnSpc>
                <a:spcPct val="100000"/>
              </a:lnSpc>
              <a:spcBef>
                <a:spcPts val="45"/>
              </a:spcBef>
              <a:buClr>
                <a:srgbClr val="252525"/>
              </a:buClr>
              <a:buFont typeface="Wingdings"/>
              <a:buChar char=""/>
            </a:pPr>
            <a:endParaRPr sz="3650">
              <a:latin typeface="Arial MT"/>
              <a:cs typeface="Arial MT"/>
            </a:endParaRPr>
          </a:p>
          <a:p>
            <a:pPr marL="184785" marR="618490" indent="-172720">
              <a:lnSpc>
                <a:spcPts val="2590"/>
              </a:lnSpc>
              <a:spcBef>
                <a:spcPts val="5"/>
              </a:spcBef>
              <a:buSzPct val="89583"/>
              <a:buFont typeface="Wingdings"/>
              <a:buChar char=""/>
              <a:tabLst>
                <a:tab pos="185420" algn="l"/>
              </a:tabLst>
            </a:pPr>
            <a:r>
              <a:rPr sz="2400" dirty="0">
                <a:solidFill>
                  <a:srgbClr val="252525"/>
                </a:solidFill>
                <a:latin typeface="Arial MT"/>
                <a:cs typeface="Arial MT"/>
              </a:rPr>
              <a:t>The</a:t>
            </a:r>
            <a:r>
              <a:rPr sz="2400" spc="5" dirty="0">
                <a:solidFill>
                  <a:srgbClr val="252525"/>
                </a:solidFill>
                <a:latin typeface="Arial MT"/>
                <a:cs typeface="Arial MT"/>
              </a:rPr>
              <a:t> </a:t>
            </a:r>
            <a:r>
              <a:rPr sz="2400" spc="-5" dirty="0">
                <a:solidFill>
                  <a:srgbClr val="252525"/>
                </a:solidFill>
                <a:latin typeface="Arial MT"/>
                <a:cs typeface="Arial MT"/>
              </a:rPr>
              <a:t>largest</a:t>
            </a:r>
            <a:r>
              <a:rPr sz="2400" spc="10" dirty="0">
                <a:solidFill>
                  <a:srgbClr val="252525"/>
                </a:solidFill>
                <a:latin typeface="Arial MT"/>
                <a:cs typeface="Arial MT"/>
              </a:rPr>
              <a:t> </a:t>
            </a:r>
            <a:r>
              <a:rPr sz="2400" spc="-5" dirty="0">
                <a:solidFill>
                  <a:srgbClr val="252525"/>
                </a:solidFill>
                <a:latin typeface="Arial MT"/>
                <a:cs typeface="Arial MT"/>
              </a:rPr>
              <a:t>100</a:t>
            </a:r>
            <a:r>
              <a:rPr sz="2400" spc="15" dirty="0">
                <a:solidFill>
                  <a:srgbClr val="252525"/>
                </a:solidFill>
                <a:latin typeface="Arial MT"/>
                <a:cs typeface="Arial MT"/>
              </a:rPr>
              <a:t> </a:t>
            </a:r>
            <a:r>
              <a:rPr sz="2400" dirty="0">
                <a:solidFill>
                  <a:srgbClr val="252525"/>
                </a:solidFill>
                <a:latin typeface="Arial MT"/>
                <a:cs typeface="Arial MT"/>
              </a:rPr>
              <a:t>economic</a:t>
            </a:r>
            <a:r>
              <a:rPr sz="2400" spc="15" dirty="0">
                <a:solidFill>
                  <a:srgbClr val="252525"/>
                </a:solidFill>
                <a:latin typeface="Arial MT"/>
                <a:cs typeface="Arial MT"/>
              </a:rPr>
              <a:t> </a:t>
            </a:r>
            <a:r>
              <a:rPr sz="2400" dirty="0">
                <a:solidFill>
                  <a:srgbClr val="252525"/>
                </a:solidFill>
                <a:latin typeface="Arial MT"/>
                <a:cs typeface="Arial MT"/>
              </a:rPr>
              <a:t>actors: </a:t>
            </a:r>
            <a:r>
              <a:rPr sz="2400" spc="-5" dirty="0">
                <a:solidFill>
                  <a:srgbClr val="252525"/>
                </a:solidFill>
                <a:latin typeface="Arial MT"/>
                <a:cs typeface="Arial MT"/>
              </a:rPr>
              <a:t>13</a:t>
            </a:r>
            <a:r>
              <a:rPr sz="2400" spc="10" dirty="0">
                <a:solidFill>
                  <a:srgbClr val="252525"/>
                </a:solidFill>
                <a:latin typeface="Arial MT"/>
                <a:cs typeface="Arial MT"/>
              </a:rPr>
              <a:t> </a:t>
            </a:r>
            <a:r>
              <a:rPr sz="2400" spc="-5" dirty="0">
                <a:solidFill>
                  <a:srgbClr val="252525"/>
                </a:solidFill>
                <a:latin typeface="Arial MT"/>
                <a:cs typeface="Arial MT"/>
              </a:rPr>
              <a:t>are</a:t>
            </a:r>
            <a:r>
              <a:rPr sz="2400" spc="5" dirty="0">
                <a:solidFill>
                  <a:srgbClr val="252525"/>
                </a:solidFill>
                <a:latin typeface="Arial MT"/>
                <a:cs typeface="Arial MT"/>
              </a:rPr>
              <a:t> </a:t>
            </a:r>
            <a:r>
              <a:rPr sz="2400" dirty="0">
                <a:solidFill>
                  <a:srgbClr val="252525"/>
                </a:solidFill>
                <a:latin typeface="Arial MT"/>
                <a:cs typeface="Arial MT"/>
              </a:rPr>
              <a:t>MNCs,</a:t>
            </a:r>
            <a:r>
              <a:rPr sz="2400" spc="10" dirty="0">
                <a:solidFill>
                  <a:srgbClr val="252525"/>
                </a:solidFill>
                <a:latin typeface="Arial MT"/>
                <a:cs typeface="Arial MT"/>
              </a:rPr>
              <a:t> </a:t>
            </a:r>
            <a:r>
              <a:rPr sz="2400" spc="-5" dirty="0">
                <a:solidFill>
                  <a:srgbClr val="252525"/>
                </a:solidFill>
                <a:latin typeface="Arial MT"/>
                <a:cs typeface="Arial MT"/>
              </a:rPr>
              <a:t>53</a:t>
            </a:r>
            <a:r>
              <a:rPr sz="2400" spc="5" dirty="0">
                <a:solidFill>
                  <a:srgbClr val="252525"/>
                </a:solidFill>
                <a:latin typeface="Arial MT"/>
                <a:cs typeface="Arial MT"/>
              </a:rPr>
              <a:t> </a:t>
            </a:r>
            <a:r>
              <a:rPr sz="2400" spc="-5" dirty="0">
                <a:solidFill>
                  <a:srgbClr val="252525"/>
                </a:solidFill>
                <a:latin typeface="Arial MT"/>
                <a:cs typeface="Arial MT"/>
              </a:rPr>
              <a:t>are </a:t>
            </a:r>
            <a:r>
              <a:rPr sz="2400" spc="-650" dirty="0">
                <a:solidFill>
                  <a:srgbClr val="252525"/>
                </a:solidFill>
                <a:latin typeface="Arial MT"/>
                <a:cs typeface="Arial MT"/>
              </a:rPr>
              <a:t> </a:t>
            </a:r>
            <a:r>
              <a:rPr sz="2400" dirty="0">
                <a:solidFill>
                  <a:srgbClr val="252525"/>
                </a:solidFill>
                <a:latin typeface="Arial MT"/>
                <a:cs typeface="Arial MT"/>
              </a:rPr>
              <a:t>countries</a:t>
            </a:r>
            <a:r>
              <a:rPr sz="2400" spc="15" dirty="0">
                <a:solidFill>
                  <a:srgbClr val="252525"/>
                </a:solidFill>
                <a:latin typeface="Arial MT"/>
                <a:cs typeface="Arial MT"/>
              </a:rPr>
              <a:t> </a:t>
            </a:r>
            <a:r>
              <a:rPr sz="2400" spc="-5" dirty="0">
                <a:solidFill>
                  <a:srgbClr val="252525"/>
                </a:solidFill>
                <a:latin typeface="Arial MT"/>
                <a:cs typeface="Arial MT"/>
              </a:rPr>
              <a:t>and</a:t>
            </a:r>
            <a:r>
              <a:rPr sz="2400" spc="5" dirty="0">
                <a:solidFill>
                  <a:srgbClr val="252525"/>
                </a:solidFill>
                <a:latin typeface="Arial MT"/>
                <a:cs typeface="Arial MT"/>
              </a:rPr>
              <a:t> </a:t>
            </a:r>
            <a:r>
              <a:rPr sz="2400" spc="-5" dirty="0">
                <a:solidFill>
                  <a:srgbClr val="252525"/>
                </a:solidFill>
                <a:latin typeface="Arial MT"/>
                <a:cs typeface="Arial MT"/>
              </a:rPr>
              <a:t>34</a:t>
            </a:r>
            <a:r>
              <a:rPr sz="2400" spc="5" dirty="0">
                <a:solidFill>
                  <a:srgbClr val="252525"/>
                </a:solidFill>
                <a:latin typeface="Arial MT"/>
                <a:cs typeface="Arial MT"/>
              </a:rPr>
              <a:t> </a:t>
            </a:r>
            <a:r>
              <a:rPr sz="2400" spc="-5" dirty="0">
                <a:solidFill>
                  <a:srgbClr val="252525"/>
                </a:solidFill>
                <a:latin typeface="Arial MT"/>
                <a:cs typeface="Arial MT"/>
              </a:rPr>
              <a:t>are</a:t>
            </a:r>
            <a:r>
              <a:rPr sz="2400" spc="5" dirty="0">
                <a:solidFill>
                  <a:srgbClr val="252525"/>
                </a:solidFill>
                <a:latin typeface="Arial MT"/>
                <a:cs typeface="Arial MT"/>
              </a:rPr>
              <a:t> </a:t>
            </a:r>
            <a:r>
              <a:rPr sz="2400" dirty="0">
                <a:solidFill>
                  <a:srgbClr val="252525"/>
                </a:solidFill>
                <a:latin typeface="Arial MT"/>
                <a:cs typeface="Arial MT"/>
              </a:rPr>
              <a:t>cities</a:t>
            </a:r>
            <a:r>
              <a:rPr sz="2400" spc="20" dirty="0">
                <a:solidFill>
                  <a:srgbClr val="252525"/>
                </a:solidFill>
                <a:latin typeface="Arial MT"/>
                <a:cs typeface="Arial MT"/>
              </a:rPr>
              <a:t> </a:t>
            </a:r>
            <a:r>
              <a:rPr sz="2400" spc="-10" dirty="0">
                <a:solidFill>
                  <a:srgbClr val="252525"/>
                </a:solidFill>
                <a:latin typeface="Arial MT"/>
                <a:cs typeface="Arial MT"/>
              </a:rPr>
              <a:t>(World</a:t>
            </a:r>
            <a:r>
              <a:rPr sz="2400" spc="10" dirty="0">
                <a:solidFill>
                  <a:srgbClr val="252525"/>
                </a:solidFill>
                <a:latin typeface="Arial MT"/>
                <a:cs typeface="Arial MT"/>
              </a:rPr>
              <a:t> </a:t>
            </a:r>
            <a:r>
              <a:rPr sz="2400" dirty="0">
                <a:solidFill>
                  <a:srgbClr val="252525"/>
                </a:solidFill>
                <a:latin typeface="Arial MT"/>
                <a:cs typeface="Arial MT"/>
              </a:rPr>
              <a:t>Bank,</a:t>
            </a:r>
            <a:r>
              <a:rPr sz="2400" spc="5" dirty="0">
                <a:solidFill>
                  <a:srgbClr val="252525"/>
                </a:solidFill>
                <a:latin typeface="Arial MT"/>
                <a:cs typeface="Arial MT"/>
              </a:rPr>
              <a:t> </a:t>
            </a:r>
            <a:r>
              <a:rPr sz="2400" spc="-40" dirty="0">
                <a:solidFill>
                  <a:srgbClr val="252525"/>
                </a:solidFill>
                <a:latin typeface="Arial MT"/>
                <a:cs typeface="Arial MT"/>
              </a:rPr>
              <a:t>2011)</a:t>
            </a:r>
            <a:endParaRPr sz="2400">
              <a:latin typeface="Arial MT"/>
              <a:cs typeface="Arial MT"/>
            </a:endParaRPr>
          </a:p>
        </p:txBody>
      </p:sp>
      <p:pic>
        <p:nvPicPr>
          <p:cNvPr id="4" name="object 4"/>
          <p:cNvPicPr/>
          <p:nvPr/>
        </p:nvPicPr>
        <p:blipFill>
          <a:blip r:embed="rId2" cstate="print"/>
          <a:stretch>
            <a:fillRect/>
          </a:stretch>
        </p:blipFill>
        <p:spPr>
          <a:xfrm>
            <a:off x="6443471" y="0"/>
            <a:ext cx="2700528" cy="191566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19100" y="1719072"/>
            <a:ext cx="7886700" cy="4130040"/>
          </a:xfrm>
          <a:prstGeom prst="rect">
            <a:avLst/>
          </a:prstGeom>
        </p:spPr>
      </p:pic>
      <p:sp>
        <p:nvSpPr>
          <p:cNvPr id="3" name="object 3"/>
          <p:cNvSpPr txBox="1"/>
          <p:nvPr/>
        </p:nvSpPr>
        <p:spPr>
          <a:xfrm>
            <a:off x="834339" y="5988202"/>
            <a:ext cx="4643755" cy="330835"/>
          </a:xfrm>
          <a:prstGeom prst="rect">
            <a:avLst/>
          </a:prstGeom>
        </p:spPr>
        <p:txBody>
          <a:bodyPr vert="horz" wrap="square" lIns="0" tIns="12700" rIns="0" bIns="0" rtlCol="0">
            <a:spAutoFit/>
          </a:bodyPr>
          <a:lstStyle/>
          <a:p>
            <a:pPr marL="12700">
              <a:lnSpc>
                <a:spcPct val="100000"/>
              </a:lnSpc>
              <a:spcBef>
                <a:spcPts val="100"/>
              </a:spcBef>
            </a:pPr>
            <a:r>
              <a:rPr sz="2000" dirty="0">
                <a:latin typeface="Arial MT"/>
                <a:cs typeface="Arial MT"/>
              </a:rPr>
              <a:t>Cavusgil,</a:t>
            </a:r>
            <a:r>
              <a:rPr sz="2000" spc="-25" dirty="0">
                <a:latin typeface="Arial MT"/>
                <a:cs typeface="Arial MT"/>
              </a:rPr>
              <a:t> </a:t>
            </a:r>
            <a:r>
              <a:rPr sz="2000" dirty="0">
                <a:latin typeface="Arial MT"/>
                <a:cs typeface="Arial MT"/>
              </a:rPr>
              <a:t>Knight</a:t>
            </a:r>
            <a:r>
              <a:rPr sz="2000" spc="-10" dirty="0">
                <a:latin typeface="Arial MT"/>
                <a:cs typeface="Arial MT"/>
              </a:rPr>
              <a:t> </a:t>
            </a:r>
            <a:r>
              <a:rPr sz="2000" dirty="0">
                <a:latin typeface="Arial MT"/>
                <a:cs typeface="Arial MT"/>
              </a:rPr>
              <a:t>and</a:t>
            </a:r>
            <a:r>
              <a:rPr sz="2000" spc="-20" dirty="0">
                <a:latin typeface="Arial MT"/>
                <a:cs typeface="Arial MT"/>
              </a:rPr>
              <a:t> </a:t>
            </a:r>
            <a:r>
              <a:rPr sz="2000" spc="-10" dirty="0">
                <a:latin typeface="Arial MT"/>
                <a:cs typeface="Arial MT"/>
              </a:rPr>
              <a:t>Riesenberger,</a:t>
            </a:r>
            <a:r>
              <a:rPr sz="2000" spc="-45" dirty="0">
                <a:latin typeface="Arial MT"/>
                <a:cs typeface="Arial MT"/>
              </a:rPr>
              <a:t> </a:t>
            </a:r>
            <a:r>
              <a:rPr sz="2000" dirty="0">
                <a:latin typeface="Arial MT"/>
                <a:cs typeface="Arial MT"/>
              </a:rPr>
              <a:t>2017</a:t>
            </a:r>
            <a:endParaRPr sz="2000">
              <a:latin typeface="Arial MT"/>
              <a:cs typeface="Arial MT"/>
            </a:endParaRPr>
          </a:p>
        </p:txBody>
      </p:sp>
      <p:sp>
        <p:nvSpPr>
          <p:cNvPr id="4" name="object 4"/>
          <p:cNvSpPr txBox="1"/>
          <p:nvPr/>
        </p:nvSpPr>
        <p:spPr>
          <a:xfrm>
            <a:off x="574344" y="1118438"/>
            <a:ext cx="7440930" cy="636270"/>
          </a:xfrm>
          <a:prstGeom prst="rect">
            <a:avLst/>
          </a:prstGeom>
        </p:spPr>
        <p:txBody>
          <a:bodyPr vert="horz" wrap="square" lIns="0" tIns="13335" rIns="0" bIns="0" rtlCol="0">
            <a:spAutoFit/>
          </a:bodyPr>
          <a:lstStyle/>
          <a:p>
            <a:pPr marL="12700">
              <a:lnSpc>
                <a:spcPct val="100000"/>
              </a:lnSpc>
              <a:spcBef>
                <a:spcPts val="105"/>
              </a:spcBef>
            </a:pPr>
            <a:r>
              <a:rPr sz="2000" dirty="0">
                <a:latin typeface="Arial MT"/>
                <a:cs typeface="Arial MT"/>
              </a:rPr>
              <a:t>Foreign</a:t>
            </a:r>
            <a:r>
              <a:rPr sz="2000" spc="-30" dirty="0">
                <a:latin typeface="Arial MT"/>
                <a:cs typeface="Arial MT"/>
              </a:rPr>
              <a:t> </a:t>
            </a:r>
            <a:r>
              <a:rPr sz="2000" dirty="0">
                <a:latin typeface="Arial MT"/>
                <a:cs typeface="Arial MT"/>
              </a:rPr>
              <a:t>Direct</a:t>
            </a:r>
            <a:r>
              <a:rPr sz="2000" spc="-15" dirty="0">
                <a:latin typeface="Arial MT"/>
                <a:cs typeface="Arial MT"/>
              </a:rPr>
              <a:t> </a:t>
            </a:r>
            <a:r>
              <a:rPr sz="2000" dirty="0">
                <a:latin typeface="Arial MT"/>
                <a:cs typeface="Arial MT"/>
              </a:rPr>
              <a:t>Investment</a:t>
            </a:r>
            <a:r>
              <a:rPr sz="2000" spc="-45" dirty="0">
                <a:latin typeface="Arial MT"/>
                <a:cs typeface="Arial MT"/>
              </a:rPr>
              <a:t> </a:t>
            </a:r>
            <a:r>
              <a:rPr sz="2000" dirty="0">
                <a:latin typeface="Arial MT"/>
                <a:cs typeface="Arial MT"/>
              </a:rPr>
              <a:t>occurs</a:t>
            </a:r>
            <a:r>
              <a:rPr sz="2000" spc="-30" dirty="0">
                <a:latin typeface="Arial MT"/>
                <a:cs typeface="Arial MT"/>
              </a:rPr>
              <a:t> </a:t>
            </a:r>
            <a:r>
              <a:rPr sz="2000" dirty="0">
                <a:latin typeface="Arial MT"/>
                <a:cs typeface="Arial MT"/>
              </a:rPr>
              <a:t>when</a:t>
            </a:r>
            <a:r>
              <a:rPr sz="2000" spc="-20" dirty="0">
                <a:latin typeface="Arial MT"/>
                <a:cs typeface="Arial MT"/>
              </a:rPr>
              <a:t> </a:t>
            </a:r>
            <a:r>
              <a:rPr sz="2000" dirty="0">
                <a:latin typeface="Arial MT"/>
                <a:cs typeface="Arial MT"/>
              </a:rPr>
              <a:t>a</a:t>
            </a:r>
            <a:r>
              <a:rPr sz="2000" spc="5" dirty="0">
                <a:latin typeface="Arial MT"/>
                <a:cs typeface="Arial MT"/>
              </a:rPr>
              <a:t> </a:t>
            </a:r>
            <a:r>
              <a:rPr sz="2000" spc="-5" dirty="0">
                <a:latin typeface="Arial MT"/>
                <a:cs typeface="Arial MT"/>
              </a:rPr>
              <a:t>firm</a:t>
            </a:r>
            <a:r>
              <a:rPr sz="2000" spc="-15" dirty="0">
                <a:latin typeface="Arial MT"/>
                <a:cs typeface="Arial MT"/>
              </a:rPr>
              <a:t> </a:t>
            </a:r>
            <a:r>
              <a:rPr sz="2000" dirty="0">
                <a:latin typeface="Arial MT"/>
                <a:cs typeface="Arial MT"/>
              </a:rPr>
              <a:t>invests</a:t>
            </a:r>
            <a:r>
              <a:rPr sz="2000" spc="-20" dirty="0">
                <a:latin typeface="Arial MT"/>
                <a:cs typeface="Arial MT"/>
              </a:rPr>
              <a:t> </a:t>
            </a:r>
            <a:r>
              <a:rPr sz="2000" dirty="0">
                <a:latin typeface="Arial MT"/>
                <a:cs typeface="Arial MT"/>
              </a:rPr>
              <a:t>resources</a:t>
            </a:r>
            <a:r>
              <a:rPr sz="2000" spc="-45" dirty="0">
                <a:latin typeface="Arial MT"/>
                <a:cs typeface="Arial MT"/>
              </a:rPr>
              <a:t> </a:t>
            </a:r>
            <a:r>
              <a:rPr sz="2000" dirty="0">
                <a:latin typeface="Arial MT"/>
                <a:cs typeface="Arial MT"/>
              </a:rPr>
              <a:t>in</a:t>
            </a:r>
            <a:endParaRPr sz="2000">
              <a:latin typeface="Arial MT"/>
              <a:cs typeface="Arial MT"/>
            </a:endParaRPr>
          </a:p>
          <a:p>
            <a:pPr marL="12700">
              <a:lnSpc>
                <a:spcPct val="100000"/>
              </a:lnSpc>
            </a:pPr>
            <a:r>
              <a:rPr sz="2000" dirty="0">
                <a:latin typeface="Arial MT"/>
                <a:cs typeface="Arial MT"/>
              </a:rPr>
              <a:t>business</a:t>
            </a:r>
            <a:r>
              <a:rPr sz="2000" spc="-35" dirty="0">
                <a:latin typeface="Arial MT"/>
                <a:cs typeface="Arial MT"/>
              </a:rPr>
              <a:t> </a:t>
            </a:r>
            <a:r>
              <a:rPr sz="2000" spc="-5" dirty="0">
                <a:latin typeface="Arial MT"/>
                <a:cs typeface="Arial MT"/>
              </a:rPr>
              <a:t>activities</a:t>
            </a:r>
            <a:r>
              <a:rPr sz="2000" spc="5" dirty="0">
                <a:latin typeface="Arial MT"/>
                <a:cs typeface="Arial MT"/>
              </a:rPr>
              <a:t> </a:t>
            </a:r>
            <a:r>
              <a:rPr sz="2000" dirty="0">
                <a:latin typeface="Arial MT"/>
                <a:cs typeface="Arial MT"/>
              </a:rPr>
              <a:t>outside</a:t>
            </a:r>
            <a:r>
              <a:rPr sz="2000" spc="-30" dirty="0">
                <a:latin typeface="Arial MT"/>
                <a:cs typeface="Arial MT"/>
              </a:rPr>
              <a:t> </a:t>
            </a:r>
            <a:r>
              <a:rPr sz="2000" dirty="0">
                <a:latin typeface="Arial MT"/>
                <a:cs typeface="Arial MT"/>
              </a:rPr>
              <a:t>its</a:t>
            </a:r>
            <a:r>
              <a:rPr sz="2000" spc="-20" dirty="0">
                <a:latin typeface="Arial MT"/>
                <a:cs typeface="Arial MT"/>
              </a:rPr>
              <a:t> </a:t>
            </a:r>
            <a:r>
              <a:rPr sz="2000" dirty="0">
                <a:latin typeface="Arial MT"/>
                <a:cs typeface="Arial MT"/>
              </a:rPr>
              <a:t>home</a:t>
            </a:r>
            <a:r>
              <a:rPr sz="2000" spc="-15" dirty="0">
                <a:latin typeface="Arial MT"/>
                <a:cs typeface="Arial MT"/>
              </a:rPr>
              <a:t> </a:t>
            </a:r>
            <a:r>
              <a:rPr sz="2000" dirty="0">
                <a:latin typeface="Arial MT"/>
                <a:cs typeface="Arial MT"/>
              </a:rPr>
              <a:t>country</a:t>
            </a:r>
            <a:endParaRPr sz="2000">
              <a:latin typeface="Arial MT"/>
              <a:cs typeface="Arial MT"/>
            </a:endParaRPr>
          </a:p>
        </p:txBody>
      </p:sp>
      <p:sp>
        <p:nvSpPr>
          <p:cNvPr id="5" name="object 5"/>
          <p:cNvSpPr txBox="1">
            <a:spLocks noGrp="1"/>
          </p:cNvSpPr>
          <p:nvPr>
            <p:ph type="title"/>
          </p:nvPr>
        </p:nvSpPr>
        <p:spPr>
          <a:xfrm>
            <a:off x="497840" y="417067"/>
            <a:ext cx="6831330" cy="574040"/>
          </a:xfrm>
          <a:prstGeom prst="rect">
            <a:avLst/>
          </a:prstGeom>
        </p:spPr>
        <p:txBody>
          <a:bodyPr vert="horz" wrap="square" lIns="0" tIns="12700" rIns="0" bIns="0" rtlCol="0">
            <a:spAutoFit/>
          </a:bodyPr>
          <a:lstStyle/>
          <a:p>
            <a:pPr marL="12700">
              <a:lnSpc>
                <a:spcPct val="100000"/>
              </a:lnSpc>
              <a:spcBef>
                <a:spcPts val="100"/>
              </a:spcBef>
            </a:pPr>
            <a:r>
              <a:rPr sz="3600" dirty="0"/>
              <a:t>Foreign</a:t>
            </a:r>
            <a:r>
              <a:rPr sz="3600" spc="-50" dirty="0"/>
              <a:t> </a:t>
            </a:r>
            <a:r>
              <a:rPr sz="3600" dirty="0"/>
              <a:t>Direct</a:t>
            </a:r>
            <a:r>
              <a:rPr sz="3600" spc="-30" dirty="0"/>
              <a:t> </a:t>
            </a:r>
            <a:r>
              <a:rPr sz="3600" dirty="0"/>
              <a:t>Investment</a:t>
            </a:r>
            <a:r>
              <a:rPr sz="3600" spc="-45" dirty="0"/>
              <a:t> </a:t>
            </a:r>
            <a:r>
              <a:rPr sz="3600" dirty="0"/>
              <a:t>(FDI)</a:t>
            </a:r>
            <a:endParaRPr sz="3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152400"/>
            <a:ext cx="3128645" cy="452120"/>
          </a:xfrm>
          <a:prstGeom prst="rect">
            <a:avLst/>
          </a:prstGeom>
        </p:spPr>
        <p:txBody>
          <a:bodyPr vert="horz" wrap="square" lIns="0" tIns="12065" rIns="0" bIns="0" rtlCol="0">
            <a:spAutoFit/>
          </a:bodyPr>
          <a:lstStyle/>
          <a:p>
            <a:pPr marL="12700">
              <a:lnSpc>
                <a:spcPct val="100000"/>
              </a:lnSpc>
              <a:spcBef>
                <a:spcPts val="95"/>
              </a:spcBef>
            </a:pPr>
            <a:r>
              <a:rPr sz="2800" spc="-5" dirty="0">
                <a:solidFill>
                  <a:srgbClr val="252525"/>
                </a:solidFill>
              </a:rPr>
              <a:t>MNCs</a:t>
            </a:r>
            <a:r>
              <a:rPr sz="2800" dirty="0">
                <a:solidFill>
                  <a:srgbClr val="252525"/>
                </a:solidFill>
              </a:rPr>
              <a:t> </a:t>
            </a:r>
            <a:r>
              <a:rPr sz="2800" spc="-5" dirty="0">
                <a:solidFill>
                  <a:srgbClr val="252525"/>
                </a:solidFill>
              </a:rPr>
              <a:t>in</a:t>
            </a:r>
            <a:r>
              <a:rPr sz="2800" spc="-25" dirty="0">
                <a:solidFill>
                  <a:srgbClr val="252525"/>
                </a:solidFill>
              </a:rPr>
              <a:t> </a:t>
            </a:r>
            <a:r>
              <a:rPr sz="2800" spc="-5" dirty="0">
                <a:solidFill>
                  <a:srgbClr val="252525"/>
                </a:solidFill>
              </a:rPr>
              <a:t>the world</a:t>
            </a:r>
            <a:endParaRPr sz="2800" dirty="0"/>
          </a:p>
        </p:txBody>
      </p:sp>
      <p:pic>
        <p:nvPicPr>
          <p:cNvPr id="4" name="Picture 3">
            <a:extLst>
              <a:ext uri="{FF2B5EF4-FFF2-40B4-BE49-F238E27FC236}">
                <a16:creationId xmlns:a16="http://schemas.microsoft.com/office/drawing/2014/main" id="{22BA7A17-9174-4A26-9333-2AA73C72AF11}"/>
              </a:ext>
            </a:extLst>
          </p:cNvPr>
          <p:cNvPicPr>
            <a:picLocks noChangeAspect="1"/>
          </p:cNvPicPr>
          <p:nvPr/>
        </p:nvPicPr>
        <p:blipFill>
          <a:blip r:embed="rId2"/>
          <a:stretch>
            <a:fillRect/>
          </a:stretch>
        </p:blipFill>
        <p:spPr>
          <a:xfrm>
            <a:off x="17980" y="632774"/>
            <a:ext cx="9144000" cy="614289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739" y="266522"/>
            <a:ext cx="8179434" cy="580390"/>
          </a:xfrm>
          <a:prstGeom prst="rect">
            <a:avLst/>
          </a:prstGeom>
        </p:spPr>
        <p:txBody>
          <a:bodyPr vert="horz" wrap="square" lIns="0" tIns="12700" rIns="0" bIns="0" rtlCol="0">
            <a:spAutoFit/>
          </a:bodyPr>
          <a:lstStyle/>
          <a:p>
            <a:pPr marL="12700">
              <a:lnSpc>
                <a:spcPts val="3200"/>
              </a:lnSpc>
              <a:spcBef>
                <a:spcPts val="100"/>
              </a:spcBef>
            </a:pPr>
            <a:r>
              <a:rPr sz="2700" spc="-5" dirty="0"/>
              <a:t>MNCs</a:t>
            </a:r>
            <a:r>
              <a:rPr sz="2700" dirty="0"/>
              <a:t> </a:t>
            </a:r>
            <a:r>
              <a:rPr sz="2700" spc="-5" dirty="0"/>
              <a:t>versus</a:t>
            </a:r>
            <a:r>
              <a:rPr sz="2700" dirty="0"/>
              <a:t> countries-</a:t>
            </a:r>
            <a:r>
              <a:rPr sz="2700" spc="5" dirty="0"/>
              <a:t> </a:t>
            </a:r>
            <a:r>
              <a:rPr sz="2700" dirty="0"/>
              <a:t>an</a:t>
            </a:r>
            <a:r>
              <a:rPr sz="2700" spc="-10" dirty="0"/>
              <a:t> </a:t>
            </a:r>
            <a:r>
              <a:rPr sz="2700" spc="-5" dirty="0"/>
              <a:t>economic</a:t>
            </a:r>
            <a:r>
              <a:rPr sz="2700" spc="5" dirty="0"/>
              <a:t> </a:t>
            </a:r>
            <a:r>
              <a:rPr sz="2700" spc="-5" dirty="0"/>
              <a:t>comparison</a:t>
            </a:r>
            <a:endParaRPr sz="2700"/>
          </a:p>
          <a:p>
            <a:pPr marL="12700">
              <a:lnSpc>
                <a:spcPts val="1160"/>
              </a:lnSpc>
            </a:pPr>
            <a:r>
              <a:rPr sz="1000" spc="-5" dirty="0">
                <a:solidFill>
                  <a:srgbClr val="000000"/>
                </a:solidFill>
              </a:rPr>
              <a:t>Sources:</a:t>
            </a:r>
            <a:r>
              <a:rPr sz="1000" dirty="0">
                <a:solidFill>
                  <a:srgbClr val="000000"/>
                </a:solidFill>
              </a:rPr>
              <a:t> </a:t>
            </a:r>
            <a:r>
              <a:rPr sz="1000" spc="-5" dirty="0">
                <a:solidFill>
                  <a:srgbClr val="000000"/>
                </a:solidFill>
              </a:rPr>
              <a:t>Fortune,</a:t>
            </a:r>
            <a:r>
              <a:rPr sz="1000" dirty="0">
                <a:solidFill>
                  <a:srgbClr val="000000"/>
                </a:solidFill>
              </a:rPr>
              <a:t> </a:t>
            </a:r>
            <a:r>
              <a:rPr sz="1000" spc="-5" dirty="0">
                <a:solidFill>
                  <a:srgbClr val="000000"/>
                </a:solidFill>
              </a:rPr>
              <a:t>2015;</a:t>
            </a:r>
            <a:r>
              <a:rPr sz="1000" spc="5" dirty="0">
                <a:solidFill>
                  <a:srgbClr val="000000"/>
                </a:solidFill>
              </a:rPr>
              <a:t> </a:t>
            </a:r>
            <a:r>
              <a:rPr sz="1000" spc="-5" dirty="0">
                <a:solidFill>
                  <a:srgbClr val="000000"/>
                </a:solidFill>
              </a:rPr>
              <a:t>International</a:t>
            </a:r>
            <a:r>
              <a:rPr sz="1000" dirty="0">
                <a:solidFill>
                  <a:srgbClr val="000000"/>
                </a:solidFill>
              </a:rPr>
              <a:t> </a:t>
            </a:r>
            <a:r>
              <a:rPr sz="1000" spc="-5" dirty="0">
                <a:solidFill>
                  <a:srgbClr val="000000"/>
                </a:solidFill>
              </a:rPr>
              <a:t>Monetary</a:t>
            </a:r>
            <a:r>
              <a:rPr sz="1000" spc="-25" dirty="0">
                <a:solidFill>
                  <a:srgbClr val="000000"/>
                </a:solidFill>
              </a:rPr>
              <a:t> </a:t>
            </a:r>
            <a:r>
              <a:rPr sz="1000" spc="-5" dirty="0">
                <a:solidFill>
                  <a:srgbClr val="000000"/>
                </a:solidFill>
              </a:rPr>
              <a:t>Fund,</a:t>
            </a:r>
            <a:r>
              <a:rPr sz="1000" dirty="0">
                <a:solidFill>
                  <a:srgbClr val="000000"/>
                </a:solidFill>
              </a:rPr>
              <a:t> </a:t>
            </a:r>
            <a:r>
              <a:rPr sz="1000" spc="-5" dirty="0">
                <a:solidFill>
                  <a:srgbClr val="000000"/>
                </a:solidFill>
              </a:rPr>
              <a:t>2015</a:t>
            </a:r>
            <a:endParaRPr sz="1000"/>
          </a:p>
        </p:txBody>
      </p:sp>
      <p:graphicFrame>
        <p:nvGraphicFramePr>
          <p:cNvPr id="3" name="object 3"/>
          <p:cNvGraphicFramePr>
            <a:graphicFrameLocks noGrp="1"/>
          </p:cNvGraphicFramePr>
          <p:nvPr/>
        </p:nvGraphicFramePr>
        <p:xfrm>
          <a:off x="-6350" y="1208150"/>
          <a:ext cx="8148319" cy="5315543"/>
        </p:xfrm>
        <a:graphic>
          <a:graphicData uri="http://schemas.openxmlformats.org/drawingml/2006/table">
            <a:tbl>
              <a:tblPr firstRow="1" bandRow="1">
                <a:tableStyleId>{2D5ABB26-0587-4C30-8999-92F81FD0307C}</a:tableStyleId>
              </a:tblPr>
              <a:tblGrid>
                <a:gridCol w="521970">
                  <a:extLst>
                    <a:ext uri="{9D8B030D-6E8A-4147-A177-3AD203B41FA5}">
                      <a16:colId xmlns:a16="http://schemas.microsoft.com/office/drawing/2014/main" val="20000"/>
                    </a:ext>
                  </a:extLst>
                </a:gridCol>
                <a:gridCol w="1416685">
                  <a:extLst>
                    <a:ext uri="{9D8B030D-6E8A-4147-A177-3AD203B41FA5}">
                      <a16:colId xmlns:a16="http://schemas.microsoft.com/office/drawing/2014/main" val="20001"/>
                    </a:ext>
                  </a:extLst>
                </a:gridCol>
                <a:gridCol w="746125">
                  <a:extLst>
                    <a:ext uri="{9D8B030D-6E8A-4147-A177-3AD203B41FA5}">
                      <a16:colId xmlns:a16="http://schemas.microsoft.com/office/drawing/2014/main" val="20002"/>
                    </a:ext>
                  </a:extLst>
                </a:gridCol>
                <a:gridCol w="1715135">
                  <a:extLst>
                    <a:ext uri="{9D8B030D-6E8A-4147-A177-3AD203B41FA5}">
                      <a16:colId xmlns:a16="http://schemas.microsoft.com/office/drawing/2014/main" val="20003"/>
                    </a:ext>
                  </a:extLst>
                </a:gridCol>
                <a:gridCol w="2460625">
                  <a:extLst>
                    <a:ext uri="{9D8B030D-6E8A-4147-A177-3AD203B41FA5}">
                      <a16:colId xmlns:a16="http://schemas.microsoft.com/office/drawing/2014/main" val="20004"/>
                    </a:ext>
                  </a:extLst>
                </a:gridCol>
                <a:gridCol w="1287779">
                  <a:extLst>
                    <a:ext uri="{9D8B030D-6E8A-4147-A177-3AD203B41FA5}">
                      <a16:colId xmlns:a16="http://schemas.microsoft.com/office/drawing/2014/main" val="20005"/>
                    </a:ext>
                  </a:extLst>
                </a:gridCol>
              </a:tblGrid>
              <a:tr h="579120">
                <a:tc>
                  <a:txBody>
                    <a:bodyPr/>
                    <a:lstStyle/>
                    <a:p>
                      <a:pPr>
                        <a:lnSpc>
                          <a:spcPct val="100000"/>
                        </a:lnSpc>
                      </a:pPr>
                      <a:endParaRPr sz="13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1440">
                        <a:lnSpc>
                          <a:spcPct val="100000"/>
                        </a:lnSpc>
                        <a:spcBef>
                          <a:spcPts val="305"/>
                        </a:spcBef>
                      </a:pPr>
                      <a:r>
                        <a:rPr sz="2000" b="1" dirty="0">
                          <a:latin typeface="Arial"/>
                          <a:cs typeface="Arial"/>
                        </a:rPr>
                        <a:t>Country</a:t>
                      </a:r>
                      <a:endParaRPr sz="2000">
                        <a:latin typeface="Arial"/>
                        <a:cs typeface="Arial"/>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1440">
                        <a:lnSpc>
                          <a:spcPct val="100000"/>
                        </a:lnSpc>
                        <a:spcBef>
                          <a:spcPts val="325"/>
                        </a:spcBef>
                      </a:pPr>
                      <a:r>
                        <a:rPr sz="1200" b="1" dirty="0">
                          <a:latin typeface="Arial"/>
                          <a:cs typeface="Arial"/>
                        </a:rPr>
                        <a:t>Rank</a:t>
                      </a:r>
                      <a:endParaRPr sz="12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1440">
                        <a:lnSpc>
                          <a:spcPct val="100000"/>
                        </a:lnSpc>
                        <a:spcBef>
                          <a:spcPts val="305"/>
                        </a:spcBef>
                      </a:pPr>
                      <a:r>
                        <a:rPr sz="2000" b="1" dirty="0">
                          <a:latin typeface="Arial"/>
                          <a:cs typeface="Arial"/>
                        </a:rPr>
                        <a:t>GDP</a:t>
                      </a:r>
                      <a:r>
                        <a:rPr sz="2000" b="1" spc="-75" dirty="0">
                          <a:latin typeface="Arial"/>
                          <a:cs typeface="Arial"/>
                        </a:rPr>
                        <a:t> </a:t>
                      </a:r>
                      <a:r>
                        <a:rPr sz="1100" b="1" dirty="0">
                          <a:latin typeface="Arial"/>
                          <a:cs typeface="Arial"/>
                        </a:rPr>
                        <a:t>($</a:t>
                      </a:r>
                      <a:r>
                        <a:rPr sz="1100" b="1" spc="-20" dirty="0">
                          <a:latin typeface="Arial"/>
                          <a:cs typeface="Arial"/>
                        </a:rPr>
                        <a:t> </a:t>
                      </a:r>
                      <a:r>
                        <a:rPr sz="1100" b="1" spc="-5" dirty="0">
                          <a:latin typeface="Arial"/>
                          <a:cs typeface="Arial"/>
                        </a:rPr>
                        <a:t>billion)</a:t>
                      </a:r>
                      <a:endParaRPr sz="1100">
                        <a:latin typeface="Arial"/>
                        <a:cs typeface="Arial"/>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2075">
                        <a:lnSpc>
                          <a:spcPct val="100000"/>
                        </a:lnSpc>
                        <a:spcBef>
                          <a:spcPts val="305"/>
                        </a:spcBef>
                      </a:pPr>
                      <a:r>
                        <a:rPr sz="2000" b="1" dirty="0">
                          <a:latin typeface="Arial"/>
                          <a:cs typeface="Arial"/>
                        </a:rPr>
                        <a:t>Corporation</a:t>
                      </a:r>
                      <a:endParaRPr sz="2000">
                        <a:latin typeface="Arial"/>
                        <a:cs typeface="Arial"/>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2075">
                        <a:lnSpc>
                          <a:spcPct val="100000"/>
                        </a:lnSpc>
                        <a:spcBef>
                          <a:spcPts val="305"/>
                        </a:spcBef>
                      </a:pPr>
                      <a:r>
                        <a:rPr sz="2000" b="1" dirty="0">
                          <a:latin typeface="Arial"/>
                          <a:cs typeface="Arial"/>
                        </a:rPr>
                        <a:t>Sales</a:t>
                      </a:r>
                      <a:r>
                        <a:rPr sz="2000" b="1" spc="-65" dirty="0">
                          <a:latin typeface="Arial"/>
                          <a:cs typeface="Arial"/>
                        </a:rPr>
                        <a:t> </a:t>
                      </a:r>
                      <a:r>
                        <a:rPr sz="1200" b="1" spc="-5" dirty="0">
                          <a:latin typeface="Arial"/>
                          <a:cs typeface="Arial"/>
                        </a:rPr>
                        <a:t>($</a:t>
                      </a:r>
                      <a:endParaRPr sz="1200">
                        <a:latin typeface="Arial"/>
                        <a:cs typeface="Arial"/>
                      </a:endParaRPr>
                    </a:p>
                    <a:p>
                      <a:pPr marL="92075">
                        <a:lnSpc>
                          <a:spcPct val="100000"/>
                        </a:lnSpc>
                        <a:spcBef>
                          <a:spcPts val="20"/>
                        </a:spcBef>
                      </a:pPr>
                      <a:r>
                        <a:rPr sz="1200" b="1" dirty="0">
                          <a:latin typeface="Arial"/>
                          <a:cs typeface="Arial"/>
                        </a:rPr>
                        <a:t>billion)</a:t>
                      </a:r>
                      <a:endParaRPr sz="1200">
                        <a:latin typeface="Arial"/>
                        <a:cs typeface="Arial"/>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extLst>
                  <a:ext uri="{0D108BD9-81ED-4DB2-BD59-A6C34878D82A}">
                    <a16:rowId xmlns:a16="http://schemas.microsoft.com/office/drawing/2014/main" val="10000"/>
                  </a:ext>
                </a:extLst>
              </a:tr>
              <a:tr h="356107">
                <a:tc>
                  <a:txBody>
                    <a:bodyPr/>
                    <a:lstStyle/>
                    <a:p>
                      <a:pPr marL="91440">
                        <a:lnSpc>
                          <a:spcPct val="100000"/>
                        </a:lnSpc>
                        <a:spcBef>
                          <a:spcPts val="325"/>
                        </a:spcBef>
                      </a:pPr>
                      <a:r>
                        <a:rPr sz="1200" dirty="0">
                          <a:latin typeface="Arial MT"/>
                          <a:cs typeface="Arial MT"/>
                        </a:rPr>
                        <a:t>1.</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0"/>
                        </a:spcBef>
                      </a:pPr>
                      <a:r>
                        <a:rPr sz="1400" b="1" dirty="0">
                          <a:latin typeface="Arial"/>
                          <a:cs typeface="Arial"/>
                        </a:rPr>
                        <a:t>Norway</a:t>
                      </a:r>
                      <a:endParaRPr sz="1400">
                        <a:latin typeface="Arial"/>
                        <a:cs typeface="Arial"/>
                      </a:endParaRPr>
                    </a:p>
                  </a:txBody>
                  <a:tcPr marL="0" marR="0" marT="406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200" spc="-5" dirty="0">
                          <a:latin typeface="Arial MT"/>
                          <a:cs typeface="Arial MT"/>
                        </a:rPr>
                        <a:t>25</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523,188</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0"/>
                        </a:spcBef>
                      </a:pPr>
                      <a:r>
                        <a:rPr sz="1400" b="1" spc="-5" dirty="0">
                          <a:latin typeface="Arial"/>
                          <a:cs typeface="Arial"/>
                        </a:rPr>
                        <a:t>Wal-Mart</a:t>
                      </a:r>
                      <a:endParaRPr sz="1400">
                        <a:latin typeface="Arial"/>
                        <a:cs typeface="Arial"/>
                      </a:endParaRPr>
                    </a:p>
                  </a:txBody>
                  <a:tcPr marL="0" marR="0" marT="406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200" dirty="0">
                          <a:latin typeface="Arial MT"/>
                          <a:cs typeface="Arial MT"/>
                        </a:rPr>
                        <a:t>531,89</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1"/>
                  </a:ext>
                </a:extLst>
              </a:tr>
              <a:tr h="304800">
                <a:tc>
                  <a:txBody>
                    <a:bodyPr/>
                    <a:lstStyle/>
                    <a:p>
                      <a:pPr marL="91440">
                        <a:lnSpc>
                          <a:spcPct val="100000"/>
                        </a:lnSpc>
                        <a:spcBef>
                          <a:spcPts val="325"/>
                        </a:spcBef>
                      </a:pPr>
                      <a:r>
                        <a:rPr sz="1200" dirty="0">
                          <a:latin typeface="Arial MT"/>
                          <a:cs typeface="Arial MT"/>
                        </a:rPr>
                        <a:t>2.</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0"/>
                        </a:spcBef>
                      </a:pPr>
                      <a:r>
                        <a:rPr sz="1400" b="1" dirty="0">
                          <a:latin typeface="Calibri"/>
                          <a:cs typeface="Calibri"/>
                        </a:rPr>
                        <a:t>Thailand</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30</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318,85</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0"/>
                        </a:spcBef>
                      </a:pPr>
                      <a:r>
                        <a:rPr sz="1400" b="1" spc="-5" dirty="0">
                          <a:latin typeface="Calibri"/>
                          <a:cs typeface="Calibri"/>
                        </a:rPr>
                        <a:t>ExxonMobil</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0"/>
                        </a:spcBef>
                      </a:pPr>
                      <a:r>
                        <a:rPr sz="1200" dirty="0">
                          <a:latin typeface="Calibri"/>
                          <a:cs typeface="Calibri"/>
                        </a:rPr>
                        <a:t>354,67</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2"/>
                  </a:ext>
                </a:extLst>
              </a:tr>
              <a:tr h="310642">
                <a:tc>
                  <a:txBody>
                    <a:bodyPr/>
                    <a:lstStyle/>
                    <a:p>
                      <a:pPr marL="91440">
                        <a:lnSpc>
                          <a:spcPct val="100000"/>
                        </a:lnSpc>
                        <a:spcBef>
                          <a:spcPts val="325"/>
                        </a:spcBef>
                      </a:pPr>
                      <a:r>
                        <a:rPr sz="1200" dirty="0">
                          <a:latin typeface="Arial MT"/>
                          <a:cs typeface="Arial MT"/>
                        </a:rPr>
                        <a:t>3.</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0"/>
                        </a:spcBef>
                      </a:pPr>
                      <a:r>
                        <a:rPr sz="1400" b="1" spc="-5" dirty="0">
                          <a:latin typeface="Calibri"/>
                          <a:cs typeface="Calibri"/>
                        </a:rPr>
                        <a:t>New</a:t>
                      </a:r>
                      <a:r>
                        <a:rPr sz="1400" b="1" spc="-50" dirty="0">
                          <a:latin typeface="Calibri"/>
                          <a:cs typeface="Calibri"/>
                        </a:rPr>
                        <a:t> </a:t>
                      </a:r>
                      <a:r>
                        <a:rPr sz="1400" b="1" spc="-5" dirty="0">
                          <a:latin typeface="Calibri"/>
                          <a:cs typeface="Calibri"/>
                        </a:rPr>
                        <a:t>Zealand</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52</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140,43</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0"/>
                        </a:spcBef>
                      </a:pPr>
                      <a:r>
                        <a:rPr sz="1400" b="1" spc="-10" dirty="0">
                          <a:latin typeface="Calibri"/>
                          <a:cs typeface="Calibri"/>
                        </a:rPr>
                        <a:t>General</a:t>
                      </a:r>
                      <a:r>
                        <a:rPr sz="1400" b="1" spc="-50" dirty="0">
                          <a:latin typeface="Calibri"/>
                          <a:cs typeface="Calibri"/>
                        </a:rPr>
                        <a:t> </a:t>
                      </a:r>
                      <a:r>
                        <a:rPr sz="1400" b="1" dirty="0">
                          <a:latin typeface="Calibri"/>
                          <a:cs typeface="Calibri"/>
                        </a:rPr>
                        <a:t>Electric</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0"/>
                        </a:spcBef>
                      </a:pPr>
                      <a:r>
                        <a:rPr sz="1200" dirty="0">
                          <a:latin typeface="Calibri"/>
                          <a:cs typeface="Calibri"/>
                        </a:rPr>
                        <a:t>151,63</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3"/>
                  </a:ext>
                </a:extLst>
              </a:tr>
              <a:tr h="319404">
                <a:tc>
                  <a:txBody>
                    <a:bodyPr/>
                    <a:lstStyle/>
                    <a:p>
                      <a:pPr marL="91440">
                        <a:lnSpc>
                          <a:spcPct val="100000"/>
                        </a:lnSpc>
                        <a:spcBef>
                          <a:spcPts val="325"/>
                        </a:spcBef>
                      </a:pPr>
                      <a:r>
                        <a:rPr sz="1200" dirty="0">
                          <a:latin typeface="Arial MT"/>
                          <a:cs typeface="Arial MT"/>
                        </a:rPr>
                        <a:t>4.</a:t>
                      </a:r>
                      <a:endParaRPr sz="1200">
                        <a:latin typeface="Arial MT"/>
                        <a:cs typeface="Arial MT"/>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0"/>
                        </a:spcBef>
                      </a:pPr>
                      <a:r>
                        <a:rPr sz="1400" b="1" dirty="0">
                          <a:latin typeface="Calibri"/>
                          <a:cs typeface="Calibri"/>
                        </a:rPr>
                        <a:t>Bangladesh</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58</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135,59</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0"/>
                        </a:spcBef>
                      </a:pPr>
                      <a:r>
                        <a:rPr sz="1400" b="1" spc="-10" dirty="0">
                          <a:latin typeface="Calibri"/>
                          <a:cs typeface="Calibri"/>
                        </a:rPr>
                        <a:t>General</a:t>
                      </a:r>
                      <a:r>
                        <a:rPr sz="1400" b="1" spc="-45" dirty="0">
                          <a:latin typeface="Calibri"/>
                          <a:cs typeface="Calibri"/>
                        </a:rPr>
                        <a:t> </a:t>
                      </a:r>
                      <a:r>
                        <a:rPr sz="1400" b="1" spc="-5" dirty="0">
                          <a:latin typeface="Calibri"/>
                          <a:cs typeface="Calibri"/>
                        </a:rPr>
                        <a:t>Motors</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0"/>
                        </a:spcBef>
                      </a:pPr>
                      <a:r>
                        <a:rPr sz="1200" dirty="0">
                          <a:latin typeface="Calibri"/>
                          <a:cs typeface="Calibri"/>
                        </a:rPr>
                        <a:t>135,69</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4"/>
                  </a:ext>
                </a:extLst>
              </a:tr>
              <a:tr h="304800">
                <a:tc>
                  <a:txBody>
                    <a:bodyPr/>
                    <a:lstStyle/>
                    <a:p>
                      <a:pPr marL="91440">
                        <a:lnSpc>
                          <a:spcPct val="100000"/>
                        </a:lnSpc>
                        <a:spcBef>
                          <a:spcPts val="330"/>
                        </a:spcBef>
                      </a:pPr>
                      <a:r>
                        <a:rPr sz="1200" dirty="0">
                          <a:latin typeface="Arial MT"/>
                          <a:cs typeface="Arial MT"/>
                        </a:rPr>
                        <a:t>5.</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0"/>
                        </a:spcBef>
                      </a:pPr>
                      <a:r>
                        <a:rPr sz="1400" b="1" spc="-5" dirty="0">
                          <a:latin typeface="Calibri"/>
                          <a:cs typeface="Calibri"/>
                        </a:rPr>
                        <a:t>Vietnam</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59</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0"/>
                        </a:spcBef>
                      </a:pPr>
                      <a:r>
                        <a:rPr sz="1200" dirty="0">
                          <a:latin typeface="Calibri"/>
                          <a:cs typeface="Calibri"/>
                        </a:rPr>
                        <a:t>103,57</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0"/>
                        </a:spcBef>
                      </a:pPr>
                      <a:r>
                        <a:rPr sz="1400" b="1" dirty="0">
                          <a:latin typeface="Calibri"/>
                          <a:cs typeface="Calibri"/>
                        </a:rPr>
                        <a:t>Bank</a:t>
                      </a:r>
                      <a:r>
                        <a:rPr sz="1400" b="1" spc="-40" dirty="0">
                          <a:latin typeface="Calibri"/>
                          <a:cs typeface="Calibri"/>
                        </a:rPr>
                        <a:t> </a:t>
                      </a:r>
                      <a:r>
                        <a:rPr sz="1400" b="1" dirty="0">
                          <a:latin typeface="Calibri"/>
                          <a:cs typeface="Calibri"/>
                        </a:rPr>
                        <a:t>of</a:t>
                      </a:r>
                      <a:r>
                        <a:rPr sz="1400" b="1" spc="-40" dirty="0">
                          <a:latin typeface="Calibri"/>
                          <a:cs typeface="Calibri"/>
                        </a:rPr>
                        <a:t> </a:t>
                      </a:r>
                      <a:r>
                        <a:rPr sz="1400" b="1" dirty="0">
                          <a:latin typeface="Calibri"/>
                          <a:cs typeface="Calibri"/>
                        </a:rPr>
                        <a:t>America</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0"/>
                        </a:spcBef>
                      </a:pPr>
                      <a:r>
                        <a:rPr sz="1200" dirty="0">
                          <a:latin typeface="Calibri"/>
                          <a:cs typeface="Calibri"/>
                        </a:rPr>
                        <a:t>134,19</a:t>
                      </a:r>
                      <a:endParaRPr sz="1200">
                        <a:latin typeface="Calibri"/>
                        <a:cs typeface="Calibri"/>
                      </a:endParaRPr>
                    </a:p>
                  </a:txBody>
                  <a:tcPr marL="0" marR="0" marT="368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5"/>
                  </a:ext>
                </a:extLst>
              </a:tr>
              <a:tr h="304800">
                <a:tc>
                  <a:txBody>
                    <a:bodyPr/>
                    <a:lstStyle/>
                    <a:p>
                      <a:pPr marL="91440">
                        <a:lnSpc>
                          <a:spcPct val="100000"/>
                        </a:lnSpc>
                        <a:spcBef>
                          <a:spcPts val="330"/>
                        </a:spcBef>
                      </a:pPr>
                      <a:r>
                        <a:rPr sz="1200" dirty="0">
                          <a:latin typeface="Arial MT"/>
                          <a:cs typeface="Arial MT"/>
                        </a:rPr>
                        <a:t>6.</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5"/>
                        </a:spcBef>
                      </a:pPr>
                      <a:r>
                        <a:rPr sz="1400" b="1" spc="-5" dirty="0">
                          <a:latin typeface="Calibri"/>
                          <a:cs typeface="Calibri"/>
                        </a:rPr>
                        <a:t>Morocco</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60</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103,48</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5"/>
                        </a:spcBef>
                      </a:pPr>
                      <a:r>
                        <a:rPr sz="1400" b="1" spc="-5" dirty="0">
                          <a:latin typeface="Calibri"/>
                          <a:cs typeface="Calibri"/>
                        </a:rPr>
                        <a:t>Ford</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5"/>
                        </a:spcBef>
                      </a:pPr>
                      <a:r>
                        <a:rPr sz="1200" dirty="0">
                          <a:latin typeface="Calibri"/>
                          <a:cs typeface="Calibri"/>
                        </a:rPr>
                        <a:t>128,95</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6"/>
                  </a:ext>
                </a:extLst>
              </a:tr>
              <a:tr h="364617">
                <a:tc>
                  <a:txBody>
                    <a:bodyPr/>
                    <a:lstStyle/>
                    <a:p>
                      <a:pPr marL="91440">
                        <a:lnSpc>
                          <a:spcPct val="100000"/>
                        </a:lnSpc>
                        <a:spcBef>
                          <a:spcPts val="330"/>
                        </a:spcBef>
                      </a:pPr>
                      <a:r>
                        <a:rPr sz="1200" dirty="0">
                          <a:latin typeface="Arial MT"/>
                          <a:cs typeface="Arial MT"/>
                        </a:rPr>
                        <a:t>7.</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5"/>
                        </a:spcBef>
                      </a:pPr>
                      <a:r>
                        <a:rPr sz="1400" b="1" spc="-5" dirty="0">
                          <a:latin typeface="Calibri"/>
                          <a:cs typeface="Calibri"/>
                        </a:rPr>
                        <a:t>Croatia</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66</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60,59</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75"/>
                        </a:spcBef>
                      </a:pPr>
                      <a:r>
                        <a:rPr sz="1400" b="1" dirty="0">
                          <a:latin typeface="Calibri"/>
                          <a:cs typeface="Calibri"/>
                        </a:rPr>
                        <a:t>Microsoft</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295"/>
                        </a:spcBef>
                      </a:pPr>
                      <a:r>
                        <a:rPr sz="1200" dirty="0">
                          <a:latin typeface="Calibri"/>
                          <a:cs typeface="Calibri"/>
                        </a:rPr>
                        <a:t>62,48</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7"/>
                  </a:ext>
                </a:extLst>
              </a:tr>
              <a:tr h="304800">
                <a:tc>
                  <a:txBody>
                    <a:bodyPr/>
                    <a:lstStyle/>
                    <a:p>
                      <a:pPr marL="91440">
                        <a:lnSpc>
                          <a:spcPct val="100000"/>
                        </a:lnSpc>
                        <a:spcBef>
                          <a:spcPts val="330"/>
                        </a:spcBef>
                      </a:pPr>
                      <a:r>
                        <a:rPr sz="1200" dirty="0">
                          <a:latin typeface="Arial MT"/>
                          <a:cs typeface="Arial MT"/>
                        </a:rPr>
                        <a:t>8.</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75"/>
                        </a:spcBef>
                      </a:pPr>
                      <a:r>
                        <a:rPr sz="1400" b="1" spc="-5" dirty="0">
                          <a:latin typeface="Calibri"/>
                          <a:cs typeface="Calibri"/>
                        </a:rPr>
                        <a:t>Ecuador</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68</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295"/>
                        </a:spcBef>
                      </a:pPr>
                      <a:r>
                        <a:rPr sz="1200" dirty="0">
                          <a:latin typeface="Calibri"/>
                          <a:cs typeface="Calibri"/>
                        </a:rPr>
                        <a:t>58,91</a:t>
                      </a:r>
                      <a:endParaRPr sz="1200">
                        <a:latin typeface="Calibri"/>
                        <a:cs typeface="Calibri"/>
                      </a:endParaRPr>
                    </a:p>
                  </a:txBody>
                  <a:tcPr marL="0" marR="0" marT="374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0"/>
                        </a:spcBef>
                      </a:pPr>
                      <a:r>
                        <a:rPr sz="1400" b="1" spc="-10" dirty="0">
                          <a:latin typeface="Arial"/>
                          <a:cs typeface="Arial"/>
                        </a:rPr>
                        <a:t>Apple</a:t>
                      </a:r>
                      <a:endParaRPr sz="1400">
                        <a:latin typeface="Arial"/>
                        <a:cs typeface="Arial"/>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65,23</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8"/>
                  </a:ext>
                </a:extLst>
              </a:tr>
              <a:tr h="304800">
                <a:tc>
                  <a:txBody>
                    <a:bodyPr/>
                    <a:lstStyle/>
                    <a:p>
                      <a:pPr marL="91440">
                        <a:lnSpc>
                          <a:spcPct val="100000"/>
                        </a:lnSpc>
                        <a:spcBef>
                          <a:spcPts val="330"/>
                        </a:spcBef>
                      </a:pPr>
                      <a:r>
                        <a:rPr sz="1200" dirty="0">
                          <a:latin typeface="Arial MT"/>
                          <a:cs typeface="Arial MT"/>
                        </a:rPr>
                        <a:t>9.</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5" dirty="0">
                          <a:latin typeface="Arial"/>
                          <a:cs typeface="Arial"/>
                        </a:rPr>
                        <a:t>Oman</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spc="-5" dirty="0">
                          <a:latin typeface="Arial MT"/>
                          <a:cs typeface="Arial MT"/>
                        </a:rPr>
                        <a:t>69</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55,62</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dirty="0">
                          <a:latin typeface="Arial"/>
                          <a:cs typeface="Arial"/>
                        </a:rPr>
                        <a:t>Pepsi</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57,83</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09"/>
                  </a:ext>
                </a:extLst>
              </a:tr>
              <a:tr h="337693">
                <a:tc>
                  <a:txBody>
                    <a:bodyPr/>
                    <a:lstStyle/>
                    <a:p>
                      <a:pPr marL="91440">
                        <a:lnSpc>
                          <a:spcPct val="100000"/>
                        </a:lnSpc>
                        <a:spcBef>
                          <a:spcPts val="330"/>
                        </a:spcBef>
                      </a:pPr>
                      <a:r>
                        <a:rPr sz="1200" spc="-5" dirty="0">
                          <a:latin typeface="Arial MT"/>
                          <a:cs typeface="Arial MT"/>
                        </a:rPr>
                        <a:t>10</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15" dirty="0">
                          <a:latin typeface="Arial"/>
                          <a:cs typeface="Arial"/>
                        </a:rPr>
                        <a:t>Kenya</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spc="-5" dirty="0">
                          <a:latin typeface="Arial MT"/>
                          <a:cs typeface="Arial MT"/>
                        </a:rPr>
                        <a:t>86</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32,16</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10" dirty="0">
                          <a:latin typeface="Arial"/>
                          <a:cs typeface="Arial"/>
                        </a:rPr>
                        <a:t>Amazon</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spc="-5" dirty="0">
                          <a:latin typeface="Arial MT"/>
                          <a:cs typeface="Arial MT"/>
                        </a:rPr>
                        <a:t>34,2</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0"/>
                  </a:ext>
                </a:extLst>
              </a:tr>
              <a:tr h="304800">
                <a:tc>
                  <a:txBody>
                    <a:bodyPr/>
                    <a:lstStyle/>
                    <a:p>
                      <a:pPr marL="91440">
                        <a:lnSpc>
                          <a:spcPct val="100000"/>
                        </a:lnSpc>
                        <a:spcBef>
                          <a:spcPts val="330"/>
                        </a:spcBef>
                      </a:pPr>
                      <a:r>
                        <a:rPr sz="1200" spc="-85" dirty="0">
                          <a:latin typeface="Arial MT"/>
                          <a:cs typeface="Arial MT"/>
                        </a:rPr>
                        <a:t>11</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5" dirty="0">
                          <a:latin typeface="Arial"/>
                          <a:cs typeface="Arial"/>
                        </a:rPr>
                        <a:t>Latvia</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spc="-5" dirty="0">
                          <a:latin typeface="Arial MT"/>
                          <a:cs typeface="Arial MT"/>
                        </a:rPr>
                        <a:t>92</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24,05</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10" dirty="0">
                          <a:latin typeface="Arial"/>
                          <a:cs typeface="Arial"/>
                        </a:rPr>
                        <a:t>McDonald’s</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24,07</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1"/>
                  </a:ext>
                </a:extLst>
              </a:tr>
              <a:tr h="304761">
                <a:tc>
                  <a:txBody>
                    <a:bodyPr/>
                    <a:lstStyle/>
                    <a:p>
                      <a:pPr marL="91440">
                        <a:lnSpc>
                          <a:spcPct val="100000"/>
                        </a:lnSpc>
                        <a:spcBef>
                          <a:spcPts val="330"/>
                        </a:spcBef>
                      </a:pPr>
                      <a:r>
                        <a:rPr sz="1200" spc="-5" dirty="0">
                          <a:latin typeface="Arial MT"/>
                          <a:cs typeface="Arial MT"/>
                        </a:rPr>
                        <a:t>12</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5" dirty="0">
                          <a:latin typeface="Arial"/>
                          <a:cs typeface="Arial"/>
                        </a:rPr>
                        <a:t>Paraguay</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spc="-5" dirty="0">
                          <a:latin typeface="Arial MT"/>
                          <a:cs typeface="Arial MT"/>
                        </a:rPr>
                        <a:t>102</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18,48</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5" dirty="0">
                          <a:latin typeface="Arial"/>
                          <a:cs typeface="Arial"/>
                        </a:rPr>
                        <a:t>Nike</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19,16</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2"/>
                  </a:ext>
                </a:extLst>
              </a:tr>
              <a:tr h="304800">
                <a:tc>
                  <a:txBody>
                    <a:bodyPr/>
                    <a:lstStyle/>
                    <a:p>
                      <a:pPr marL="91440">
                        <a:lnSpc>
                          <a:spcPct val="100000"/>
                        </a:lnSpc>
                        <a:spcBef>
                          <a:spcPts val="330"/>
                        </a:spcBef>
                      </a:pPr>
                      <a:r>
                        <a:rPr sz="1200" spc="-5" dirty="0">
                          <a:latin typeface="Arial MT"/>
                          <a:cs typeface="Arial MT"/>
                        </a:rPr>
                        <a:t>13</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5" dirty="0">
                          <a:latin typeface="Arial"/>
                          <a:cs typeface="Arial"/>
                        </a:rPr>
                        <a:t>Madagascar</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spc="-5" dirty="0">
                          <a:latin typeface="Arial MT"/>
                          <a:cs typeface="Arial MT"/>
                        </a:rPr>
                        <a:t>129</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8,35</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5" dirty="0">
                          <a:latin typeface="Arial"/>
                          <a:cs typeface="Arial"/>
                        </a:rPr>
                        <a:t>eBay</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9,16</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3"/>
                  </a:ext>
                </a:extLst>
              </a:tr>
              <a:tr h="304799">
                <a:tc>
                  <a:txBody>
                    <a:bodyPr/>
                    <a:lstStyle/>
                    <a:p>
                      <a:pPr marL="91440">
                        <a:lnSpc>
                          <a:spcPct val="100000"/>
                        </a:lnSpc>
                        <a:spcBef>
                          <a:spcPts val="330"/>
                        </a:spcBef>
                      </a:pPr>
                      <a:r>
                        <a:rPr sz="1200" dirty="0">
                          <a:latin typeface="Arial MT"/>
                          <a:cs typeface="Arial MT"/>
                        </a:rPr>
                        <a:t>14</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dirty="0">
                          <a:latin typeface="Arial"/>
                          <a:cs typeface="Arial"/>
                        </a:rPr>
                        <a:t>Zimbabwe</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133</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0"/>
                        </a:spcBef>
                      </a:pPr>
                      <a:r>
                        <a:rPr sz="1200" dirty="0">
                          <a:latin typeface="Arial MT"/>
                          <a:cs typeface="Arial MT"/>
                        </a:rPr>
                        <a:t>7,47</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5" dirty="0">
                          <a:latin typeface="Arial"/>
                          <a:cs typeface="Arial"/>
                        </a:rPr>
                        <a:t>Visa</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0"/>
                        </a:spcBef>
                      </a:pPr>
                      <a:r>
                        <a:rPr sz="1200" dirty="0">
                          <a:latin typeface="Arial MT"/>
                          <a:cs typeface="Arial MT"/>
                        </a:rPr>
                        <a:t>8,07</a:t>
                      </a:r>
                      <a:endParaRPr sz="1200">
                        <a:latin typeface="Arial MT"/>
                        <a:cs typeface="Arial MT"/>
                      </a:endParaRPr>
                    </a:p>
                  </a:txBody>
                  <a:tcPr marL="0" marR="0" marT="419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4"/>
                  </a:ext>
                </a:extLst>
              </a:tr>
              <a:tr h="304800">
                <a:tc>
                  <a:txBody>
                    <a:bodyPr/>
                    <a:lstStyle/>
                    <a:p>
                      <a:pPr marL="91440">
                        <a:lnSpc>
                          <a:spcPct val="100000"/>
                        </a:lnSpc>
                        <a:spcBef>
                          <a:spcPts val="335"/>
                        </a:spcBef>
                      </a:pPr>
                      <a:r>
                        <a:rPr sz="1200" spc="-5" dirty="0">
                          <a:latin typeface="Arial MT"/>
                          <a:cs typeface="Arial MT"/>
                        </a:rPr>
                        <a:t>15</a:t>
                      </a:r>
                      <a:endParaRPr sz="1200">
                        <a:latin typeface="Arial MT"/>
                        <a:cs typeface="Arial MT"/>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25"/>
                        </a:spcBef>
                      </a:pPr>
                      <a:r>
                        <a:rPr sz="1400" b="1" spc="-5" dirty="0">
                          <a:latin typeface="Arial"/>
                          <a:cs typeface="Arial"/>
                        </a:rPr>
                        <a:t>Mongolia</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5"/>
                        </a:spcBef>
                      </a:pPr>
                      <a:r>
                        <a:rPr sz="1200" spc="-5" dirty="0">
                          <a:latin typeface="Arial MT"/>
                          <a:cs typeface="Arial MT"/>
                        </a:rPr>
                        <a:t>138</a:t>
                      </a:r>
                      <a:endParaRPr sz="1200">
                        <a:latin typeface="Arial MT"/>
                        <a:cs typeface="Arial MT"/>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1440">
                        <a:lnSpc>
                          <a:spcPct val="100000"/>
                        </a:lnSpc>
                        <a:spcBef>
                          <a:spcPts val="335"/>
                        </a:spcBef>
                      </a:pPr>
                      <a:r>
                        <a:rPr sz="1200" dirty="0">
                          <a:latin typeface="Arial MT"/>
                          <a:cs typeface="Arial MT"/>
                        </a:rPr>
                        <a:t>6,00</a:t>
                      </a:r>
                      <a:endParaRPr sz="1200">
                        <a:latin typeface="Arial MT"/>
                        <a:cs typeface="Arial MT"/>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25"/>
                        </a:spcBef>
                      </a:pPr>
                      <a:r>
                        <a:rPr sz="1400" b="1" spc="-20" dirty="0">
                          <a:latin typeface="Arial"/>
                          <a:cs typeface="Arial"/>
                        </a:rPr>
                        <a:t>Yahoo</a:t>
                      </a:r>
                      <a:endParaRPr sz="1400">
                        <a:latin typeface="Arial"/>
                        <a:cs typeface="Arial"/>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tc>
                  <a:txBody>
                    <a:bodyPr/>
                    <a:lstStyle/>
                    <a:p>
                      <a:pPr marL="92075">
                        <a:lnSpc>
                          <a:spcPct val="100000"/>
                        </a:lnSpc>
                        <a:spcBef>
                          <a:spcPts val="335"/>
                        </a:spcBef>
                      </a:pPr>
                      <a:r>
                        <a:rPr sz="1200" dirty="0">
                          <a:latin typeface="Arial MT"/>
                          <a:cs typeface="Arial MT"/>
                        </a:rPr>
                        <a:t>6,32</a:t>
                      </a:r>
                      <a:endParaRPr sz="1200">
                        <a:latin typeface="Arial MT"/>
                        <a:cs typeface="Arial MT"/>
                      </a:endParaRPr>
                    </a:p>
                  </a:txBody>
                  <a:tcPr marL="0" marR="0" marT="425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9D9D9D"/>
                    </a:solidFill>
                  </a:tcPr>
                </a:tc>
                <a:extLst>
                  <a:ext uri="{0D108BD9-81ED-4DB2-BD59-A6C34878D82A}">
                    <a16:rowId xmlns:a16="http://schemas.microsoft.com/office/drawing/2014/main" val="1001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dirty="0"/>
              <a:t>Emergence</a:t>
            </a:r>
            <a:r>
              <a:rPr spc="-45" dirty="0"/>
              <a:t> </a:t>
            </a:r>
            <a:r>
              <a:rPr dirty="0"/>
              <a:t>of</a:t>
            </a:r>
            <a:r>
              <a:rPr spc="-35" dirty="0"/>
              <a:t> </a:t>
            </a:r>
            <a:r>
              <a:rPr dirty="0"/>
              <a:t>Global</a:t>
            </a:r>
            <a:r>
              <a:rPr spc="-30" dirty="0"/>
              <a:t> </a:t>
            </a:r>
            <a:r>
              <a:rPr dirty="0"/>
              <a:t>Institutions:</a:t>
            </a:r>
          </a:p>
        </p:txBody>
      </p:sp>
      <p:sp>
        <p:nvSpPr>
          <p:cNvPr id="3" name="object 3"/>
          <p:cNvSpPr txBox="1"/>
          <p:nvPr/>
        </p:nvSpPr>
        <p:spPr>
          <a:xfrm>
            <a:off x="683768" y="1489075"/>
            <a:ext cx="7043420" cy="3565525"/>
          </a:xfrm>
          <a:prstGeom prst="rect">
            <a:avLst/>
          </a:prstGeom>
        </p:spPr>
        <p:txBody>
          <a:bodyPr vert="horz" wrap="square" lIns="0" tIns="23495" rIns="0" bIns="0" rtlCol="0">
            <a:spAutoFit/>
          </a:bodyPr>
          <a:lstStyle/>
          <a:p>
            <a:pPr marL="12700" marR="5080" algn="just">
              <a:lnSpc>
                <a:spcPct val="153200"/>
              </a:lnSpc>
              <a:spcBef>
                <a:spcPts val="185"/>
              </a:spcBef>
            </a:pPr>
            <a:r>
              <a:rPr sz="2400" spc="-5" dirty="0">
                <a:solidFill>
                  <a:srgbClr val="252525"/>
                </a:solidFill>
                <a:latin typeface="Arial MT"/>
                <a:cs typeface="Arial MT"/>
              </a:rPr>
              <a:t>Globalisation has created </a:t>
            </a:r>
            <a:r>
              <a:rPr sz="2400" dirty="0">
                <a:solidFill>
                  <a:srgbClr val="252525"/>
                </a:solidFill>
                <a:latin typeface="Arial MT"/>
                <a:cs typeface="Arial MT"/>
              </a:rPr>
              <a:t>the </a:t>
            </a:r>
            <a:r>
              <a:rPr sz="2400" spc="-5" dirty="0">
                <a:solidFill>
                  <a:srgbClr val="252525"/>
                </a:solidFill>
                <a:latin typeface="Arial MT"/>
                <a:cs typeface="Arial MT"/>
              </a:rPr>
              <a:t>need </a:t>
            </a:r>
            <a:r>
              <a:rPr sz="2400" dirty="0">
                <a:solidFill>
                  <a:srgbClr val="252525"/>
                </a:solidFill>
                <a:latin typeface="Arial MT"/>
                <a:cs typeface="Arial MT"/>
              </a:rPr>
              <a:t>for </a:t>
            </a:r>
            <a:r>
              <a:rPr sz="2400" spc="-5" dirty="0">
                <a:solidFill>
                  <a:srgbClr val="252525"/>
                </a:solidFill>
                <a:latin typeface="Arial MT"/>
                <a:cs typeface="Arial MT"/>
              </a:rPr>
              <a:t>institutions </a:t>
            </a:r>
            <a:r>
              <a:rPr sz="2400" dirty="0">
                <a:solidFill>
                  <a:srgbClr val="252525"/>
                </a:solidFill>
                <a:latin typeface="Arial MT"/>
                <a:cs typeface="Arial MT"/>
              </a:rPr>
              <a:t>to </a:t>
            </a:r>
            <a:r>
              <a:rPr sz="2400" spc="-655" dirty="0">
                <a:solidFill>
                  <a:srgbClr val="252525"/>
                </a:solidFill>
                <a:latin typeface="Arial MT"/>
                <a:cs typeface="Arial MT"/>
              </a:rPr>
              <a:t> </a:t>
            </a:r>
            <a:r>
              <a:rPr sz="2400" spc="-5" dirty="0">
                <a:solidFill>
                  <a:srgbClr val="252525"/>
                </a:solidFill>
                <a:latin typeface="Arial MT"/>
                <a:cs typeface="Arial MT"/>
              </a:rPr>
              <a:t>help manage, regulate and police </a:t>
            </a:r>
            <a:r>
              <a:rPr sz="2400" dirty="0">
                <a:solidFill>
                  <a:srgbClr val="252525"/>
                </a:solidFill>
                <a:latin typeface="Arial MT"/>
                <a:cs typeface="Arial MT"/>
              </a:rPr>
              <a:t>the </a:t>
            </a:r>
            <a:r>
              <a:rPr sz="2400" spc="-5" dirty="0">
                <a:solidFill>
                  <a:srgbClr val="252525"/>
                </a:solidFill>
                <a:latin typeface="Arial MT"/>
                <a:cs typeface="Arial MT"/>
              </a:rPr>
              <a:t>global </a:t>
            </a:r>
            <a:r>
              <a:rPr sz="2400" dirty="0">
                <a:solidFill>
                  <a:srgbClr val="252525"/>
                </a:solidFill>
                <a:latin typeface="Arial MT"/>
                <a:cs typeface="Arial MT"/>
              </a:rPr>
              <a:t>market </a:t>
            </a:r>
            <a:r>
              <a:rPr sz="2400" spc="5" dirty="0">
                <a:solidFill>
                  <a:srgbClr val="252525"/>
                </a:solidFill>
                <a:latin typeface="Arial MT"/>
                <a:cs typeface="Arial MT"/>
              </a:rPr>
              <a:t> </a:t>
            </a:r>
            <a:r>
              <a:rPr sz="2400" spc="-5" dirty="0">
                <a:solidFill>
                  <a:srgbClr val="252525"/>
                </a:solidFill>
                <a:latin typeface="Arial MT"/>
                <a:cs typeface="Arial MT"/>
              </a:rPr>
              <a:t>place</a:t>
            </a:r>
            <a:endParaRPr sz="2400">
              <a:latin typeface="Arial MT"/>
              <a:cs typeface="Arial MT"/>
            </a:endParaRPr>
          </a:p>
          <a:p>
            <a:pPr marL="355600" indent="-172720">
              <a:lnSpc>
                <a:spcPct val="100000"/>
              </a:lnSpc>
              <a:spcBef>
                <a:spcPts val="940"/>
              </a:spcBef>
              <a:buSzPct val="90000"/>
              <a:buFont typeface="Wingdings"/>
              <a:buChar char=""/>
              <a:tabLst>
                <a:tab pos="355600" algn="l"/>
              </a:tabLst>
            </a:pPr>
            <a:r>
              <a:rPr sz="2000" b="1" dirty="0">
                <a:solidFill>
                  <a:srgbClr val="252525"/>
                </a:solidFill>
                <a:latin typeface="Arial"/>
                <a:cs typeface="Arial"/>
              </a:rPr>
              <a:t>General</a:t>
            </a:r>
            <a:r>
              <a:rPr sz="2000" b="1" spc="-120" dirty="0">
                <a:solidFill>
                  <a:srgbClr val="252525"/>
                </a:solidFill>
                <a:latin typeface="Arial"/>
                <a:cs typeface="Arial"/>
              </a:rPr>
              <a:t> </a:t>
            </a:r>
            <a:r>
              <a:rPr sz="2000" b="1" dirty="0">
                <a:solidFill>
                  <a:srgbClr val="252525"/>
                </a:solidFill>
                <a:latin typeface="Arial"/>
                <a:cs typeface="Arial"/>
              </a:rPr>
              <a:t>Agreement</a:t>
            </a:r>
            <a:r>
              <a:rPr sz="2000" b="1" spc="-20" dirty="0">
                <a:solidFill>
                  <a:srgbClr val="252525"/>
                </a:solidFill>
                <a:latin typeface="Arial"/>
                <a:cs typeface="Arial"/>
              </a:rPr>
              <a:t> </a:t>
            </a:r>
            <a:r>
              <a:rPr sz="2000" b="1" dirty="0">
                <a:solidFill>
                  <a:srgbClr val="252525"/>
                </a:solidFill>
                <a:latin typeface="Arial"/>
                <a:cs typeface="Arial"/>
              </a:rPr>
              <a:t>on</a:t>
            </a:r>
            <a:r>
              <a:rPr sz="2000" b="1" spc="5" dirty="0">
                <a:solidFill>
                  <a:srgbClr val="252525"/>
                </a:solidFill>
                <a:latin typeface="Arial"/>
                <a:cs typeface="Arial"/>
              </a:rPr>
              <a:t> </a:t>
            </a:r>
            <a:r>
              <a:rPr sz="2000" b="1" spc="-25" dirty="0">
                <a:solidFill>
                  <a:srgbClr val="252525"/>
                </a:solidFill>
                <a:latin typeface="Arial"/>
                <a:cs typeface="Arial"/>
              </a:rPr>
              <a:t>Tariffs</a:t>
            </a:r>
            <a:r>
              <a:rPr sz="2000" b="1" spc="-35" dirty="0">
                <a:solidFill>
                  <a:srgbClr val="252525"/>
                </a:solidFill>
                <a:latin typeface="Arial"/>
                <a:cs typeface="Arial"/>
              </a:rPr>
              <a:t> </a:t>
            </a:r>
            <a:r>
              <a:rPr sz="2000" b="1" dirty="0">
                <a:solidFill>
                  <a:srgbClr val="252525"/>
                </a:solidFill>
                <a:latin typeface="Arial"/>
                <a:cs typeface="Arial"/>
              </a:rPr>
              <a:t>and </a:t>
            </a:r>
            <a:r>
              <a:rPr sz="2000" b="1" spc="-25" dirty="0">
                <a:solidFill>
                  <a:srgbClr val="252525"/>
                </a:solidFill>
                <a:latin typeface="Arial"/>
                <a:cs typeface="Arial"/>
              </a:rPr>
              <a:t>Trade</a:t>
            </a:r>
            <a:r>
              <a:rPr sz="2000" b="1" spc="-20" dirty="0">
                <a:solidFill>
                  <a:srgbClr val="252525"/>
                </a:solidFill>
                <a:latin typeface="Arial"/>
                <a:cs typeface="Arial"/>
              </a:rPr>
              <a:t> </a:t>
            </a:r>
            <a:r>
              <a:rPr sz="2000" b="1" spc="-25" dirty="0">
                <a:solidFill>
                  <a:srgbClr val="252525"/>
                </a:solidFill>
                <a:latin typeface="Arial"/>
                <a:cs typeface="Arial"/>
              </a:rPr>
              <a:t>(GATT)</a:t>
            </a:r>
            <a:endParaRPr sz="2000">
              <a:latin typeface="Arial"/>
              <a:cs typeface="Arial"/>
            </a:endParaRPr>
          </a:p>
          <a:p>
            <a:pPr marL="355600" indent="-172720">
              <a:lnSpc>
                <a:spcPct val="100000"/>
              </a:lnSpc>
              <a:spcBef>
                <a:spcPts val="409"/>
              </a:spcBef>
              <a:buSzPct val="90000"/>
              <a:buFont typeface="Wingdings"/>
              <a:buChar char=""/>
              <a:tabLst>
                <a:tab pos="355600" algn="l"/>
              </a:tabLst>
            </a:pPr>
            <a:r>
              <a:rPr sz="2000" b="1" spc="-5" dirty="0">
                <a:solidFill>
                  <a:srgbClr val="252525"/>
                </a:solidFill>
                <a:latin typeface="Arial"/>
                <a:cs typeface="Arial"/>
              </a:rPr>
              <a:t>World</a:t>
            </a:r>
            <a:r>
              <a:rPr sz="2000" b="1" spc="-45" dirty="0">
                <a:solidFill>
                  <a:srgbClr val="252525"/>
                </a:solidFill>
                <a:latin typeface="Arial"/>
                <a:cs typeface="Arial"/>
              </a:rPr>
              <a:t> </a:t>
            </a:r>
            <a:r>
              <a:rPr sz="2000" b="1" spc="-20" dirty="0">
                <a:solidFill>
                  <a:srgbClr val="252525"/>
                </a:solidFill>
                <a:latin typeface="Arial"/>
                <a:cs typeface="Arial"/>
              </a:rPr>
              <a:t>Trade</a:t>
            </a:r>
            <a:r>
              <a:rPr sz="2000" b="1" spc="-40" dirty="0">
                <a:solidFill>
                  <a:srgbClr val="252525"/>
                </a:solidFill>
                <a:latin typeface="Arial"/>
                <a:cs typeface="Arial"/>
              </a:rPr>
              <a:t> </a:t>
            </a:r>
            <a:r>
              <a:rPr sz="2000" b="1" dirty="0">
                <a:solidFill>
                  <a:srgbClr val="252525"/>
                </a:solidFill>
                <a:latin typeface="Arial"/>
                <a:cs typeface="Arial"/>
              </a:rPr>
              <a:t>organisation</a:t>
            </a:r>
            <a:r>
              <a:rPr sz="2000" b="1" spc="-50" dirty="0">
                <a:solidFill>
                  <a:srgbClr val="252525"/>
                </a:solidFill>
                <a:latin typeface="Arial"/>
                <a:cs typeface="Arial"/>
              </a:rPr>
              <a:t> </a:t>
            </a:r>
            <a:r>
              <a:rPr sz="2000" b="1" spc="-5" dirty="0">
                <a:solidFill>
                  <a:srgbClr val="252525"/>
                </a:solidFill>
                <a:latin typeface="Arial"/>
                <a:cs typeface="Arial"/>
              </a:rPr>
              <a:t>(WTO)</a:t>
            </a:r>
            <a:endParaRPr sz="2000">
              <a:latin typeface="Arial"/>
              <a:cs typeface="Arial"/>
            </a:endParaRPr>
          </a:p>
          <a:p>
            <a:pPr marL="355600" indent="-172720">
              <a:lnSpc>
                <a:spcPct val="100000"/>
              </a:lnSpc>
              <a:spcBef>
                <a:spcPts val="395"/>
              </a:spcBef>
              <a:buSzPct val="90000"/>
              <a:buFont typeface="Wingdings"/>
              <a:buChar char=""/>
              <a:tabLst>
                <a:tab pos="355600" algn="l"/>
              </a:tabLst>
            </a:pPr>
            <a:r>
              <a:rPr sz="2000" b="1" dirty="0">
                <a:solidFill>
                  <a:srgbClr val="252525"/>
                </a:solidFill>
                <a:latin typeface="Arial"/>
                <a:cs typeface="Arial"/>
              </a:rPr>
              <a:t>International</a:t>
            </a:r>
            <a:r>
              <a:rPr sz="2000" b="1" spc="-65" dirty="0">
                <a:solidFill>
                  <a:srgbClr val="252525"/>
                </a:solidFill>
                <a:latin typeface="Arial"/>
                <a:cs typeface="Arial"/>
              </a:rPr>
              <a:t> </a:t>
            </a:r>
            <a:r>
              <a:rPr sz="2000" b="1" dirty="0">
                <a:solidFill>
                  <a:srgbClr val="252525"/>
                </a:solidFill>
                <a:latin typeface="Arial"/>
                <a:cs typeface="Arial"/>
              </a:rPr>
              <a:t>Monetary</a:t>
            </a:r>
            <a:r>
              <a:rPr sz="2000" b="1" spc="-40" dirty="0">
                <a:solidFill>
                  <a:srgbClr val="252525"/>
                </a:solidFill>
                <a:latin typeface="Arial"/>
                <a:cs typeface="Arial"/>
              </a:rPr>
              <a:t> </a:t>
            </a:r>
            <a:r>
              <a:rPr sz="2000" b="1" dirty="0">
                <a:solidFill>
                  <a:srgbClr val="252525"/>
                </a:solidFill>
                <a:latin typeface="Arial"/>
                <a:cs typeface="Arial"/>
              </a:rPr>
              <a:t>Fund</a:t>
            </a:r>
            <a:r>
              <a:rPr sz="2000" b="1" spc="-25" dirty="0">
                <a:solidFill>
                  <a:srgbClr val="252525"/>
                </a:solidFill>
                <a:latin typeface="Arial"/>
                <a:cs typeface="Arial"/>
              </a:rPr>
              <a:t> </a:t>
            </a:r>
            <a:r>
              <a:rPr sz="2000" b="1" dirty="0">
                <a:solidFill>
                  <a:srgbClr val="252525"/>
                </a:solidFill>
                <a:latin typeface="Arial"/>
                <a:cs typeface="Arial"/>
              </a:rPr>
              <a:t>(IMF)</a:t>
            </a:r>
            <a:endParaRPr sz="2000">
              <a:latin typeface="Arial"/>
              <a:cs typeface="Arial"/>
            </a:endParaRPr>
          </a:p>
          <a:p>
            <a:pPr marL="355600" indent="-172720">
              <a:lnSpc>
                <a:spcPct val="100000"/>
              </a:lnSpc>
              <a:spcBef>
                <a:spcPts val="400"/>
              </a:spcBef>
              <a:buSzPct val="90000"/>
              <a:buFont typeface="Wingdings"/>
              <a:buChar char=""/>
              <a:tabLst>
                <a:tab pos="355600" algn="l"/>
              </a:tabLst>
            </a:pPr>
            <a:r>
              <a:rPr sz="2000" b="1" spc="-5" dirty="0">
                <a:solidFill>
                  <a:srgbClr val="252525"/>
                </a:solidFill>
                <a:latin typeface="Arial"/>
                <a:cs typeface="Arial"/>
              </a:rPr>
              <a:t>World</a:t>
            </a:r>
            <a:r>
              <a:rPr sz="2000" b="1" spc="-65" dirty="0">
                <a:solidFill>
                  <a:srgbClr val="252525"/>
                </a:solidFill>
                <a:latin typeface="Arial"/>
                <a:cs typeface="Arial"/>
              </a:rPr>
              <a:t> </a:t>
            </a:r>
            <a:r>
              <a:rPr sz="2000" b="1" dirty="0">
                <a:solidFill>
                  <a:srgbClr val="252525"/>
                </a:solidFill>
                <a:latin typeface="Arial"/>
                <a:cs typeface="Arial"/>
              </a:rPr>
              <a:t>bank</a:t>
            </a:r>
            <a:endParaRPr sz="2000">
              <a:latin typeface="Arial"/>
              <a:cs typeface="Arial"/>
            </a:endParaRPr>
          </a:p>
          <a:p>
            <a:pPr marL="355600" indent="-172720">
              <a:lnSpc>
                <a:spcPct val="100000"/>
              </a:lnSpc>
              <a:spcBef>
                <a:spcPts val="405"/>
              </a:spcBef>
              <a:buSzPct val="90000"/>
              <a:buFont typeface="Wingdings"/>
              <a:buChar char=""/>
              <a:tabLst>
                <a:tab pos="355600" algn="l"/>
              </a:tabLst>
            </a:pPr>
            <a:r>
              <a:rPr sz="2000" b="1" dirty="0">
                <a:solidFill>
                  <a:srgbClr val="252525"/>
                </a:solidFill>
                <a:latin typeface="Arial"/>
                <a:cs typeface="Arial"/>
              </a:rPr>
              <a:t>United</a:t>
            </a:r>
            <a:r>
              <a:rPr sz="2000" b="1" spc="-50" dirty="0">
                <a:solidFill>
                  <a:srgbClr val="252525"/>
                </a:solidFill>
                <a:latin typeface="Arial"/>
                <a:cs typeface="Arial"/>
              </a:rPr>
              <a:t> </a:t>
            </a:r>
            <a:r>
              <a:rPr sz="2000" b="1" dirty="0">
                <a:solidFill>
                  <a:srgbClr val="252525"/>
                </a:solidFill>
                <a:latin typeface="Arial"/>
                <a:cs typeface="Arial"/>
              </a:rPr>
              <a:t>Nations</a:t>
            </a:r>
            <a:endParaRPr sz="2000">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180594"/>
            <a:ext cx="4851400" cy="574040"/>
          </a:xfrm>
          <a:prstGeom prst="rect">
            <a:avLst/>
          </a:prstGeom>
        </p:spPr>
        <p:txBody>
          <a:bodyPr vert="horz" wrap="square" lIns="0" tIns="12700" rIns="0" bIns="0" rtlCol="0">
            <a:spAutoFit/>
          </a:bodyPr>
          <a:lstStyle/>
          <a:p>
            <a:pPr marL="12700">
              <a:lnSpc>
                <a:spcPct val="100000"/>
              </a:lnSpc>
              <a:spcBef>
                <a:spcPts val="100"/>
              </a:spcBef>
              <a:tabLst>
                <a:tab pos="2934335" algn="l"/>
              </a:tabLst>
            </a:pPr>
            <a:r>
              <a:rPr sz="3600" dirty="0"/>
              <a:t>Perlmutte</a:t>
            </a:r>
            <a:r>
              <a:rPr sz="3600" spc="140" dirty="0"/>
              <a:t>r</a:t>
            </a:r>
            <a:r>
              <a:rPr sz="3600" spc="-140" dirty="0"/>
              <a:t>’</a:t>
            </a:r>
            <a:r>
              <a:rPr sz="3600" dirty="0"/>
              <a:t>s	typol</a:t>
            </a:r>
            <a:r>
              <a:rPr sz="3600" spc="-15" dirty="0"/>
              <a:t>o</a:t>
            </a:r>
            <a:r>
              <a:rPr sz="3600" dirty="0"/>
              <a:t>gy</a:t>
            </a:r>
            <a:endParaRPr sz="3600"/>
          </a:p>
        </p:txBody>
      </p:sp>
      <p:sp>
        <p:nvSpPr>
          <p:cNvPr id="3" name="object 3"/>
          <p:cNvSpPr txBox="1"/>
          <p:nvPr/>
        </p:nvSpPr>
        <p:spPr>
          <a:xfrm>
            <a:off x="535940" y="1166469"/>
            <a:ext cx="7731125" cy="1957070"/>
          </a:xfrm>
          <a:prstGeom prst="rect">
            <a:avLst/>
          </a:prstGeom>
        </p:spPr>
        <p:txBody>
          <a:bodyPr vert="horz" wrap="square" lIns="0" tIns="12700" rIns="0" bIns="0" rtlCol="0">
            <a:spAutoFit/>
          </a:bodyPr>
          <a:lstStyle/>
          <a:p>
            <a:pPr marL="184785" marR="5080" indent="-172720">
              <a:lnSpc>
                <a:spcPct val="150100"/>
              </a:lnSpc>
              <a:spcBef>
                <a:spcPts val="100"/>
              </a:spcBef>
              <a:buSzPct val="90000"/>
              <a:buFont typeface="Wingdings"/>
              <a:buChar char=""/>
              <a:tabLst>
                <a:tab pos="185420" algn="l"/>
              </a:tabLst>
            </a:pPr>
            <a:r>
              <a:rPr sz="2000" dirty="0">
                <a:solidFill>
                  <a:srgbClr val="252525"/>
                </a:solidFill>
                <a:latin typeface="Arial MT"/>
                <a:cs typeface="Arial MT"/>
              </a:rPr>
              <a:t>In</a:t>
            </a:r>
            <a:r>
              <a:rPr sz="2000" spc="-25" dirty="0">
                <a:solidFill>
                  <a:srgbClr val="252525"/>
                </a:solidFill>
                <a:latin typeface="Arial MT"/>
                <a:cs typeface="Arial MT"/>
              </a:rPr>
              <a:t> </a:t>
            </a:r>
            <a:r>
              <a:rPr sz="2000" dirty="0">
                <a:solidFill>
                  <a:srgbClr val="252525"/>
                </a:solidFill>
                <a:latin typeface="Arial MT"/>
                <a:cs typeface="Arial MT"/>
              </a:rPr>
              <a:t>order</a:t>
            </a:r>
            <a:r>
              <a:rPr sz="2000" spc="-25" dirty="0">
                <a:solidFill>
                  <a:srgbClr val="252525"/>
                </a:solidFill>
                <a:latin typeface="Arial MT"/>
                <a:cs typeface="Arial MT"/>
              </a:rPr>
              <a:t> </a:t>
            </a:r>
            <a:r>
              <a:rPr sz="2000" dirty="0">
                <a:solidFill>
                  <a:srgbClr val="252525"/>
                </a:solidFill>
                <a:latin typeface="Arial MT"/>
                <a:cs typeface="Arial MT"/>
              </a:rPr>
              <a:t>to</a:t>
            </a:r>
            <a:r>
              <a:rPr sz="2000" spc="-25" dirty="0">
                <a:solidFill>
                  <a:srgbClr val="252525"/>
                </a:solidFill>
                <a:latin typeface="Arial MT"/>
                <a:cs typeface="Arial MT"/>
              </a:rPr>
              <a:t> </a:t>
            </a:r>
            <a:r>
              <a:rPr sz="2000" dirty="0">
                <a:solidFill>
                  <a:srgbClr val="252525"/>
                </a:solidFill>
                <a:latin typeface="Arial MT"/>
                <a:cs typeface="Arial MT"/>
              </a:rPr>
              <a:t>be</a:t>
            </a:r>
            <a:r>
              <a:rPr sz="2000" spc="-15" dirty="0">
                <a:solidFill>
                  <a:srgbClr val="252525"/>
                </a:solidFill>
                <a:latin typeface="Arial MT"/>
                <a:cs typeface="Arial MT"/>
              </a:rPr>
              <a:t> </a:t>
            </a:r>
            <a:r>
              <a:rPr sz="2000" dirty="0">
                <a:solidFill>
                  <a:srgbClr val="252525"/>
                </a:solidFill>
                <a:latin typeface="Arial MT"/>
                <a:cs typeface="Arial MT"/>
              </a:rPr>
              <a:t>globally</a:t>
            </a:r>
            <a:r>
              <a:rPr sz="2000" spc="-5" dirty="0">
                <a:solidFill>
                  <a:srgbClr val="252525"/>
                </a:solidFill>
                <a:latin typeface="Arial MT"/>
                <a:cs typeface="Arial MT"/>
              </a:rPr>
              <a:t> </a:t>
            </a:r>
            <a:r>
              <a:rPr sz="2000" dirty="0">
                <a:solidFill>
                  <a:srgbClr val="252525"/>
                </a:solidFill>
                <a:latin typeface="Arial MT"/>
                <a:cs typeface="Arial MT"/>
              </a:rPr>
              <a:t>competitive,</a:t>
            </a:r>
            <a:r>
              <a:rPr sz="2000" spc="-40" dirty="0">
                <a:solidFill>
                  <a:srgbClr val="252525"/>
                </a:solidFill>
                <a:latin typeface="Arial MT"/>
                <a:cs typeface="Arial MT"/>
              </a:rPr>
              <a:t> </a:t>
            </a:r>
            <a:r>
              <a:rPr sz="2000" dirty="0">
                <a:solidFill>
                  <a:srgbClr val="252525"/>
                </a:solidFill>
                <a:latin typeface="Arial MT"/>
                <a:cs typeface="Arial MT"/>
              </a:rPr>
              <a:t>multi-national</a:t>
            </a:r>
            <a:r>
              <a:rPr sz="2000" spc="-15" dirty="0">
                <a:solidFill>
                  <a:srgbClr val="252525"/>
                </a:solidFill>
                <a:latin typeface="Arial MT"/>
                <a:cs typeface="Arial MT"/>
              </a:rPr>
              <a:t> </a:t>
            </a:r>
            <a:r>
              <a:rPr sz="2000" dirty="0">
                <a:solidFill>
                  <a:srgbClr val="252525"/>
                </a:solidFill>
                <a:latin typeface="Arial MT"/>
                <a:cs typeface="Arial MT"/>
              </a:rPr>
              <a:t>corporations</a:t>
            </a:r>
            <a:r>
              <a:rPr sz="2000" spc="-50" dirty="0">
                <a:solidFill>
                  <a:srgbClr val="252525"/>
                </a:solidFill>
                <a:latin typeface="Arial MT"/>
                <a:cs typeface="Arial MT"/>
              </a:rPr>
              <a:t> </a:t>
            </a:r>
            <a:r>
              <a:rPr sz="2000" dirty="0">
                <a:solidFill>
                  <a:srgbClr val="252525"/>
                </a:solidFill>
                <a:latin typeface="Arial MT"/>
                <a:cs typeface="Arial MT"/>
              </a:rPr>
              <a:t>must </a:t>
            </a:r>
            <a:r>
              <a:rPr sz="2000" spc="-540" dirty="0">
                <a:solidFill>
                  <a:srgbClr val="252525"/>
                </a:solidFill>
                <a:latin typeface="Arial MT"/>
                <a:cs typeface="Arial MT"/>
              </a:rPr>
              <a:t> </a:t>
            </a:r>
            <a:r>
              <a:rPr sz="2000" dirty="0">
                <a:solidFill>
                  <a:srgbClr val="252525"/>
                </a:solidFill>
                <a:latin typeface="Arial MT"/>
                <a:cs typeface="Arial MT"/>
              </a:rPr>
              <a:t>be</a:t>
            </a:r>
            <a:r>
              <a:rPr sz="2000" spc="-15" dirty="0">
                <a:solidFill>
                  <a:srgbClr val="252525"/>
                </a:solidFill>
                <a:latin typeface="Arial MT"/>
                <a:cs typeface="Arial MT"/>
              </a:rPr>
              <a:t> </a:t>
            </a:r>
            <a:r>
              <a:rPr sz="2000" dirty="0">
                <a:solidFill>
                  <a:srgbClr val="252525"/>
                </a:solidFill>
                <a:latin typeface="Arial MT"/>
                <a:cs typeface="Arial MT"/>
              </a:rPr>
              <a:t>globally</a:t>
            </a:r>
            <a:r>
              <a:rPr sz="2000" spc="-5" dirty="0">
                <a:solidFill>
                  <a:srgbClr val="252525"/>
                </a:solidFill>
                <a:latin typeface="Arial MT"/>
                <a:cs typeface="Arial MT"/>
              </a:rPr>
              <a:t> </a:t>
            </a:r>
            <a:r>
              <a:rPr sz="2000" dirty="0">
                <a:solidFill>
                  <a:srgbClr val="252525"/>
                </a:solidFill>
                <a:latin typeface="Arial MT"/>
                <a:cs typeface="Arial MT"/>
              </a:rPr>
              <a:t>cooperative</a:t>
            </a:r>
            <a:r>
              <a:rPr sz="2000" spc="-40" dirty="0">
                <a:solidFill>
                  <a:srgbClr val="252525"/>
                </a:solidFill>
                <a:latin typeface="Arial MT"/>
                <a:cs typeface="Arial MT"/>
              </a:rPr>
              <a:t> </a:t>
            </a:r>
            <a:r>
              <a:rPr sz="2000" dirty="0">
                <a:solidFill>
                  <a:srgbClr val="252525"/>
                </a:solidFill>
                <a:latin typeface="Arial MT"/>
                <a:cs typeface="Arial MT"/>
              </a:rPr>
              <a:t>(Perlmutter</a:t>
            </a:r>
            <a:r>
              <a:rPr sz="2000" spc="-35" dirty="0">
                <a:solidFill>
                  <a:srgbClr val="252525"/>
                </a:solidFill>
                <a:latin typeface="Arial MT"/>
                <a:cs typeface="Arial MT"/>
              </a:rPr>
              <a:t> </a:t>
            </a:r>
            <a:r>
              <a:rPr sz="2000" dirty="0">
                <a:solidFill>
                  <a:srgbClr val="252525"/>
                </a:solidFill>
                <a:latin typeface="Arial MT"/>
                <a:cs typeface="Arial MT"/>
              </a:rPr>
              <a:t>&amp;</a:t>
            </a:r>
            <a:r>
              <a:rPr sz="2000" spc="-10" dirty="0">
                <a:solidFill>
                  <a:srgbClr val="252525"/>
                </a:solidFill>
                <a:latin typeface="Arial MT"/>
                <a:cs typeface="Arial MT"/>
              </a:rPr>
              <a:t> </a:t>
            </a:r>
            <a:r>
              <a:rPr sz="2000" dirty="0">
                <a:solidFill>
                  <a:srgbClr val="252525"/>
                </a:solidFill>
                <a:latin typeface="Arial MT"/>
                <a:cs typeface="Arial MT"/>
              </a:rPr>
              <a:t>Heenan,</a:t>
            </a:r>
            <a:r>
              <a:rPr sz="2000" spc="-35" dirty="0">
                <a:solidFill>
                  <a:srgbClr val="252525"/>
                </a:solidFill>
                <a:latin typeface="Arial MT"/>
                <a:cs typeface="Arial MT"/>
              </a:rPr>
              <a:t> </a:t>
            </a:r>
            <a:r>
              <a:rPr sz="2000" dirty="0">
                <a:solidFill>
                  <a:srgbClr val="252525"/>
                </a:solidFill>
                <a:latin typeface="Arial MT"/>
                <a:cs typeface="Arial MT"/>
              </a:rPr>
              <a:t>1986).</a:t>
            </a:r>
            <a:endParaRPr sz="2000">
              <a:latin typeface="Arial MT"/>
              <a:cs typeface="Arial MT"/>
            </a:endParaRPr>
          </a:p>
          <a:p>
            <a:pPr marL="184785" marR="876300" indent="-172720">
              <a:lnSpc>
                <a:spcPct val="150000"/>
              </a:lnSpc>
              <a:spcBef>
                <a:spcPts val="800"/>
              </a:spcBef>
              <a:buSzPct val="90000"/>
              <a:buFont typeface="Wingdings"/>
              <a:buChar char=""/>
              <a:tabLst>
                <a:tab pos="185420" algn="l"/>
              </a:tabLst>
            </a:pPr>
            <a:r>
              <a:rPr sz="2000" dirty="0">
                <a:solidFill>
                  <a:srgbClr val="252525"/>
                </a:solidFill>
                <a:latin typeface="Arial MT"/>
                <a:cs typeface="Arial MT"/>
              </a:rPr>
              <a:t>Stages</a:t>
            </a:r>
            <a:r>
              <a:rPr sz="2000" spc="-15" dirty="0">
                <a:solidFill>
                  <a:srgbClr val="252525"/>
                </a:solidFill>
                <a:latin typeface="Arial MT"/>
                <a:cs typeface="Arial MT"/>
              </a:rPr>
              <a:t> </a:t>
            </a:r>
            <a:r>
              <a:rPr sz="2000" dirty="0">
                <a:solidFill>
                  <a:srgbClr val="252525"/>
                </a:solidFill>
                <a:latin typeface="Arial MT"/>
                <a:cs typeface="Arial MT"/>
              </a:rPr>
              <a:t>of</a:t>
            </a:r>
            <a:r>
              <a:rPr sz="2000" spc="-20" dirty="0">
                <a:solidFill>
                  <a:srgbClr val="252525"/>
                </a:solidFill>
                <a:latin typeface="Arial MT"/>
                <a:cs typeface="Arial MT"/>
              </a:rPr>
              <a:t> </a:t>
            </a:r>
            <a:r>
              <a:rPr sz="2000" dirty="0">
                <a:solidFill>
                  <a:srgbClr val="252525"/>
                </a:solidFill>
                <a:latin typeface="Arial MT"/>
                <a:cs typeface="Arial MT"/>
              </a:rPr>
              <a:t>Internationalisation</a:t>
            </a:r>
            <a:r>
              <a:rPr sz="2000" spc="-50" dirty="0">
                <a:solidFill>
                  <a:srgbClr val="252525"/>
                </a:solidFill>
                <a:latin typeface="Arial MT"/>
                <a:cs typeface="Arial MT"/>
              </a:rPr>
              <a:t> </a:t>
            </a:r>
            <a:r>
              <a:rPr sz="2000" dirty="0">
                <a:solidFill>
                  <a:srgbClr val="252525"/>
                </a:solidFill>
                <a:latin typeface="Arial MT"/>
                <a:cs typeface="Arial MT"/>
              </a:rPr>
              <a:t>and</a:t>
            </a:r>
            <a:r>
              <a:rPr sz="2000" spc="-15" dirty="0">
                <a:solidFill>
                  <a:srgbClr val="252525"/>
                </a:solidFill>
                <a:latin typeface="Arial MT"/>
                <a:cs typeface="Arial MT"/>
              </a:rPr>
              <a:t> </a:t>
            </a:r>
            <a:r>
              <a:rPr sz="2000" dirty="0">
                <a:solidFill>
                  <a:srgbClr val="252525"/>
                </a:solidFill>
                <a:latin typeface="Arial MT"/>
                <a:cs typeface="Arial MT"/>
              </a:rPr>
              <a:t>decisions</a:t>
            </a:r>
            <a:r>
              <a:rPr sz="2000" spc="-40" dirty="0">
                <a:solidFill>
                  <a:srgbClr val="252525"/>
                </a:solidFill>
                <a:latin typeface="Arial MT"/>
                <a:cs typeface="Arial MT"/>
              </a:rPr>
              <a:t> </a:t>
            </a:r>
            <a:r>
              <a:rPr sz="2000" dirty="0">
                <a:solidFill>
                  <a:srgbClr val="252525"/>
                </a:solidFill>
                <a:latin typeface="Arial MT"/>
                <a:cs typeface="Arial MT"/>
              </a:rPr>
              <a:t>on policies</a:t>
            </a:r>
            <a:r>
              <a:rPr sz="2000" spc="-20" dirty="0">
                <a:solidFill>
                  <a:srgbClr val="252525"/>
                </a:solidFill>
                <a:latin typeface="Arial MT"/>
                <a:cs typeface="Arial MT"/>
              </a:rPr>
              <a:t> </a:t>
            </a:r>
            <a:r>
              <a:rPr sz="2000" dirty="0">
                <a:solidFill>
                  <a:srgbClr val="252525"/>
                </a:solidFill>
                <a:latin typeface="Arial MT"/>
                <a:cs typeface="Arial MT"/>
              </a:rPr>
              <a:t>and </a:t>
            </a:r>
            <a:r>
              <a:rPr sz="2000" spc="-540" dirty="0">
                <a:solidFill>
                  <a:srgbClr val="252525"/>
                </a:solidFill>
                <a:latin typeface="Arial MT"/>
                <a:cs typeface="Arial MT"/>
              </a:rPr>
              <a:t> </a:t>
            </a:r>
            <a:r>
              <a:rPr sz="2000" dirty="0">
                <a:solidFill>
                  <a:srgbClr val="252525"/>
                </a:solidFill>
                <a:latin typeface="Arial MT"/>
                <a:cs typeface="Arial MT"/>
              </a:rPr>
              <a:t>procedures</a:t>
            </a:r>
            <a:r>
              <a:rPr sz="2000" spc="-55" dirty="0">
                <a:solidFill>
                  <a:srgbClr val="252525"/>
                </a:solidFill>
                <a:latin typeface="Arial MT"/>
                <a:cs typeface="Arial MT"/>
              </a:rPr>
              <a:t> </a:t>
            </a:r>
            <a:r>
              <a:rPr sz="2000" dirty="0">
                <a:solidFill>
                  <a:srgbClr val="252525"/>
                </a:solidFill>
                <a:latin typeface="Arial MT"/>
                <a:cs typeface="Arial MT"/>
              </a:rPr>
              <a:t>(Heenan</a:t>
            </a:r>
            <a:r>
              <a:rPr sz="2000" spc="-15" dirty="0">
                <a:solidFill>
                  <a:srgbClr val="252525"/>
                </a:solidFill>
                <a:latin typeface="Arial MT"/>
                <a:cs typeface="Arial MT"/>
              </a:rPr>
              <a:t> </a:t>
            </a:r>
            <a:r>
              <a:rPr sz="2000" dirty="0">
                <a:solidFill>
                  <a:srgbClr val="252525"/>
                </a:solidFill>
                <a:latin typeface="Arial MT"/>
                <a:cs typeface="Arial MT"/>
              </a:rPr>
              <a:t>&amp;</a:t>
            </a:r>
            <a:r>
              <a:rPr sz="2000" spc="-10" dirty="0">
                <a:solidFill>
                  <a:srgbClr val="252525"/>
                </a:solidFill>
                <a:latin typeface="Arial MT"/>
                <a:cs typeface="Arial MT"/>
              </a:rPr>
              <a:t> Perlmutter,</a:t>
            </a:r>
            <a:r>
              <a:rPr sz="2000" spc="-45" dirty="0">
                <a:solidFill>
                  <a:srgbClr val="252525"/>
                </a:solidFill>
                <a:latin typeface="Arial MT"/>
                <a:cs typeface="Arial MT"/>
              </a:rPr>
              <a:t> </a:t>
            </a:r>
            <a:r>
              <a:rPr sz="2000" dirty="0">
                <a:solidFill>
                  <a:srgbClr val="252525"/>
                </a:solidFill>
                <a:latin typeface="Arial MT"/>
                <a:cs typeface="Arial MT"/>
              </a:rPr>
              <a:t>1979).</a:t>
            </a:r>
            <a:endParaRPr sz="2000">
              <a:latin typeface="Arial MT"/>
              <a:cs typeface="Arial MT"/>
            </a:endParaRPr>
          </a:p>
        </p:txBody>
      </p:sp>
      <p:pic>
        <p:nvPicPr>
          <p:cNvPr id="4" name="object 4"/>
          <p:cNvPicPr/>
          <p:nvPr/>
        </p:nvPicPr>
        <p:blipFill>
          <a:blip r:embed="rId2" cstate="print"/>
          <a:stretch>
            <a:fillRect/>
          </a:stretch>
        </p:blipFill>
        <p:spPr>
          <a:xfrm>
            <a:off x="280288" y="3276980"/>
            <a:ext cx="1155064" cy="530606"/>
          </a:xfrm>
          <a:prstGeom prst="rect">
            <a:avLst/>
          </a:prstGeom>
        </p:spPr>
      </p:pic>
      <p:pic>
        <p:nvPicPr>
          <p:cNvPr id="5" name="object 5"/>
          <p:cNvPicPr/>
          <p:nvPr/>
        </p:nvPicPr>
        <p:blipFill>
          <a:blip r:embed="rId3" cstate="print"/>
          <a:stretch>
            <a:fillRect/>
          </a:stretch>
        </p:blipFill>
        <p:spPr>
          <a:xfrm>
            <a:off x="2505011" y="3258692"/>
            <a:ext cx="1149413" cy="464439"/>
          </a:xfrm>
          <a:prstGeom prst="rect">
            <a:avLst/>
          </a:prstGeom>
        </p:spPr>
      </p:pic>
      <p:pic>
        <p:nvPicPr>
          <p:cNvPr id="6" name="object 6"/>
          <p:cNvPicPr/>
          <p:nvPr/>
        </p:nvPicPr>
        <p:blipFill>
          <a:blip r:embed="rId4" cstate="print"/>
          <a:stretch>
            <a:fillRect/>
          </a:stretch>
        </p:blipFill>
        <p:spPr>
          <a:xfrm>
            <a:off x="4825110" y="2967608"/>
            <a:ext cx="1296035" cy="518541"/>
          </a:xfrm>
          <a:prstGeom prst="rect">
            <a:avLst/>
          </a:prstGeom>
        </p:spPr>
      </p:pic>
      <p:pic>
        <p:nvPicPr>
          <p:cNvPr id="7" name="object 7"/>
          <p:cNvPicPr/>
          <p:nvPr/>
        </p:nvPicPr>
        <p:blipFill>
          <a:blip r:embed="rId5" cstate="print"/>
          <a:stretch>
            <a:fillRect/>
          </a:stretch>
        </p:blipFill>
        <p:spPr>
          <a:xfrm>
            <a:off x="6880408" y="3032632"/>
            <a:ext cx="1164025" cy="533400"/>
          </a:xfrm>
          <a:prstGeom prst="rect">
            <a:avLst/>
          </a:prstGeom>
        </p:spPr>
      </p:pic>
      <p:sp>
        <p:nvSpPr>
          <p:cNvPr id="8" name="object 8"/>
          <p:cNvSpPr txBox="1"/>
          <p:nvPr/>
        </p:nvSpPr>
        <p:spPr>
          <a:xfrm>
            <a:off x="318312" y="4681220"/>
            <a:ext cx="3266440" cy="848994"/>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Calibri"/>
                <a:cs typeface="Calibri"/>
              </a:rPr>
              <a:t>Increased</a:t>
            </a:r>
            <a:r>
              <a:rPr sz="1800" dirty="0">
                <a:latin typeface="Calibri"/>
                <a:cs typeface="Calibri"/>
              </a:rPr>
              <a:t> </a:t>
            </a:r>
            <a:r>
              <a:rPr sz="1800" spc="-5" dirty="0">
                <a:latin typeface="Calibri"/>
                <a:cs typeface="Calibri"/>
              </a:rPr>
              <a:t>degree</a:t>
            </a:r>
            <a:r>
              <a:rPr sz="1800" spc="10" dirty="0">
                <a:latin typeface="Calibri"/>
                <a:cs typeface="Calibri"/>
              </a:rPr>
              <a:t> </a:t>
            </a:r>
            <a:r>
              <a:rPr sz="1800" spc="-5" dirty="0">
                <a:latin typeface="Calibri"/>
                <a:cs typeface="Calibri"/>
              </a:rPr>
              <a:t>of</a:t>
            </a:r>
            <a:r>
              <a:rPr sz="1800" spc="-10" dirty="0">
                <a:latin typeface="Calibri"/>
                <a:cs typeface="Calibri"/>
              </a:rPr>
              <a:t> centralised </a:t>
            </a:r>
            <a:r>
              <a:rPr sz="1800" spc="-5" dirty="0">
                <a:latin typeface="Calibri"/>
                <a:cs typeface="Calibri"/>
              </a:rPr>
              <a:t> headquarter</a:t>
            </a:r>
            <a:r>
              <a:rPr sz="1800" dirty="0">
                <a:latin typeface="Calibri"/>
                <a:cs typeface="Calibri"/>
              </a:rPr>
              <a:t> </a:t>
            </a:r>
            <a:r>
              <a:rPr sz="1800" spc="-15" dirty="0">
                <a:latin typeface="Calibri"/>
                <a:cs typeface="Calibri"/>
              </a:rPr>
              <a:t>control</a:t>
            </a:r>
            <a:r>
              <a:rPr sz="1800" spc="-5" dirty="0">
                <a:latin typeface="Calibri"/>
                <a:cs typeface="Calibri"/>
              </a:rPr>
              <a:t> </a:t>
            </a:r>
            <a:r>
              <a:rPr sz="1800" dirty="0">
                <a:latin typeface="Calibri"/>
                <a:cs typeface="Calibri"/>
              </a:rPr>
              <a:t>and</a:t>
            </a:r>
            <a:r>
              <a:rPr sz="1800" spc="5" dirty="0">
                <a:latin typeface="Calibri"/>
                <a:cs typeface="Calibri"/>
              </a:rPr>
              <a:t> </a:t>
            </a:r>
            <a:r>
              <a:rPr sz="1800" spc="-5" dirty="0">
                <a:latin typeface="Calibri"/>
                <a:cs typeface="Calibri"/>
              </a:rPr>
              <a:t>lack</a:t>
            </a:r>
            <a:r>
              <a:rPr sz="1800" dirty="0">
                <a:latin typeface="Calibri"/>
                <a:cs typeface="Calibri"/>
              </a:rPr>
              <a:t> </a:t>
            </a:r>
            <a:r>
              <a:rPr sz="1800" spc="-5" dirty="0">
                <a:latin typeface="Calibri"/>
                <a:cs typeface="Calibri"/>
              </a:rPr>
              <a:t>of </a:t>
            </a:r>
            <a:r>
              <a:rPr sz="1800" dirty="0">
                <a:latin typeface="Calibri"/>
                <a:cs typeface="Calibri"/>
              </a:rPr>
              <a:t> </a:t>
            </a:r>
            <a:r>
              <a:rPr sz="1800" spc="-10" dirty="0">
                <a:latin typeface="Calibri"/>
                <a:cs typeface="Calibri"/>
              </a:rPr>
              <a:t>decentralised</a:t>
            </a:r>
            <a:r>
              <a:rPr sz="1800" spc="-5" dirty="0">
                <a:latin typeface="Calibri"/>
                <a:cs typeface="Calibri"/>
              </a:rPr>
              <a:t> subsidiary</a:t>
            </a:r>
            <a:r>
              <a:rPr sz="1800" spc="-10" dirty="0">
                <a:latin typeface="Calibri"/>
                <a:cs typeface="Calibri"/>
              </a:rPr>
              <a:t> autonomy</a:t>
            </a:r>
            <a:endParaRPr sz="1800">
              <a:latin typeface="Calibri"/>
              <a:cs typeface="Calibri"/>
            </a:endParaRPr>
          </a:p>
        </p:txBody>
      </p:sp>
      <p:sp>
        <p:nvSpPr>
          <p:cNvPr id="9" name="object 9"/>
          <p:cNvSpPr txBox="1"/>
          <p:nvPr/>
        </p:nvSpPr>
        <p:spPr>
          <a:xfrm>
            <a:off x="6791070" y="4649851"/>
            <a:ext cx="1961514" cy="848360"/>
          </a:xfrm>
          <a:prstGeom prst="rect">
            <a:avLst/>
          </a:prstGeom>
        </p:spPr>
        <p:txBody>
          <a:bodyPr vert="horz" wrap="square" lIns="0" tIns="12700" rIns="0" bIns="0" rtlCol="0">
            <a:spAutoFit/>
          </a:bodyPr>
          <a:lstStyle/>
          <a:p>
            <a:pPr marL="12700" marR="5080" algn="just">
              <a:lnSpc>
                <a:spcPct val="100000"/>
              </a:lnSpc>
              <a:spcBef>
                <a:spcPts val="100"/>
              </a:spcBef>
            </a:pPr>
            <a:r>
              <a:rPr sz="1800" spc="-5" dirty="0">
                <a:latin typeface="Calibri"/>
                <a:cs typeface="Calibri"/>
              </a:rPr>
              <a:t>Increased degree of </a:t>
            </a:r>
            <a:r>
              <a:rPr sz="1800" dirty="0">
                <a:latin typeface="Calibri"/>
                <a:cs typeface="Calibri"/>
              </a:rPr>
              <a:t> </a:t>
            </a:r>
            <a:r>
              <a:rPr sz="1800" spc="-10" dirty="0">
                <a:latin typeface="Calibri"/>
                <a:cs typeface="Calibri"/>
              </a:rPr>
              <a:t>decentralisation </a:t>
            </a:r>
            <a:r>
              <a:rPr sz="1800" dirty="0">
                <a:latin typeface="Calibri"/>
                <a:cs typeface="Calibri"/>
              </a:rPr>
              <a:t>and </a:t>
            </a:r>
            <a:r>
              <a:rPr sz="1800" spc="-395" dirty="0">
                <a:latin typeface="Calibri"/>
                <a:cs typeface="Calibri"/>
              </a:rPr>
              <a:t> </a:t>
            </a:r>
            <a:r>
              <a:rPr sz="1800" spc="-5" dirty="0">
                <a:latin typeface="Calibri"/>
                <a:cs typeface="Calibri"/>
              </a:rPr>
              <a:t>subsidiary</a:t>
            </a:r>
            <a:r>
              <a:rPr sz="1800" spc="-65" dirty="0">
                <a:latin typeface="Calibri"/>
                <a:cs typeface="Calibri"/>
              </a:rPr>
              <a:t> </a:t>
            </a:r>
            <a:r>
              <a:rPr sz="1800" spc="-10" dirty="0">
                <a:latin typeface="Calibri"/>
                <a:cs typeface="Calibri"/>
              </a:rPr>
              <a:t>autonomy</a:t>
            </a:r>
            <a:endParaRPr sz="1800">
              <a:latin typeface="Calibri"/>
              <a:cs typeface="Calibri"/>
            </a:endParaRPr>
          </a:p>
        </p:txBody>
      </p:sp>
      <p:grpSp>
        <p:nvGrpSpPr>
          <p:cNvPr id="10" name="object 10"/>
          <p:cNvGrpSpPr/>
          <p:nvPr/>
        </p:nvGrpSpPr>
        <p:grpSpPr>
          <a:xfrm>
            <a:off x="175069" y="3928681"/>
            <a:ext cx="8469630" cy="512445"/>
            <a:chOff x="175069" y="3928681"/>
            <a:chExt cx="8469630" cy="512445"/>
          </a:xfrm>
        </p:grpSpPr>
        <p:sp>
          <p:nvSpPr>
            <p:cNvPr id="11" name="object 11"/>
            <p:cNvSpPr/>
            <p:nvPr/>
          </p:nvSpPr>
          <p:spPr>
            <a:xfrm>
              <a:off x="179831" y="3933444"/>
              <a:ext cx="8460105" cy="502920"/>
            </a:xfrm>
            <a:custGeom>
              <a:avLst/>
              <a:gdLst/>
              <a:ahLst/>
              <a:cxnLst/>
              <a:rect l="l" t="t" r="r" b="b"/>
              <a:pathLst>
                <a:path w="8460105" h="502920">
                  <a:moveTo>
                    <a:pt x="6755892" y="0"/>
                  </a:moveTo>
                  <a:lnTo>
                    <a:pt x="1703832" y="0"/>
                  </a:lnTo>
                  <a:lnTo>
                    <a:pt x="0" y="251459"/>
                  </a:lnTo>
                  <a:lnTo>
                    <a:pt x="1703832" y="502919"/>
                  </a:lnTo>
                  <a:lnTo>
                    <a:pt x="6755892" y="502919"/>
                  </a:lnTo>
                  <a:lnTo>
                    <a:pt x="8459724" y="251459"/>
                  </a:lnTo>
                  <a:lnTo>
                    <a:pt x="6755892" y="0"/>
                  </a:lnTo>
                  <a:close/>
                </a:path>
              </a:pathLst>
            </a:custGeom>
            <a:solidFill>
              <a:srgbClr val="A8A3F9"/>
            </a:solidFill>
          </p:spPr>
          <p:txBody>
            <a:bodyPr wrap="square" lIns="0" tIns="0" rIns="0" bIns="0" rtlCol="0"/>
            <a:lstStyle/>
            <a:p>
              <a:endParaRPr/>
            </a:p>
          </p:txBody>
        </p:sp>
        <p:sp>
          <p:nvSpPr>
            <p:cNvPr id="12" name="object 12"/>
            <p:cNvSpPr/>
            <p:nvPr/>
          </p:nvSpPr>
          <p:spPr>
            <a:xfrm>
              <a:off x="179831" y="3933444"/>
              <a:ext cx="8460105" cy="502920"/>
            </a:xfrm>
            <a:custGeom>
              <a:avLst/>
              <a:gdLst/>
              <a:ahLst/>
              <a:cxnLst/>
              <a:rect l="l" t="t" r="r" b="b"/>
              <a:pathLst>
                <a:path w="8460105" h="502920">
                  <a:moveTo>
                    <a:pt x="0" y="251459"/>
                  </a:moveTo>
                  <a:lnTo>
                    <a:pt x="1703832" y="0"/>
                  </a:lnTo>
                  <a:lnTo>
                    <a:pt x="6755892" y="0"/>
                  </a:lnTo>
                  <a:lnTo>
                    <a:pt x="8459724" y="251459"/>
                  </a:lnTo>
                  <a:lnTo>
                    <a:pt x="6755892" y="502919"/>
                  </a:lnTo>
                  <a:lnTo>
                    <a:pt x="1703832" y="502919"/>
                  </a:lnTo>
                  <a:lnTo>
                    <a:pt x="0" y="251459"/>
                  </a:lnTo>
                  <a:close/>
                </a:path>
              </a:pathLst>
            </a:custGeom>
            <a:ln w="9525">
              <a:solidFill>
                <a:srgbClr val="000000"/>
              </a:solidFill>
            </a:ln>
          </p:spPr>
          <p:txBody>
            <a:bodyPr wrap="square" lIns="0" tIns="0" rIns="0" bIns="0" rtlCol="0"/>
            <a:lstStyle/>
            <a:p>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6192011" y="0"/>
            <a:ext cx="2951988" cy="1740408"/>
          </a:xfrm>
          <a:prstGeom prst="rect">
            <a:avLst/>
          </a:prstGeom>
        </p:spPr>
      </p:pic>
      <p:sp>
        <p:nvSpPr>
          <p:cNvPr id="3" name="object 3"/>
          <p:cNvSpPr txBox="1"/>
          <p:nvPr/>
        </p:nvSpPr>
        <p:spPr>
          <a:xfrm>
            <a:off x="326237" y="2011121"/>
            <a:ext cx="8277225" cy="3918585"/>
          </a:xfrm>
          <a:prstGeom prst="rect">
            <a:avLst/>
          </a:prstGeom>
        </p:spPr>
        <p:txBody>
          <a:bodyPr vert="horz" wrap="square" lIns="0" tIns="13335" rIns="0" bIns="0" rtlCol="0">
            <a:spAutoFit/>
          </a:bodyPr>
          <a:lstStyle/>
          <a:p>
            <a:pPr marL="260985" indent="-172720">
              <a:lnSpc>
                <a:spcPts val="2039"/>
              </a:lnSpc>
              <a:spcBef>
                <a:spcPts val="105"/>
              </a:spcBef>
              <a:buFont typeface="Wingdings"/>
              <a:buChar char=""/>
              <a:tabLst>
                <a:tab pos="261620" algn="l"/>
              </a:tabLst>
            </a:pPr>
            <a:r>
              <a:rPr sz="2000" spc="-20" dirty="0">
                <a:latin typeface="Arial MT"/>
                <a:cs typeface="Arial MT"/>
              </a:rPr>
              <a:t>Values,</a:t>
            </a:r>
            <a:r>
              <a:rPr sz="2000" spc="-10" dirty="0">
                <a:latin typeface="Arial MT"/>
                <a:cs typeface="Arial MT"/>
              </a:rPr>
              <a:t> </a:t>
            </a:r>
            <a:r>
              <a:rPr sz="2000" dirty="0">
                <a:latin typeface="Arial MT"/>
                <a:cs typeface="Arial MT"/>
              </a:rPr>
              <a:t>cultures</a:t>
            </a:r>
            <a:r>
              <a:rPr sz="2000" spc="-20" dirty="0">
                <a:latin typeface="Arial MT"/>
                <a:cs typeface="Arial MT"/>
              </a:rPr>
              <a:t> </a:t>
            </a:r>
            <a:r>
              <a:rPr sz="2000" dirty="0">
                <a:latin typeface="Arial MT"/>
                <a:cs typeface="Arial MT"/>
              </a:rPr>
              <a:t>and</a:t>
            </a:r>
            <a:r>
              <a:rPr sz="2000" spc="-5" dirty="0">
                <a:latin typeface="Arial MT"/>
                <a:cs typeface="Arial MT"/>
              </a:rPr>
              <a:t> </a:t>
            </a:r>
            <a:r>
              <a:rPr sz="2000" dirty="0">
                <a:latin typeface="Arial MT"/>
                <a:cs typeface="Arial MT"/>
              </a:rPr>
              <a:t>strategic</a:t>
            </a:r>
            <a:r>
              <a:rPr sz="2000" spc="-25" dirty="0">
                <a:latin typeface="Arial MT"/>
                <a:cs typeface="Arial MT"/>
              </a:rPr>
              <a:t> </a:t>
            </a:r>
            <a:r>
              <a:rPr sz="2000" dirty="0">
                <a:latin typeface="Arial MT"/>
                <a:cs typeface="Arial MT"/>
              </a:rPr>
              <a:t>decisions</a:t>
            </a:r>
            <a:r>
              <a:rPr sz="2000" spc="-15" dirty="0">
                <a:latin typeface="Arial MT"/>
                <a:cs typeface="Arial MT"/>
              </a:rPr>
              <a:t> </a:t>
            </a:r>
            <a:r>
              <a:rPr sz="2000" dirty="0">
                <a:latin typeface="Arial MT"/>
                <a:cs typeface="Arial MT"/>
              </a:rPr>
              <a:t>are</a:t>
            </a:r>
            <a:r>
              <a:rPr sz="2000" spc="-10" dirty="0">
                <a:latin typeface="Arial MT"/>
                <a:cs typeface="Arial MT"/>
              </a:rPr>
              <a:t> </a:t>
            </a:r>
            <a:r>
              <a:rPr sz="2000" spc="-80" dirty="0">
                <a:latin typeface="Arial MT"/>
                <a:cs typeface="Arial MT"/>
              </a:rPr>
              <a:t>determined</a:t>
            </a:r>
            <a:r>
              <a:rPr sz="3000" spc="-120" baseline="26388" dirty="0">
                <a:latin typeface="Calibri"/>
                <a:cs typeface="Calibri"/>
              </a:rPr>
              <a:t>H</a:t>
            </a:r>
            <a:r>
              <a:rPr sz="2000" spc="-80" dirty="0">
                <a:latin typeface="Arial MT"/>
                <a:cs typeface="Arial MT"/>
              </a:rPr>
              <a:t>b</a:t>
            </a:r>
            <a:r>
              <a:rPr sz="3000" spc="-120" baseline="26388" dirty="0">
                <a:latin typeface="Calibri"/>
                <a:cs typeface="Calibri"/>
              </a:rPr>
              <a:t>a</a:t>
            </a:r>
            <a:r>
              <a:rPr sz="2000" spc="-80" dirty="0">
                <a:latin typeface="Arial MT"/>
                <a:cs typeface="Arial MT"/>
              </a:rPr>
              <a:t>y</a:t>
            </a:r>
            <a:r>
              <a:rPr sz="3000" spc="-120" baseline="26388" dirty="0">
                <a:latin typeface="Calibri"/>
                <a:cs typeface="Calibri"/>
              </a:rPr>
              <a:t>rley-Davidson</a:t>
            </a:r>
            <a:endParaRPr sz="3000" baseline="26388">
              <a:latin typeface="Calibri"/>
              <a:cs typeface="Calibri"/>
            </a:endParaRPr>
          </a:p>
          <a:p>
            <a:pPr marL="260985" marR="1588770">
              <a:lnSpc>
                <a:spcPct val="70000"/>
              </a:lnSpc>
              <a:spcBef>
                <a:spcPts val="360"/>
              </a:spcBef>
            </a:pPr>
            <a:r>
              <a:rPr sz="2000" dirty="0">
                <a:latin typeface="Arial MT"/>
                <a:cs typeface="Arial MT"/>
              </a:rPr>
              <a:t>parent</a:t>
            </a:r>
            <a:r>
              <a:rPr sz="2000" spc="-30" dirty="0">
                <a:latin typeface="Arial MT"/>
                <a:cs typeface="Arial MT"/>
              </a:rPr>
              <a:t> </a:t>
            </a:r>
            <a:r>
              <a:rPr sz="2000" dirty="0">
                <a:latin typeface="Arial MT"/>
                <a:cs typeface="Arial MT"/>
              </a:rPr>
              <a:t>company</a:t>
            </a:r>
            <a:r>
              <a:rPr sz="2000" spc="-35" dirty="0">
                <a:latin typeface="Arial MT"/>
                <a:cs typeface="Arial MT"/>
              </a:rPr>
              <a:t> </a:t>
            </a:r>
            <a:r>
              <a:rPr sz="2000" dirty="0">
                <a:latin typeface="Arial MT"/>
                <a:cs typeface="Arial MT"/>
              </a:rPr>
              <a:t>which</a:t>
            </a:r>
            <a:r>
              <a:rPr sz="2000" spc="-10" dirty="0">
                <a:latin typeface="Arial MT"/>
                <a:cs typeface="Arial MT"/>
              </a:rPr>
              <a:t> </a:t>
            </a:r>
            <a:r>
              <a:rPr sz="2000" dirty="0">
                <a:latin typeface="Arial MT"/>
                <a:cs typeface="Arial MT"/>
              </a:rPr>
              <a:t>gives</a:t>
            </a:r>
            <a:r>
              <a:rPr sz="2000" spc="-15" dirty="0">
                <a:latin typeface="Arial MT"/>
                <a:cs typeface="Arial MT"/>
              </a:rPr>
              <a:t> </a:t>
            </a:r>
            <a:r>
              <a:rPr sz="2000" dirty="0">
                <a:latin typeface="Arial MT"/>
                <a:cs typeface="Arial MT"/>
              </a:rPr>
              <a:t>very</a:t>
            </a:r>
            <a:r>
              <a:rPr sz="2000" spc="-20" dirty="0">
                <a:latin typeface="Arial MT"/>
                <a:cs typeface="Arial MT"/>
              </a:rPr>
              <a:t> </a:t>
            </a:r>
            <a:r>
              <a:rPr sz="2000" spc="-5" dirty="0">
                <a:latin typeface="Arial MT"/>
                <a:cs typeface="Arial MT"/>
              </a:rPr>
              <a:t>little</a:t>
            </a:r>
            <a:r>
              <a:rPr sz="2000" dirty="0">
                <a:latin typeface="Arial MT"/>
                <a:cs typeface="Arial MT"/>
              </a:rPr>
              <a:t> power</a:t>
            </a:r>
            <a:r>
              <a:rPr sz="2000" spc="-20" dirty="0">
                <a:latin typeface="Arial MT"/>
                <a:cs typeface="Arial MT"/>
              </a:rPr>
              <a:t> </a:t>
            </a:r>
            <a:r>
              <a:rPr sz="2000" dirty="0">
                <a:latin typeface="Arial MT"/>
                <a:cs typeface="Arial MT"/>
              </a:rPr>
              <a:t>to</a:t>
            </a:r>
            <a:r>
              <a:rPr sz="2000" spc="-20" dirty="0">
                <a:latin typeface="Arial MT"/>
                <a:cs typeface="Arial MT"/>
              </a:rPr>
              <a:t> </a:t>
            </a:r>
            <a:r>
              <a:rPr sz="2000" dirty="0">
                <a:latin typeface="Arial MT"/>
                <a:cs typeface="Arial MT"/>
              </a:rPr>
              <a:t>overseas </a:t>
            </a:r>
            <a:r>
              <a:rPr sz="2000" spc="-540" dirty="0">
                <a:latin typeface="Arial MT"/>
                <a:cs typeface="Arial MT"/>
              </a:rPr>
              <a:t> </a:t>
            </a:r>
            <a:r>
              <a:rPr sz="2000" dirty="0">
                <a:latin typeface="Arial MT"/>
                <a:cs typeface="Arial MT"/>
              </a:rPr>
              <a:t>subsidiaries</a:t>
            </a:r>
            <a:endParaRPr sz="2000">
              <a:latin typeface="Arial MT"/>
              <a:cs typeface="Arial MT"/>
            </a:endParaRPr>
          </a:p>
          <a:p>
            <a:pPr>
              <a:lnSpc>
                <a:spcPct val="100000"/>
              </a:lnSpc>
              <a:spcBef>
                <a:spcPts val="25"/>
              </a:spcBef>
            </a:pPr>
            <a:endParaRPr sz="2200">
              <a:latin typeface="Arial MT"/>
              <a:cs typeface="Arial MT"/>
            </a:endParaRPr>
          </a:p>
          <a:p>
            <a:pPr marL="260985" indent="-172720">
              <a:lnSpc>
                <a:spcPts val="2039"/>
              </a:lnSpc>
              <a:spcBef>
                <a:spcPts val="5"/>
              </a:spcBef>
              <a:buFont typeface="Wingdings"/>
              <a:buChar char=""/>
              <a:tabLst>
                <a:tab pos="261620" algn="l"/>
              </a:tabLst>
            </a:pPr>
            <a:r>
              <a:rPr sz="2000" dirty="0">
                <a:latin typeface="Arial MT"/>
                <a:cs typeface="Arial MT"/>
              </a:rPr>
              <a:t>Subsidiaries</a:t>
            </a:r>
            <a:r>
              <a:rPr sz="2000" spc="-25" dirty="0">
                <a:latin typeface="Arial MT"/>
                <a:cs typeface="Arial MT"/>
              </a:rPr>
              <a:t> </a:t>
            </a:r>
            <a:r>
              <a:rPr sz="2000" dirty="0">
                <a:latin typeface="Arial MT"/>
                <a:cs typeface="Arial MT"/>
              </a:rPr>
              <a:t>largely</a:t>
            </a:r>
            <a:r>
              <a:rPr sz="2000" spc="-10" dirty="0">
                <a:latin typeface="Arial MT"/>
                <a:cs typeface="Arial MT"/>
              </a:rPr>
              <a:t> </a:t>
            </a:r>
            <a:r>
              <a:rPr sz="2000" dirty="0">
                <a:latin typeface="Arial MT"/>
                <a:cs typeface="Arial MT"/>
              </a:rPr>
              <a:t>managed</a:t>
            </a:r>
            <a:r>
              <a:rPr sz="2000" spc="-45" dirty="0">
                <a:latin typeface="Arial MT"/>
                <a:cs typeface="Arial MT"/>
              </a:rPr>
              <a:t> </a:t>
            </a:r>
            <a:r>
              <a:rPr sz="2000" dirty="0">
                <a:latin typeface="Arial MT"/>
                <a:cs typeface="Arial MT"/>
              </a:rPr>
              <a:t>and</a:t>
            </a:r>
            <a:r>
              <a:rPr sz="2000" spc="-15" dirty="0">
                <a:latin typeface="Arial MT"/>
                <a:cs typeface="Arial MT"/>
              </a:rPr>
              <a:t> </a:t>
            </a:r>
            <a:r>
              <a:rPr sz="2000" dirty="0">
                <a:latin typeface="Arial MT"/>
                <a:cs typeface="Arial MT"/>
              </a:rPr>
              <a:t>controlled</a:t>
            </a:r>
            <a:r>
              <a:rPr sz="2000" spc="-30" dirty="0">
                <a:latin typeface="Arial MT"/>
                <a:cs typeface="Arial MT"/>
              </a:rPr>
              <a:t> </a:t>
            </a:r>
            <a:r>
              <a:rPr sz="2000" dirty="0">
                <a:latin typeface="Arial MT"/>
                <a:cs typeface="Arial MT"/>
              </a:rPr>
              <a:t>by</a:t>
            </a:r>
            <a:endParaRPr sz="2000">
              <a:latin typeface="Arial MT"/>
              <a:cs typeface="Arial MT"/>
            </a:endParaRPr>
          </a:p>
          <a:p>
            <a:pPr marL="260985">
              <a:lnSpc>
                <a:spcPts val="1680"/>
              </a:lnSpc>
            </a:pPr>
            <a:r>
              <a:rPr sz="2000" dirty="0">
                <a:latin typeface="Arial MT"/>
                <a:cs typeface="Arial MT"/>
              </a:rPr>
              <a:t>expatriates</a:t>
            </a:r>
            <a:r>
              <a:rPr sz="2000" spc="-45" dirty="0">
                <a:latin typeface="Arial MT"/>
                <a:cs typeface="Arial MT"/>
              </a:rPr>
              <a:t> </a:t>
            </a:r>
            <a:r>
              <a:rPr sz="2000" dirty="0">
                <a:latin typeface="Arial MT"/>
                <a:cs typeface="Arial MT"/>
              </a:rPr>
              <a:t>or</a:t>
            </a:r>
            <a:r>
              <a:rPr sz="2000" spc="-15" dirty="0">
                <a:latin typeface="Arial MT"/>
                <a:cs typeface="Arial MT"/>
              </a:rPr>
              <a:t> </a:t>
            </a:r>
            <a:r>
              <a:rPr sz="2000" dirty="0">
                <a:latin typeface="Arial MT"/>
                <a:cs typeface="Arial MT"/>
              </a:rPr>
              <a:t>former</a:t>
            </a:r>
            <a:r>
              <a:rPr sz="2000" spc="-40" dirty="0">
                <a:latin typeface="Arial MT"/>
                <a:cs typeface="Arial MT"/>
              </a:rPr>
              <a:t> </a:t>
            </a:r>
            <a:r>
              <a:rPr sz="2000" dirty="0">
                <a:latin typeface="Arial MT"/>
                <a:cs typeface="Arial MT"/>
              </a:rPr>
              <a:t>HQ</a:t>
            </a:r>
            <a:r>
              <a:rPr sz="2000" spc="-20" dirty="0">
                <a:latin typeface="Arial MT"/>
                <a:cs typeface="Arial MT"/>
              </a:rPr>
              <a:t> </a:t>
            </a:r>
            <a:r>
              <a:rPr sz="2000" spc="-5" dirty="0">
                <a:latin typeface="Arial MT"/>
                <a:cs typeface="Arial MT"/>
              </a:rPr>
              <a:t>staff-</a:t>
            </a:r>
            <a:r>
              <a:rPr sz="2000" spc="-25" dirty="0">
                <a:latin typeface="Arial MT"/>
                <a:cs typeface="Arial MT"/>
              </a:rPr>
              <a:t> </a:t>
            </a:r>
            <a:r>
              <a:rPr sz="2000" dirty="0">
                <a:latin typeface="Arial MT"/>
                <a:cs typeface="Arial MT"/>
              </a:rPr>
              <a:t>personnel</a:t>
            </a:r>
            <a:r>
              <a:rPr sz="2000" spc="-30" dirty="0">
                <a:latin typeface="Arial MT"/>
                <a:cs typeface="Arial MT"/>
              </a:rPr>
              <a:t> </a:t>
            </a:r>
            <a:r>
              <a:rPr sz="2000" dirty="0">
                <a:latin typeface="Arial MT"/>
                <a:cs typeface="Arial MT"/>
              </a:rPr>
              <a:t>from</a:t>
            </a:r>
            <a:r>
              <a:rPr sz="2000" spc="-30" dirty="0">
                <a:latin typeface="Arial MT"/>
                <a:cs typeface="Arial MT"/>
              </a:rPr>
              <a:t> </a:t>
            </a:r>
            <a:r>
              <a:rPr sz="2000" dirty="0">
                <a:latin typeface="Arial MT"/>
                <a:cs typeface="Arial MT"/>
              </a:rPr>
              <a:t>the</a:t>
            </a:r>
            <a:r>
              <a:rPr sz="2000" spc="-25" dirty="0">
                <a:latin typeface="Arial MT"/>
                <a:cs typeface="Arial MT"/>
              </a:rPr>
              <a:t> </a:t>
            </a:r>
            <a:r>
              <a:rPr sz="2000" dirty="0">
                <a:latin typeface="Arial MT"/>
                <a:cs typeface="Arial MT"/>
              </a:rPr>
              <a:t>parent</a:t>
            </a:r>
            <a:endParaRPr sz="2000">
              <a:latin typeface="Arial MT"/>
              <a:cs typeface="Arial MT"/>
            </a:endParaRPr>
          </a:p>
          <a:p>
            <a:pPr marL="260985">
              <a:lnSpc>
                <a:spcPts val="2039"/>
              </a:lnSpc>
            </a:pPr>
            <a:r>
              <a:rPr sz="2000" dirty="0">
                <a:latin typeface="Arial MT"/>
                <a:cs typeface="Arial MT"/>
              </a:rPr>
              <a:t>country</a:t>
            </a:r>
            <a:endParaRPr sz="2000">
              <a:latin typeface="Arial MT"/>
              <a:cs typeface="Arial MT"/>
            </a:endParaRPr>
          </a:p>
          <a:p>
            <a:pPr>
              <a:lnSpc>
                <a:spcPct val="100000"/>
              </a:lnSpc>
              <a:spcBef>
                <a:spcPts val="35"/>
              </a:spcBef>
            </a:pPr>
            <a:endParaRPr sz="2200">
              <a:latin typeface="Arial MT"/>
              <a:cs typeface="Arial MT"/>
            </a:endParaRPr>
          </a:p>
          <a:p>
            <a:pPr marL="260985" indent="-172720">
              <a:lnSpc>
                <a:spcPct val="100000"/>
              </a:lnSpc>
              <a:spcBef>
                <a:spcPts val="5"/>
              </a:spcBef>
              <a:buFont typeface="Wingdings"/>
              <a:buChar char=""/>
              <a:tabLst>
                <a:tab pos="261620" algn="l"/>
              </a:tabLst>
            </a:pPr>
            <a:r>
              <a:rPr sz="2000" dirty="0">
                <a:latin typeface="Arial MT"/>
                <a:cs typeface="Arial MT"/>
              </a:rPr>
              <a:t>Enables</a:t>
            </a:r>
            <a:r>
              <a:rPr sz="2000" spc="-20" dirty="0">
                <a:latin typeface="Arial MT"/>
                <a:cs typeface="Arial MT"/>
              </a:rPr>
              <a:t> </a:t>
            </a:r>
            <a:r>
              <a:rPr sz="2000" dirty="0">
                <a:latin typeface="Arial MT"/>
                <a:cs typeface="Arial MT"/>
              </a:rPr>
              <a:t>better</a:t>
            </a:r>
            <a:r>
              <a:rPr sz="2000" spc="-25" dirty="0">
                <a:latin typeface="Arial MT"/>
                <a:cs typeface="Arial MT"/>
              </a:rPr>
              <a:t> </a:t>
            </a:r>
            <a:r>
              <a:rPr sz="2000" dirty="0">
                <a:latin typeface="Arial MT"/>
                <a:cs typeface="Arial MT"/>
              </a:rPr>
              <a:t>organisational</a:t>
            </a:r>
            <a:r>
              <a:rPr sz="2000" spc="-45" dirty="0">
                <a:latin typeface="Arial MT"/>
                <a:cs typeface="Arial MT"/>
              </a:rPr>
              <a:t> </a:t>
            </a:r>
            <a:r>
              <a:rPr sz="2000" dirty="0">
                <a:latin typeface="Arial MT"/>
                <a:cs typeface="Arial MT"/>
              </a:rPr>
              <a:t>control</a:t>
            </a:r>
            <a:r>
              <a:rPr sz="2000" spc="-25" dirty="0">
                <a:latin typeface="Arial MT"/>
                <a:cs typeface="Arial MT"/>
              </a:rPr>
              <a:t> </a:t>
            </a:r>
            <a:r>
              <a:rPr sz="2000" dirty="0">
                <a:latin typeface="Arial MT"/>
                <a:cs typeface="Arial MT"/>
              </a:rPr>
              <a:t>and</a:t>
            </a:r>
            <a:r>
              <a:rPr sz="2000" spc="-20" dirty="0">
                <a:latin typeface="Arial MT"/>
                <a:cs typeface="Arial MT"/>
              </a:rPr>
              <a:t> </a:t>
            </a:r>
            <a:r>
              <a:rPr sz="2000" dirty="0">
                <a:latin typeface="Arial MT"/>
                <a:cs typeface="Arial MT"/>
              </a:rPr>
              <a:t>coordination</a:t>
            </a:r>
            <a:endParaRPr sz="2000">
              <a:latin typeface="Arial MT"/>
              <a:cs typeface="Arial MT"/>
            </a:endParaRPr>
          </a:p>
          <a:p>
            <a:pPr>
              <a:lnSpc>
                <a:spcPct val="100000"/>
              </a:lnSpc>
              <a:spcBef>
                <a:spcPts val="25"/>
              </a:spcBef>
              <a:buFont typeface="Wingdings"/>
              <a:buChar char=""/>
            </a:pPr>
            <a:endParaRPr sz="2200">
              <a:latin typeface="Arial MT"/>
              <a:cs typeface="Arial MT"/>
            </a:endParaRPr>
          </a:p>
          <a:p>
            <a:pPr marL="260985" indent="-172720">
              <a:lnSpc>
                <a:spcPct val="100000"/>
              </a:lnSpc>
              <a:buFont typeface="Wingdings"/>
              <a:buChar char=""/>
              <a:tabLst>
                <a:tab pos="261620" algn="l"/>
              </a:tabLst>
            </a:pPr>
            <a:r>
              <a:rPr sz="2000" dirty="0">
                <a:latin typeface="Arial MT"/>
                <a:cs typeface="Arial MT"/>
              </a:rPr>
              <a:t>Enables</a:t>
            </a:r>
            <a:r>
              <a:rPr sz="2000" spc="-20" dirty="0">
                <a:latin typeface="Arial MT"/>
                <a:cs typeface="Arial MT"/>
              </a:rPr>
              <a:t> </a:t>
            </a:r>
            <a:r>
              <a:rPr sz="2000" dirty="0">
                <a:latin typeface="Arial MT"/>
                <a:cs typeface="Arial MT"/>
              </a:rPr>
              <a:t>firms</a:t>
            </a:r>
            <a:r>
              <a:rPr sz="2000" spc="-30" dirty="0">
                <a:latin typeface="Arial MT"/>
                <a:cs typeface="Arial MT"/>
              </a:rPr>
              <a:t> </a:t>
            </a:r>
            <a:r>
              <a:rPr sz="2000" dirty="0">
                <a:latin typeface="Arial MT"/>
                <a:cs typeface="Arial MT"/>
              </a:rPr>
              <a:t>to</a:t>
            </a:r>
            <a:r>
              <a:rPr sz="2000" spc="-20" dirty="0">
                <a:latin typeface="Arial MT"/>
                <a:cs typeface="Arial MT"/>
              </a:rPr>
              <a:t> </a:t>
            </a:r>
            <a:r>
              <a:rPr sz="2000" dirty="0">
                <a:latin typeface="Arial MT"/>
                <a:cs typeface="Arial MT"/>
              </a:rPr>
              <a:t>reduce</a:t>
            </a:r>
            <a:r>
              <a:rPr sz="2000" spc="-45" dirty="0">
                <a:latin typeface="Arial MT"/>
                <a:cs typeface="Arial MT"/>
              </a:rPr>
              <a:t> </a:t>
            </a:r>
            <a:r>
              <a:rPr sz="2000" dirty="0">
                <a:latin typeface="Arial MT"/>
                <a:cs typeface="Arial MT"/>
              </a:rPr>
              <a:t>risks</a:t>
            </a:r>
            <a:endParaRPr sz="2000">
              <a:latin typeface="Arial MT"/>
              <a:cs typeface="Arial MT"/>
            </a:endParaRPr>
          </a:p>
          <a:p>
            <a:pPr>
              <a:lnSpc>
                <a:spcPct val="100000"/>
              </a:lnSpc>
              <a:buFont typeface="Wingdings"/>
              <a:buChar char=""/>
            </a:pPr>
            <a:endParaRPr sz="2850">
              <a:latin typeface="Arial MT"/>
              <a:cs typeface="Arial MT"/>
            </a:endParaRPr>
          </a:p>
          <a:p>
            <a:pPr marL="260985" marR="1913255" indent="-172720">
              <a:lnSpc>
                <a:spcPct val="70000"/>
              </a:lnSpc>
              <a:buFont typeface="Wingdings"/>
              <a:buChar char=""/>
              <a:tabLst>
                <a:tab pos="261620" algn="l"/>
                <a:tab pos="3066415" algn="l"/>
              </a:tabLst>
            </a:pPr>
            <a:r>
              <a:rPr sz="2000" dirty="0">
                <a:latin typeface="Arial MT"/>
                <a:cs typeface="Arial MT"/>
              </a:rPr>
              <a:t>MNC</a:t>
            </a:r>
            <a:r>
              <a:rPr sz="2000" spc="-20" dirty="0">
                <a:latin typeface="Arial MT"/>
                <a:cs typeface="Arial MT"/>
              </a:rPr>
              <a:t> </a:t>
            </a:r>
            <a:r>
              <a:rPr sz="2000" dirty="0">
                <a:latin typeface="Arial MT"/>
                <a:cs typeface="Arial MT"/>
              </a:rPr>
              <a:t>does</a:t>
            </a:r>
            <a:r>
              <a:rPr sz="2000" spc="-20" dirty="0">
                <a:latin typeface="Arial MT"/>
                <a:cs typeface="Arial MT"/>
              </a:rPr>
              <a:t> </a:t>
            </a:r>
            <a:r>
              <a:rPr sz="2000" dirty="0">
                <a:latin typeface="Arial MT"/>
                <a:cs typeface="Arial MT"/>
              </a:rPr>
              <a:t>not</a:t>
            </a:r>
            <a:r>
              <a:rPr sz="2000" spc="-25" dirty="0">
                <a:latin typeface="Arial MT"/>
                <a:cs typeface="Arial MT"/>
              </a:rPr>
              <a:t> </a:t>
            </a:r>
            <a:r>
              <a:rPr sz="2000" dirty="0">
                <a:latin typeface="Arial MT"/>
                <a:cs typeface="Arial MT"/>
              </a:rPr>
              <a:t>obtain</a:t>
            </a:r>
            <a:r>
              <a:rPr sz="2000" spc="-15" dirty="0">
                <a:latin typeface="Arial MT"/>
                <a:cs typeface="Arial MT"/>
              </a:rPr>
              <a:t> </a:t>
            </a:r>
            <a:r>
              <a:rPr sz="2000" dirty="0">
                <a:latin typeface="Arial MT"/>
                <a:cs typeface="Arial MT"/>
              </a:rPr>
              <a:t>advantage</a:t>
            </a:r>
            <a:r>
              <a:rPr sz="2000" spc="-35" dirty="0">
                <a:latin typeface="Arial MT"/>
                <a:cs typeface="Arial MT"/>
              </a:rPr>
              <a:t> </a:t>
            </a:r>
            <a:r>
              <a:rPr sz="2000" dirty="0">
                <a:latin typeface="Arial MT"/>
                <a:cs typeface="Arial MT"/>
              </a:rPr>
              <a:t>of</a:t>
            </a:r>
            <a:r>
              <a:rPr sz="2000" spc="-10" dirty="0">
                <a:latin typeface="Arial MT"/>
                <a:cs typeface="Arial MT"/>
              </a:rPr>
              <a:t> </a:t>
            </a:r>
            <a:r>
              <a:rPr sz="2000" dirty="0">
                <a:latin typeface="Arial MT"/>
                <a:cs typeface="Arial MT"/>
              </a:rPr>
              <a:t>local</a:t>
            </a:r>
            <a:r>
              <a:rPr sz="2000" spc="-15" dirty="0">
                <a:latin typeface="Arial MT"/>
                <a:cs typeface="Arial MT"/>
              </a:rPr>
              <a:t> </a:t>
            </a:r>
            <a:r>
              <a:rPr sz="2000" dirty="0">
                <a:latin typeface="Arial MT"/>
                <a:cs typeface="Arial MT"/>
              </a:rPr>
              <a:t>knowledge</a:t>
            </a:r>
            <a:r>
              <a:rPr sz="2000" spc="-30" dirty="0">
                <a:latin typeface="Arial MT"/>
                <a:cs typeface="Arial MT"/>
              </a:rPr>
              <a:t> </a:t>
            </a:r>
            <a:r>
              <a:rPr sz="2000" dirty="0">
                <a:latin typeface="Arial MT"/>
                <a:cs typeface="Arial MT"/>
              </a:rPr>
              <a:t>or </a:t>
            </a:r>
            <a:r>
              <a:rPr sz="2000" spc="-540" dirty="0">
                <a:latin typeface="Arial MT"/>
                <a:cs typeface="Arial MT"/>
              </a:rPr>
              <a:t> </a:t>
            </a:r>
            <a:r>
              <a:rPr sz="2000" dirty="0">
                <a:latin typeface="Arial MT"/>
                <a:cs typeface="Arial MT"/>
              </a:rPr>
              <a:t>adaptability</a:t>
            </a:r>
            <a:r>
              <a:rPr sz="2000" spc="-10" dirty="0">
                <a:latin typeface="Arial MT"/>
                <a:cs typeface="Arial MT"/>
              </a:rPr>
              <a:t> (Perlmutter,	</a:t>
            </a:r>
            <a:r>
              <a:rPr sz="2000" dirty="0">
                <a:latin typeface="Arial MT"/>
                <a:cs typeface="Arial MT"/>
              </a:rPr>
              <a:t>1969)</a:t>
            </a:r>
            <a:endParaRPr sz="2000">
              <a:latin typeface="Arial MT"/>
              <a:cs typeface="Arial MT"/>
            </a:endParaRPr>
          </a:p>
        </p:txBody>
      </p:sp>
      <p:sp>
        <p:nvSpPr>
          <p:cNvPr id="4" name="object 4"/>
          <p:cNvSpPr txBox="1">
            <a:spLocks noGrp="1"/>
          </p:cNvSpPr>
          <p:nvPr>
            <p:ph type="title"/>
          </p:nvPr>
        </p:nvSpPr>
        <p:spPr>
          <a:xfrm>
            <a:off x="834339" y="295782"/>
            <a:ext cx="4316095" cy="913130"/>
          </a:xfrm>
          <a:prstGeom prst="rect">
            <a:avLst/>
          </a:prstGeom>
        </p:spPr>
        <p:txBody>
          <a:bodyPr vert="horz" wrap="square" lIns="0" tIns="12700" rIns="0" bIns="0" rtlCol="0">
            <a:spAutoFit/>
          </a:bodyPr>
          <a:lstStyle/>
          <a:p>
            <a:pPr marL="12700">
              <a:lnSpc>
                <a:spcPts val="3670"/>
              </a:lnSpc>
              <a:spcBef>
                <a:spcPts val="100"/>
              </a:spcBef>
              <a:tabLst>
                <a:tab pos="2607945" algn="l"/>
              </a:tabLst>
            </a:pPr>
            <a:r>
              <a:rPr dirty="0"/>
              <a:t>Perlmutte</a:t>
            </a:r>
            <a:r>
              <a:rPr spc="110" dirty="0"/>
              <a:t>r</a:t>
            </a:r>
            <a:r>
              <a:rPr spc="-125" dirty="0"/>
              <a:t>’</a:t>
            </a:r>
            <a:r>
              <a:rPr dirty="0"/>
              <a:t>s	typo</a:t>
            </a:r>
            <a:r>
              <a:rPr spc="-10" dirty="0"/>
              <a:t>l</a:t>
            </a:r>
            <a:r>
              <a:rPr dirty="0"/>
              <a:t>ogy</a:t>
            </a:r>
          </a:p>
          <a:p>
            <a:pPr marL="12700">
              <a:lnSpc>
                <a:spcPts val="3310"/>
              </a:lnSpc>
            </a:pPr>
            <a:r>
              <a:rPr sz="2900" dirty="0">
                <a:solidFill>
                  <a:srgbClr val="000000"/>
                </a:solidFill>
              </a:rPr>
              <a:t>Ethnocentricity</a:t>
            </a:r>
            <a:endParaRPr sz="2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50442" y="344170"/>
            <a:ext cx="4851400" cy="1068070"/>
          </a:xfrm>
          <a:prstGeom prst="rect">
            <a:avLst/>
          </a:prstGeom>
        </p:spPr>
        <p:txBody>
          <a:bodyPr vert="horz" wrap="square" lIns="0" tIns="74295" rIns="0" bIns="0" rtlCol="0">
            <a:spAutoFit/>
          </a:bodyPr>
          <a:lstStyle/>
          <a:p>
            <a:pPr marL="12700" marR="5080">
              <a:lnSpc>
                <a:spcPts val="3890"/>
              </a:lnSpc>
              <a:spcBef>
                <a:spcPts val="585"/>
              </a:spcBef>
              <a:tabLst>
                <a:tab pos="2932430" algn="l"/>
              </a:tabLst>
            </a:pPr>
            <a:r>
              <a:rPr sz="3600" dirty="0"/>
              <a:t>Perlmutte</a:t>
            </a:r>
            <a:r>
              <a:rPr sz="3600" spc="135" dirty="0"/>
              <a:t>r</a:t>
            </a:r>
            <a:r>
              <a:rPr sz="3600" spc="-140" dirty="0"/>
              <a:t>’</a:t>
            </a:r>
            <a:r>
              <a:rPr sz="3600" dirty="0"/>
              <a:t>s	t</a:t>
            </a:r>
            <a:r>
              <a:rPr sz="3600" spc="5" dirty="0"/>
              <a:t>y</a:t>
            </a:r>
            <a:r>
              <a:rPr sz="3600" dirty="0"/>
              <a:t>po</a:t>
            </a:r>
            <a:r>
              <a:rPr sz="3600" spc="-15" dirty="0"/>
              <a:t>l</a:t>
            </a:r>
            <a:r>
              <a:rPr sz="3600" dirty="0"/>
              <a:t>ogy  </a:t>
            </a:r>
            <a:r>
              <a:rPr sz="3600" dirty="0">
                <a:solidFill>
                  <a:srgbClr val="000000"/>
                </a:solidFill>
              </a:rPr>
              <a:t>Polycentricity</a:t>
            </a:r>
            <a:endParaRPr sz="3600"/>
          </a:p>
        </p:txBody>
      </p:sp>
      <p:sp>
        <p:nvSpPr>
          <p:cNvPr id="3" name="object 3"/>
          <p:cNvSpPr txBox="1"/>
          <p:nvPr/>
        </p:nvSpPr>
        <p:spPr>
          <a:xfrm>
            <a:off x="258267" y="1940509"/>
            <a:ext cx="6908165" cy="4323080"/>
          </a:xfrm>
          <a:prstGeom prst="rect">
            <a:avLst/>
          </a:prstGeom>
        </p:spPr>
        <p:txBody>
          <a:bodyPr vert="horz" wrap="square" lIns="0" tIns="12700" rIns="0" bIns="0" rtlCol="0">
            <a:spAutoFit/>
          </a:bodyPr>
          <a:lstStyle/>
          <a:p>
            <a:pPr marL="184785" indent="-172720" algn="just">
              <a:lnSpc>
                <a:spcPts val="2595"/>
              </a:lnSpc>
              <a:spcBef>
                <a:spcPts val="100"/>
              </a:spcBef>
              <a:buFont typeface="Wingdings"/>
              <a:buChar char=""/>
              <a:tabLst>
                <a:tab pos="185420" algn="l"/>
              </a:tabLst>
            </a:pPr>
            <a:r>
              <a:rPr sz="2400" dirty="0">
                <a:latin typeface="Arial MT"/>
                <a:cs typeface="Arial MT"/>
              </a:rPr>
              <a:t>Strategy-</a:t>
            </a:r>
            <a:r>
              <a:rPr sz="2400" spc="-10" dirty="0">
                <a:latin typeface="Arial MT"/>
                <a:cs typeface="Arial MT"/>
              </a:rPr>
              <a:t> </a:t>
            </a:r>
            <a:r>
              <a:rPr sz="2400" spc="-5" dirty="0">
                <a:latin typeface="Arial MT"/>
                <a:cs typeface="Arial MT"/>
              </a:rPr>
              <a:t>controlled</a:t>
            </a:r>
            <a:r>
              <a:rPr sz="2400" spc="20" dirty="0">
                <a:latin typeface="Arial MT"/>
                <a:cs typeface="Arial MT"/>
              </a:rPr>
              <a:t> </a:t>
            </a:r>
            <a:r>
              <a:rPr sz="2400" dirty="0">
                <a:latin typeface="Arial MT"/>
                <a:cs typeface="Arial MT"/>
              </a:rPr>
              <a:t>by</a:t>
            </a:r>
            <a:r>
              <a:rPr sz="2400" spc="-15" dirty="0">
                <a:latin typeface="Arial MT"/>
                <a:cs typeface="Arial MT"/>
              </a:rPr>
              <a:t> </a:t>
            </a:r>
            <a:r>
              <a:rPr sz="2400" dirty="0">
                <a:latin typeface="Arial MT"/>
                <a:cs typeface="Arial MT"/>
              </a:rPr>
              <a:t>HQ </a:t>
            </a:r>
            <a:r>
              <a:rPr sz="2400" spc="-5" dirty="0">
                <a:latin typeface="Arial MT"/>
                <a:cs typeface="Arial MT"/>
              </a:rPr>
              <a:t>which</a:t>
            </a:r>
            <a:r>
              <a:rPr sz="2400" spc="5" dirty="0">
                <a:latin typeface="Arial MT"/>
                <a:cs typeface="Arial MT"/>
              </a:rPr>
              <a:t> </a:t>
            </a:r>
            <a:r>
              <a:rPr sz="2400" spc="-5" dirty="0">
                <a:latin typeface="Arial MT"/>
                <a:cs typeface="Arial MT"/>
              </a:rPr>
              <a:t>retains</a:t>
            </a:r>
            <a:r>
              <a:rPr sz="2400" dirty="0">
                <a:latin typeface="Arial MT"/>
                <a:cs typeface="Arial MT"/>
              </a:rPr>
              <a:t> the most</a:t>
            </a:r>
            <a:endParaRPr sz="2400">
              <a:latin typeface="Arial MT"/>
              <a:cs typeface="Arial MT"/>
            </a:endParaRPr>
          </a:p>
          <a:p>
            <a:pPr marL="184785" algn="just">
              <a:lnSpc>
                <a:spcPts val="2595"/>
              </a:lnSpc>
            </a:pPr>
            <a:r>
              <a:rPr sz="2400" spc="-5" dirty="0">
                <a:latin typeface="Arial MT"/>
                <a:cs typeface="Arial MT"/>
              </a:rPr>
              <a:t>important</a:t>
            </a:r>
            <a:r>
              <a:rPr sz="2400" spc="5" dirty="0">
                <a:latin typeface="Arial MT"/>
                <a:cs typeface="Arial MT"/>
              </a:rPr>
              <a:t> </a:t>
            </a:r>
            <a:r>
              <a:rPr sz="2400" spc="-5" dirty="0">
                <a:latin typeface="Arial MT"/>
                <a:cs typeface="Arial MT"/>
              </a:rPr>
              <a:t>managerial</a:t>
            </a:r>
            <a:r>
              <a:rPr sz="2400" spc="25" dirty="0">
                <a:latin typeface="Arial MT"/>
                <a:cs typeface="Arial MT"/>
              </a:rPr>
              <a:t> </a:t>
            </a:r>
            <a:r>
              <a:rPr sz="2400" spc="-5" dirty="0">
                <a:latin typeface="Arial MT"/>
                <a:cs typeface="Arial MT"/>
              </a:rPr>
              <a:t>positions</a:t>
            </a:r>
            <a:endParaRPr sz="2400">
              <a:latin typeface="Arial MT"/>
              <a:cs typeface="Arial MT"/>
            </a:endParaRPr>
          </a:p>
          <a:p>
            <a:pPr marL="184785" marR="480695" indent="-172720" algn="just">
              <a:lnSpc>
                <a:spcPts val="2300"/>
              </a:lnSpc>
              <a:spcBef>
                <a:spcPts val="790"/>
              </a:spcBef>
              <a:buFont typeface="Wingdings"/>
              <a:buChar char=""/>
              <a:tabLst>
                <a:tab pos="185420" algn="l"/>
              </a:tabLst>
            </a:pPr>
            <a:r>
              <a:rPr sz="2400" spc="-5" dirty="0">
                <a:latin typeface="Arial MT"/>
                <a:cs typeface="Arial MT"/>
              </a:rPr>
              <a:t>Overseas subsidiary regarded as independent </a:t>
            </a:r>
            <a:r>
              <a:rPr sz="2400" spc="-655" dirty="0">
                <a:latin typeface="Arial MT"/>
                <a:cs typeface="Arial MT"/>
              </a:rPr>
              <a:t> </a:t>
            </a:r>
            <a:r>
              <a:rPr sz="2400" spc="-5" dirty="0">
                <a:latin typeface="Arial MT"/>
                <a:cs typeface="Arial MT"/>
              </a:rPr>
              <a:t>business units is controlled by local managers </a:t>
            </a:r>
            <a:r>
              <a:rPr sz="2400" spc="-655" dirty="0">
                <a:latin typeface="Arial MT"/>
                <a:cs typeface="Arial MT"/>
              </a:rPr>
              <a:t> </a:t>
            </a:r>
            <a:r>
              <a:rPr sz="2400" spc="-5" dirty="0">
                <a:latin typeface="Arial MT"/>
                <a:cs typeface="Arial MT"/>
              </a:rPr>
              <a:t>(HCN)</a:t>
            </a:r>
            <a:endParaRPr sz="2400">
              <a:latin typeface="Arial MT"/>
              <a:cs typeface="Arial MT"/>
            </a:endParaRPr>
          </a:p>
          <a:p>
            <a:pPr marL="184785" indent="-172720">
              <a:lnSpc>
                <a:spcPct val="100000"/>
              </a:lnSpc>
              <a:spcBef>
                <a:spcPts val="254"/>
              </a:spcBef>
              <a:buFont typeface="Wingdings"/>
              <a:buChar char=""/>
              <a:tabLst>
                <a:tab pos="185420" algn="l"/>
              </a:tabLst>
            </a:pPr>
            <a:r>
              <a:rPr sz="2400" spc="-5" dirty="0">
                <a:latin typeface="Arial MT"/>
                <a:cs typeface="Arial MT"/>
              </a:rPr>
              <a:t>Employment</a:t>
            </a:r>
            <a:r>
              <a:rPr sz="2400" spc="10" dirty="0">
                <a:latin typeface="Arial MT"/>
                <a:cs typeface="Arial MT"/>
              </a:rPr>
              <a:t> </a:t>
            </a:r>
            <a:r>
              <a:rPr sz="2400" spc="-5" dirty="0">
                <a:latin typeface="Arial MT"/>
                <a:cs typeface="Arial MT"/>
              </a:rPr>
              <a:t>of</a:t>
            </a:r>
            <a:r>
              <a:rPr sz="2400" spc="-10" dirty="0">
                <a:latin typeface="Arial MT"/>
                <a:cs typeface="Arial MT"/>
              </a:rPr>
              <a:t> </a:t>
            </a:r>
            <a:r>
              <a:rPr sz="2400" spc="-20" dirty="0">
                <a:latin typeface="Arial MT"/>
                <a:cs typeface="Arial MT"/>
              </a:rPr>
              <a:t>HCN’s</a:t>
            </a:r>
            <a:r>
              <a:rPr sz="2400" spc="25" dirty="0">
                <a:latin typeface="Arial MT"/>
                <a:cs typeface="Arial MT"/>
              </a:rPr>
              <a:t> </a:t>
            </a:r>
            <a:r>
              <a:rPr sz="2400" spc="-5" dirty="0">
                <a:latin typeface="Arial MT"/>
                <a:cs typeface="Arial MT"/>
              </a:rPr>
              <a:t>is</a:t>
            </a:r>
            <a:r>
              <a:rPr sz="2400" spc="-10" dirty="0">
                <a:latin typeface="Arial MT"/>
                <a:cs typeface="Arial MT"/>
              </a:rPr>
              <a:t> </a:t>
            </a:r>
            <a:r>
              <a:rPr sz="2400" spc="-5" dirty="0">
                <a:latin typeface="Arial MT"/>
                <a:cs typeface="Arial MT"/>
              </a:rPr>
              <a:t>less</a:t>
            </a:r>
            <a:r>
              <a:rPr sz="2400" dirty="0">
                <a:latin typeface="Arial MT"/>
                <a:cs typeface="Arial MT"/>
              </a:rPr>
              <a:t> </a:t>
            </a:r>
            <a:r>
              <a:rPr sz="2400" spc="-5" dirty="0">
                <a:latin typeface="Arial MT"/>
                <a:cs typeface="Arial MT"/>
              </a:rPr>
              <a:t>expensive</a:t>
            </a:r>
            <a:endParaRPr sz="2400">
              <a:latin typeface="Arial MT"/>
              <a:cs typeface="Arial MT"/>
            </a:endParaRPr>
          </a:p>
          <a:p>
            <a:pPr>
              <a:lnSpc>
                <a:spcPct val="100000"/>
              </a:lnSpc>
              <a:spcBef>
                <a:spcPts val="35"/>
              </a:spcBef>
              <a:buFont typeface="Wingdings"/>
              <a:buChar char=""/>
            </a:pPr>
            <a:endParaRPr sz="3350">
              <a:latin typeface="Arial MT"/>
              <a:cs typeface="Arial MT"/>
            </a:endParaRPr>
          </a:p>
          <a:p>
            <a:pPr marL="184785" marR="678815" indent="-172720">
              <a:lnSpc>
                <a:spcPts val="2300"/>
              </a:lnSpc>
              <a:buFont typeface="Wingdings"/>
              <a:buChar char=""/>
              <a:tabLst>
                <a:tab pos="185420" algn="l"/>
              </a:tabLst>
            </a:pPr>
            <a:r>
              <a:rPr sz="2400" spc="-5" dirty="0">
                <a:latin typeface="Arial MT"/>
                <a:cs typeface="Arial MT"/>
              </a:rPr>
              <a:t>Eliminates</a:t>
            </a:r>
            <a:r>
              <a:rPr sz="2400" spc="35" dirty="0">
                <a:latin typeface="Arial MT"/>
                <a:cs typeface="Arial MT"/>
              </a:rPr>
              <a:t> </a:t>
            </a:r>
            <a:r>
              <a:rPr sz="2400" spc="-5" dirty="0">
                <a:latin typeface="Arial MT"/>
                <a:cs typeface="Arial MT"/>
              </a:rPr>
              <a:t>language</a:t>
            </a:r>
            <a:r>
              <a:rPr sz="2400" spc="40" dirty="0">
                <a:latin typeface="Arial MT"/>
                <a:cs typeface="Arial MT"/>
              </a:rPr>
              <a:t> </a:t>
            </a:r>
            <a:r>
              <a:rPr sz="2400" spc="-5" dirty="0">
                <a:latin typeface="Arial MT"/>
                <a:cs typeface="Arial MT"/>
              </a:rPr>
              <a:t>barriers</a:t>
            </a:r>
            <a:r>
              <a:rPr sz="2400" spc="30" dirty="0">
                <a:latin typeface="Arial MT"/>
                <a:cs typeface="Arial MT"/>
              </a:rPr>
              <a:t> </a:t>
            </a:r>
            <a:r>
              <a:rPr sz="2400" spc="-5" dirty="0">
                <a:latin typeface="Arial MT"/>
                <a:cs typeface="Arial MT"/>
              </a:rPr>
              <a:t>and</a:t>
            </a:r>
            <a:r>
              <a:rPr sz="2400" dirty="0">
                <a:latin typeface="Arial MT"/>
                <a:cs typeface="Arial MT"/>
              </a:rPr>
              <a:t> </a:t>
            </a:r>
            <a:r>
              <a:rPr sz="2400" spc="-5" dirty="0">
                <a:latin typeface="Arial MT"/>
                <a:cs typeface="Arial MT"/>
              </a:rPr>
              <a:t>adjustment </a:t>
            </a:r>
            <a:r>
              <a:rPr sz="2400" spc="-655" dirty="0">
                <a:latin typeface="Arial MT"/>
                <a:cs typeface="Arial MT"/>
              </a:rPr>
              <a:t> </a:t>
            </a:r>
            <a:r>
              <a:rPr sz="2400" spc="-5" dirty="0">
                <a:latin typeface="Arial MT"/>
                <a:cs typeface="Arial MT"/>
              </a:rPr>
              <a:t>problems</a:t>
            </a:r>
            <a:endParaRPr sz="2400">
              <a:latin typeface="Arial MT"/>
              <a:cs typeface="Arial MT"/>
            </a:endParaRPr>
          </a:p>
          <a:p>
            <a:pPr>
              <a:lnSpc>
                <a:spcPct val="100000"/>
              </a:lnSpc>
              <a:spcBef>
                <a:spcPts val="15"/>
              </a:spcBef>
              <a:buFont typeface="Wingdings"/>
              <a:buChar char=""/>
            </a:pPr>
            <a:endParaRPr sz="2900">
              <a:latin typeface="Arial MT"/>
              <a:cs typeface="Arial MT"/>
            </a:endParaRPr>
          </a:p>
          <a:p>
            <a:pPr marL="184785" indent="-172720">
              <a:lnSpc>
                <a:spcPct val="100000"/>
              </a:lnSpc>
              <a:buFont typeface="Wingdings"/>
              <a:buChar char=""/>
              <a:tabLst>
                <a:tab pos="185420" algn="l"/>
              </a:tabLst>
            </a:pPr>
            <a:r>
              <a:rPr sz="2400" spc="-5" dirty="0">
                <a:latin typeface="Arial MT"/>
                <a:cs typeface="Arial MT"/>
              </a:rPr>
              <a:t>Control</a:t>
            </a:r>
            <a:r>
              <a:rPr sz="2400" spc="10" dirty="0">
                <a:latin typeface="Arial MT"/>
                <a:cs typeface="Arial MT"/>
              </a:rPr>
              <a:t> </a:t>
            </a:r>
            <a:r>
              <a:rPr sz="2400" spc="-5" dirty="0">
                <a:latin typeface="Arial MT"/>
                <a:cs typeface="Arial MT"/>
              </a:rPr>
              <a:t>and</a:t>
            </a:r>
            <a:r>
              <a:rPr sz="2400" spc="10" dirty="0">
                <a:latin typeface="Arial MT"/>
                <a:cs typeface="Arial MT"/>
              </a:rPr>
              <a:t> </a:t>
            </a:r>
            <a:r>
              <a:rPr sz="2400" spc="-5" dirty="0">
                <a:latin typeface="Arial MT"/>
                <a:cs typeface="Arial MT"/>
              </a:rPr>
              <a:t>coordination</a:t>
            </a:r>
            <a:r>
              <a:rPr sz="2400" spc="35" dirty="0">
                <a:latin typeface="Arial MT"/>
                <a:cs typeface="Arial MT"/>
              </a:rPr>
              <a:t> </a:t>
            </a:r>
            <a:r>
              <a:rPr sz="2400" dirty="0">
                <a:latin typeface="Arial MT"/>
                <a:cs typeface="Arial MT"/>
              </a:rPr>
              <a:t>may</a:t>
            </a:r>
            <a:r>
              <a:rPr sz="2400" spc="5" dirty="0">
                <a:latin typeface="Arial MT"/>
                <a:cs typeface="Arial MT"/>
              </a:rPr>
              <a:t> </a:t>
            </a:r>
            <a:r>
              <a:rPr sz="2400" spc="-5" dirty="0">
                <a:latin typeface="Arial MT"/>
                <a:cs typeface="Arial MT"/>
              </a:rPr>
              <a:t>be problematic</a:t>
            </a:r>
            <a:endParaRPr sz="2400">
              <a:latin typeface="Arial MT"/>
              <a:cs typeface="Arial MT"/>
            </a:endParaRPr>
          </a:p>
          <a:p>
            <a:pPr marL="184785" indent="-172720">
              <a:lnSpc>
                <a:spcPct val="100000"/>
              </a:lnSpc>
              <a:spcBef>
                <a:spcPts val="229"/>
              </a:spcBef>
              <a:buFont typeface="Wingdings"/>
              <a:buChar char=""/>
              <a:tabLst>
                <a:tab pos="185420" algn="l"/>
              </a:tabLst>
            </a:pPr>
            <a:r>
              <a:rPr sz="2400" spc="-5" dirty="0">
                <a:latin typeface="Arial MT"/>
                <a:cs typeface="Arial MT"/>
              </a:rPr>
              <a:t>Limited</a:t>
            </a:r>
            <a:r>
              <a:rPr sz="2400" spc="5" dirty="0">
                <a:latin typeface="Arial MT"/>
                <a:cs typeface="Arial MT"/>
              </a:rPr>
              <a:t> </a:t>
            </a:r>
            <a:r>
              <a:rPr sz="2400" spc="-5" dirty="0">
                <a:latin typeface="Arial MT"/>
                <a:cs typeface="Arial MT"/>
              </a:rPr>
              <a:t>opportunities</a:t>
            </a:r>
            <a:r>
              <a:rPr sz="2400" spc="20" dirty="0">
                <a:latin typeface="Arial MT"/>
                <a:cs typeface="Arial MT"/>
              </a:rPr>
              <a:t> </a:t>
            </a:r>
            <a:r>
              <a:rPr sz="2400" dirty="0">
                <a:latin typeface="Arial MT"/>
                <a:cs typeface="Arial MT"/>
              </a:rPr>
              <a:t>for </a:t>
            </a:r>
            <a:r>
              <a:rPr sz="2400" spc="-10" dirty="0">
                <a:latin typeface="Arial MT"/>
                <a:cs typeface="Arial MT"/>
              </a:rPr>
              <a:t>PCNs</a:t>
            </a:r>
            <a:endParaRPr sz="2400">
              <a:latin typeface="Arial MT"/>
              <a:cs typeface="Arial M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4540" y="315595"/>
            <a:ext cx="4318000" cy="963294"/>
          </a:xfrm>
          <a:prstGeom prst="rect">
            <a:avLst/>
          </a:prstGeom>
        </p:spPr>
        <p:txBody>
          <a:bodyPr vert="horz" wrap="square" lIns="0" tIns="59690" rIns="0" bIns="0" rtlCol="0">
            <a:spAutoFit/>
          </a:bodyPr>
          <a:lstStyle/>
          <a:p>
            <a:pPr marL="12700" marR="5080">
              <a:lnSpc>
                <a:spcPts val="3540"/>
              </a:lnSpc>
              <a:spcBef>
                <a:spcPts val="470"/>
              </a:spcBef>
              <a:tabLst>
                <a:tab pos="2609215" algn="l"/>
              </a:tabLst>
            </a:pPr>
            <a:r>
              <a:rPr dirty="0"/>
              <a:t>Perlmutte</a:t>
            </a:r>
            <a:r>
              <a:rPr spc="110" dirty="0"/>
              <a:t>r</a:t>
            </a:r>
            <a:r>
              <a:rPr spc="-125" dirty="0"/>
              <a:t>’</a:t>
            </a:r>
            <a:r>
              <a:rPr dirty="0"/>
              <a:t>s	typology  </a:t>
            </a:r>
            <a:r>
              <a:rPr dirty="0">
                <a:solidFill>
                  <a:srgbClr val="000000"/>
                </a:solidFill>
              </a:rPr>
              <a:t>Geocentricity</a:t>
            </a:r>
          </a:p>
        </p:txBody>
      </p:sp>
      <p:sp>
        <p:nvSpPr>
          <p:cNvPr id="3" name="object 3"/>
          <p:cNvSpPr txBox="1"/>
          <p:nvPr/>
        </p:nvSpPr>
        <p:spPr>
          <a:xfrm>
            <a:off x="258267" y="1330578"/>
            <a:ext cx="4963160" cy="4394200"/>
          </a:xfrm>
          <a:prstGeom prst="rect">
            <a:avLst/>
          </a:prstGeom>
        </p:spPr>
        <p:txBody>
          <a:bodyPr vert="horz" wrap="square" lIns="0" tIns="12700" rIns="0" bIns="0" rtlCol="0">
            <a:spAutoFit/>
          </a:bodyPr>
          <a:lstStyle/>
          <a:p>
            <a:pPr marL="184785" indent="-172720">
              <a:lnSpc>
                <a:spcPct val="100000"/>
              </a:lnSpc>
              <a:spcBef>
                <a:spcPts val="100"/>
              </a:spcBef>
              <a:buFont typeface="Wingdings"/>
              <a:buChar char=""/>
              <a:tabLst>
                <a:tab pos="185420" algn="l"/>
              </a:tabLst>
            </a:pPr>
            <a:r>
              <a:rPr sz="2400" spc="-5" dirty="0">
                <a:latin typeface="Arial MT"/>
                <a:cs typeface="Arial MT"/>
              </a:rPr>
              <a:t>Consists</a:t>
            </a:r>
            <a:r>
              <a:rPr sz="2400" spc="-10" dirty="0">
                <a:latin typeface="Arial MT"/>
                <a:cs typeface="Arial MT"/>
              </a:rPr>
              <a:t> </a:t>
            </a:r>
            <a:r>
              <a:rPr sz="2400" spc="-5" dirty="0">
                <a:latin typeface="Arial MT"/>
                <a:cs typeface="Arial MT"/>
              </a:rPr>
              <a:t>of</a:t>
            </a:r>
            <a:r>
              <a:rPr sz="2400" spc="-20" dirty="0">
                <a:latin typeface="Arial MT"/>
                <a:cs typeface="Arial MT"/>
              </a:rPr>
              <a:t> </a:t>
            </a:r>
            <a:r>
              <a:rPr sz="2400" dirty="0">
                <a:latin typeface="Arial MT"/>
                <a:cs typeface="Arial MT"/>
              </a:rPr>
              <a:t>a</a:t>
            </a:r>
            <a:r>
              <a:rPr sz="2400" spc="-25" dirty="0">
                <a:latin typeface="Arial MT"/>
                <a:cs typeface="Arial MT"/>
              </a:rPr>
              <a:t> </a:t>
            </a:r>
            <a:r>
              <a:rPr sz="2400" spc="-5" dirty="0">
                <a:latin typeface="Arial MT"/>
                <a:cs typeface="Arial MT"/>
              </a:rPr>
              <a:t>‘world</a:t>
            </a:r>
            <a:r>
              <a:rPr sz="2400" spc="15" dirty="0">
                <a:latin typeface="Arial MT"/>
                <a:cs typeface="Arial MT"/>
              </a:rPr>
              <a:t> </a:t>
            </a:r>
            <a:r>
              <a:rPr sz="2400" spc="-5" dirty="0">
                <a:latin typeface="Arial MT"/>
                <a:cs typeface="Arial MT"/>
              </a:rPr>
              <a:t>orientation’</a:t>
            </a:r>
            <a:endParaRPr sz="2400">
              <a:latin typeface="Arial MT"/>
              <a:cs typeface="Arial MT"/>
            </a:endParaRPr>
          </a:p>
          <a:p>
            <a:pPr>
              <a:lnSpc>
                <a:spcPct val="100000"/>
              </a:lnSpc>
              <a:spcBef>
                <a:spcPts val="30"/>
              </a:spcBef>
              <a:buFont typeface="Wingdings"/>
              <a:buChar char=""/>
            </a:pPr>
            <a:endParaRPr sz="3650">
              <a:latin typeface="Arial MT"/>
              <a:cs typeface="Arial MT"/>
            </a:endParaRPr>
          </a:p>
          <a:p>
            <a:pPr marL="184785" marR="394335" indent="-172720">
              <a:lnSpc>
                <a:spcPts val="2590"/>
              </a:lnSpc>
              <a:buFont typeface="Wingdings"/>
              <a:buChar char=""/>
              <a:tabLst>
                <a:tab pos="185420" algn="l"/>
              </a:tabLst>
            </a:pPr>
            <a:r>
              <a:rPr sz="2400" spc="-5" dirty="0">
                <a:latin typeface="Arial MT"/>
                <a:cs typeface="Arial MT"/>
              </a:rPr>
              <a:t>Collaborative</a:t>
            </a:r>
            <a:r>
              <a:rPr sz="2400" spc="40" dirty="0">
                <a:latin typeface="Arial MT"/>
                <a:cs typeface="Arial MT"/>
              </a:rPr>
              <a:t> </a:t>
            </a:r>
            <a:r>
              <a:rPr sz="2400" spc="-5" dirty="0">
                <a:latin typeface="Arial MT"/>
                <a:cs typeface="Arial MT"/>
              </a:rPr>
              <a:t>approach</a:t>
            </a:r>
            <a:r>
              <a:rPr sz="2400" spc="10" dirty="0">
                <a:latin typeface="Arial MT"/>
                <a:cs typeface="Arial MT"/>
              </a:rPr>
              <a:t> </a:t>
            </a:r>
            <a:r>
              <a:rPr sz="2400" spc="-5" dirty="0">
                <a:latin typeface="Arial MT"/>
                <a:cs typeface="Arial MT"/>
              </a:rPr>
              <a:t>between </a:t>
            </a:r>
            <a:r>
              <a:rPr sz="2400" spc="-650" dirty="0">
                <a:latin typeface="Arial MT"/>
                <a:cs typeface="Arial MT"/>
              </a:rPr>
              <a:t> </a:t>
            </a:r>
            <a:r>
              <a:rPr sz="2400" spc="-5" dirty="0">
                <a:latin typeface="Arial MT"/>
                <a:cs typeface="Arial MT"/>
              </a:rPr>
              <a:t>parent and</a:t>
            </a:r>
            <a:r>
              <a:rPr sz="2400" dirty="0">
                <a:latin typeface="Arial MT"/>
                <a:cs typeface="Arial MT"/>
              </a:rPr>
              <a:t> </a:t>
            </a:r>
            <a:r>
              <a:rPr sz="2400" spc="-5" dirty="0">
                <a:latin typeface="Arial MT"/>
                <a:cs typeface="Arial MT"/>
              </a:rPr>
              <a:t>subsidiaries</a:t>
            </a:r>
            <a:r>
              <a:rPr sz="2400" spc="45" dirty="0">
                <a:latin typeface="Arial MT"/>
                <a:cs typeface="Arial MT"/>
              </a:rPr>
              <a:t> </a:t>
            </a:r>
            <a:r>
              <a:rPr sz="2400" spc="-5" dirty="0">
                <a:latin typeface="Arial MT"/>
                <a:cs typeface="Arial MT"/>
              </a:rPr>
              <a:t>and </a:t>
            </a:r>
            <a:r>
              <a:rPr sz="2400" dirty="0">
                <a:latin typeface="Arial MT"/>
                <a:cs typeface="Arial MT"/>
              </a:rPr>
              <a:t> </a:t>
            </a:r>
            <a:r>
              <a:rPr sz="2400" spc="-5" dirty="0">
                <a:latin typeface="Arial MT"/>
                <a:cs typeface="Arial MT"/>
              </a:rPr>
              <a:t>between</a:t>
            </a:r>
            <a:r>
              <a:rPr sz="2400" spc="5" dirty="0">
                <a:latin typeface="Arial MT"/>
                <a:cs typeface="Arial MT"/>
              </a:rPr>
              <a:t> </a:t>
            </a:r>
            <a:r>
              <a:rPr sz="2400" spc="-5" dirty="0">
                <a:latin typeface="Arial MT"/>
                <a:cs typeface="Arial MT"/>
              </a:rPr>
              <a:t>subsidiaries</a:t>
            </a:r>
            <a:endParaRPr sz="2400">
              <a:latin typeface="Arial MT"/>
              <a:cs typeface="Arial MT"/>
            </a:endParaRPr>
          </a:p>
          <a:p>
            <a:pPr>
              <a:lnSpc>
                <a:spcPct val="100000"/>
              </a:lnSpc>
              <a:spcBef>
                <a:spcPts val="15"/>
              </a:spcBef>
              <a:buFont typeface="Wingdings"/>
              <a:buChar char=""/>
            </a:pPr>
            <a:endParaRPr sz="3350">
              <a:latin typeface="Arial MT"/>
              <a:cs typeface="Arial MT"/>
            </a:endParaRPr>
          </a:p>
          <a:p>
            <a:pPr marL="184785" indent="-172720">
              <a:lnSpc>
                <a:spcPct val="100000"/>
              </a:lnSpc>
              <a:spcBef>
                <a:spcPts val="5"/>
              </a:spcBef>
              <a:buFont typeface="Wingdings"/>
              <a:buChar char=""/>
              <a:tabLst>
                <a:tab pos="185420" algn="l"/>
              </a:tabLst>
            </a:pPr>
            <a:r>
              <a:rPr sz="2400" spc="-5" dirty="0">
                <a:latin typeface="Arial MT"/>
                <a:cs typeface="Arial MT"/>
              </a:rPr>
              <a:t>‘Acting</a:t>
            </a:r>
            <a:r>
              <a:rPr sz="2400" spc="10" dirty="0">
                <a:latin typeface="Arial MT"/>
                <a:cs typeface="Arial MT"/>
              </a:rPr>
              <a:t> </a:t>
            </a:r>
            <a:r>
              <a:rPr sz="2400" spc="-5" dirty="0">
                <a:latin typeface="Arial MT"/>
                <a:cs typeface="Arial MT"/>
              </a:rPr>
              <a:t>locally-thinking</a:t>
            </a:r>
            <a:r>
              <a:rPr sz="2400" spc="45" dirty="0">
                <a:latin typeface="Arial MT"/>
                <a:cs typeface="Arial MT"/>
              </a:rPr>
              <a:t> </a:t>
            </a:r>
            <a:r>
              <a:rPr sz="2400" spc="-10" dirty="0">
                <a:latin typeface="Arial MT"/>
                <a:cs typeface="Arial MT"/>
              </a:rPr>
              <a:t>globally’</a:t>
            </a:r>
            <a:endParaRPr sz="2400">
              <a:latin typeface="Arial MT"/>
              <a:cs typeface="Arial MT"/>
            </a:endParaRPr>
          </a:p>
          <a:p>
            <a:pPr>
              <a:lnSpc>
                <a:spcPct val="100000"/>
              </a:lnSpc>
              <a:spcBef>
                <a:spcPts val="40"/>
              </a:spcBef>
              <a:buFont typeface="Wingdings"/>
              <a:buChar char=""/>
            </a:pPr>
            <a:endParaRPr sz="3650">
              <a:latin typeface="Arial MT"/>
              <a:cs typeface="Arial MT"/>
            </a:endParaRPr>
          </a:p>
          <a:p>
            <a:pPr marL="184785" marR="5080" indent="-172720">
              <a:lnSpc>
                <a:spcPts val="2590"/>
              </a:lnSpc>
              <a:spcBef>
                <a:spcPts val="5"/>
              </a:spcBef>
              <a:buFont typeface="Wingdings"/>
              <a:buChar char=""/>
              <a:tabLst>
                <a:tab pos="185420" algn="l"/>
              </a:tabLst>
            </a:pPr>
            <a:r>
              <a:rPr sz="2400" spc="-5" dirty="0">
                <a:latin typeface="Arial MT"/>
                <a:cs typeface="Arial MT"/>
              </a:rPr>
              <a:t>Multidirectional</a:t>
            </a:r>
            <a:r>
              <a:rPr sz="2400" spc="50" dirty="0">
                <a:latin typeface="Arial MT"/>
                <a:cs typeface="Arial MT"/>
              </a:rPr>
              <a:t> </a:t>
            </a:r>
            <a:r>
              <a:rPr sz="2400" spc="-5" dirty="0">
                <a:latin typeface="Arial MT"/>
                <a:cs typeface="Arial MT"/>
              </a:rPr>
              <a:t>communication</a:t>
            </a:r>
            <a:r>
              <a:rPr sz="2400" spc="25" dirty="0">
                <a:latin typeface="Arial MT"/>
                <a:cs typeface="Arial MT"/>
              </a:rPr>
              <a:t> </a:t>
            </a:r>
            <a:r>
              <a:rPr sz="2400" spc="-5" dirty="0">
                <a:latin typeface="Arial MT"/>
                <a:cs typeface="Arial MT"/>
              </a:rPr>
              <a:t>and </a:t>
            </a:r>
            <a:r>
              <a:rPr sz="2400" spc="-650" dirty="0">
                <a:latin typeface="Arial MT"/>
                <a:cs typeface="Arial MT"/>
              </a:rPr>
              <a:t> </a:t>
            </a:r>
            <a:r>
              <a:rPr sz="2400" spc="-5" dirty="0">
                <a:latin typeface="Arial MT"/>
                <a:cs typeface="Arial MT"/>
              </a:rPr>
              <a:t>mobility</a:t>
            </a:r>
            <a:r>
              <a:rPr sz="2400" spc="5" dirty="0">
                <a:latin typeface="Arial MT"/>
                <a:cs typeface="Arial MT"/>
              </a:rPr>
              <a:t> </a:t>
            </a:r>
            <a:r>
              <a:rPr sz="2400" dirty="0">
                <a:latin typeface="Arial MT"/>
                <a:cs typeface="Arial MT"/>
              </a:rPr>
              <a:t>of </a:t>
            </a:r>
            <a:r>
              <a:rPr sz="2400" spc="-5" dirty="0">
                <a:latin typeface="Arial MT"/>
                <a:cs typeface="Arial MT"/>
              </a:rPr>
              <a:t>managers</a:t>
            </a:r>
            <a:r>
              <a:rPr sz="2400" spc="10" dirty="0">
                <a:latin typeface="Arial MT"/>
                <a:cs typeface="Arial MT"/>
              </a:rPr>
              <a:t> </a:t>
            </a:r>
            <a:r>
              <a:rPr sz="2400" spc="-5" dirty="0">
                <a:latin typeface="Arial MT"/>
                <a:cs typeface="Arial MT"/>
              </a:rPr>
              <a:t>and</a:t>
            </a:r>
            <a:r>
              <a:rPr sz="2400" spc="5" dirty="0">
                <a:latin typeface="Arial MT"/>
                <a:cs typeface="Arial MT"/>
              </a:rPr>
              <a:t> </a:t>
            </a:r>
            <a:r>
              <a:rPr sz="2400" spc="-10" dirty="0">
                <a:latin typeface="Arial MT"/>
                <a:cs typeface="Arial MT"/>
              </a:rPr>
              <a:t>staff</a:t>
            </a:r>
            <a:endParaRPr sz="2400">
              <a:latin typeface="Arial MT"/>
              <a:cs typeface="Arial MT"/>
            </a:endParaRPr>
          </a:p>
          <a:p>
            <a:pPr marL="184785" indent="-172720">
              <a:lnSpc>
                <a:spcPct val="100000"/>
              </a:lnSpc>
              <a:spcBef>
                <a:spcPts val="465"/>
              </a:spcBef>
              <a:buFont typeface="Wingdings"/>
              <a:buChar char=""/>
              <a:tabLst>
                <a:tab pos="185420" algn="l"/>
              </a:tabLst>
            </a:pPr>
            <a:r>
              <a:rPr sz="2400" spc="-5" dirty="0">
                <a:latin typeface="Arial MT"/>
                <a:cs typeface="Arial MT"/>
              </a:rPr>
              <a:t>Can</a:t>
            </a:r>
            <a:r>
              <a:rPr sz="2400" dirty="0">
                <a:latin typeface="Arial MT"/>
                <a:cs typeface="Arial MT"/>
              </a:rPr>
              <a:t> </a:t>
            </a:r>
            <a:r>
              <a:rPr sz="2400" spc="-5" dirty="0">
                <a:latin typeface="Arial MT"/>
                <a:cs typeface="Arial MT"/>
              </a:rPr>
              <a:t>be expensive</a:t>
            </a:r>
            <a:r>
              <a:rPr sz="2400" spc="20" dirty="0">
                <a:latin typeface="Arial MT"/>
                <a:cs typeface="Arial MT"/>
              </a:rPr>
              <a:t> </a:t>
            </a:r>
            <a:r>
              <a:rPr sz="2400" dirty="0">
                <a:latin typeface="Arial MT"/>
                <a:cs typeface="Arial MT"/>
              </a:rPr>
              <a:t>to</a:t>
            </a:r>
            <a:r>
              <a:rPr sz="2400" spc="-5" dirty="0">
                <a:latin typeface="Arial MT"/>
                <a:cs typeface="Arial MT"/>
              </a:rPr>
              <a:t> implement</a:t>
            </a:r>
            <a:endParaRPr sz="2400">
              <a:latin typeface="Arial MT"/>
              <a:cs typeface="Arial MT"/>
            </a:endParaRPr>
          </a:p>
        </p:txBody>
      </p:sp>
      <p:sp>
        <p:nvSpPr>
          <p:cNvPr id="4" name="object 4"/>
          <p:cNvSpPr txBox="1"/>
          <p:nvPr/>
        </p:nvSpPr>
        <p:spPr>
          <a:xfrm>
            <a:off x="8598534" y="6372555"/>
            <a:ext cx="109855" cy="574040"/>
          </a:xfrm>
          <a:prstGeom prst="rect">
            <a:avLst/>
          </a:prstGeom>
        </p:spPr>
        <p:txBody>
          <a:bodyPr vert="horz" wrap="square" lIns="0" tIns="12700" rIns="0" bIns="0" rtlCol="0">
            <a:spAutoFit/>
          </a:bodyPr>
          <a:lstStyle/>
          <a:p>
            <a:pPr marL="12700" marR="5080">
              <a:lnSpc>
                <a:spcPct val="100000"/>
              </a:lnSpc>
              <a:spcBef>
                <a:spcPts val="100"/>
              </a:spcBef>
            </a:pPr>
            <a:r>
              <a:rPr sz="1200" dirty="0">
                <a:solidFill>
                  <a:srgbClr val="888888"/>
                </a:solidFill>
                <a:latin typeface="Tahoma"/>
                <a:cs typeface="Tahoma"/>
              </a:rPr>
              <a:t>P  1</a:t>
            </a:r>
            <a:endParaRPr sz="1200">
              <a:latin typeface="Tahoma"/>
              <a:cs typeface="Tahoma"/>
            </a:endParaRPr>
          </a:p>
          <a:p>
            <a:pPr marL="12700">
              <a:lnSpc>
                <a:spcPct val="100000"/>
              </a:lnSpc>
            </a:pPr>
            <a:r>
              <a:rPr sz="1200" dirty="0">
                <a:solidFill>
                  <a:srgbClr val="888888"/>
                </a:solidFill>
                <a:latin typeface="Tahoma"/>
                <a:cs typeface="Tahoma"/>
              </a:rPr>
              <a:t>1</a:t>
            </a:r>
            <a:endParaRPr sz="1200">
              <a:latin typeface="Tahoma"/>
              <a:cs typeface="Tahoma"/>
            </a:endParaRPr>
          </a:p>
        </p:txBody>
      </p:sp>
      <p:pic>
        <p:nvPicPr>
          <p:cNvPr id="5" name="object 5"/>
          <p:cNvPicPr/>
          <p:nvPr/>
        </p:nvPicPr>
        <p:blipFill>
          <a:blip r:embed="rId2" cstate="print"/>
          <a:stretch>
            <a:fillRect/>
          </a:stretch>
        </p:blipFill>
        <p:spPr>
          <a:xfrm>
            <a:off x="5510784" y="1629155"/>
            <a:ext cx="3022091" cy="316839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739" y="331088"/>
            <a:ext cx="3373754" cy="802005"/>
          </a:xfrm>
          <a:prstGeom prst="rect">
            <a:avLst/>
          </a:prstGeom>
        </p:spPr>
        <p:txBody>
          <a:bodyPr vert="horz" wrap="square" lIns="0" tIns="12065" rIns="0" bIns="0" rtlCol="0">
            <a:spAutoFit/>
          </a:bodyPr>
          <a:lstStyle/>
          <a:p>
            <a:pPr marL="12700">
              <a:lnSpc>
                <a:spcPts val="2820"/>
              </a:lnSpc>
              <a:spcBef>
                <a:spcPts val="95"/>
              </a:spcBef>
              <a:tabLst>
                <a:tab pos="2042795" algn="l"/>
              </a:tabLst>
            </a:pPr>
            <a:r>
              <a:rPr sz="2500" spc="-5" dirty="0"/>
              <a:t>Perlmutter’s	</a:t>
            </a:r>
            <a:r>
              <a:rPr sz="2500" spc="-10" dirty="0"/>
              <a:t>typology</a:t>
            </a:r>
            <a:endParaRPr sz="2500"/>
          </a:p>
          <a:p>
            <a:pPr marL="114300">
              <a:lnSpc>
                <a:spcPts val="3300"/>
              </a:lnSpc>
            </a:pPr>
            <a:r>
              <a:rPr sz="2900" dirty="0">
                <a:solidFill>
                  <a:srgbClr val="000000"/>
                </a:solidFill>
              </a:rPr>
              <a:t>Regiocentricity</a:t>
            </a:r>
            <a:endParaRPr sz="2900"/>
          </a:p>
        </p:txBody>
      </p:sp>
      <p:sp>
        <p:nvSpPr>
          <p:cNvPr id="3" name="object 3"/>
          <p:cNvSpPr txBox="1"/>
          <p:nvPr/>
        </p:nvSpPr>
        <p:spPr>
          <a:xfrm>
            <a:off x="546303" y="1698117"/>
            <a:ext cx="8047355" cy="3853179"/>
          </a:xfrm>
          <a:prstGeom prst="rect">
            <a:avLst/>
          </a:prstGeom>
        </p:spPr>
        <p:txBody>
          <a:bodyPr vert="horz" wrap="square" lIns="0" tIns="40005" rIns="0" bIns="0" rtlCol="0">
            <a:spAutoFit/>
          </a:bodyPr>
          <a:lstStyle/>
          <a:p>
            <a:pPr marL="184785" indent="-172720">
              <a:lnSpc>
                <a:spcPct val="100000"/>
              </a:lnSpc>
              <a:spcBef>
                <a:spcPts val="315"/>
              </a:spcBef>
              <a:buFont typeface="Wingdings"/>
              <a:buChar char=""/>
              <a:tabLst>
                <a:tab pos="185420" algn="l"/>
              </a:tabLst>
            </a:pPr>
            <a:r>
              <a:rPr sz="2400" spc="-5" dirty="0">
                <a:latin typeface="Arial MT"/>
                <a:cs typeface="Arial MT"/>
              </a:rPr>
              <a:t>Midway</a:t>
            </a:r>
            <a:r>
              <a:rPr sz="2400" spc="10" dirty="0">
                <a:latin typeface="Arial MT"/>
                <a:cs typeface="Arial MT"/>
              </a:rPr>
              <a:t> </a:t>
            </a:r>
            <a:r>
              <a:rPr sz="2400" spc="-5" dirty="0">
                <a:latin typeface="Arial MT"/>
                <a:cs typeface="Arial MT"/>
              </a:rPr>
              <a:t>between</a:t>
            </a:r>
            <a:r>
              <a:rPr sz="2400" spc="25" dirty="0">
                <a:latin typeface="Arial MT"/>
                <a:cs typeface="Arial MT"/>
              </a:rPr>
              <a:t> </a:t>
            </a:r>
            <a:r>
              <a:rPr sz="2400" spc="-5" dirty="0">
                <a:latin typeface="Arial MT"/>
                <a:cs typeface="Arial MT"/>
              </a:rPr>
              <a:t>ethnocentricity</a:t>
            </a:r>
            <a:r>
              <a:rPr sz="2400" spc="15" dirty="0">
                <a:latin typeface="Arial MT"/>
                <a:cs typeface="Arial MT"/>
              </a:rPr>
              <a:t> </a:t>
            </a:r>
            <a:r>
              <a:rPr sz="2400" spc="-5" dirty="0">
                <a:latin typeface="Arial MT"/>
                <a:cs typeface="Arial MT"/>
              </a:rPr>
              <a:t>and</a:t>
            </a:r>
            <a:r>
              <a:rPr sz="2400" spc="20" dirty="0">
                <a:latin typeface="Arial MT"/>
                <a:cs typeface="Arial MT"/>
              </a:rPr>
              <a:t> </a:t>
            </a:r>
            <a:r>
              <a:rPr sz="2400" dirty="0">
                <a:latin typeface="Arial MT"/>
                <a:cs typeface="Arial MT"/>
              </a:rPr>
              <a:t>Geocentricity</a:t>
            </a:r>
            <a:endParaRPr sz="2400">
              <a:latin typeface="Arial MT"/>
              <a:cs typeface="Arial MT"/>
            </a:endParaRPr>
          </a:p>
          <a:p>
            <a:pPr marL="184785" marR="980440" indent="-172720">
              <a:lnSpc>
                <a:spcPts val="2300"/>
              </a:lnSpc>
              <a:spcBef>
                <a:spcPts val="775"/>
              </a:spcBef>
              <a:buFont typeface="Wingdings"/>
              <a:buChar char=""/>
              <a:tabLst>
                <a:tab pos="185420" algn="l"/>
              </a:tabLst>
            </a:pPr>
            <a:r>
              <a:rPr sz="2400" spc="-10" dirty="0">
                <a:latin typeface="Arial MT"/>
                <a:cs typeface="Arial MT"/>
              </a:rPr>
              <a:t>Staff </a:t>
            </a:r>
            <a:r>
              <a:rPr sz="2400" spc="-5" dirty="0">
                <a:latin typeface="Arial MT"/>
                <a:cs typeface="Arial MT"/>
              </a:rPr>
              <a:t>move</a:t>
            </a:r>
            <a:r>
              <a:rPr sz="2400" spc="5" dirty="0">
                <a:latin typeface="Arial MT"/>
                <a:cs typeface="Arial MT"/>
              </a:rPr>
              <a:t> </a:t>
            </a:r>
            <a:r>
              <a:rPr sz="2400" spc="-5" dirty="0">
                <a:latin typeface="Arial MT"/>
                <a:cs typeface="Arial MT"/>
              </a:rPr>
              <a:t>outside</a:t>
            </a:r>
            <a:r>
              <a:rPr sz="2400" spc="15" dirty="0">
                <a:latin typeface="Arial MT"/>
                <a:cs typeface="Arial MT"/>
              </a:rPr>
              <a:t> </a:t>
            </a:r>
            <a:r>
              <a:rPr sz="2400" spc="-5" dirty="0">
                <a:latin typeface="Arial MT"/>
                <a:cs typeface="Arial MT"/>
              </a:rPr>
              <a:t>their</a:t>
            </a:r>
            <a:r>
              <a:rPr sz="2400" spc="5" dirty="0">
                <a:latin typeface="Arial MT"/>
                <a:cs typeface="Arial MT"/>
              </a:rPr>
              <a:t> </a:t>
            </a:r>
            <a:r>
              <a:rPr sz="2400" spc="-5" dirty="0">
                <a:latin typeface="Arial MT"/>
                <a:cs typeface="Arial MT"/>
              </a:rPr>
              <a:t>countries,</a:t>
            </a:r>
            <a:r>
              <a:rPr sz="2400" spc="15" dirty="0">
                <a:latin typeface="Arial MT"/>
                <a:cs typeface="Arial MT"/>
              </a:rPr>
              <a:t> </a:t>
            </a:r>
            <a:r>
              <a:rPr sz="2400" dirty="0">
                <a:latin typeface="Arial MT"/>
                <a:cs typeface="Arial MT"/>
              </a:rPr>
              <a:t>but</a:t>
            </a:r>
            <a:r>
              <a:rPr sz="2400" spc="-5" dirty="0">
                <a:latin typeface="Arial MT"/>
                <a:cs typeface="Arial MT"/>
              </a:rPr>
              <a:t> only</a:t>
            </a:r>
            <a:r>
              <a:rPr sz="2400" spc="15" dirty="0">
                <a:latin typeface="Arial MT"/>
                <a:cs typeface="Arial MT"/>
              </a:rPr>
              <a:t> </a:t>
            </a:r>
            <a:r>
              <a:rPr sz="2400" spc="-5" dirty="0">
                <a:latin typeface="Arial MT"/>
                <a:cs typeface="Arial MT"/>
              </a:rPr>
              <a:t>within</a:t>
            </a:r>
            <a:r>
              <a:rPr sz="2400" spc="25" dirty="0">
                <a:latin typeface="Arial MT"/>
                <a:cs typeface="Arial MT"/>
              </a:rPr>
              <a:t> </a:t>
            </a:r>
            <a:r>
              <a:rPr sz="2400" spc="-5" dirty="0">
                <a:latin typeface="Arial MT"/>
                <a:cs typeface="Arial MT"/>
              </a:rPr>
              <a:t>a </a:t>
            </a:r>
            <a:r>
              <a:rPr sz="2400" spc="-650" dirty="0">
                <a:latin typeface="Arial MT"/>
                <a:cs typeface="Arial MT"/>
              </a:rPr>
              <a:t> </a:t>
            </a:r>
            <a:r>
              <a:rPr sz="2400" spc="-5" dirty="0">
                <a:latin typeface="Arial MT"/>
                <a:cs typeface="Arial MT"/>
              </a:rPr>
              <a:t>particular</a:t>
            </a:r>
            <a:r>
              <a:rPr sz="2400" spc="10" dirty="0">
                <a:latin typeface="Arial MT"/>
                <a:cs typeface="Arial MT"/>
              </a:rPr>
              <a:t> </a:t>
            </a:r>
            <a:r>
              <a:rPr sz="2400" spc="-5" dirty="0">
                <a:latin typeface="Arial MT"/>
                <a:cs typeface="Arial MT"/>
              </a:rPr>
              <a:t>geographical</a:t>
            </a:r>
            <a:r>
              <a:rPr sz="2400" spc="40" dirty="0">
                <a:latin typeface="Arial MT"/>
                <a:cs typeface="Arial MT"/>
              </a:rPr>
              <a:t> </a:t>
            </a:r>
            <a:r>
              <a:rPr sz="2400" spc="-5" dirty="0">
                <a:latin typeface="Arial MT"/>
                <a:cs typeface="Arial MT"/>
              </a:rPr>
              <a:t>region</a:t>
            </a:r>
            <a:endParaRPr sz="2400">
              <a:latin typeface="Arial MT"/>
              <a:cs typeface="Arial MT"/>
            </a:endParaRPr>
          </a:p>
          <a:p>
            <a:pPr marL="184785" indent="-172720">
              <a:lnSpc>
                <a:spcPct val="100000"/>
              </a:lnSpc>
              <a:spcBef>
                <a:spcPts val="254"/>
              </a:spcBef>
              <a:buFont typeface="Wingdings"/>
              <a:buChar char=""/>
              <a:tabLst>
                <a:tab pos="185420" algn="l"/>
              </a:tabLst>
            </a:pPr>
            <a:r>
              <a:rPr sz="2400" spc="-5" dirty="0">
                <a:latin typeface="Arial MT"/>
                <a:cs typeface="Arial MT"/>
              </a:rPr>
              <a:t>Allows</a:t>
            </a:r>
            <a:r>
              <a:rPr sz="2400" spc="20" dirty="0">
                <a:latin typeface="Arial MT"/>
                <a:cs typeface="Arial MT"/>
              </a:rPr>
              <a:t> </a:t>
            </a:r>
            <a:r>
              <a:rPr sz="2400" spc="-5" dirty="0">
                <a:latin typeface="Arial MT"/>
                <a:cs typeface="Arial MT"/>
              </a:rPr>
              <a:t>interaction</a:t>
            </a:r>
            <a:r>
              <a:rPr sz="2400" spc="15" dirty="0">
                <a:latin typeface="Arial MT"/>
                <a:cs typeface="Arial MT"/>
              </a:rPr>
              <a:t> </a:t>
            </a:r>
            <a:r>
              <a:rPr sz="2400" spc="-5" dirty="0">
                <a:latin typeface="Arial MT"/>
                <a:cs typeface="Arial MT"/>
              </a:rPr>
              <a:t>between</a:t>
            </a:r>
            <a:r>
              <a:rPr sz="2400" spc="10" dirty="0">
                <a:latin typeface="Arial MT"/>
                <a:cs typeface="Arial MT"/>
              </a:rPr>
              <a:t> </a:t>
            </a:r>
            <a:r>
              <a:rPr sz="2400" spc="-5" dirty="0">
                <a:latin typeface="Arial MT"/>
                <a:cs typeface="Arial MT"/>
              </a:rPr>
              <a:t>PCNs</a:t>
            </a:r>
            <a:r>
              <a:rPr sz="2400" spc="10" dirty="0">
                <a:latin typeface="Arial MT"/>
                <a:cs typeface="Arial MT"/>
              </a:rPr>
              <a:t> </a:t>
            </a:r>
            <a:r>
              <a:rPr sz="2400" spc="-5" dirty="0">
                <a:latin typeface="Arial MT"/>
                <a:cs typeface="Arial MT"/>
              </a:rPr>
              <a:t>and</a:t>
            </a:r>
            <a:r>
              <a:rPr sz="2400" spc="10" dirty="0">
                <a:latin typeface="Arial MT"/>
                <a:cs typeface="Arial MT"/>
              </a:rPr>
              <a:t> </a:t>
            </a:r>
            <a:r>
              <a:rPr sz="2400" spc="-5" dirty="0">
                <a:latin typeface="Arial MT"/>
                <a:cs typeface="Arial MT"/>
              </a:rPr>
              <a:t>HCNs</a:t>
            </a:r>
            <a:endParaRPr sz="2400">
              <a:latin typeface="Arial MT"/>
              <a:cs typeface="Arial MT"/>
            </a:endParaRPr>
          </a:p>
          <a:p>
            <a:pPr marL="184785" marR="5080" indent="-172720">
              <a:lnSpc>
                <a:spcPts val="2300"/>
              </a:lnSpc>
              <a:spcBef>
                <a:spcPts val="790"/>
              </a:spcBef>
              <a:buFont typeface="Wingdings"/>
              <a:buChar char=""/>
              <a:tabLst>
                <a:tab pos="185420" algn="l"/>
              </a:tabLst>
            </a:pPr>
            <a:r>
              <a:rPr sz="2400" spc="-5" dirty="0">
                <a:latin typeface="Arial MT"/>
                <a:cs typeface="Arial MT"/>
              </a:rPr>
              <a:t>Reflects</a:t>
            </a:r>
            <a:r>
              <a:rPr sz="2400" spc="10" dirty="0">
                <a:latin typeface="Arial MT"/>
                <a:cs typeface="Arial MT"/>
              </a:rPr>
              <a:t> </a:t>
            </a:r>
            <a:r>
              <a:rPr sz="2400" spc="-5" dirty="0">
                <a:latin typeface="Arial MT"/>
                <a:cs typeface="Arial MT"/>
              </a:rPr>
              <a:t>sensitivity</a:t>
            </a:r>
            <a:r>
              <a:rPr sz="2400" spc="15" dirty="0">
                <a:latin typeface="Arial MT"/>
                <a:cs typeface="Arial MT"/>
              </a:rPr>
              <a:t> </a:t>
            </a:r>
            <a:r>
              <a:rPr sz="2400" dirty="0">
                <a:latin typeface="Arial MT"/>
                <a:cs typeface="Arial MT"/>
              </a:rPr>
              <a:t>to</a:t>
            </a:r>
            <a:r>
              <a:rPr sz="2400" spc="10" dirty="0">
                <a:latin typeface="Arial MT"/>
                <a:cs typeface="Arial MT"/>
              </a:rPr>
              <a:t> </a:t>
            </a:r>
            <a:r>
              <a:rPr sz="2400" spc="-5" dirty="0">
                <a:latin typeface="Arial MT"/>
                <a:cs typeface="Arial MT"/>
              </a:rPr>
              <a:t>local</a:t>
            </a:r>
            <a:r>
              <a:rPr sz="2400" spc="20" dirty="0">
                <a:latin typeface="Arial MT"/>
                <a:cs typeface="Arial MT"/>
              </a:rPr>
              <a:t> </a:t>
            </a:r>
            <a:r>
              <a:rPr sz="2400" spc="-5" dirty="0">
                <a:latin typeface="Arial MT"/>
                <a:cs typeface="Arial MT"/>
              </a:rPr>
              <a:t>conditions</a:t>
            </a:r>
            <a:r>
              <a:rPr sz="2400" spc="30" dirty="0">
                <a:latin typeface="Arial MT"/>
                <a:cs typeface="Arial MT"/>
              </a:rPr>
              <a:t> </a:t>
            </a:r>
            <a:r>
              <a:rPr sz="2400" spc="-5" dirty="0">
                <a:latin typeface="Arial MT"/>
                <a:cs typeface="Arial MT"/>
              </a:rPr>
              <a:t>since</a:t>
            </a:r>
            <a:r>
              <a:rPr sz="2400" spc="15" dirty="0">
                <a:latin typeface="Arial MT"/>
                <a:cs typeface="Arial MT"/>
              </a:rPr>
              <a:t> </a:t>
            </a:r>
            <a:r>
              <a:rPr sz="2400" spc="-5" dirty="0">
                <a:latin typeface="Arial MT"/>
                <a:cs typeface="Arial MT"/>
              </a:rPr>
              <a:t>local</a:t>
            </a:r>
            <a:r>
              <a:rPr sz="2400" spc="20" dirty="0">
                <a:latin typeface="Arial MT"/>
                <a:cs typeface="Arial MT"/>
              </a:rPr>
              <a:t> </a:t>
            </a:r>
            <a:r>
              <a:rPr sz="2400" dirty="0">
                <a:latin typeface="Arial MT"/>
                <a:cs typeface="Arial MT"/>
              </a:rPr>
              <a:t>sub-units </a:t>
            </a:r>
            <a:r>
              <a:rPr sz="2400" spc="-650" dirty="0">
                <a:latin typeface="Arial MT"/>
                <a:cs typeface="Arial MT"/>
              </a:rPr>
              <a:t> </a:t>
            </a:r>
            <a:r>
              <a:rPr sz="2400" spc="-5" dirty="0">
                <a:latin typeface="Arial MT"/>
                <a:cs typeface="Arial MT"/>
              </a:rPr>
              <a:t>are </a:t>
            </a:r>
            <a:r>
              <a:rPr sz="2400" spc="-10" dirty="0">
                <a:latin typeface="Arial MT"/>
                <a:cs typeface="Arial MT"/>
              </a:rPr>
              <a:t>staffed</a:t>
            </a:r>
            <a:r>
              <a:rPr sz="2400" spc="-20" dirty="0">
                <a:latin typeface="Arial MT"/>
                <a:cs typeface="Arial MT"/>
              </a:rPr>
              <a:t> </a:t>
            </a:r>
            <a:r>
              <a:rPr sz="2400" spc="-5" dirty="0">
                <a:latin typeface="Arial MT"/>
                <a:cs typeface="Arial MT"/>
              </a:rPr>
              <a:t>by</a:t>
            </a:r>
            <a:r>
              <a:rPr sz="2400" dirty="0">
                <a:latin typeface="Arial MT"/>
                <a:cs typeface="Arial MT"/>
              </a:rPr>
              <a:t> </a:t>
            </a:r>
            <a:r>
              <a:rPr sz="2400" spc="-5" dirty="0">
                <a:latin typeface="Arial MT"/>
                <a:cs typeface="Arial MT"/>
              </a:rPr>
              <a:t>HCNs</a:t>
            </a:r>
            <a:endParaRPr sz="2400">
              <a:latin typeface="Arial MT"/>
              <a:cs typeface="Arial MT"/>
            </a:endParaRPr>
          </a:p>
          <a:p>
            <a:pPr marL="184785" indent="-172720">
              <a:lnSpc>
                <a:spcPts val="2595"/>
              </a:lnSpc>
              <a:spcBef>
                <a:spcPts val="240"/>
              </a:spcBef>
              <a:buFont typeface="Wingdings"/>
              <a:buChar char=""/>
              <a:tabLst>
                <a:tab pos="185420" algn="l"/>
              </a:tabLst>
            </a:pPr>
            <a:r>
              <a:rPr sz="2400" spc="-5" dirty="0">
                <a:latin typeface="Arial MT"/>
                <a:cs typeface="Arial MT"/>
              </a:rPr>
              <a:t>Can</a:t>
            </a:r>
            <a:r>
              <a:rPr sz="2400" spc="10" dirty="0">
                <a:latin typeface="Arial MT"/>
                <a:cs typeface="Arial MT"/>
              </a:rPr>
              <a:t> </a:t>
            </a:r>
            <a:r>
              <a:rPr sz="2400" dirty="0">
                <a:latin typeface="Arial MT"/>
                <a:cs typeface="Arial MT"/>
              </a:rPr>
              <a:t>be</a:t>
            </a:r>
            <a:r>
              <a:rPr sz="2400" spc="-5" dirty="0">
                <a:latin typeface="Arial MT"/>
                <a:cs typeface="Arial MT"/>
              </a:rPr>
              <a:t> </a:t>
            </a:r>
            <a:r>
              <a:rPr sz="2400" dirty="0">
                <a:latin typeface="Arial MT"/>
                <a:cs typeface="Arial MT"/>
              </a:rPr>
              <a:t>a way</a:t>
            </a:r>
            <a:r>
              <a:rPr sz="2400" spc="5" dirty="0">
                <a:latin typeface="Arial MT"/>
                <a:cs typeface="Arial MT"/>
              </a:rPr>
              <a:t> </a:t>
            </a:r>
            <a:r>
              <a:rPr sz="2400" dirty="0">
                <a:latin typeface="Arial MT"/>
                <a:cs typeface="Arial MT"/>
              </a:rPr>
              <a:t>to</a:t>
            </a:r>
            <a:r>
              <a:rPr sz="2400" spc="-10" dirty="0">
                <a:latin typeface="Arial MT"/>
                <a:cs typeface="Arial MT"/>
              </a:rPr>
              <a:t> </a:t>
            </a:r>
            <a:r>
              <a:rPr sz="2400" dirty="0">
                <a:latin typeface="Arial MT"/>
                <a:cs typeface="Arial MT"/>
              </a:rPr>
              <a:t>move</a:t>
            </a:r>
            <a:r>
              <a:rPr sz="2400" spc="5" dirty="0">
                <a:latin typeface="Arial MT"/>
                <a:cs typeface="Arial MT"/>
              </a:rPr>
              <a:t> </a:t>
            </a:r>
            <a:r>
              <a:rPr sz="2400" spc="-5" dirty="0">
                <a:latin typeface="Arial MT"/>
                <a:cs typeface="Arial MT"/>
              </a:rPr>
              <a:t>towards</a:t>
            </a:r>
            <a:r>
              <a:rPr sz="2400" spc="5" dirty="0">
                <a:latin typeface="Arial MT"/>
                <a:cs typeface="Arial MT"/>
              </a:rPr>
              <a:t> </a:t>
            </a:r>
            <a:r>
              <a:rPr sz="2400" dirty="0">
                <a:latin typeface="Arial MT"/>
                <a:cs typeface="Arial MT"/>
              </a:rPr>
              <a:t>a </a:t>
            </a:r>
            <a:r>
              <a:rPr sz="2400" spc="-5" dirty="0">
                <a:latin typeface="Arial MT"/>
                <a:cs typeface="Arial MT"/>
              </a:rPr>
              <a:t>purely</a:t>
            </a:r>
            <a:r>
              <a:rPr sz="2400" spc="10" dirty="0">
                <a:latin typeface="Arial MT"/>
                <a:cs typeface="Arial MT"/>
              </a:rPr>
              <a:t> </a:t>
            </a:r>
            <a:r>
              <a:rPr sz="2400" spc="-5" dirty="0">
                <a:latin typeface="Arial MT"/>
                <a:cs typeface="Arial MT"/>
              </a:rPr>
              <a:t>ethnocentric</a:t>
            </a:r>
            <a:r>
              <a:rPr sz="2400" spc="5" dirty="0">
                <a:latin typeface="Arial MT"/>
                <a:cs typeface="Arial MT"/>
              </a:rPr>
              <a:t> </a:t>
            </a:r>
            <a:r>
              <a:rPr sz="2400" dirty="0">
                <a:latin typeface="Arial MT"/>
                <a:cs typeface="Arial MT"/>
              </a:rPr>
              <a:t>or</a:t>
            </a:r>
            <a:endParaRPr sz="2400">
              <a:latin typeface="Arial MT"/>
              <a:cs typeface="Arial MT"/>
            </a:endParaRPr>
          </a:p>
          <a:p>
            <a:pPr marL="184785">
              <a:lnSpc>
                <a:spcPts val="2595"/>
              </a:lnSpc>
            </a:pPr>
            <a:r>
              <a:rPr sz="2400" spc="-5" dirty="0">
                <a:latin typeface="Arial MT"/>
                <a:cs typeface="Arial MT"/>
              </a:rPr>
              <a:t>geocentric</a:t>
            </a:r>
            <a:r>
              <a:rPr sz="2400" spc="10" dirty="0">
                <a:latin typeface="Arial MT"/>
                <a:cs typeface="Arial MT"/>
              </a:rPr>
              <a:t> </a:t>
            </a:r>
            <a:r>
              <a:rPr sz="2400" spc="-5" dirty="0">
                <a:latin typeface="Arial MT"/>
                <a:cs typeface="Arial MT"/>
              </a:rPr>
              <a:t>approach</a:t>
            </a:r>
            <a:r>
              <a:rPr sz="2400" spc="20" dirty="0">
                <a:latin typeface="Arial MT"/>
                <a:cs typeface="Arial MT"/>
              </a:rPr>
              <a:t> </a:t>
            </a:r>
            <a:r>
              <a:rPr sz="2400" spc="-5" dirty="0">
                <a:latin typeface="Arial MT"/>
                <a:cs typeface="Arial MT"/>
              </a:rPr>
              <a:t>based</a:t>
            </a:r>
            <a:r>
              <a:rPr sz="2400" spc="10" dirty="0">
                <a:latin typeface="Arial MT"/>
                <a:cs typeface="Arial MT"/>
              </a:rPr>
              <a:t> </a:t>
            </a:r>
            <a:r>
              <a:rPr sz="2400" spc="-5" dirty="0">
                <a:latin typeface="Arial MT"/>
                <a:cs typeface="Arial MT"/>
              </a:rPr>
              <a:t>on</a:t>
            </a:r>
            <a:r>
              <a:rPr sz="2400" dirty="0">
                <a:latin typeface="Arial MT"/>
                <a:cs typeface="Arial MT"/>
              </a:rPr>
              <a:t> its </a:t>
            </a:r>
            <a:r>
              <a:rPr sz="2400" spc="-5" dirty="0">
                <a:latin typeface="Arial MT"/>
                <a:cs typeface="Arial MT"/>
              </a:rPr>
              <a:t>experience</a:t>
            </a:r>
            <a:endParaRPr sz="2400">
              <a:latin typeface="Arial MT"/>
              <a:cs typeface="Arial MT"/>
            </a:endParaRPr>
          </a:p>
          <a:p>
            <a:pPr marL="184785" marR="8255" indent="-172720">
              <a:lnSpc>
                <a:spcPts val="2300"/>
              </a:lnSpc>
              <a:spcBef>
                <a:spcPts val="785"/>
              </a:spcBef>
              <a:buFont typeface="Wingdings"/>
              <a:buChar char=""/>
              <a:tabLst>
                <a:tab pos="353695" algn="l"/>
                <a:tab pos="354330" algn="l"/>
              </a:tabLst>
            </a:pPr>
            <a:r>
              <a:rPr dirty="0"/>
              <a:t>	</a:t>
            </a:r>
            <a:r>
              <a:rPr sz="2400" dirty="0">
                <a:latin typeface="Arial MT"/>
                <a:cs typeface="Arial MT"/>
              </a:rPr>
              <a:t>It</a:t>
            </a:r>
            <a:r>
              <a:rPr sz="2400" spc="-25" dirty="0">
                <a:latin typeface="Arial MT"/>
                <a:cs typeface="Arial MT"/>
              </a:rPr>
              <a:t> </a:t>
            </a:r>
            <a:r>
              <a:rPr sz="2400" spc="-5" dirty="0">
                <a:latin typeface="Arial MT"/>
                <a:cs typeface="Arial MT"/>
              </a:rPr>
              <a:t>can</a:t>
            </a:r>
            <a:r>
              <a:rPr sz="2400" dirty="0">
                <a:latin typeface="Arial MT"/>
                <a:cs typeface="Arial MT"/>
              </a:rPr>
              <a:t> </a:t>
            </a:r>
            <a:r>
              <a:rPr sz="2400" spc="-5" dirty="0">
                <a:latin typeface="Arial MT"/>
                <a:cs typeface="Arial MT"/>
              </a:rPr>
              <a:t>constrain</a:t>
            </a:r>
            <a:r>
              <a:rPr sz="2400" spc="15" dirty="0">
                <a:latin typeface="Arial MT"/>
                <a:cs typeface="Arial MT"/>
              </a:rPr>
              <a:t> </a:t>
            </a:r>
            <a:r>
              <a:rPr sz="2400" dirty="0">
                <a:latin typeface="Arial MT"/>
                <a:cs typeface="Arial MT"/>
              </a:rPr>
              <a:t>the MNE from</a:t>
            </a:r>
            <a:r>
              <a:rPr sz="2400" spc="-10" dirty="0">
                <a:latin typeface="Arial MT"/>
                <a:cs typeface="Arial MT"/>
              </a:rPr>
              <a:t> </a:t>
            </a:r>
            <a:r>
              <a:rPr sz="2400" spc="-5" dirty="0">
                <a:latin typeface="Arial MT"/>
                <a:cs typeface="Arial MT"/>
              </a:rPr>
              <a:t>taking</a:t>
            </a:r>
            <a:r>
              <a:rPr sz="2400" spc="5" dirty="0">
                <a:latin typeface="Arial MT"/>
                <a:cs typeface="Arial MT"/>
              </a:rPr>
              <a:t> </a:t>
            </a:r>
            <a:r>
              <a:rPr sz="2400" spc="-5" dirty="0">
                <a:latin typeface="Arial MT"/>
                <a:cs typeface="Arial MT"/>
              </a:rPr>
              <a:t>a</a:t>
            </a:r>
            <a:r>
              <a:rPr sz="2400" spc="5" dirty="0">
                <a:latin typeface="Arial MT"/>
                <a:cs typeface="Arial MT"/>
              </a:rPr>
              <a:t> </a:t>
            </a:r>
            <a:r>
              <a:rPr sz="2400" spc="-5" dirty="0">
                <a:latin typeface="Arial MT"/>
                <a:cs typeface="Arial MT"/>
              </a:rPr>
              <a:t>global</a:t>
            </a:r>
            <a:r>
              <a:rPr sz="2400" spc="15" dirty="0">
                <a:latin typeface="Arial MT"/>
                <a:cs typeface="Arial MT"/>
              </a:rPr>
              <a:t> </a:t>
            </a:r>
            <a:r>
              <a:rPr sz="2400" dirty="0">
                <a:latin typeface="Arial MT"/>
                <a:cs typeface="Arial MT"/>
              </a:rPr>
              <a:t>stance </a:t>
            </a:r>
            <a:r>
              <a:rPr sz="2400" spc="-5" dirty="0">
                <a:latin typeface="Arial MT"/>
                <a:cs typeface="Arial MT"/>
              </a:rPr>
              <a:t>by </a:t>
            </a:r>
            <a:r>
              <a:rPr sz="2400" dirty="0">
                <a:latin typeface="Arial MT"/>
                <a:cs typeface="Arial MT"/>
              </a:rPr>
              <a:t> </a:t>
            </a:r>
            <a:r>
              <a:rPr sz="2400" spc="-5" dirty="0">
                <a:latin typeface="Arial MT"/>
                <a:cs typeface="Arial MT"/>
              </a:rPr>
              <a:t>creating</a:t>
            </a:r>
            <a:r>
              <a:rPr sz="2400" spc="15" dirty="0">
                <a:latin typeface="Arial MT"/>
                <a:cs typeface="Arial MT"/>
              </a:rPr>
              <a:t> </a:t>
            </a:r>
            <a:r>
              <a:rPr sz="2400" spc="-5" dirty="0">
                <a:latin typeface="Arial MT"/>
                <a:cs typeface="Arial MT"/>
              </a:rPr>
              <a:t>a </a:t>
            </a:r>
            <a:r>
              <a:rPr sz="2400" dirty="0">
                <a:latin typeface="Arial MT"/>
                <a:cs typeface="Arial MT"/>
              </a:rPr>
              <a:t>sort</a:t>
            </a:r>
            <a:r>
              <a:rPr sz="2400" spc="10" dirty="0">
                <a:latin typeface="Arial MT"/>
                <a:cs typeface="Arial MT"/>
              </a:rPr>
              <a:t> </a:t>
            </a:r>
            <a:r>
              <a:rPr sz="2400" spc="-5" dirty="0">
                <a:latin typeface="Arial MT"/>
                <a:cs typeface="Arial MT"/>
              </a:rPr>
              <a:t>of</a:t>
            </a:r>
            <a:r>
              <a:rPr sz="2400" spc="5" dirty="0">
                <a:latin typeface="Arial MT"/>
                <a:cs typeface="Arial MT"/>
              </a:rPr>
              <a:t> </a:t>
            </a:r>
            <a:r>
              <a:rPr sz="2400" spc="-5" dirty="0">
                <a:latin typeface="Arial MT"/>
                <a:cs typeface="Arial MT"/>
              </a:rPr>
              <a:t>federalism</a:t>
            </a:r>
            <a:r>
              <a:rPr sz="2400" spc="20" dirty="0">
                <a:latin typeface="Arial MT"/>
                <a:cs typeface="Arial MT"/>
              </a:rPr>
              <a:t> </a:t>
            </a:r>
            <a:r>
              <a:rPr sz="2400" dirty="0">
                <a:latin typeface="Arial MT"/>
                <a:cs typeface="Arial MT"/>
              </a:rPr>
              <a:t>at</a:t>
            </a:r>
            <a:r>
              <a:rPr sz="2400" spc="5" dirty="0">
                <a:latin typeface="Arial MT"/>
                <a:cs typeface="Arial MT"/>
              </a:rPr>
              <a:t> </a:t>
            </a:r>
            <a:r>
              <a:rPr sz="2400" dirty="0">
                <a:latin typeface="Arial MT"/>
                <a:cs typeface="Arial MT"/>
              </a:rPr>
              <a:t>the</a:t>
            </a:r>
            <a:r>
              <a:rPr sz="2400" spc="-10" dirty="0">
                <a:latin typeface="Arial MT"/>
                <a:cs typeface="Arial MT"/>
              </a:rPr>
              <a:t> </a:t>
            </a:r>
            <a:r>
              <a:rPr sz="2400" spc="-5" dirty="0">
                <a:latin typeface="Arial MT"/>
                <a:cs typeface="Arial MT"/>
              </a:rPr>
              <a:t>regional</a:t>
            </a:r>
            <a:r>
              <a:rPr sz="2400" spc="35" dirty="0">
                <a:latin typeface="Arial MT"/>
                <a:cs typeface="Arial MT"/>
              </a:rPr>
              <a:t> </a:t>
            </a:r>
            <a:r>
              <a:rPr sz="2400" spc="-5" dirty="0">
                <a:latin typeface="Arial MT"/>
                <a:cs typeface="Arial MT"/>
              </a:rPr>
              <a:t>rather</a:t>
            </a:r>
            <a:r>
              <a:rPr sz="2400" spc="10" dirty="0">
                <a:latin typeface="Arial MT"/>
                <a:cs typeface="Arial MT"/>
              </a:rPr>
              <a:t> </a:t>
            </a:r>
            <a:r>
              <a:rPr sz="2400" spc="-5" dirty="0">
                <a:latin typeface="Arial MT"/>
                <a:cs typeface="Arial MT"/>
              </a:rPr>
              <a:t>than</a:t>
            </a:r>
            <a:r>
              <a:rPr sz="2400" spc="5" dirty="0">
                <a:latin typeface="Arial MT"/>
                <a:cs typeface="Arial MT"/>
              </a:rPr>
              <a:t> </a:t>
            </a:r>
            <a:r>
              <a:rPr sz="2400" spc="-5" dirty="0">
                <a:latin typeface="Arial MT"/>
                <a:cs typeface="Arial MT"/>
              </a:rPr>
              <a:t>the </a:t>
            </a:r>
            <a:r>
              <a:rPr sz="2400" spc="-650" dirty="0">
                <a:latin typeface="Arial MT"/>
                <a:cs typeface="Arial MT"/>
              </a:rPr>
              <a:t> </a:t>
            </a:r>
            <a:r>
              <a:rPr sz="2400" spc="-5" dirty="0">
                <a:latin typeface="Arial MT"/>
                <a:cs typeface="Arial MT"/>
              </a:rPr>
              <a:t>country level</a:t>
            </a:r>
            <a:endParaRPr sz="2400">
              <a:latin typeface="Arial MT"/>
              <a:cs typeface="Arial M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513714"/>
            <a:ext cx="6068695" cy="513715"/>
          </a:xfrm>
          <a:prstGeom prst="rect">
            <a:avLst/>
          </a:prstGeom>
        </p:spPr>
        <p:txBody>
          <a:bodyPr vert="horz" wrap="square" lIns="0" tIns="13335" rIns="0" bIns="0" rtlCol="0">
            <a:spAutoFit/>
          </a:bodyPr>
          <a:lstStyle/>
          <a:p>
            <a:pPr marL="12700">
              <a:lnSpc>
                <a:spcPct val="100000"/>
              </a:lnSpc>
              <a:spcBef>
                <a:spcPts val="105"/>
              </a:spcBef>
            </a:pPr>
            <a:r>
              <a:rPr dirty="0"/>
              <a:t>Strategy</a:t>
            </a:r>
            <a:r>
              <a:rPr spc="-50" dirty="0"/>
              <a:t> </a:t>
            </a:r>
            <a:r>
              <a:rPr dirty="0"/>
              <a:t>and</a:t>
            </a:r>
            <a:r>
              <a:rPr spc="-60" dirty="0"/>
              <a:t> </a:t>
            </a:r>
            <a:r>
              <a:rPr dirty="0"/>
              <a:t>International</a:t>
            </a:r>
            <a:r>
              <a:rPr spc="-65" dirty="0"/>
              <a:t> </a:t>
            </a:r>
            <a:r>
              <a:rPr dirty="0"/>
              <a:t>HRM</a:t>
            </a:r>
          </a:p>
        </p:txBody>
      </p:sp>
      <p:sp>
        <p:nvSpPr>
          <p:cNvPr id="3" name="object 3"/>
          <p:cNvSpPr txBox="1"/>
          <p:nvPr/>
        </p:nvSpPr>
        <p:spPr>
          <a:xfrm>
            <a:off x="511555" y="1473225"/>
            <a:ext cx="7680959" cy="4324350"/>
          </a:xfrm>
          <a:prstGeom prst="rect">
            <a:avLst/>
          </a:prstGeom>
        </p:spPr>
        <p:txBody>
          <a:bodyPr vert="horz" wrap="square" lIns="0" tIns="12700" rIns="0" bIns="0" rtlCol="0">
            <a:spAutoFit/>
          </a:bodyPr>
          <a:lstStyle/>
          <a:p>
            <a:pPr marL="184785" marR="122555" indent="-172720">
              <a:lnSpc>
                <a:spcPct val="130000"/>
              </a:lnSpc>
              <a:spcBef>
                <a:spcPts val="100"/>
              </a:spcBef>
              <a:buSzPct val="89473"/>
              <a:buFont typeface="Wingdings"/>
              <a:buChar char=""/>
              <a:tabLst>
                <a:tab pos="185420" algn="l"/>
                <a:tab pos="1811020" algn="l"/>
              </a:tabLst>
            </a:pPr>
            <a:r>
              <a:rPr sz="1900" spc="-5" dirty="0">
                <a:solidFill>
                  <a:srgbClr val="252525"/>
                </a:solidFill>
                <a:latin typeface="Arial MT"/>
                <a:cs typeface="Arial MT"/>
              </a:rPr>
              <a:t>Economic</a:t>
            </a:r>
            <a:r>
              <a:rPr sz="1900" spc="40" dirty="0">
                <a:solidFill>
                  <a:srgbClr val="252525"/>
                </a:solidFill>
                <a:latin typeface="Arial MT"/>
                <a:cs typeface="Arial MT"/>
              </a:rPr>
              <a:t> </a:t>
            </a:r>
            <a:r>
              <a:rPr sz="1900" spc="-5" dirty="0">
                <a:solidFill>
                  <a:srgbClr val="252525"/>
                </a:solidFill>
                <a:latin typeface="Arial MT"/>
                <a:cs typeface="Arial MT"/>
              </a:rPr>
              <a:t>need</a:t>
            </a:r>
            <a:r>
              <a:rPr sz="1900" spc="35" dirty="0">
                <a:solidFill>
                  <a:srgbClr val="252525"/>
                </a:solidFill>
                <a:latin typeface="Arial MT"/>
                <a:cs typeface="Arial MT"/>
              </a:rPr>
              <a:t> </a:t>
            </a:r>
            <a:r>
              <a:rPr sz="1900" spc="-5" dirty="0">
                <a:solidFill>
                  <a:srgbClr val="252525"/>
                </a:solidFill>
                <a:latin typeface="Arial MT"/>
                <a:cs typeface="Arial MT"/>
              </a:rPr>
              <a:t>for</a:t>
            </a:r>
            <a:r>
              <a:rPr sz="1900" spc="10" dirty="0">
                <a:solidFill>
                  <a:srgbClr val="252525"/>
                </a:solidFill>
                <a:latin typeface="Arial MT"/>
                <a:cs typeface="Arial MT"/>
              </a:rPr>
              <a:t> </a:t>
            </a:r>
            <a:r>
              <a:rPr sz="1900" spc="-5" dirty="0">
                <a:solidFill>
                  <a:srgbClr val="252525"/>
                </a:solidFill>
                <a:latin typeface="Arial MT"/>
                <a:cs typeface="Arial MT"/>
              </a:rPr>
              <a:t>integration</a:t>
            </a:r>
            <a:r>
              <a:rPr sz="1900" spc="45" dirty="0">
                <a:solidFill>
                  <a:srgbClr val="252525"/>
                </a:solidFill>
                <a:latin typeface="Arial MT"/>
                <a:cs typeface="Arial MT"/>
              </a:rPr>
              <a:t> </a:t>
            </a:r>
            <a:r>
              <a:rPr sz="1900" spc="-5" dirty="0">
                <a:solidFill>
                  <a:srgbClr val="252525"/>
                </a:solidFill>
                <a:latin typeface="Arial MT"/>
                <a:cs typeface="Arial MT"/>
              </a:rPr>
              <a:t>versus</a:t>
            </a:r>
            <a:r>
              <a:rPr sz="1900" spc="30" dirty="0">
                <a:solidFill>
                  <a:srgbClr val="252525"/>
                </a:solidFill>
                <a:latin typeface="Arial MT"/>
                <a:cs typeface="Arial MT"/>
              </a:rPr>
              <a:t> </a:t>
            </a:r>
            <a:r>
              <a:rPr sz="1900" spc="-5" dirty="0">
                <a:solidFill>
                  <a:srgbClr val="252525"/>
                </a:solidFill>
                <a:latin typeface="Arial MT"/>
                <a:cs typeface="Arial MT"/>
              </a:rPr>
              <a:t>local</a:t>
            </a:r>
            <a:r>
              <a:rPr sz="1900" spc="20" dirty="0">
                <a:solidFill>
                  <a:srgbClr val="252525"/>
                </a:solidFill>
                <a:latin typeface="Arial MT"/>
                <a:cs typeface="Arial MT"/>
              </a:rPr>
              <a:t> </a:t>
            </a:r>
            <a:r>
              <a:rPr sz="1900" spc="-5" dirty="0">
                <a:solidFill>
                  <a:srgbClr val="252525"/>
                </a:solidFill>
                <a:latin typeface="Arial MT"/>
                <a:cs typeface="Arial MT"/>
              </a:rPr>
              <a:t>responsiveness</a:t>
            </a:r>
            <a:r>
              <a:rPr sz="1900" spc="55" dirty="0">
                <a:solidFill>
                  <a:srgbClr val="252525"/>
                </a:solidFill>
                <a:latin typeface="Arial MT"/>
                <a:cs typeface="Arial MT"/>
              </a:rPr>
              <a:t> </a:t>
            </a:r>
            <a:r>
              <a:rPr sz="1900" spc="-5" dirty="0">
                <a:solidFill>
                  <a:srgbClr val="252525"/>
                </a:solidFill>
                <a:latin typeface="Arial MT"/>
                <a:cs typeface="Arial MT"/>
              </a:rPr>
              <a:t>has</a:t>
            </a:r>
            <a:r>
              <a:rPr sz="1900" spc="20" dirty="0">
                <a:solidFill>
                  <a:srgbClr val="252525"/>
                </a:solidFill>
                <a:latin typeface="Arial MT"/>
                <a:cs typeface="Arial MT"/>
              </a:rPr>
              <a:t> </a:t>
            </a:r>
            <a:r>
              <a:rPr sz="1900" spc="-5" dirty="0">
                <a:solidFill>
                  <a:srgbClr val="252525"/>
                </a:solidFill>
                <a:latin typeface="Arial MT"/>
                <a:cs typeface="Arial MT"/>
              </a:rPr>
              <a:t>been </a:t>
            </a:r>
            <a:r>
              <a:rPr sz="1900" spc="-515" dirty="0">
                <a:solidFill>
                  <a:srgbClr val="252525"/>
                </a:solidFill>
                <a:latin typeface="Arial MT"/>
                <a:cs typeface="Arial MT"/>
              </a:rPr>
              <a:t> </a:t>
            </a:r>
            <a:r>
              <a:rPr sz="1900" spc="-5" dirty="0">
                <a:solidFill>
                  <a:srgbClr val="252525"/>
                </a:solidFill>
                <a:latin typeface="Arial MT"/>
                <a:cs typeface="Arial MT"/>
              </a:rPr>
              <a:t>identified</a:t>
            </a:r>
            <a:r>
              <a:rPr sz="1900" spc="55" dirty="0">
                <a:solidFill>
                  <a:srgbClr val="252525"/>
                </a:solidFill>
                <a:latin typeface="Arial MT"/>
                <a:cs typeface="Arial MT"/>
              </a:rPr>
              <a:t> </a:t>
            </a:r>
            <a:r>
              <a:rPr sz="1900" spc="-5" dirty="0">
                <a:solidFill>
                  <a:srgbClr val="252525"/>
                </a:solidFill>
                <a:latin typeface="Arial MT"/>
                <a:cs typeface="Arial MT"/>
              </a:rPr>
              <a:t>as</a:t>
            </a:r>
            <a:r>
              <a:rPr sz="1900" spc="25" dirty="0">
                <a:solidFill>
                  <a:srgbClr val="252525"/>
                </a:solidFill>
                <a:latin typeface="Arial MT"/>
                <a:cs typeface="Arial MT"/>
              </a:rPr>
              <a:t> </a:t>
            </a:r>
            <a:r>
              <a:rPr sz="1900" spc="-5" dirty="0">
                <a:solidFill>
                  <a:srgbClr val="252525"/>
                </a:solidFill>
                <a:latin typeface="Arial MT"/>
                <a:cs typeface="Arial MT"/>
              </a:rPr>
              <a:t>a	challenge</a:t>
            </a:r>
            <a:r>
              <a:rPr sz="1900" spc="55" dirty="0">
                <a:solidFill>
                  <a:srgbClr val="252525"/>
                </a:solidFill>
                <a:latin typeface="Arial MT"/>
                <a:cs typeface="Arial MT"/>
              </a:rPr>
              <a:t> </a:t>
            </a:r>
            <a:r>
              <a:rPr sz="1900" spc="-5" dirty="0">
                <a:solidFill>
                  <a:srgbClr val="252525"/>
                </a:solidFill>
                <a:latin typeface="Arial MT"/>
                <a:cs typeface="Arial MT"/>
              </a:rPr>
              <a:t>for</a:t>
            </a:r>
            <a:r>
              <a:rPr sz="1900" spc="5" dirty="0">
                <a:solidFill>
                  <a:srgbClr val="252525"/>
                </a:solidFill>
                <a:latin typeface="Arial MT"/>
                <a:cs typeface="Arial MT"/>
              </a:rPr>
              <a:t> </a:t>
            </a:r>
            <a:r>
              <a:rPr sz="1900" spc="-5" dirty="0">
                <a:solidFill>
                  <a:srgbClr val="252525"/>
                </a:solidFill>
                <a:latin typeface="Arial MT"/>
                <a:cs typeface="Arial MT"/>
              </a:rPr>
              <a:t>managers</a:t>
            </a:r>
            <a:r>
              <a:rPr sz="1900" spc="35" dirty="0">
                <a:solidFill>
                  <a:srgbClr val="252525"/>
                </a:solidFill>
                <a:latin typeface="Arial MT"/>
                <a:cs typeface="Arial MT"/>
              </a:rPr>
              <a:t> </a:t>
            </a:r>
            <a:r>
              <a:rPr sz="1900" spc="-5" dirty="0">
                <a:solidFill>
                  <a:srgbClr val="252525"/>
                </a:solidFill>
                <a:latin typeface="Arial MT"/>
                <a:cs typeface="Arial MT"/>
              </a:rPr>
              <a:t>in</a:t>
            </a:r>
            <a:r>
              <a:rPr sz="1900" spc="15" dirty="0">
                <a:solidFill>
                  <a:srgbClr val="252525"/>
                </a:solidFill>
                <a:latin typeface="Arial MT"/>
                <a:cs typeface="Arial MT"/>
              </a:rPr>
              <a:t> </a:t>
            </a:r>
            <a:r>
              <a:rPr sz="1900" spc="-5" dirty="0">
                <a:solidFill>
                  <a:srgbClr val="252525"/>
                </a:solidFill>
                <a:latin typeface="Arial MT"/>
                <a:cs typeface="Arial MT"/>
              </a:rPr>
              <a:t>international</a:t>
            </a:r>
            <a:r>
              <a:rPr sz="1900" spc="45" dirty="0">
                <a:solidFill>
                  <a:srgbClr val="252525"/>
                </a:solidFill>
                <a:latin typeface="Arial MT"/>
                <a:cs typeface="Arial MT"/>
              </a:rPr>
              <a:t> </a:t>
            </a:r>
            <a:r>
              <a:rPr sz="1900" spc="-5" dirty="0">
                <a:solidFill>
                  <a:srgbClr val="252525"/>
                </a:solidFill>
                <a:latin typeface="Arial MT"/>
                <a:cs typeface="Arial MT"/>
              </a:rPr>
              <a:t>firms</a:t>
            </a:r>
            <a:endParaRPr sz="1900">
              <a:latin typeface="Arial MT"/>
              <a:cs typeface="Arial MT"/>
            </a:endParaRPr>
          </a:p>
          <a:p>
            <a:pPr marL="184785" marR="5080" indent="-172720">
              <a:lnSpc>
                <a:spcPct val="130000"/>
              </a:lnSpc>
              <a:spcBef>
                <a:spcPts val="805"/>
              </a:spcBef>
              <a:buSzPct val="89473"/>
              <a:buFont typeface="Wingdings"/>
              <a:buChar char=""/>
              <a:tabLst>
                <a:tab pos="185420" algn="l"/>
              </a:tabLst>
            </a:pPr>
            <a:r>
              <a:rPr sz="1900" spc="-5" dirty="0">
                <a:solidFill>
                  <a:srgbClr val="252525"/>
                </a:solidFill>
                <a:latin typeface="Arial MT"/>
                <a:cs typeface="Arial MT"/>
              </a:rPr>
              <a:t>International</a:t>
            </a:r>
            <a:r>
              <a:rPr sz="1900" spc="55" dirty="0">
                <a:solidFill>
                  <a:srgbClr val="252525"/>
                </a:solidFill>
                <a:latin typeface="Arial MT"/>
                <a:cs typeface="Arial MT"/>
              </a:rPr>
              <a:t> </a:t>
            </a:r>
            <a:r>
              <a:rPr sz="1900" spc="-5" dirty="0">
                <a:solidFill>
                  <a:srgbClr val="252525"/>
                </a:solidFill>
                <a:latin typeface="Arial MT"/>
                <a:cs typeface="Arial MT"/>
              </a:rPr>
              <a:t>level</a:t>
            </a:r>
            <a:r>
              <a:rPr sz="1900" spc="35" dirty="0">
                <a:solidFill>
                  <a:srgbClr val="252525"/>
                </a:solidFill>
                <a:latin typeface="Arial MT"/>
                <a:cs typeface="Arial MT"/>
              </a:rPr>
              <a:t> </a:t>
            </a:r>
            <a:r>
              <a:rPr sz="1900" spc="-5" dirty="0">
                <a:solidFill>
                  <a:srgbClr val="252525"/>
                </a:solidFill>
                <a:latin typeface="Arial MT"/>
                <a:cs typeface="Arial MT"/>
              </a:rPr>
              <a:t>of</a:t>
            </a:r>
            <a:r>
              <a:rPr sz="1900" spc="10" dirty="0">
                <a:solidFill>
                  <a:srgbClr val="252525"/>
                </a:solidFill>
                <a:latin typeface="Arial MT"/>
                <a:cs typeface="Arial MT"/>
              </a:rPr>
              <a:t> </a:t>
            </a:r>
            <a:r>
              <a:rPr sz="1900" spc="-5" dirty="0">
                <a:solidFill>
                  <a:srgbClr val="252525"/>
                </a:solidFill>
                <a:latin typeface="Arial MT"/>
                <a:cs typeface="Arial MT"/>
              </a:rPr>
              <a:t>firm</a:t>
            </a:r>
            <a:r>
              <a:rPr sz="1900" spc="10" dirty="0">
                <a:solidFill>
                  <a:srgbClr val="252525"/>
                </a:solidFill>
                <a:latin typeface="Arial MT"/>
                <a:cs typeface="Arial MT"/>
              </a:rPr>
              <a:t> </a:t>
            </a:r>
            <a:r>
              <a:rPr sz="1900" spc="-5" dirty="0">
                <a:solidFill>
                  <a:srgbClr val="252525"/>
                </a:solidFill>
                <a:latin typeface="Arial MT"/>
                <a:cs typeface="Arial MT"/>
              </a:rPr>
              <a:t>strategic</a:t>
            </a:r>
            <a:r>
              <a:rPr sz="1900" spc="40" dirty="0">
                <a:solidFill>
                  <a:srgbClr val="252525"/>
                </a:solidFill>
                <a:latin typeface="Arial MT"/>
                <a:cs typeface="Arial MT"/>
              </a:rPr>
              <a:t> </a:t>
            </a:r>
            <a:r>
              <a:rPr sz="1900" spc="-5" dirty="0">
                <a:solidFill>
                  <a:srgbClr val="252525"/>
                </a:solidFill>
                <a:latin typeface="Arial MT"/>
                <a:cs typeface="Arial MT"/>
              </a:rPr>
              <a:t>choices</a:t>
            </a:r>
            <a:r>
              <a:rPr sz="1900" spc="35" dirty="0">
                <a:solidFill>
                  <a:srgbClr val="252525"/>
                </a:solidFill>
                <a:latin typeface="Arial MT"/>
                <a:cs typeface="Arial MT"/>
              </a:rPr>
              <a:t> </a:t>
            </a:r>
            <a:r>
              <a:rPr sz="1900" spc="-5" dirty="0">
                <a:solidFill>
                  <a:srgbClr val="252525"/>
                </a:solidFill>
                <a:latin typeface="Arial MT"/>
                <a:cs typeface="Arial MT"/>
              </a:rPr>
              <a:t>impose</a:t>
            </a:r>
            <a:r>
              <a:rPr sz="1900" spc="35" dirty="0">
                <a:solidFill>
                  <a:srgbClr val="252525"/>
                </a:solidFill>
                <a:latin typeface="Arial MT"/>
                <a:cs typeface="Arial MT"/>
              </a:rPr>
              <a:t> </a:t>
            </a:r>
            <a:r>
              <a:rPr sz="1900" spc="-5" dirty="0">
                <a:solidFill>
                  <a:srgbClr val="252525"/>
                </a:solidFill>
                <a:latin typeface="Arial MT"/>
                <a:cs typeface="Arial MT"/>
              </a:rPr>
              <a:t>constraints</a:t>
            </a:r>
            <a:r>
              <a:rPr sz="1900" spc="50" dirty="0">
                <a:solidFill>
                  <a:srgbClr val="252525"/>
                </a:solidFill>
                <a:latin typeface="Arial MT"/>
                <a:cs typeface="Arial MT"/>
              </a:rPr>
              <a:t> </a:t>
            </a:r>
            <a:r>
              <a:rPr sz="1900" spc="-5" dirty="0">
                <a:solidFill>
                  <a:srgbClr val="252525"/>
                </a:solidFill>
                <a:latin typeface="Arial MT"/>
                <a:cs typeface="Arial MT"/>
              </a:rPr>
              <a:t>or</a:t>
            </a:r>
            <a:r>
              <a:rPr sz="1900" spc="15" dirty="0">
                <a:solidFill>
                  <a:srgbClr val="252525"/>
                </a:solidFill>
                <a:latin typeface="Arial MT"/>
                <a:cs typeface="Arial MT"/>
              </a:rPr>
              <a:t> </a:t>
            </a:r>
            <a:r>
              <a:rPr sz="1900" spc="-5" dirty="0">
                <a:solidFill>
                  <a:srgbClr val="252525"/>
                </a:solidFill>
                <a:latin typeface="Arial MT"/>
                <a:cs typeface="Arial MT"/>
              </a:rPr>
              <a:t>limits </a:t>
            </a:r>
            <a:r>
              <a:rPr sz="1900" spc="-515" dirty="0">
                <a:solidFill>
                  <a:srgbClr val="252525"/>
                </a:solidFill>
                <a:latin typeface="Arial MT"/>
                <a:cs typeface="Arial MT"/>
              </a:rPr>
              <a:t> </a:t>
            </a:r>
            <a:r>
              <a:rPr sz="1900" spc="-5" dirty="0">
                <a:solidFill>
                  <a:srgbClr val="252525"/>
                </a:solidFill>
                <a:latin typeface="Arial MT"/>
                <a:cs typeface="Arial MT"/>
              </a:rPr>
              <a:t>on</a:t>
            </a:r>
            <a:r>
              <a:rPr sz="1900" spc="10" dirty="0">
                <a:solidFill>
                  <a:srgbClr val="252525"/>
                </a:solidFill>
                <a:latin typeface="Arial MT"/>
                <a:cs typeface="Arial MT"/>
              </a:rPr>
              <a:t> </a:t>
            </a:r>
            <a:r>
              <a:rPr sz="1900" spc="-5" dirty="0">
                <a:solidFill>
                  <a:srgbClr val="252525"/>
                </a:solidFill>
                <a:latin typeface="Arial MT"/>
                <a:cs typeface="Arial MT"/>
              </a:rPr>
              <a:t>the range</a:t>
            </a:r>
            <a:r>
              <a:rPr sz="1900" spc="25" dirty="0">
                <a:solidFill>
                  <a:srgbClr val="252525"/>
                </a:solidFill>
                <a:latin typeface="Arial MT"/>
                <a:cs typeface="Arial MT"/>
              </a:rPr>
              <a:t> </a:t>
            </a:r>
            <a:r>
              <a:rPr sz="1900" spc="-5" dirty="0">
                <a:solidFill>
                  <a:srgbClr val="252525"/>
                </a:solidFill>
                <a:latin typeface="Arial MT"/>
                <a:cs typeface="Arial MT"/>
              </a:rPr>
              <a:t>of</a:t>
            </a:r>
            <a:r>
              <a:rPr sz="1900" spc="10" dirty="0">
                <a:solidFill>
                  <a:srgbClr val="252525"/>
                </a:solidFill>
                <a:latin typeface="Arial MT"/>
                <a:cs typeface="Arial MT"/>
              </a:rPr>
              <a:t> </a:t>
            </a:r>
            <a:r>
              <a:rPr sz="1900" spc="-5" dirty="0">
                <a:solidFill>
                  <a:srgbClr val="252525"/>
                </a:solidFill>
                <a:latin typeface="Arial MT"/>
                <a:cs typeface="Arial MT"/>
              </a:rPr>
              <a:t>IHRM options.</a:t>
            </a:r>
            <a:r>
              <a:rPr sz="1900" spc="30" dirty="0">
                <a:solidFill>
                  <a:srgbClr val="252525"/>
                </a:solidFill>
                <a:latin typeface="Arial MT"/>
                <a:cs typeface="Arial MT"/>
              </a:rPr>
              <a:t> </a:t>
            </a:r>
            <a:r>
              <a:rPr sz="1900" spc="-5" dirty="0">
                <a:solidFill>
                  <a:srgbClr val="252525"/>
                </a:solidFill>
                <a:latin typeface="Arial MT"/>
                <a:cs typeface="Arial MT"/>
              </a:rPr>
              <a:t>HRM</a:t>
            </a:r>
            <a:r>
              <a:rPr sz="1900" spc="25" dirty="0">
                <a:solidFill>
                  <a:srgbClr val="252525"/>
                </a:solidFill>
                <a:latin typeface="Arial MT"/>
                <a:cs typeface="Arial MT"/>
              </a:rPr>
              <a:t> </a:t>
            </a:r>
            <a:r>
              <a:rPr sz="1900" spc="-5" dirty="0">
                <a:solidFill>
                  <a:srgbClr val="252525"/>
                </a:solidFill>
                <a:latin typeface="Arial MT"/>
                <a:cs typeface="Arial MT"/>
              </a:rPr>
              <a:t>is more</a:t>
            </a:r>
            <a:r>
              <a:rPr sz="1900" spc="10" dirty="0">
                <a:solidFill>
                  <a:srgbClr val="252525"/>
                </a:solidFill>
                <a:latin typeface="Arial MT"/>
                <a:cs typeface="Arial MT"/>
              </a:rPr>
              <a:t> </a:t>
            </a:r>
            <a:r>
              <a:rPr sz="1900" spc="-5" dirty="0">
                <a:solidFill>
                  <a:srgbClr val="252525"/>
                </a:solidFill>
                <a:latin typeface="Arial MT"/>
                <a:cs typeface="Arial MT"/>
              </a:rPr>
              <a:t>complex</a:t>
            </a:r>
            <a:r>
              <a:rPr sz="1900" spc="35" dirty="0">
                <a:solidFill>
                  <a:srgbClr val="252525"/>
                </a:solidFill>
                <a:latin typeface="Arial MT"/>
                <a:cs typeface="Arial MT"/>
              </a:rPr>
              <a:t> </a:t>
            </a:r>
            <a:r>
              <a:rPr sz="1900" spc="-5" dirty="0">
                <a:solidFill>
                  <a:srgbClr val="252525"/>
                </a:solidFill>
                <a:latin typeface="Arial MT"/>
                <a:cs typeface="Arial MT"/>
              </a:rPr>
              <a:t>in</a:t>
            </a:r>
            <a:r>
              <a:rPr sz="1900" dirty="0">
                <a:solidFill>
                  <a:srgbClr val="252525"/>
                </a:solidFill>
                <a:latin typeface="Arial MT"/>
                <a:cs typeface="Arial MT"/>
              </a:rPr>
              <a:t> </a:t>
            </a:r>
            <a:r>
              <a:rPr sz="1900" spc="-5" dirty="0">
                <a:solidFill>
                  <a:srgbClr val="252525"/>
                </a:solidFill>
                <a:latin typeface="Arial MT"/>
                <a:cs typeface="Arial MT"/>
              </a:rPr>
              <a:t>an </a:t>
            </a:r>
            <a:r>
              <a:rPr sz="1900" dirty="0">
                <a:solidFill>
                  <a:srgbClr val="252525"/>
                </a:solidFill>
                <a:latin typeface="Arial MT"/>
                <a:cs typeface="Arial MT"/>
              </a:rPr>
              <a:t> </a:t>
            </a:r>
            <a:r>
              <a:rPr sz="1900" spc="-5" dirty="0">
                <a:solidFill>
                  <a:srgbClr val="252525"/>
                </a:solidFill>
                <a:latin typeface="Arial MT"/>
                <a:cs typeface="Arial MT"/>
              </a:rPr>
              <a:t>international</a:t>
            </a:r>
            <a:r>
              <a:rPr sz="1900" spc="50" dirty="0">
                <a:solidFill>
                  <a:srgbClr val="252525"/>
                </a:solidFill>
                <a:latin typeface="Arial MT"/>
                <a:cs typeface="Arial MT"/>
              </a:rPr>
              <a:t> </a:t>
            </a:r>
            <a:r>
              <a:rPr sz="1900" spc="-5" dirty="0">
                <a:solidFill>
                  <a:srgbClr val="252525"/>
                </a:solidFill>
                <a:latin typeface="Arial MT"/>
                <a:cs typeface="Arial MT"/>
              </a:rPr>
              <a:t>context</a:t>
            </a:r>
            <a:r>
              <a:rPr sz="1900" spc="40" dirty="0">
                <a:solidFill>
                  <a:srgbClr val="252525"/>
                </a:solidFill>
                <a:latin typeface="Arial MT"/>
                <a:cs typeface="Arial MT"/>
              </a:rPr>
              <a:t> </a:t>
            </a:r>
            <a:r>
              <a:rPr sz="1900" spc="-5" dirty="0">
                <a:solidFill>
                  <a:srgbClr val="252525"/>
                </a:solidFill>
                <a:latin typeface="Arial MT"/>
                <a:cs typeface="Arial MT"/>
              </a:rPr>
              <a:t>than</a:t>
            </a:r>
            <a:r>
              <a:rPr sz="1900" spc="15" dirty="0">
                <a:solidFill>
                  <a:srgbClr val="252525"/>
                </a:solidFill>
                <a:latin typeface="Arial MT"/>
                <a:cs typeface="Arial MT"/>
              </a:rPr>
              <a:t> </a:t>
            </a:r>
            <a:r>
              <a:rPr sz="1900" spc="-5" dirty="0">
                <a:solidFill>
                  <a:srgbClr val="252525"/>
                </a:solidFill>
                <a:latin typeface="Arial MT"/>
                <a:cs typeface="Arial MT"/>
              </a:rPr>
              <a:t>in a</a:t>
            </a:r>
            <a:r>
              <a:rPr sz="1900" spc="15" dirty="0">
                <a:solidFill>
                  <a:srgbClr val="252525"/>
                </a:solidFill>
                <a:latin typeface="Arial MT"/>
                <a:cs typeface="Arial MT"/>
              </a:rPr>
              <a:t> </a:t>
            </a:r>
            <a:r>
              <a:rPr sz="1900" spc="-5" dirty="0">
                <a:solidFill>
                  <a:srgbClr val="252525"/>
                </a:solidFill>
                <a:latin typeface="Arial MT"/>
                <a:cs typeface="Arial MT"/>
              </a:rPr>
              <a:t>domestic</a:t>
            </a:r>
            <a:r>
              <a:rPr sz="1900" spc="25" dirty="0">
                <a:solidFill>
                  <a:srgbClr val="252525"/>
                </a:solidFill>
                <a:latin typeface="Arial MT"/>
                <a:cs typeface="Arial MT"/>
              </a:rPr>
              <a:t> </a:t>
            </a:r>
            <a:r>
              <a:rPr sz="1900" spc="-5" dirty="0">
                <a:solidFill>
                  <a:srgbClr val="252525"/>
                </a:solidFill>
                <a:latin typeface="Arial MT"/>
                <a:cs typeface="Arial MT"/>
              </a:rPr>
              <a:t>environment</a:t>
            </a:r>
            <a:r>
              <a:rPr sz="1900" spc="55" dirty="0">
                <a:solidFill>
                  <a:srgbClr val="252525"/>
                </a:solidFill>
                <a:latin typeface="Arial MT"/>
                <a:cs typeface="Arial MT"/>
              </a:rPr>
              <a:t> </a:t>
            </a:r>
            <a:r>
              <a:rPr sz="1900" spc="-5" dirty="0">
                <a:solidFill>
                  <a:srgbClr val="252525"/>
                </a:solidFill>
                <a:latin typeface="Arial MT"/>
                <a:cs typeface="Arial MT"/>
              </a:rPr>
              <a:t>due</a:t>
            </a:r>
            <a:r>
              <a:rPr sz="1900" spc="20" dirty="0">
                <a:solidFill>
                  <a:srgbClr val="252525"/>
                </a:solidFill>
                <a:latin typeface="Arial MT"/>
                <a:cs typeface="Arial MT"/>
              </a:rPr>
              <a:t> </a:t>
            </a:r>
            <a:r>
              <a:rPr sz="1900" spc="-5" dirty="0">
                <a:solidFill>
                  <a:srgbClr val="252525"/>
                </a:solidFill>
                <a:latin typeface="Arial MT"/>
                <a:cs typeface="Arial MT"/>
              </a:rPr>
              <a:t>the</a:t>
            </a:r>
            <a:r>
              <a:rPr sz="1900" spc="15" dirty="0">
                <a:solidFill>
                  <a:srgbClr val="252525"/>
                </a:solidFill>
                <a:latin typeface="Arial MT"/>
                <a:cs typeface="Arial MT"/>
              </a:rPr>
              <a:t> </a:t>
            </a:r>
            <a:r>
              <a:rPr sz="1900" spc="-5" dirty="0">
                <a:solidFill>
                  <a:srgbClr val="252525"/>
                </a:solidFill>
                <a:latin typeface="Arial MT"/>
                <a:cs typeface="Arial MT"/>
              </a:rPr>
              <a:t>deep </a:t>
            </a:r>
            <a:r>
              <a:rPr sz="1900" dirty="0">
                <a:solidFill>
                  <a:srgbClr val="252525"/>
                </a:solidFill>
                <a:latin typeface="Arial MT"/>
                <a:cs typeface="Arial MT"/>
              </a:rPr>
              <a:t> </a:t>
            </a:r>
            <a:r>
              <a:rPr sz="1900" spc="-5" dirty="0">
                <a:solidFill>
                  <a:srgbClr val="252525"/>
                </a:solidFill>
                <a:latin typeface="Arial MT"/>
                <a:cs typeface="Arial MT"/>
              </a:rPr>
              <a:t>differences:</a:t>
            </a:r>
            <a:endParaRPr sz="1900">
              <a:latin typeface="Arial MT"/>
              <a:cs typeface="Arial MT"/>
            </a:endParaRPr>
          </a:p>
          <a:p>
            <a:pPr marL="698500" lvl="1" indent="-513715">
              <a:lnSpc>
                <a:spcPct val="100000"/>
              </a:lnSpc>
              <a:spcBef>
                <a:spcPts val="645"/>
              </a:spcBef>
              <a:buChar char="*"/>
              <a:tabLst>
                <a:tab pos="697865" algn="l"/>
                <a:tab pos="698500" algn="l"/>
              </a:tabLst>
            </a:pPr>
            <a:r>
              <a:rPr sz="1900" spc="-10" dirty="0">
                <a:solidFill>
                  <a:srgbClr val="252525"/>
                </a:solidFill>
                <a:latin typeface="Arial MT"/>
                <a:cs typeface="Arial MT"/>
              </a:rPr>
              <a:t>Different</a:t>
            </a:r>
            <a:r>
              <a:rPr sz="1900" spc="-5" dirty="0">
                <a:solidFill>
                  <a:srgbClr val="252525"/>
                </a:solidFill>
                <a:latin typeface="Arial MT"/>
                <a:cs typeface="Arial MT"/>
              </a:rPr>
              <a:t> culture</a:t>
            </a:r>
            <a:endParaRPr sz="1900">
              <a:latin typeface="Arial MT"/>
              <a:cs typeface="Arial MT"/>
            </a:endParaRPr>
          </a:p>
          <a:p>
            <a:pPr marL="698500" lvl="1" indent="-513715">
              <a:lnSpc>
                <a:spcPct val="100000"/>
              </a:lnSpc>
              <a:spcBef>
                <a:spcPts val="350"/>
              </a:spcBef>
              <a:buChar char="*"/>
              <a:tabLst>
                <a:tab pos="697865" algn="l"/>
                <a:tab pos="698500" algn="l"/>
              </a:tabLst>
            </a:pPr>
            <a:r>
              <a:rPr sz="1900" spc="-5" dirty="0">
                <a:solidFill>
                  <a:srgbClr val="252525"/>
                </a:solidFill>
                <a:latin typeface="Arial MT"/>
                <a:cs typeface="Arial MT"/>
              </a:rPr>
              <a:t>Labour</a:t>
            </a:r>
            <a:r>
              <a:rPr sz="1900" spc="-25" dirty="0">
                <a:solidFill>
                  <a:srgbClr val="252525"/>
                </a:solidFill>
                <a:latin typeface="Arial MT"/>
                <a:cs typeface="Arial MT"/>
              </a:rPr>
              <a:t> </a:t>
            </a:r>
            <a:r>
              <a:rPr sz="1900" spc="-5" dirty="0">
                <a:solidFill>
                  <a:srgbClr val="252525"/>
                </a:solidFill>
                <a:latin typeface="Arial MT"/>
                <a:cs typeface="Arial MT"/>
              </a:rPr>
              <a:t>markets</a:t>
            </a:r>
            <a:endParaRPr sz="1900">
              <a:latin typeface="Arial MT"/>
              <a:cs typeface="Arial MT"/>
            </a:endParaRPr>
          </a:p>
          <a:p>
            <a:pPr marL="698500" lvl="1" indent="-513715">
              <a:lnSpc>
                <a:spcPct val="100000"/>
              </a:lnSpc>
              <a:spcBef>
                <a:spcPts val="350"/>
              </a:spcBef>
              <a:buChar char="*"/>
              <a:tabLst>
                <a:tab pos="697865" algn="l"/>
                <a:tab pos="698500" algn="l"/>
              </a:tabLst>
            </a:pPr>
            <a:r>
              <a:rPr sz="1900" spc="-5" dirty="0">
                <a:solidFill>
                  <a:srgbClr val="252525"/>
                </a:solidFill>
                <a:latin typeface="Arial MT"/>
                <a:cs typeface="Arial MT"/>
              </a:rPr>
              <a:t>Diverse</a:t>
            </a:r>
            <a:r>
              <a:rPr sz="1900" spc="15" dirty="0">
                <a:solidFill>
                  <a:srgbClr val="252525"/>
                </a:solidFill>
                <a:latin typeface="Arial MT"/>
                <a:cs typeface="Arial MT"/>
              </a:rPr>
              <a:t> </a:t>
            </a:r>
            <a:r>
              <a:rPr sz="1900" spc="-5" dirty="0">
                <a:solidFill>
                  <a:srgbClr val="252525"/>
                </a:solidFill>
                <a:latin typeface="Arial MT"/>
                <a:cs typeface="Arial MT"/>
              </a:rPr>
              <a:t>economic</a:t>
            </a:r>
            <a:r>
              <a:rPr sz="1900" spc="25" dirty="0">
                <a:solidFill>
                  <a:srgbClr val="252525"/>
                </a:solidFill>
                <a:latin typeface="Arial MT"/>
                <a:cs typeface="Arial MT"/>
              </a:rPr>
              <a:t> </a:t>
            </a:r>
            <a:r>
              <a:rPr sz="1900" spc="-5" dirty="0">
                <a:solidFill>
                  <a:srgbClr val="252525"/>
                </a:solidFill>
                <a:latin typeface="Arial MT"/>
                <a:cs typeface="Arial MT"/>
              </a:rPr>
              <a:t>systems</a:t>
            </a:r>
            <a:endParaRPr sz="1900">
              <a:latin typeface="Arial MT"/>
              <a:cs typeface="Arial MT"/>
            </a:endParaRPr>
          </a:p>
          <a:p>
            <a:pPr marL="698500" lvl="1" indent="-513715">
              <a:lnSpc>
                <a:spcPct val="100000"/>
              </a:lnSpc>
              <a:spcBef>
                <a:spcPts val="335"/>
              </a:spcBef>
              <a:buChar char="*"/>
              <a:tabLst>
                <a:tab pos="697865" algn="l"/>
                <a:tab pos="698500" algn="l"/>
              </a:tabLst>
            </a:pPr>
            <a:r>
              <a:rPr sz="1900" spc="-5" dirty="0">
                <a:solidFill>
                  <a:srgbClr val="252525"/>
                </a:solidFill>
                <a:latin typeface="Arial MT"/>
                <a:cs typeface="Arial MT"/>
              </a:rPr>
              <a:t>Legal</a:t>
            </a:r>
            <a:r>
              <a:rPr sz="1900" spc="-10" dirty="0">
                <a:solidFill>
                  <a:srgbClr val="252525"/>
                </a:solidFill>
                <a:latin typeface="Arial MT"/>
                <a:cs typeface="Arial MT"/>
              </a:rPr>
              <a:t> </a:t>
            </a:r>
            <a:r>
              <a:rPr sz="1900" spc="-5" dirty="0">
                <a:solidFill>
                  <a:srgbClr val="252525"/>
                </a:solidFill>
                <a:latin typeface="Arial MT"/>
                <a:cs typeface="Arial MT"/>
              </a:rPr>
              <a:t>systems</a:t>
            </a:r>
            <a:endParaRPr sz="1900">
              <a:latin typeface="Arial MT"/>
              <a:cs typeface="Arial MT"/>
            </a:endParaRPr>
          </a:p>
          <a:p>
            <a:pPr marL="184785" indent="-172720">
              <a:lnSpc>
                <a:spcPts val="2050"/>
              </a:lnSpc>
              <a:spcBef>
                <a:spcPts val="350"/>
              </a:spcBef>
              <a:buSzPct val="89473"/>
              <a:buFont typeface="Wingdings"/>
              <a:buChar char=""/>
              <a:tabLst>
                <a:tab pos="185420" algn="l"/>
              </a:tabLst>
            </a:pPr>
            <a:r>
              <a:rPr sz="1900" spc="-5" dirty="0">
                <a:solidFill>
                  <a:srgbClr val="252525"/>
                </a:solidFill>
                <a:latin typeface="Arial MT"/>
                <a:cs typeface="Arial MT"/>
              </a:rPr>
              <a:t>Central</a:t>
            </a:r>
            <a:r>
              <a:rPr sz="1900" spc="25" dirty="0">
                <a:solidFill>
                  <a:srgbClr val="252525"/>
                </a:solidFill>
                <a:latin typeface="Arial MT"/>
                <a:cs typeface="Arial MT"/>
              </a:rPr>
              <a:t> </a:t>
            </a:r>
            <a:r>
              <a:rPr sz="1900" spc="-5" dirty="0">
                <a:solidFill>
                  <a:srgbClr val="252525"/>
                </a:solidFill>
                <a:latin typeface="Arial MT"/>
                <a:cs typeface="Arial MT"/>
              </a:rPr>
              <a:t>issue</a:t>
            </a:r>
            <a:r>
              <a:rPr sz="1900" spc="30" dirty="0">
                <a:solidFill>
                  <a:srgbClr val="252525"/>
                </a:solidFill>
                <a:latin typeface="Arial MT"/>
                <a:cs typeface="Arial MT"/>
              </a:rPr>
              <a:t> </a:t>
            </a:r>
            <a:r>
              <a:rPr sz="1900" spc="-5" dirty="0">
                <a:solidFill>
                  <a:srgbClr val="252525"/>
                </a:solidFill>
                <a:latin typeface="Arial MT"/>
                <a:cs typeface="Arial MT"/>
              </a:rPr>
              <a:t>for</a:t>
            </a:r>
            <a:r>
              <a:rPr sz="1900" spc="5" dirty="0">
                <a:solidFill>
                  <a:srgbClr val="252525"/>
                </a:solidFill>
                <a:latin typeface="Arial MT"/>
                <a:cs typeface="Arial MT"/>
              </a:rPr>
              <a:t> </a:t>
            </a:r>
            <a:r>
              <a:rPr sz="1900" spc="-5" dirty="0">
                <a:solidFill>
                  <a:srgbClr val="252525"/>
                </a:solidFill>
                <a:latin typeface="Arial MT"/>
                <a:cs typeface="Arial MT"/>
              </a:rPr>
              <a:t>MNCs</a:t>
            </a:r>
            <a:r>
              <a:rPr sz="1900" spc="15" dirty="0">
                <a:solidFill>
                  <a:srgbClr val="252525"/>
                </a:solidFill>
                <a:latin typeface="Arial MT"/>
                <a:cs typeface="Arial MT"/>
              </a:rPr>
              <a:t> </a:t>
            </a:r>
            <a:r>
              <a:rPr sz="1900" spc="-5" dirty="0">
                <a:solidFill>
                  <a:srgbClr val="252525"/>
                </a:solidFill>
                <a:latin typeface="Arial MT"/>
                <a:cs typeface="Arial MT"/>
              </a:rPr>
              <a:t>is</a:t>
            </a:r>
            <a:r>
              <a:rPr sz="1900" spc="15" dirty="0">
                <a:solidFill>
                  <a:srgbClr val="252525"/>
                </a:solidFill>
                <a:latin typeface="Arial MT"/>
                <a:cs typeface="Arial MT"/>
              </a:rPr>
              <a:t> </a:t>
            </a:r>
            <a:r>
              <a:rPr sz="1900" spc="-5" dirty="0">
                <a:solidFill>
                  <a:srgbClr val="252525"/>
                </a:solidFill>
                <a:latin typeface="Arial MT"/>
                <a:cs typeface="Arial MT"/>
              </a:rPr>
              <a:t>to</a:t>
            </a:r>
            <a:r>
              <a:rPr sz="1900" dirty="0">
                <a:solidFill>
                  <a:srgbClr val="252525"/>
                </a:solidFill>
                <a:latin typeface="Arial MT"/>
                <a:cs typeface="Arial MT"/>
              </a:rPr>
              <a:t> </a:t>
            </a:r>
            <a:r>
              <a:rPr sz="1900" spc="-5" dirty="0">
                <a:solidFill>
                  <a:srgbClr val="252525"/>
                </a:solidFill>
                <a:latin typeface="Arial MT"/>
                <a:cs typeface="Arial MT"/>
              </a:rPr>
              <a:t>identify</a:t>
            </a:r>
            <a:r>
              <a:rPr sz="1900" spc="30" dirty="0">
                <a:solidFill>
                  <a:srgbClr val="252525"/>
                </a:solidFill>
                <a:latin typeface="Arial MT"/>
                <a:cs typeface="Arial MT"/>
              </a:rPr>
              <a:t> </a:t>
            </a:r>
            <a:r>
              <a:rPr sz="1900" spc="-5" dirty="0">
                <a:solidFill>
                  <a:srgbClr val="252525"/>
                </a:solidFill>
                <a:latin typeface="Arial MT"/>
                <a:cs typeface="Arial MT"/>
              </a:rPr>
              <a:t>the</a:t>
            </a:r>
            <a:r>
              <a:rPr sz="1900" dirty="0">
                <a:solidFill>
                  <a:srgbClr val="252525"/>
                </a:solidFill>
                <a:latin typeface="Arial MT"/>
                <a:cs typeface="Arial MT"/>
              </a:rPr>
              <a:t> </a:t>
            </a:r>
            <a:r>
              <a:rPr sz="1900" spc="-5" dirty="0">
                <a:solidFill>
                  <a:srgbClr val="252525"/>
                </a:solidFill>
                <a:latin typeface="Arial MT"/>
                <a:cs typeface="Arial MT"/>
              </a:rPr>
              <a:t>best</a:t>
            </a:r>
            <a:r>
              <a:rPr sz="1900" spc="15" dirty="0">
                <a:solidFill>
                  <a:srgbClr val="252525"/>
                </a:solidFill>
                <a:latin typeface="Arial MT"/>
                <a:cs typeface="Arial MT"/>
              </a:rPr>
              <a:t> </a:t>
            </a:r>
            <a:r>
              <a:rPr sz="1900" spc="-5" dirty="0">
                <a:solidFill>
                  <a:srgbClr val="252525"/>
                </a:solidFill>
                <a:latin typeface="Arial MT"/>
                <a:cs typeface="Arial MT"/>
              </a:rPr>
              <a:t>IHRM</a:t>
            </a:r>
            <a:r>
              <a:rPr sz="1900" spc="15" dirty="0">
                <a:solidFill>
                  <a:srgbClr val="252525"/>
                </a:solidFill>
                <a:latin typeface="Arial MT"/>
                <a:cs typeface="Arial MT"/>
              </a:rPr>
              <a:t> </a:t>
            </a:r>
            <a:r>
              <a:rPr sz="1900" spc="-5" dirty="0">
                <a:solidFill>
                  <a:srgbClr val="252525"/>
                </a:solidFill>
                <a:latin typeface="Arial MT"/>
                <a:cs typeface="Arial MT"/>
              </a:rPr>
              <a:t>policy</a:t>
            </a:r>
            <a:r>
              <a:rPr sz="1900" spc="30" dirty="0">
                <a:solidFill>
                  <a:srgbClr val="252525"/>
                </a:solidFill>
                <a:latin typeface="Arial MT"/>
                <a:cs typeface="Arial MT"/>
              </a:rPr>
              <a:t> </a:t>
            </a:r>
            <a:r>
              <a:rPr sz="1900" spc="-5" dirty="0">
                <a:solidFill>
                  <a:srgbClr val="252525"/>
                </a:solidFill>
                <a:latin typeface="Arial MT"/>
                <a:cs typeface="Arial MT"/>
              </a:rPr>
              <a:t>that</a:t>
            </a:r>
            <a:r>
              <a:rPr sz="1900" spc="5" dirty="0">
                <a:solidFill>
                  <a:srgbClr val="252525"/>
                </a:solidFill>
                <a:latin typeface="Arial MT"/>
                <a:cs typeface="Arial MT"/>
              </a:rPr>
              <a:t> </a:t>
            </a:r>
            <a:r>
              <a:rPr sz="1900" spc="-5" dirty="0">
                <a:solidFill>
                  <a:srgbClr val="252525"/>
                </a:solidFill>
                <a:latin typeface="Arial MT"/>
                <a:cs typeface="Arial MT"/>
              </a:rPr>
              <a:t>fits</a:t>
            </a:r>
            <a:r>
              <a:rPr sz="1900" dirty="0">
                <a:solidFill>
                  <a:srgbClr val="252525"/>
                </a:solidFill>
                <a:latin typeface="Arial MT"/>
                <a:cs typeface="Arial MT"/>
              </a:rPr>
              <a:t> </a:t>
            </a:r>
            <a:r>
              <a:rPr sz="1900" spc="-5" dirty="0">
                <a:solidFill>
                  <a:srgbClr val="252525"/>
                </a:solidFill>
                <a:latin typeface="Arial MT"/>
                <a:cs typeface="Arial MT"/>
              </a:rPr>
              <a:t>a</a:t>
            </a:r>
            <a:endParaRPr sz="1900">
              <a:latin typeface="Arial MT"/>
              <a:cs typeface="Arial MT"/>
            </a:endParaRPr>
          </a:p>
          <a:p>
            <a:pPr marL="184785">
              <a:lnSpc>
                <a:spcPts val="2050"/>
              </a:lnSpc>
            </a:pPr>
            <a:r>
              <a:rPr sz="1900" spc="-10" dirty="0">
                <a:solidFill>
                  <a:srgbClr val="252525"/>
                </a:solidFill>
                <a:latin typeface="Arial MT"/>
                <a:cs typeface="Arial MT"/>
              </a:rPr>
              <a:t>firm’s</a:t>
            </a:r>
            <a:r>
              <a:rPr sz="1900" spc="10" dirty="0">
                <a:solidFill>
                  <a:srgbClr val="252525"/>
                </a:solidFill>
                <a:latin typeface="Arial MT"/>
                <a:cs typeface="Arial MT"/>
              </a:rPr>
              <a:t> </a:t>
            </a:r>
            <a:r>
              <a:rPr sz="1900" spc="-20" dirty="0">
                <a:solidFill>
                  <a:srgbClr val="252525"/>
                </a:solidFill>
                <a:latin typeface="Arial MT"/>
                <a:cs typeface="Arial MT"/>
              </a:rPr>
              <a:t>strategy,</a:t>
            </a:r>
            <a:r>
              <a:rPr sz="1900" spc="15" dirty="0">
                <a:solidFill>
                  <a:srgbClr val="252525"/>
                </a:solidFill>
                <a:latin typeface="Arial MT"/>
                <a:cs typeface="Arial MT"/>
              </a:rPr>
              <a:t> </a:t>
            </a:r>
            <a:r>
              <a:rPr sz="1900" spc="-5" dirty="0">
                <a:solidFill>
                  <a:srgbClr val="252525"/>
                </a:solidFill>
                <a:latin typeface="Arial MT"/>
                <a:cs typeface="Arial MT"/>
              </a:rPr>
              <a:t>structure</a:t>
            </a:r>
            <a:r>
              <a:rPr sz="1900" spc="25" dirty="0">
                <a:solidFill>
                  <a:srgbClr val="252525"/>
                </a:solidFill>
                <a:latin typeface="Arial MT"/>
                <a:cs typeface="Arial MT"/>
              </a:rPr>
              <a:t> </a:t>
            </a:r>
            <a:r>
              <a:rPr sz="1900" spc="-5" dirty="0">
                <a:solidFill>
                  <a:srgbClr val="252525"/>
                </a:solidFill>
                <a:latin typeface="Arial MT"/>
                <a:cs typeface="Arial MT"/>
              </a:rPr>
              <a:t>and</a:t>
            </a:r>
            <a:r>
              <a:rPr sz="1900" spc="15" dirty="0">
                <a:solidFill>
                  <a:srgbClr val="252525"/>
                </a:solidFill>
                <a:latin typeface="Arial MT"/>
                <a:cs typeface="Arial MT"/>
              </a:rPr>
              <a:t> </a:t>
            </a:r>
            <a:r>
              <a:rPr sz="1900" spc="-5" dirty="0">
                <a:solidFill>
                  <a:srgbClr val="252525"/>
                </a:solidFill>
                <a:latin typeface="Arial MT"/>
                <a:cs typeface="Arial MT"/>
              </a:rPr>
              <a:t>HRM</a:t>
            </a:r>
            <a:r>
              <a:rPr sz="1900" spc="10" dirty="0">
                <a:solidFill>
                  <a:srgbClr val="252525"/>
                </a:solidFill>
                <a:latin typeface="Arial MT"/>
                <a:cs typeface="Arial MT"/>
              </a:rPr>
              <a:t> </a:t>
            </a:r>
            <a:r>
              <a:rPr sz="1900" spc="-10" dirty="0">
                <a:solidFill>
                  <a:srgbClr val="252525"/>
                </a:solidFill>
                <a:latin typeface="Arial MT"/>
                <a:cs typeface="Arial MT"/>
              </a:rPr>
              <a:t>approach</a:t>
            </a:r>
            <a:endParaRPr sz="1900">
              <a:latin typeface="Arial MT"/>
              <a:cs typeface="Arial M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30606"/>
            <a:ext cx="3289300" cy="406400"/>
          </a:xfrm>
          <a:prstGeom prst="rect">
            <a:avLst/>
          </a:prstGeom>
        </p:spPr>
        <p:txBody>
          <a:bodyPr vert="horz" wrap="square" lIns="0" tIns="12065" rIns="0" bIns="0" rtlCol="0">
            <a:spAutoFit/>
          </a:bodyPr>
          <a:lstStyle/>
          <a:p>
            <a:pPr marL="12700">
              <a:lnSpc>
                <a:spcPct val="100000"/>
              </a:lnSpc>
              <a:spcBef>
                <a:spcPts val="95"/>
              </a:spcBef>
            </a:pPr>
            <a:r>
              <a:rPr sz="2500" spc="-5" dirty="0"/>
              <a:t>International</a:t>
            </a:r>
            <a:r>
              <a:rPr sz="2500" dirty="0"/>
              <a:t> </a:t>
            </a:r>
            <a:r>
              <a:rPr sz="2500" spc="-5" dirty="0"/>
              <a:t>Strategy</a:t>
            </a:r>
            <a:endParaRPr sz="2500"/>
          </a:p>
        </p:txBody>
      </p:sp>
      <p:graphicFrame>
        <p:nvGraphicFramePr>
          <p:cNvPr id="3" name="object 3"/>
          <p:cNvGraphicFramePr>
            <a:graphicFrameLocks noGrp="1"/>
          </p:cNvGraphicFramePr>
          <p:nvPr/>
        </p:nvGraphicFramePr>
        <p:xfrm>
          <a:off x="442912" y="966406"/>
          <a:ext cx="8272780" cy="5337175"/>
        </p:xfrm>
        <a:graphic>
          <a:graphicData uri="http://schemas.openxmlformats.org/drawingml/2006/table">
            <a:tbl>
              <a:tblPr firstRow="1" bandRow="1">
                <a:tableStyleId>{2D5ABB26-0587-4C30-8999-92F81FD0307C}</a:tableStyleId>
              </a:tblPr>
              <a:tblGrid>
                <a:gridCol w="2472690">
                  <a:extLst>
                    <a:ext uri="{9D8B030D-6E8A-4147-A177-3AD203B41FA5}">
                      <a16:colId xmlns:a16="http://schemas.microsoft.com/office/drawing/2014/main" val="20000"/>
                    </a:ext>
                  </a:extLst>
                </a:gridCol>
                <a:gridCol w="2342515">
                  <a:extLst>
                    <a:ext uri="{9D8B030D-6E8A-4147-A177-3AD203B41FA5}">
                      <a16:colId xmlns:a16="http://schemas.microsoft.com/office/drawing/2014/main" val="20001"/>
                    </a:ext>
                  </a:extLst>
                </a:gridCol>
                <a:gridCol w="3415029">
                  <a:extLst>
                    <a:ext uri="{9D8B030D-6E8A-4147-A177-3AD203B41FA5}">
                      <a16:colId xmlns:a16="http://schemas.microsoft.com/office/drawing/2014/main" val="20002"/>
                    </a:ext>
                  </a:extLst>
                </a:gridCol>
              </a:tblGrid>
              <a:tr h="923543">
                <a:tc>
                  <a:txBody>
                    <a:bodyPr/>
                    <a:lstStyle/>
                    <a:p>
                      <a:pPr marL="91440">
                        <a:lnSpc>
                          <a:spcPct val="100000"/>
                        </a:lnSpc>
                        <a:spcBef>
                          <a:spcPts val="320"/>
                        </a:spcBef>
                      </a:pPr>
                      <a:r>
                        <a:rPr sz="1300" b="1" spc="-20" dirty="0">
                          <a:solidFill>
                            <a:srgbClr val="0462C1"/>
                          </a:solidFill>
                          <a:latin typeface="Arial"/>
                          <a:cs typeface="Arial"/>
                        </a:rPr>
                        <a:t>Vernon’s</a:t>
                      </a:r>
                      <a:r>
                        <a:rPr sz="1300" b="1" spc="15" dirty="0">
                          <a:solidFill>
                            <a:srgbClr val="0462C1"/>
                          </a:solidFill>
                          <a:latin typeface="Arial"/>
                          <a:cs typeface="Arial"/>
                        </a:rPr>
                        <a:t> </a:t>
                      </a:r>
                      <a:r>
                        <a:rPr sz="1300" b="1" spc="-5" dirty="0">
                          <a:solidFill>
                            <a:srgbClr val="0462C1"/>
                          </a:solidFill>
                          <a:latin typeface="Arial"/>
                          <a:cs typeface="Arial"/>
                        </a:rPr>
                        <a:t>life </a:t>
                      </a:r>
                      <a:r>
                        <a:rPr sz="1300" b="1" spc="-15" dirty="0">
                          <a:solidFill>
                            <a:srgbClr val="0462C1"/>
                          </a:solidFill>
                          <a:latin typeface="Arial"/>
                          <a:cs typeface="Arial"/>
                        </a:rPr>
                        <a:t>cycle</a:t>
                      </a:r>
                      <a:r>
                        <a:rPr sz="1300" b="1" spc="40" dirty="0">
                          <a:solidFill>
                            <a:srgbClr val="0462C1"/>
                          </a:solidFill>
                          <a:latin typeface="Arial"/>
                          <a:cs typeface="Arial"/>
                        </a:rPr>
                        <a:t> </a:t>
                      </a:r>
                      <a:r>
                        <a:rPr sz="1300" b="1" spc="-5" dirty="0">
                          <a:solidFill>
                            <a:srgbClr val="0462C1"/>
                          </a:solidFill>
                          <a:latin typeface="Arial"/>
                          <a:cs typeface="Arial"/>
                        </a:rPr>
                        <a:t>theory</a:t>
                      </a:r>
                      <a:endParaRPr sz="1300">
                        <a:latin typeface="Arial"/>
                        <a:cs typeface="Arial"/>
                      </a:endParaRPr>
                    </a:p>
                    <a:p>
                      <a:pPr marL="91440">
                        <a:lnSpc>
                          <a:spcPct val="100000"/>
                        </a:lnSpc>
                      </a:pPr>
                      <a:r>
                        <a:rPr sz="1300" b="1" spc="-5" dirty="0">
                          <a:latin typeface="Arial"/>
                          <a:cs typeface="Arial"/>
                        </a:rPr>
                        <a:t>(1966)</a:t>
                      </a:r>
                      <a:endParaRPr sz="1300">
                        <a:latin typeface="Arial"/>
                        <a:cs typeface="Arial"/>
                      </a:endParaRPr>
                    </a:p>
                    <a:p>
                      <a:pPr marL="91440" marR="368300">
                        <a:lnSpc>
                          <a:spcPct val="100000"/>
                        </a:lnSpc>
                        <a:spcBef>
                          <a:spcPts val="315"/>
                        </a:spcBef>
                      </a:pPr>
                      <a:r>
                        <a:rPr sz="1300" b="1" spc="-10" dirty="0">
                          <a:latin typeface="Arial"/>
                          <a:cs typeface="Arial"/>
                        </a:rPr>
                        <a:t>International</a:t>
                      </a:r>
                      <a:r>
                        <a:rPr sz="1300" b="1" spc="45" dirty="0">
                          <a:latin typeface="Arial"/>
                          <a:cs typeface="Arial"/>
                        </a:rPr>
                        <a:t> </a:t>
                      </a:r>
                      <a:r>
                        <a:rPr sz="1300" b="1" spc="-10" dirty="0">
                          <a:latin typeface="Arial"/>
                          <a:cs typeface="Arial"/>
                        </a:rPr>
                        <a:t>Product</a:t>
                      </a:r>
                      <a:r>
                        <a:rPr sz="1300" b="1" spc="25" dirty="0">
                          <a:latin typeface="Arial"/>
                          <a:cs typeface="Arial"/>
                        </a:rPr>
                        <a:t> </a:t>
                      </a:r>
                      <a:r>
                        <a:rPr sz="1300" b="1" spc="-10" dirty="0">
                          <a:latin typeface="Arial"/>
                          <a:cs typeface="Arial"/>
                        </a:rPr>
                        <a:t>Life </a:t>
                      </a:r>
                      <a:r>
                        <a:rPr sz="1300" b="1" spc="-345" dirty="0">
                          <a:latin typeface="Arial"/>
                          <a:cs typeface="Arial"/>
                        </a:rPr>
                        <a:t> </a:t>
                      </a:r>
                      <a:r>
                        <a:rPr sz="1300" b="1" spc="-15" dirty="0">
                          <a:latin typeface="Arial"/>
                          <a:cs typeface="Arial"/>
                        </a:rPr>
                        <a:t>Cycle</a:t>
                      </a:r>
                      <a:endParaRPr sz="1300">
                        <a:latin typeface="Arial"/>
                        <a:cs typeface="Arial"/>
                      </a:endParaRPr>
                    </a:p>
                  </a:txBody>
                  <a:tcPr marL="0" marR="0" marT="4064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a:lstStyle/>
                    <a:p>
                      <a:pPr marL="92075">
                        <a:lnSpc>
                          <a:spcPct val="100000"/>
                        </a:lnSpc>
                        <a:spcBef>
                          <a:spcPts val="320"/>
                        </a:spcBef>
                      </a:pPr>
                      <a:r>
                        <a:rPr sz="1300" b="1" spc="-10" dirty="0">
                          <a:solidFill>
                            <a:srgbClr val="0462C1"/>
                          </a:solidFill>
                          <a:latin typeface="Arial"/>
                          <a:cs typeface="Arial"/>
                        </a:rPr>
                        <a:t>Adler</a:t>
                      </a:r>
                      <a:r>
                        <a:rPr sz="1300" b="1" spc="20" dirty="0">
                          <a:solidFill>
                            <a:srgbClr val="0462C1"/>
                          </a:solidFill>
                          <a:latin typeface="Arial"/>
                          <a:cs typeface="Arial"/>
                        </a:rPr>
                        <a:t> </a:t>
                      </a:r>
                      <a:r>
                        <a:rPr sz="1300" b="1" spc="-5" dirty="0">
                          <a:solidFill>
                            <a:srgbClr val="0462C1"/>
                          </a:solidFill>
                          <a:latin typeface="Arial"/>
                          <a:cs typeface="Arial"/>
                        </a:rPr>
                        <a:t>and</a:t>
                      </a:r>
                      <a:r>
                        <a:rPr sz="1300" b="1" dirty="0">
                          <a:solidFill>
                            <a:srgbClr val="0462C1"/>
                          </a:solidFill>
                          <a:latin typeface="Arial"/>
                          <a:cs typeface="Arial"/>
                        </a:rPr>
                        <a:t> </a:t>
                      </a:r>
                      <a:r>
                        <a:rPr sz="1300" b="1" spc="-5" dirty="0">
                          <a:solidFill>
                            <a:srgbClr val="0462C1"/>
                          </a:solidFill>
                          <a:latin typeface="Arial"/>
                          <a:cs typeface="Arial"/>
                        </a:rPr>
                        <a:t>Ghadar’s</a:t>
                      </a:r>
                      <a:r>
                        <a:rPr sz="1300" b="1" spc="15" dirty="0">
                          <a:solidFill>
                            <a:srgbClr val="0462C1"/>
                          </a:solidFill>
                          <a:latin typeface="Arial"/>
                          <a:cs typeface="Arial"/>
                        </a:rPr>
                        <a:t> </a:t>
                      </a:r>
                      <a:r>
                        <a:rPr sz="1300" b="1" spc="-10" dirty="0">
                          <a:solidFill>
                            <a:srgbClr val="0462C1"/>
                          </a:solidFill>
                          <a:latin typeface="Arial"/>
                          <a:cs typeface="Arial"/>
                        </a:rPr>
                        <a:t>model</a:t>
                      </a:r>
                      <a:endParaRPr sz="1300">
                        <a:latin typeface="Arial"/>
                        <a:cs typeface="Arial"/>
                      </a:endParaRPr>
                    </a:p>
                    <a:p>
                      <a:pPr marL="92075">
                        <a:lnSpc>
                          <a:spcPct val="100000"/>
                        </a:lnSpc>
                      </a:pPr>
                      <a:r>
                        <a:rPr sz="1300" b="1" spc="-5" dirty="0">
                          <a:latin typeface="Arial"/>
                          <a:cs typeface="Arial"/>
                        </a:rPr>
                        <a:t>(1990)</a:t>
                      </a:r>
                      <a:endParaRPr sz="1300">
                        <a:latin typeface="Arial"/>
                        <a:cs typeface="Arial"/>
                      </a:endParaRPr>
                    </a:p>
                    <a:p>
                      <a:pPr marL="92075" marR="728980">
                        <a:lnSpc>
                          <a:spcPct val="100000"/>
                        </a:lnSpc>
                        <a:spcBef>
                          <a:spcPts val="315"/>
                        </a:spcBef>
                      </a:pPr>
                      <a:r>
                        <a:rPr sz="1300" b="1" spc="-5" dirty="0">
                          <a:latin typeface="Arial"/>
                          <a:cs typeface="Arial"/>
                        </a:rPr>
                        <a:t>Phases</a:t>
                      </a:r>
                      <a:r>
                        <a:rPr sz="1300" b="1" spc="10" dirty="0">
                          <a:latin typeface="Arial"/>
                          <a:cs typeface="Arial"/>
                        </a:rPr>
                        <a:t> </a:t>
                      </a:r>
                      <a:r>
                        <a:rPr sz="1300" b="1" spc="-5" dirty="0">
                          <a:latin typeface="Arial"/>
                          <a:cs typeface="Arial"/>
                        </a:rPr>
                        <a:t>of </a:t>
                      </a:r>
                      <a:r>
                        <a:rPr sz="1300" b="1" dirty="0">
                          <a:latin typeface="Arial"/>
                          <a:cs typeface="Arial"/>
                        </a:rPr>
                        <a:t> </a:t>
                      </a:r>
                      <a:r>
                        <a:rPr sz="1300" b="1" spc="-5" dirty="0">
                          <a:latin typeface="Arial"/>
                          <a:cs typeface="Arial"/>
                        </a:rPr>
                        <a:t>internationali</a:t>
                      </a:r>
                      <a:r>
                        <a:rPr sz="1300" b="1" spc="10" dirty="0">
                          <a:latin typeface="Arial"/>
                          <a:cs typeface="Arial"/>
                        </a:rPr>
                        <a:t>z</a:t>
                      </a:r>
                      <a:r>
                        <a:rPr sz="1300" b="1" spc="-5" dirty="0">
                          <a:latin typeface="Arial"/>
                          <a:cs typeface="Arial"/>
                        </a:rPr>
                        <a:t>a</a:t>
                      </a:r>
                      <a:r>
                        <a:rPr sz="1300" b="1" spc="10" dirty="0">
                          <a:latin typeface="Arial"/>
                          <a:cs typeface="Arial"/>
                        </a:rPr>
                        <a:t>t</a:t>
                      </a:r>
                      <a:r>
                        <a:rPr sz="1300" b="1" spc="-5" dirty="0">
                          <a:latin typeface="Arial"/>
                          <a:cs typeface="Arial"/>
                        </a:rPr>
                        <a:t>i</a:t>
                      </a:r>
                      <a:r>
                        <a:rPr sz="1300" b="1" spc="10" dirty="0">
                          <a:latin typeface="Arial"/>
                          <a:cs typeface="Arial"/>
                        </a:rPr>
                        <a:t>o</a:t>
                      </a:r>
                      <a:r>
                        <a:rPr sz="1300" b="1" dirty="0">
                          <a:latin typeface="Arial"/>
                          <a:cs typeface="Arial"/>
                        </a:rPr>
                        <a:t>n</a:t>
                      </a:r>
                      <a:endParaRPr sz="1300">
                        <a:latin typeface="Arial"/>
                        <a:cs typeface="Arial"/>
                      </a:endParaRPr>
                    </a:p>
                  </a:txBody>
                  <a:tcPr marL="0" marR="0" marT="40640"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a:lstStyle/>
                    <a:p>
                      <a:pPr marL="92075">
                        <a:lnSpc>
                          <a:spcPct val="100000"/>
                        </a:lnSpc>
                        <a:spcBef>
                          <a:spcPts val="320"/>
                        </a:spcBef>
                      </a:pPr>
                      <a:r>
                        <a:rPr sz="1300" b="1" spc="-5" dirty="0">
                          <a:solidFill>
                            <a:srgbClr val="0462C1"/>
                          </a:solidFill>
                          <a:latin typeface="Arial"/>
                          <a:cs typeface="Arial"/>
                        </a:rPr>
                        <a:t>Bartlett</a:t>
                      </a:r>
                      <a:r>
                        <a:rPr sz="1300" b="1" spc="15" dirty="0">
                          <a:solidFill>
                            <a:srgbClr val="0462C1"/>
                          </a:solidFill>
                          <a:latin typeface="Arial"/>
                          <a:cs typeface="Arial"/>
                        </a:rPr>
                        <a:t> </a:t>
                      </a:r>
                      <a:r>
                        <a:rPr sz="1300" b="1" spc="-5" dirty="0">
                          <a:solidFill>
                            <a:srgbClr val="0462C1"/>
                          </a:solidFill>
                          <a:latin typeface="Arial"/>
                          <a:cs typeface="Arial"/>
                        </a:rPr>
                        <a:t>and</a:t>
                      </a:r>
                      <a:r>
                        <a:rPr sz="1300" b="1" spc="25" dirty="0">
                          <a:solidFill>
                            <a:srgbClr val="0462C1"/>
                          </a:solidFill>
                          <a:latin typeface="Arial"/>
                          <a:cs typeface="Arial"/>
                        </a:rPr>
                        <a:t> </a:t>
                      </a:r>
                      <a:r>
                        <a:rPr sz="1300" b="1" spc="-10" dirty="0">
                          <a:solidFill>
                            <a:srgbClr val="0462C1"/>
                          </a:solidFill>
                          <a:latin typeface="Arial"/>
                          <a:cs typeface="Arial"/>
                        </a:rPr>
                        <a:t>Ghoshal</a:t>
                      </a:r>
                      <a:r>
                        <a:rPr sz="1300" b="1" spc="50" dirty="0">
                          <a:solidFill>
                            <a:srgbClr val="0462C1"/>
                          </a:solidFill>
                          <a:latin typeface="Arial"/>
                          <a:cs typeface="Arial"/>
                        </a:rPr>
                        <a:t> </a:t>
                      </a:r>
                      <a:r>
                        <a:rPr sz="1300" b="1" spc="-5" dirty="0">
                          <a:latin typeface="Arial"/>
                          <a:cs typeface="Arial"/>
                        </a:rPr>
                        <a:t>(2002)</a:t>
                      </a:r>
                      <a:r>
                        <a:rPr sz="1300" b="1" spc="30" dirty="0">
                          <a:latin typeface="Arial"/>
                          <a:cs typeface="Arial"/>
                        </a:rPr>
                        <a:t> </a:t>
                      </a:r>
                      <a:r>
                        <a:rPr sz="1300" b="1" spc="-5" dirty="0">
                          <a:latin typeface="Arial"/>
                          <a:cs typeface="Arial"/>
                        </a:rPr>
                        <a:t>Managing</a:t>
                      </a:r>
                      <a:endParaRPr sz="1300">
                        <a:latin typeface="Arial"/>
                        <a:cs typeface="Arial"/>
                      </a:endParaRPr>
                    </a:p>
                    <a:p>
                      <a:pPr marL="92075">
                        <a:lnSpc>
                          <a:spcPct val="100000"/>
                        </a:lnSpc>
                      </a:pPr>
                      <a:r>
                        <a:rPr sz="1300" b="1" spc="-5" dirty="0">
                          <a:latin typeface="Arial"/>
                          <a:cs typeface="Arial"/>
                        </a:rPr>
                        <a:t>across</a:t>
                      </a:r>
                      <a:r>
                        <a:rPr sz="1300" b="1" spc="-15" dirty="0">
                          <a:latin typeface="Arial"/>
                          <a:cs typeface="Arial"/>
                        </a:rPr>
                        <a:t> </a:t>
                      </a:r>
                      <a:r>
                        <a:rPr sz="1300" b="1" spc="-5" dirty="0">
                          <a:latin typeface="Arial"/>
                          <a:cs typeface="Arial"/>
                        </a:rPr>
                        <a:t>borders</a:t>
                      </a:r>
                      <a:endParaRPr sz="1300">
                        <a:latin typeface="Arial"/>
                        <a:cs typeface="Arial"/>
                      </a:endParaRPr>
                    </a:p>
                  </a:txBody>
                  <a:tcPr marL="0" marR="0" marT="4064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r h="779272">
                <a:tc>
                  <a:txBody>
                    <a:bodyPr/>
                    <a:lstStyle/>
                    <a:p>
                      <a:pPr marL="91440" marR="707390">
                        <a:lnSpc>
                          <a:spcPct val="110000"/>
                        </a:lnSpc>
                        <a:spcBef>
                          <a:spcPts val="165"/>
                        </a:spcBef>
                      </a:pPr>
                      <a:r>
                        <a:rPr sz="1300" b="1" dirty="0">
                          <a:latin typeface="Arial"/>
                          <a:cs typeface="Arial"/>
                        </a:rPr>
                        <a:t>1</a:t>
                      </a:r>
                      <a:r>
                        <a:rPr sz="1275" b="1" baseline="26143" dirty="0">
                          <a:latin typeface="Arial"/>
                          <a:cs typeface="Arial"/>
                        </a:rPr>
                        <a:t>st</a:t>
                      </a:r>
                      <a:r>
                        <a:rPr sz="1275" b="1" spc="172" baseline="26143" dirty="0">
                          <a:latin typeface="Arial"/>
                          <a:cs typeface="Arial"/>
                        </a:rPr>
                        <a:t> </a:t>
                      </a:r>
                      <a:r>
                        <a:rPr sz="1300" b="1" spc="-10" dirty="0">
                          <a:latin typeface="Arial"/>
                          <a:cs typeface="Arial"/>
                        </a:rPr>
                        <a:t>PHASE-</a:t>
                      </a:r>
                      <a:r>
                        <a:rPr sz="1300" spc="-10" dirty="0">
                          <a:latin typeface="Arial MT"/>
                          <a:cs typeface="Arial MT"/>
                        </a:rPr>
                        <a:t>(</a:t>
                      </a:r>
                      <a:r>
                        <a:rPr sz="1300" i="1" spc="-10" dirty="0">
                          <a:latin typeface="Arial"/>
                          <a:cs typeface="Arial"/>
                        </a:rPr>
                        <a:t>High</a:t>
                      </a:r>
                      <a:r>
                        <a:rPr sz="1300" i="1" spc="30" dirty="0">
                          <a:latin typeface="Arial"/>
                          <a:cs typeface="Arial"/>
                        </a:rPr>
                        <a:t> </a:t>
                      </a:r>
                      <a:r>
                        <a:rPr sz="1300" i="1" spc="-5" dirty="0">
                          <a:latin typeface="Arial"/>
                          <a:cs typeface="Arial"/>
                        </a:rPr>
                        <a:t>tech</a:t>
                      </a:r>
                      <a:r>
                        <a:rPr sz="1300" spc="-5" dirty="0">
                          <a:latin typeface="Arial MT"/>
                          <a:cs typeface="Arial MT"/>
                        </a:rPr>
                        <a:t>) </a:t>
                      </a:r>
                      <a:r>
                        <a:rPr sz="1300" spc="-345" dirty="0">
                          <a:latin typeface="Arial MT"/>
                          <a:cs typeface="Arial MT"/>
                        </a:rPr>
                        <a:t> </a:t>
                      </a:r>
                      <a:r>
                        <a:rPr sz="1300" spc="-10" dirty="0">
                          <a:latin typeface="Arial MT"/>
                          <a:cs typeface="Arial MT"/>
                        </a:rPr>
                        <a:t>Product</a:t>
                      </a:r>
                      <a:r>
                        <a:rPr sz="1300" spc="10" dirty="0">
                          <a:latin typeface="Arial MT"/>
                          <a:cs typeface="Arial MT"/>
                        </a:rPr>
                        <a:t> </a:t>
                      </a:r>
                      <a:r>
                        <a:rPr sz="1300" spc="-10" dirty="0">
                          <a:latin typeface="Arial MT"/>
                          <a:cs typeface="Arial MT"/>
                        </a:rPr>
                        <a:t>research</a:t>
                      </a:r>
                      <a:r>
                        <a:rPr sz="1300" spc="20" dirty="0">
                          <a:latin typeface="Arial MT"/>
                          <a:cs typeface="Arial MT"/>
                        </a:rPr>
                        <a:t> </a:t>
                      </a:r>
                      <a:r>
                        <a:rPr sz="1300" spc="-10" dirty="0">
                          <a:latin typeface="Arial MT"/>
                          <a:cs typeface="Arial MT"/>
                        </a:rPr>
                        <a:t>and </a:t>
                      </a:r>
                      <a:r>
                        <a:rPr sz="1300" spc="-5" dirty="0">
                          <a:latin typeface="Arial MT"/>
                          <a:cs typeface="Arial MT"/>
                        </a:rPr>
                        <a:t> development</a:t>
                      </a:r>
                      <a:endParaRPr sz="1300">
                        <a:latin typeface="Arial MT"/>
                        <a:cs typeface="Arial MT"/>
                      </a:endParaRPr>
                    </a:p>
                  </a:txBody>
                  <a:tcPr marL="0" marR="0" marT="2095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313055">
                        <a:lnSpc>
                          <a:spcPct val="100000"/>
                        </a:lnSpc>
                        <a:spcBef>
                          <a:spcPts val="320"/>
                        </a:spcBef>
                      </a:pPr>
                      <a:r>
                        <a:rPr sz="1300" b="1" spc="-5" dirty="0">
                          <a:latin typeface="Arial"/>
                          <a:cs typeface="Arial"/>
                        </a:rPr>
                        <a:t>Domestic</a:t>
                      </a:r>
                      <a:r>
                        <a:rPr sz="1300" spc="-5" dirty="0">
                          <a:latin typeface="Arial MT"/>
                          <a:cs typeface="Arial MT"/>
                        </a:rPr>
                        <a:t>-</a:t>
                      </a:r>
                      <a:r>
                        <a:rPr sz="1300" spc="15" dirty="0">
                          <a:latin typeface="Arial MT"/>
                          <a:cs typeface="Arial MT"/>
                        </a:rPr>
                        <a:t> </a:t>
                      </a:r>
                      <a:r>
                        <a:rPr sz="1300" spc="-5" dirty="0">
                          <a:latin typeface="Arial MT"/>
                          <a:cs typeface="Arial MT"/>
                        </a:rPr>
                        <a:t>focus</a:t>
                      </a:r>
                      <a:r>
                        <a:rPr sz="1300" dirty="0">
                          <a:latin typeface="Arial MT"/>
                          <a:cs typeface="Arial MT"/>
                        </a:rPr>
                        <a:t> </a:t>
                      </a:r>
                      <a:r>
                        <a:rPr sz="1300" spc="-5" dirty="0">
                          <a:latin typeface="Arial MT"/>
                          <a:cs typeface="Arial MT"/>
                        </a:rPr>
                        <a:t>on</a:t>
                      </a:r>
                      <a:r>
                        <a:rPr sz="1300" spc="-10" dirty="0">
                          <a:latin typeface="Arial MT"/>
                          <a:cs typeface="Arial MT"/>
                        </a:rPr>
                        <a:t> </a:t>
                      </a:r>
                      <a:r>
                        <a:rPr sz="1300" spc="-5" dirty="0">
                          <a:latin typeface="Arial MT"/>
                          <a:cs typeface="Arial MT"/>
                        </a:rPr>
                        <a:t>home </a:t>
                      </a:r>
                      <a:r>
                        <a:rPr sz="1300" spc="-350" dirty="0">
                          <a:latin typeface="Arial MT"/>
                          <a:cs typeface="Arial MT"/>
                        </a:rPr>
                        <a:t> </a:t>
                      </a:r>
                      <a:r>
                        <a:rPr sz="1300" spc="-5" dirty="0">
                          <a:latin typeface="Arial MT"/>
                          <a:cs typeface="Arial MT"/>
                        </a:rPr>
                        <a:t>market</a:t>
                      </a:r>
                      <a:r>
                        <a:rPr sz="1300" spc="15" dirty="0">
                          <a:latin typeface="Arial MT"/>
                          <a:cs typeface="Arial MT"/>
                        </a:rPr>
                        <a:t> </a:t>
                      </a:r>
                      <a:r>
                        <a:rPr sz="1300" spc="-5" dirty="0">
                          <a:latin typeface="Arial MT"/>
                          <a:cs typeface="Arial MT"/>
                        </a:rPr>
                        <a:t>and</a:t>
                      </a:r>
                      <a:r>
                        <a:rPr sz="1300" spc="10" dirty="0">
                          <a:latin typeface="Arial MT"/>
                          <a:cs typeface="Arial MT"/>
                        </a:rPr>
                        <a:t> </a:t>
                      </a:r>
                      <a:r>
                        <a:rPr sz="1300" spc="-5" dirty="0">
                          <a:latin typeface="Arial MT"/>
                          <a:cs typeface="Arial MT"/>
                        </a:rPr>
                        <a:t>export</a:t>
                      </a:r>
                      <a:endParaRPr sz="1300">
                        <a:latin typeface="Arial MT"/>
                        <a:cs typeface="Arial MT"/>
                      </a:endParaRPr>
                    </a:p>
                  </a:txBody>
                  <a:tcPr marL="0" marR="0" marT="406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255270">
                        <a:lnSpc>
                          <a:spcPct val="100000"/>
                        </a:lnSpc>
                        <a:spcBef>
                          <a:spcPts val="320"/>
                        </a:spcBef>
                      </a:pPr>
                      <a:r>
                        <a:rPr sz="1300" b="1" spc="-5" dirty="0">
                          <a:latin typeface="Arial"/>
                          <a:cs typeface="Arial"/>
                        </a:rPr>
                        <a:t>Domestic</a:t>
                      </a:r>
                      <a:r>
                        <a:rPr sz="1300" spc="-5" dirty="0">
                          <a:latin typeface="Arial MT"/>
                          <a:cs typeface="Arial MT"/>
                        </a:rPr>
                        <a:t>-Managers</a:t>
                      </a:r>
                      <a:r>
                        <a:rPr sz="1300" spc="65" dirty="0">
                          <a:latin typeface="Arial MT"/>
                          <a:cs typeface="Arial MT"/>
                        </a:rPr>
                        <a:t> </a:t>
                      </a:r>
                      <a:r>
                        <a:rPr sz="1300" spc="-5" dirty="0">
                          <a:latin typeface="Arial MT"/>
                          <a:cs typeface="Arial MT"/>
                        </a:rPr>
                        <a:t>operate</a:t>
                      </a:r>
                      <a:r>
                        <a:rPr sz="1300" spc="35" dirty="0">
                          <a:latin typeface="Arial MT"/>
                          <a:cs typeface="Arial MT"/>
                        </a:rPr>
                        <a:t> </a:t>
                      </a:r>
                      <a:r>
                        <a:rPr sz="1300" spc="-5" dirty="0">
                          <a:latin typeface="Arial MT"/>
                          <a:cs typeface="Arial MT"/>
                        </a:rPr>
                        <a:t>from</a:t>
                      </a:r>
                      <a:r>
                        <a:rPr sz="1300" spc="10" dirty="0">
                          <a:latin typeface="Arial MT"/>
                          <a:cs typeface="Arial MT"/>
                        </a:rPr>
                        <a:t> </a:t>
                      </a:r>
                      <a:r>
                        <a:rPr sz="1300" spc="-5" dirty="0">
                          <a:latin typeface="Arial MT"/>
                          <a:cs typeface="Arial MT"/>
                        </a:rPr>
                        <a:t>an </a:t>
                      </a:r>
                      <a:r>
                        <a:rPr sz="1300" dirty="0">
                          <a:latin typeface="Arial MT"/>
                          <a:cs typeface="Arial MT"/>
                        </a:rPr>
                        <a:t> </a:t>
                      </a:r>
                      <a:r>
                        <a:rPr sz="1300" spc="-10" dirty="0">
                          <a:latin typeface="Arial MT"/>
                          <a:cs typeface="Arial MT"/>
                        </a:rPr>
                        <a:t>ethnocentric</a:t>
                      </a:r>
                      <a:r>
                        <a:rPr sz="1300" spc="50" dirty="0">
                          <a:latin typeface="Arial MT"/>
                          <a:cs typeface="Arial MT"/>
                        </a:rPr>
                        <a:t> </a:t>
                      </a:r>
                      <a:r>
                        <a:rPr sz="1300" spc="-10" dirty="0">
                          <a:latin typeface="Arial MT"/>
                          <a:cs typeface="Arial MT"/>
                        </a:rPr>
                        <a:t>perspective.</a:t>
                      </a:r>
                      <a:r>
                        <a:rPr sz="1300" spc="65" dirty="0">
                          <a:latin typeface="Arial MT"/>
                          <a:cs typeface="Arial MT"/>
                        </a:rPr>
                        <a:t> </a:t>
                      </a:r>
                      <a:r>
                        <a:rPr sz="1300" spc="-10" dirty="0">
                          <a:latin typeface="Arial MT"/>
                          <a:cs typeface="Arial MT"/>
                        </a:rPr>
                        <a:t>Ignore</a:t>
                      </a:r>
                      <a:r>
                        <a:rPr sz="1300" spc="30" dirty="0">
                          <a:latin typeface="Arial MT"/>
                          <a:cs typeface="Arial MT"/>
                        </a:rPr>
                        <a:t> </a:t>
                      </a:r>
                      <a:r>
                        <a:rPr sz="1300" spc="-10" dirty="0">
                          <a:latin typeface="Arial MT"/>
                          <a:cs typeface="Arial MT"/>
                        </a:rPr>
                        <a:t>influence </a:t>
                      </a:r>
                      <a:r>
                        <a:rPr sz="1300" spc="-345" dirty="0">
                          <a:latin typeface="Arial MT"/>
                          <a:cs typeface="Arial MT"/>
                        </a:rPr>
                        <a:t> </a:t>
                      </a:r>
                      <a:r>
                        <a:rPr sz="1300" spc="-5" dirty="0">
                          <a:latin typeface="Arial MT"/>
                          <a:cs typeface="Arial MT"/>
                        </a:rPr>
                        <a:t>of</a:t>
                      </a:r>
                      <a:r>
                        <a:rPr sz="1300" dirty="0">
                          <a:latin typeface="Arial MT"/>
                          <a:cs typeface="Arial MT"/>
                        </a:rPr>
                        <a:t> </a:t>
                      </a:r>
                      <a:r>
                        <a:rPr sz="1300" spc="-5" dirty="0">
                          <a:latin typeface="Arial MT"/>
                          <a:cs typeface="Arial MT"/>
                        </a:rPr>
                        <a:t>foreign</a:t>
                      </a:r>
                      <a:r>
                        <a:rPr sz="1300" spc="15" dirty="0">
                          <a:latin typeface="Arial MT"/>
                          <a:cs typeface="Arial MT"/>
                        </a:rPr>
                        <a:t> </a:t>
                      </a:r>
                      <a:r>
                        <a:rPr sz="1300" spc="-5" dirty="0">
                          <a:latin typeface="Arial MT"/>
                          <a:cs typeface="Arial MT"/>
                        </a:rPr>
                        <a:t>culture</a:t>
                      </a:r>
                      <a:endParaRPr sz="1300">
                        <a:latin typeface="Arial MT"/>
                        <a:cs typeface="Arial MT"/>
                      </a:endParaRPr>
                    </a:p>
                  </a:txBody>
                  <a:tcPr marL="0" marR="0" marT="4064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1"/>
                  </a:ext>
                </a:extLst>
              </a:tr>
              <a:tr h="1271777">
                <a:tc>
                  <a:txBody>
                    <a:bodyPr/>
                    <a:lstStyle/>
                    <a:p>
                      <a:pPr marL="91440" marR="374015">
                        <a:lnSpc>
                          <a:spcPct val="110000"/>
                        </a:lnSpc>
                        <a:spcBef>
                          <a:spcPts val="165"/>
                        </a:spcBef>
                      </a:pPr>
                      <a:r>
                        <a:rPr sz="1300" b="1" dirty="0">
                          <a:latin typeface="Arial"/>
                          <a:cs typeface="Arial"/>
                        </a:rPr>
                        <a:t>2</a:t>
                      </a:r>
                      <a:r>
                        <a:rPr sz="1275" b="1" baseline="26143" dirty="0">
                          <a:latin typeface="Arial"/>
                          <a:cs typeface="Arial"/>
                        </a:rPr>
                        <a:t>nd</a:t>
                      </a:r>
                      <a:r>
                        <a:rPr sz="1275" b="1" spc="7" baseline="26143" dirty="0">
                          <a:latin typeface="Arial"/>
                          <a:cs typeface="Arial"/>
                        </a:rPr>
                        <a:t> </a:t>
                      </a:r>
                      <a:r>
                        <a:rPr sz="1300" b="1" spc="-10" dirty="0">
                          <a:latin typeface="Arial"/>
                          <a:cs typeface="Arial"/>
                        </a:rPr>
                        <a:t>PHASE- </a:t>
                      </a:r>
                      <a:r>
                        <a:rPr sz="1300" spc="-5" dirty="0">
                          <a:latin typeface="Arial MT"/>
                          <a:cs typeface="Arial MT"/>
                        </a:rPr>
                        <a:t>(G</a:t>
                      </a:r>
                      <a:r>
                        <a:rPr sz="1300" i="1" spc="-5" dirty="0">
                          <a:latin typeface="Arial"/>
                          <a:cs typeface="Arial"/>
                        </a:rPr>
                        <a:t>rowth and </a:t>
                      </a:r>
                      <a:r>
                        <a:rPr sz="1300" i="1" dirty="0">
                          <a:latin typeface="Arial"/>
                          <a:cs typeface="Arial"/>
                        </a:rPr>
                        <a:t> </a:t>
                      </a:r>
                      <a:r>
                        <a:rPr sz="1300" i="1" spc="-5" dirty="0">
                          <a:latin typeface="Arial"/>
                          <a:cs typeface="Arial"/>
                        </a:rPr>
                        <a:t>internationalization</a:t>
                      </a:r>
                      <a:r>
                        <a:rPr sz="1300" spc="-5" dirty="0">
                          <a:latin typeface="Arial MT"/>
                          <a:cs typeface="Arial MT"/>
                        </a:rPr>
                        <a:t>) </a:t>
                      </a:r>
                      <a:r>
                        <a:rPr sz="1300" dirty="0">
                          <a:latin typeface="Arial MT"/>
                          <a:cs typeface="Arial MT"/>
                        </a:rPr>
                        <a:t> </a:t>
                      </a:r>
                      <a:r>
                        <a:rPr sz="1300" spc="-10" dirty="0">
                          <a:latin typeface="Arial MT"/>
                          <a:cs typeface="Arial MT"/>
                        </a:rPr>
                        <a:t>Concentrates</a:t>
                      </a:r>
                      <a:r>
                        <a:rPr sz="1300" spc="30" dirty="0">
                          <a:latin typeface="Arial MT"/>
                          <a:cs typeface="Arial MT"/>
                        </a:rPr>
                        <a:t> </a:t>
                      </a:r>
                      <a:r>
                        <a:rPr sz="1300" spc="-5" dirty="0">
                          <a:latin typeface="Arial MT"/>
                          <a:cs typeface="Arial MT"/>
                        </a:rPr>
                        <a:t>in</a:t>
                      </a:r>
                      <a:r>
                        <a:rPr sz="1300" dirty="0">
                          <a:latin typeface="Arial MT"/>
                          <a:cs typeface="Arial MT"/>
                        </a:rPr>
                        <a:t> </a:t>
                      </a:r>
                      <a:r>
                        <a:rPr sz="1300" spc="-10" dirty="0">
                          <a:latin typeface="Arial MT"/>
                          <a:cs typeface="Arial MT"/>
                        </a:rPr>
                        <a:t>developing</a:t>
                      </a:r>
                      <a:endParaRPr sz="1300">
                        <a:latin typeface="Arial MT"/>
                        <a:cs typeface="Arial MT"/>
                      </a:endParaRPr>
                    </a:p>
                    <a:p>
                      <a:pPr marL="91440" marR="591820">
                        <a:lnSpc>
                          <a:spcPct val="100000"/>
                        </a:lnSpc>
                        <a:spcBef>
                          <a:spcPts val="5"/>
                        </a:spcBef>
                      </a:pPr>
                      <a:r>
                        <a:rPr sz="1300" spc="-5" dirty="0">
                          <a:latin typeface="Arial MT"/>
                          <a:cs typeface="Arial MT"/>
                        </a:rPr>
                        <a:t>and</a:t>
                      </a:r>
                      <a:r>
                        <a:rPr sz="1300" spc="-15" dirty="0">
                          <a:latin typeface="Arial MT"/>
                          <a:cs typeface="Arial MT"/>
                        </a:rPr>
                        <a:t> </a:t>
                      </a:r>
                      <a:r>
                        <a:rPr sz="1300" spc="-5" dirty="0">
                          <a:latin typeface="Arial MT"/>
                          <a:cs typeface="Arial MT"/>
                        </a:rPr>
                        <a:t>penetrating</a:t>
                      </a:r>
                      <a:r>
                        <a:rPr sz="1300" spc="20" dirty="0">
                          <a:latin typeface="Arial MT"/>
                          <a:cs typeface="Arial MT"/>
                        </a:rPr>
                        <a:t> </a:t>
                      </a:r>
                      <a:r>
                        <a:rPr sz="1300" spc="-5" dirty="0">
                          <a:latin typeface="Arial MT"/>
                          <a:cs typeface="Arial MT"/>
                        </a:rPr>
                        <a:t>markets </a:t>
                      </a:r>
                      <a:r>
                        <a:rPr sz="1300" spc="-345" dirty="0">
                          <a:latin typeface="Arial MT"/>
                          <a:cs typeface="Arial MT"/>
                        </a:rPr>
                        <a:t> </a:t>
                      </a:r>
                      <a:r>
                        <a:rPr sz="1300" spc="-5" dirty="0">
                          <a:latin typeface="Arial MT"/>
                          <a:cs typeface="Arial MT"/>
                        </a:rPr>
                        <a:t>(home/abroad)</a:t>
                      </a:r>
                      <a:endParaRPr sz="1300">
                        <a:latin typeface="Arial MT"/>
                        <a:cs typeface="Arial MT"/>
                      </a:endParaRPr>
                    </a:p>
                  </a:txBody>
                  <a:tcPr marL="0" marR="0" marT="2095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136525" algn="just">
                        <a:lnSpc>
                          <a:spcPct val="100000"/>
                        </a:lnSpc>
                        <a:spcBef>
                          <a:spcPts val="325"/>
                        </a:spcBef>
                      </a:pPr>
                      <a:r>
                        <a:rPr sz="1300" b="1" spc="-10" dirty="0">
                          <a:latin typeface="Arial"/>
                          <a:cs typeface="Arial"/>
                        </a:rPr>
                        <a:t>International</a:t>
                      </a:r>
                      <a:r>
                        <a:rPr sz="1300" spc="-10" dirty="0">
                          <a:latin typeface="Arial MT"/>
                          <a:cs typeface="Arial MT"/>
                        </a:rPr>
                        <a:t>- </a:t>
                      </a:r>
                      <a:r>
                        <a:rPr sz="1300" spc="-5" dirty="0">
                          <a:latin typeface="Arial MT"/>
                          <a:cs typeface="Arial MT"/>
                        </a:rPr>
                        <a:t>focus on local </a:t>
                      </a:r>
                      <a:r>
                        <a:rPr sz="1300" spc="-350" dirty="0">
                          <a:latin typeface="Arial MT"/>
                          <a:cs typeface="Arial MT"/>
                        </a:rPr>
                        <a:t> </a:t>
                      </a:r>
                      <a:r>
                        <a:rPr sz="1300" spc="-5" dirty="0">
                          <a:latin typeface="Arial MT"/>
                          <a:cs typeface="Arial MT"/>
                        </a:rPr>
                        <a:t>responsiveness and transfer </a:t>
                      </a:r>
                      <a:r>
                        <a:rPr sz="1300" spc="-350" dirty="0">
                          <a:latin typeface="Arial MT"/>
                          <a:cs typeface="Arial MT"/>
                        </a:rPr>
                        <a:t> </a:t>
                      </a:r>
                      <a:r>
                        <a:rPr sz="1300" spc="-5" dirty="0">
                          <a:latin typeface="Arial MT"/>
                          <a:cs typeface="Arial MT"/>
                        </a:rPr>
                        <a:t>of</a:t>
                      </a:r>
                      <a:r>
                        <a:rPr sz="1300" dirty="0">
                          <a:latin typeface="Arial MT"/>
                          <a:cs typeface="Arial MT"/>
                        </a:rPr>
                        <a:t> </a:t>
                      </a:r>
                      <a:r>
                        <a:rPr sz="1300" spc="-5" dirty="0">
                          <a:latin typeface="Arial MT"/>
                          <a:cs typeface="Arial MT"/>
                        </a:rPr>
                        <a:t>learning</a:t>
                      </a:r>
                      <a:endParaRPr sz="13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365125">
                        <a:lnSpc>
                          <a:spcPct val="100000"/>
                        </a:lnSpc>
                        <a:spcBef>
                          <a:spcPts val="325"/>
                        </a:spcBef>
                      </a:pPr>
                      <a:r>
                        <a:rPr sz="1300" b="1" spc="-5" dirty="0">
                          <a:latin typeface="Arial"/>
                          <a:cs typeface="Arial"/>
                        </a:rPr>
                        <a:t>Multidomestic</a:t>
                      </a:r>
                      <a:r>
                        <a:rPr sz="1300" b="1" spc="45" dirty="0">
                          <a:latin typeface="Arial"/>
                          <a:cs typeface="Arial"/>
                        </a:rPr>
                        <a:t> </a:t>
                      </a:r>
                      <a:r>
                        <a:rPr sz="1300" b="1" spc="-5" dirty="0">
                          <a:latin typeface="Arial"/>
                          <a:cs typeface="Arial"/>
                        </a:rPr>
                        <a:t>/International-</a:t>
                      </a:r>
                      <a:r>
                        <a:rPr sz="1300" b="1" spc="60" dirty="0">
                          <a:latin typeface="Arial"/>
                          <a:cs typeface="Arial"/>
                        </a:rPr>
                        <a:t> </a:t>
                      </a:r>
                      <a:r>
                        <a:rPr sz="1300" spc="-5" dirty="0">
                          <a:latin typeface="Arial MT"/>
                          <a:cs typeface="Arial MT"/>
                        </a:rPr>
                        <a:t>Culture </a:t>
                      </a:r>
                      <a:r>
                        <a:rPr sz="1300" dirty="0">
                          <a:latin typeface="Arial MT"/>
                          <a:cs typeface="Arial MT"/>
                        </a:rPr>
                        <a:t> </a:t>
                      </a:r>
                      <a:r>
                        <a:rPr sz="1300" spc="-5" dirty="0">
                          <a:latin typeface="Arial MT"/>
                          <a:cs typeface="Arial MT"/>
                        </a:rPr>
                        <a:t>differences</a:t>
                      </a:r>
                      <a:r>
                        <a:rPr sz="1300" spc="25" dirty="0">
                          <a:latin typeface="Arial MT"/>
                          <a:cs typeface="Arial MT"/>
                        </a:rPr>
                        <a:t> </a:t>
                      </a:r>
                      <a:r>
                        <a:rPr sz="1300" spc="-5" dirty="0">
                          <a:latin typeface="Arial MT"/>
                          <a:cs typeface="Arial MT"/>
                        </a:rPr>
                        <a:t>are</a:t>
                      </a:r>
                      <a:r>
                        <a:rPr sz="1300" spc="15" dirty="0">
                          <a:latin typeface="Arial MT"/>
                          <a:cs typeface="Arial MT"/>
                        </a:rPr>
                        <a:t> </a:t>
                      </a:r>
                      <a:r>
                        <a:rPr sz="1300" spc="-5" dirty="0">
                          <a:latin typeface="Arial MT"/>
                          <a:cs typeface="Arial MT"/>
                        </a:rPr>
                        <a:t>important.</a:t>
                      </a:r>
                      <a:r>
                        <a:rPr sz="1300" spc="35" dirty="0">
                          <a:latin typeface="Arial MT"/>
                          <a:cs typeface="Arial MT"/>
                        </a:rPr>
                        <a:t> </a:t>
                      </a:r>
                      <a:r>
                        <a:rPr sz="1300" spc="-5" dirty="0">
                          <a:latin typeface="Arial MT"/>
                          <a:cs typeface="Arial MT"/>
                        </a:rPr>
                        <a:t>Polycentric </a:t>
                      </a:r>
                      <a:r>
                        <a:rPr sz="1300" dirty="0">
                          <a:latin typeface="Arial MT"/>
                          <a:cs typeface="Arial MT"/>
                        </a:rPr>
                        <a:t> </a:t>
                      </a:r>
                      <a:r>
                        <a:rPr sz="1300" spc="-5" dirty="0">
                          <a:latin typeface="Arial MT"/>
                          <a:cs typeface="Arial MT"/>
                        </a:rPr>
                        <a:t>perspective:</a:t>
                      </a:r>
                      <a:r>
                        <a:rPr sz="1300" spc="40" dirty="0">
                          <a:latin typeface="Arial MT"/>
                          <a:cs typeface="Arial MT"/>
                        </a:rPr>
                        <a:t> </a:t>
                      </a:r>
                      <a:r>
                        <a:rPr sz="1300" spc="-5" dirty="0">
                          <a:latin typeface="Arial MT"/>
                          <a:cs typeface="Arial MT"/>
                        </a:rPr>
                        <a:t>match</a:t>
                      </a:r>
                      <a:r>
                        <a:rPr sz="1300" spc="10" dirty="0">
                          <a:latin typeface="Arial MT"/>
                          <a:cs typeface="Arial MT"/>
                        </a:rPr>
                        <a:t> </a:t>
                      </a:r>
                      <a:r>
                        <a:rPr sz="1300" spc="-5" dirty="0">
                          <a:latin typeface="Arial MT"/>
                          <a:cs typeface="Arial MT"/>
                        </a:rPr>
                        <a:t>between</a:t>
                      </a:r>
                      <a:r>
                        <a:rPr sz="1300" spc="20" dirty="0">
                          <a:latin typeface="Arial MT"/>
                          <a:cs typeface="Arial MT"/>
                        </a:rPr>
                        <a:t> </a:t>
                      </a:r>
                      <a:r>
                        <a:rPr sz="1300" spc="-5" dirty="0">
                          <a:latin typeface="Arial MT"/>
                          <a:cs typeface="Arial MT"/>
                        </a:rPr>
                        <a:t>product, </a:t>
                      </a:r>
                      <a:r>
                        <a:rPr sz="1300" dirty="0">
                          <a:latin typeface="Arial MT"/>
                          <a:cs typeface="Arial MT"/>
                        </a:rPr>
                        <a:t> </a:t>
                      </a:r>
                      <a:r>
                        <a:rPr sz="1300" spc="-5" dirty="0">
                          <a:latin typeface="Arial MT"/>
                          <a:cs typeface="Arial MT"/>
                        </a:rPr>
                        <a:t>preferences,</a:t>
                      </a:r>
                      <a:r>
                        <a:rPr sz="1300" spc="35" dirty="0">
                          <a:latin typeface="Arial MT"/>
                          <a:cs typeface="Arial MT"/>
                        </a:rPr>
                        <a:t> </a:t>
                      </a:r>
                      <a:r>
                        <a:rPr sz="1300" spc="-5" dirty="0">
                          <a:latin typeface="Arial MT"/>
                          <a:cs typeface="Arial MT"/>
                        </a:rPr>
                        <a:t>style</a:t>
                      </a:r>
                      <a:r>
                        <a:rPr sz="1300" spc="15" dirty="0">
                          <a:latin typeface="Arial MT"/>
                          <a:cs typeface="Arial MT"/>
                        </a:rPr>
                        <a:t> </a:t>
                      </a:r>
                      <a:r>
                        <a:rPr sz="1300" spc="-5" dirty="0">
                          <a:latin typeface="Arial MT"/>
                          <a:cs typeface="Arial MT"/>
                        </a:rPr>
                        <a:t>of</a:t>
                      </a:r>
                      <a:r>
                        <a:rPr sz="1300" spc="5" dirty="0">
                          <a:latin typeface="Arial MT"/>
                          <a:cs typeface="Arial MT"/>
                        </a:rPr>
                        <a:t> </a:t>
                      </a:r>
                      <a:r>
                        <a:rPr sz="1300" spc="-5" dirty="0">
                          <a:latin typeface="Arial MT"/>
                          <a:cs typeface="Arial MT"/>
                        </a:rPr>
                        <a:t>the</a:t>
                      </a:r>
                      <a:r>
                        <a:rPr sz="1300" spc="10" dirty="0">
                          <a:latin typeface="Arial MT"/>
                          <a:cs typeface="Arial MT"/>
                        </a:rPr>
                        <a:t> </a:t>
                      </a:r>
                      <a:r>
                        <a:rPr sz="1300" spc="-5" dirty="0">
                          <a:latin typeface="Arial MT"/>
                          <a:cs typeface="Arial MT"/>
                        </a:rPr>
                        <a:t>relevant</a:t>
                      </a:r>
                      <a:r>
                        <a:rPr sz="1300" spc="30" dirty="0">
                          <a:latin typeface="Arial MT"/>
                          <a:cs typeface="Arial MT"/>
                        </a:rPr>
                        <a:t> </a:t>
                      </a:r>
                      <a:r>
                        <a:rPr sz="1300" spc="-5" dirty="0">
                          <a:latin typeface="Arial MT"/>
                          <a:cs typeface="Arial MT"/>
                        </a:rPr>
                        <a:t>foreign </a:t>
                      </a:r>
                      <a:r>
                        <a:rPr sz="1300" spc="-345" dirty="0">
                          <a:latin typeface="Arial MT"/>
                          <a:cs typeface="Arial MT"/>
                        </a:rPr>
                        <a:t> </a:t>
                      </a:r>
                      <a:r>
                        <a:rPr sz="1300" spc="-5" dirty="0">
                          <a:latin typeface="Arial MT"/>
                          <a:cs typeface="Arial MT"/>
                        </a:rPr>
                        <a:t>market</a:t>
                      </a:r>
                      <a:endParaRPr sz="1300">
                        <a:latin typeface="Arial MT"/>
                        <a:cs typeface="Arial MT"/>
                      </a:endParaRPr>
                    </a:p>
                  </a:txBody>
                  <a:tcPr marL="0" marR="0" marT="4127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2"/>
                  </a:ext>
                </a:extLst>
              </a:tr>
              <a:tr h="940688">
                <a:tc>
                  <a:txBody>
                    <a:bodyPr/>
                    <a:lstStyle/>
                    <a:p>
                      <a:pPr marL="91440">
                        <a:lnSpc>
                          <a:spcPct val="100000"/>
                        </a:lnSpc>
                        <a:spcBef>
                          <a:spcPts val="325"/>
                        </a:spcBef>
                      </a:pPr>
                      <a:r>
                        <a:rPr sz="1300" b="1" dirty="0">
                          <a:latin typeface="Arial"/>
                          <a:cs typeface="Arial"/>
                        </a:rPr>
                        <a:t>3</a:t>
                      </a:r>
                      <a:r>
                        <a:rPr sz="1275" b="1" baseline="26143" dirty="0">
                          <a:latin typeface="Arial"/>
                          <a:cs typeface="Arial"/>
                        </a:rPr>
                        <a:t>rd</a:t>
                      </a:r>
                      <a:r>
                        <a:rPr sz="1275" b="1" spc="150" baseline="26143" dirty="0">
                          <a:latin typeface="Arial"/>
                          <a:cs typeface="Arial"/>
                        </a:rPr>
                        <a:t> </a:t>
                      </a:r>
                      <a:r>
                        <a:rPr sz="1300" b="1" spc="-10" dirty="0">
                          <a:latin typeface="Arial"/>
                          <a:cs typeface="Arial"/>
                        </a:rPr>
                        <a:t>PHASE-</a:t>
                      </a:r>
                      <a:r>
                        <a:rPr sz="1300" b="1" spc="25" dirty="0">
                          <a:latin typeface="Arial"/>
                          <a:cs typeface="Arial"/>
                        </a:rPr>
                        <a:t> </a:t>
                      </a:r>
                      <a:r>
                        <a:rPr sz="1300" spc="-5" dirty="0">
                          <a:latin typeface="Arial MT"/>
                          <a:cs typeface="Arial MT"/>
                        </a:rPr>
                        <a:t>(</a:t>
                      </a:r>
                      <a:r>
                        <a:rPr sz="1300" i="1" spc="-5" dirty="0">
                          <a:latin typeface="Arial"/>
                          <a:cs typeface="Arial"/>
                        </a:rPr>
                        <a:t>Maturity</a:t>
                      </a:r>
                      <a:r>
                        <a:rPr sz="1300" spc="-5" dirty="0">
                          <a:latin typeface="Arial MT"/>
                          <a:cs typeface="Arial MT"/>
                        </a:rPr>
                        <a:t>)</a:t>
                      </a:r>
                      <a:endParaRPr sz="1300">
                        <a:latin typeface="Arial MT"/>
                        <a:cs typeface="Arial MT"/>
                      </a:endParaRPr>
                    </a:p>
                    <a:p>
                      <a:pPr marL="91440" marR="189865">
                        <a:lnSpc>
                          <a:spcPct val="100000"/>
                        </a:lnSpc>
                        <a:spcBef>
                          <a:spcPts val="315"/>
                        </a:spcBef>
                      </a:pPr>
                      <a:r>
                        <a:rPr sz="1300" spc="-10" dirty="0">
                          <a:latin typeface="Arial MT"/>
                          <a:cs typeface="Arial MT"/>
                        </a:rPr>
                        <a:t>Lower</a:t>
                      </a:r>
                      <a:r>
                        <a:rPr sz="1300" spc="20" dirty="0">
                          <a:latin typeface="Arial MT"/>
                          <a:cs typeface="Arial MT"/>
                        </a:rPr>
                        <a:t> </a:t>
                      </a:r>
                      <a:r>
                        <a:rPr sz="1300" spc="-5" dirty="0">
                          <a:latin typeface="Arial MT"/>
                          <a:cs typeface="Arial MT"/>
                        </a:rPr>
                        <a:t>prices</a:t>
                      </a:r>
                      <a:r>
                        <a:rPr sz="1300" spc="15" dirty="0">
                          <a:latin typeface="Arial MT"/>
                          <a:cs typeface="Arial MT"/>
                        </a:rPr>
                        <a:t> </a:t>
                      </a:r>
                      <a:r>
                        <a:rPr sz="1300" spc="-5" dirty="0">
                          <a:latin typeface="Arial MT"/>
                          <a:cs typeface="Arial MT"/>
                        </a:rPr>
                        <a:t>by</a:t>
                      </a:r>
                      <a:r>
                        <a:rPr sz="1300" dirty="0">
                          <a:latin typeface="Arial MT"/>
                          <a:cs typeface="Arial MT"/>
                        </a:rPr>
                        <a:t> </a:t>
                      </a:r>
                      <a:r>
                        <a:rPr sz="1300" spc="-5" dirty="0">
                          <a:latin typeface="Arial MT"/>
                          <a:cs typeface="Arial MT"/>
                        </a:rPr>
                        <a:t>implementing </a:t>
                      </a:r>
                      <a:r>
                        <a:rPr sz="1300" spc="-345" dirty="0">
                          <a:latin typeface="Arial MT"/>
                          <a:cs typeface="Arial MT"/>
                        </a:rPr>
                        <a:t> </a:t>
                      </a:r>
                      <a:r>
                        <a:rPr sz="1300" spc="-5" dirty="0">
                          <a:latin typeface="Arial MT"/>
                          <a:cs typeface="Arial MT"/>
                        </a:rPr>
                        <a:t>cost</a:t>
                      </a:r>
                      <a:r>
                        <a:rPr sz="1300" dirty="0">
                          <a:latin typeface="Arial MT"/>
                          <a:cs typeface="Arial MT"/>
                        </a:rPr>
                        <a:t> </a:t>
                      </a:r>
                      <a:r>
                        <a:rPr sz="1300" spc="-5" dirty="0">
                          <a:latin typeface="Arial MT"/>
                          <a:cs typeface="Arial MT"/>
                        </a:rPr>
                        <a:t>control</a:t>
                      </a:r>
                      <a:r>
                        <a:rPr sz="1300" spc="10" dirty="0">
                          <a:latin typeface="Arial MT"/>
                          <a:cs typeface="Arial MT"/>
                        </a:rPr>
                        <a:t> </a:t>
                      </a:r>
                      <a:r>
                        <a:rPr sz="1300" spc="-5" dirty="0">
                          <a:latin typeface="Arial MT"/>
                          <a:cs typeface="Arial MT"/>
                        </a:rPr>
                        <a:t>measures.</a:t>
                      </a:r>
                      <a:endParaRPr sz="1300">
                        <a:latin typeface="Arial MT"/>
                        <a:cs typeface="Arial MT"/>
                      </a:endParaRPr>
                    </a:p>
                  </a:txBody>
                  <a:tcPr marL="0" marR="0" marT="4127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168275">
                        <a:lnSpc>
                          <a:spcPct val="100000"/>
                        </a:lnSpc>
                        <a:spcBef>
                          <a:spcPts val="325"/>
                        </a:spcBef>
                      </a:pPr>
                      <a:r>
                        <a:rPr sz="1300" b="1" spc="-5" dirty="0">
                          <a:latin typeface="Arial"/>
                          <a:cs typeface="Arial"/>
                        </a:rPr>
                        <a:t>Multinational</a:t>
                      </a:r>
                      <a:r>
                        <a:rPr sz="1300" spc="-5" dirty="0">
                          <a:latin typeface="Arial MT"/>
                          <a:cs typeface="Arial MT"/>
                        </a:rPr>
                        <a:t>-</a:t>
                      </a:r>
                      <a:r>
                        <a:rPr sz="1300" spc="65" dirty="0">
                          <a:latin typeface="Arial MT"/>
                          <a:cs typeface="Arial MT"/>
                        </a:rPr>
                        <a:t> </a:t>
                      </a:r>
                      <a:r>
                        <a:rPr sz="1300" spc="-5" dirty="0">
                          <a:latin typeface="Arial MT"/>
                          <a:cs typeface="Arial MT"/>
                        </a:rPr>
                        <a:t>focus</a:t>
                      </a:r>
                      <a:r>
                        <a:rPr sz="1300" dirty="0">
                          <a:latin typeface="Arial MT"/>
                          <a:cs typeface="Arial MT"/>
                        </a:rPr>
                        <a:t> </a:t>
                      </a:r>
                      <a:r>
                        <a:rPr sz="1300" spc="-5" dirty="0">
                          <a:latin typeface="Arial MT"/>
                          <a:cs typeface="Arial MT"/>
                        </a:rPr>
                        <a:t>on </a:t>
                      </a:r>
                      <a:r>
                        <a:rPr sz="1300" dirty="0">
                          <a:latin typeface="Arial MT"/>
                          <a:cs typeface="Arial MT"/>
                        </a:rPr>
                        <a:t> </a:t>
                      </a:r>
                      <a:r>
                        <a:rPr sz="1300" spc="-5" dirty="0">
                          <a:latin typeface="Arial MT"/>
                          <a:cs typeface="Arial MT"/>
                        </a:rPr>
                        <a:t>global</a:t>
                      </a:r>
                      <a:r>
                        <a:rPr sz="1300" dirty="0">
                          <a:latin typeface="Arial MT"/>
                          <a:cs typeface="Arial MT"/>
                        </a:rPr>
                        <a:t> </a:t>
                      </a:r>
                      <a:r>
                        <a:rPr sz="1300" spc="-15" dirty="0">
                          <a:latin typeface="Arial MT"/>
                          <a:cs typeface="Arial MT"/>
                        </a:rPr>
                        <a:t>strategy,</a:t>
                      </a:r>
                      <a:r>
                        <a:rPr sz="1300" spc="35" dirty="0">
                          <a:latin typeface="Arial MT"/>
                          <a:cs typeface="Arial MT"/>
                        </a:rPr>
                        <a:t> </a:t>
                      </a:r>
                      <a:r>
                        <a:rPr sz="1300" spc="-5" dirty="0">
                          <a:latin typeface="Arial MT"/>
                          <a:cs typeface="Arial MT"/>
                        </a:rPr>
                        <a:t>low</a:t>
                      </a:r>
                      <a:r>
                        <a:rPr sz="1300" spc="-20" dirty="0">
                          <a:latin typeface="Arial MT"/>
                          <a:cs typeface="Arial MT"/>
                        </a:rPr>
                        <a:t> </a:t>
                      </a:r>
                      <a:r>
                        <a:rPr sz="1300" spc="-5" dirty="0">
                          <a:latin typeface="Arial MT"/>
                          <a:cs typeface="Arial MT"/>
                        </a:rPr>
                        <a:t>cost</a:t>
                      </a:r>
                      <a:r>
                        <a:rPr sz="1300" spc="10" dirty="0">
                          <a:latin typeface="Arial MT"/>
                          <a:cs typeface="Arial MT"/>
                        </a:rPr>
                        <a:t> </a:t>
                      </a:r>
                      <a:r>
                        <a:rPr sz="1300" spc="-5" dirty="0">
                          <a:latin typeface="Arial MT"/>
                          <a:cs typeface="Arial MT"/>
                        </a:rPr>
                        <a:t>and </a:t>
                      </a:r>
                      <a:r>
                        <a:rPr sz="1300" spc="-345" dirty="0">
                          <a:latin typeface="Arial MT"/>
                          <a:cs typeface="Arial MT"/>
                        </a:rPr>
                        <a:t> </a:t>
                      </a:r>
                      <a:r>
                        <a:rPr sz="1300" spc="-5" dirty="0">
                          <a:latin typeface="Arial MT"/>
                          <a:cs typeface="Arial MT"/>
                        </a:rPr>
                        <a:t>price</a:t>
                      </a:r>
                      <a:r>
                        <a:rPr sz="1300" spc="15" dirty="0">
                          <a:latin typeface="Arial MT"/>
                          <a:cs typeface="Arial MT"/>
                        </a:rPr>
                        <a:t> </a:t>
                      </a:r>
                      <a:r>
                        <a:rPr sz="1300" spc="-5" dirty="0">
                          <a:latin typeface="Arial MT"/>
                          <a:cs typeface="Arial MT"/>
                        </a:rPr>
                        <a:t>competition.</a:t>
                      </a:r>
                      <a:endParaRPr sz="13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92075" marR="146050">
                        <a:lnSpc>
                          <a:spcPct val="100000"/>
                        </a:lnSpc>
                        <a:spcBef>
                          <a:spcPts val="325"/>
                        </a:spcBef>
                      </a:pPr>
                      <a:r>
                        <a:rPr sz="1300" b="1" spc="-10" dirty="0">
                          <a:latin typeface="Arial"/>
                          <a:cs typeface="Arial"/>
                        </a:rPr>
                        <a:t>Global</a:t>
                      </a:r>
                      <a:r>
                        <a:rPr sz="1300" spc="-10" dirty="0">
                          <a:latin typeface="Arial MT"/>
                          <a:cs typeface="Arial MT"/>
                        </a:rPr>
                        <a:t>-</a:t>
                      </a:r>
                      <a:r>
                        <a:rPr sz="1300" spc="35" dirty="0">
                          <a:latin typeface="Arial MT"/>
                          <a:cs typeface="Arial MT"/>
                        </a:rPr>
                        <a:t> </a:t>
                      </a:r>
                      <a:r>
                        <a:rPr sz="1300" spc="-5" dirty="0">
                          <a:latin typeface="Arial MT"/>
                          <a:cs typeface="Arial MT"/>
                        </a:rPr>
                        <a:t>product</a:t>
                      </a:r>
                      <a:r>
                        <a:rPr sz="1300" spc="35" dirty="0">
                          <a:latin typeface="Arial MT"/>
                          <a:cs typeface="Arial MT"/>
                        </a:rPr>
                        <a:t> </a:t>
                      </a:r>
                      <a:r>
                        <a:rPr sz="1300" spc="-5" dirty="0">
                          <a:latin typeface="Arial MT"/>
                          <a:cs typeface="Arial MT"/>
                        </a:rPr>
                        <a:t>is</a:t>
                      </a:r>
                      <a:r>
                        <a:rPr sz="1300" dirty="0">
                          <a:latin typeface="Arial MT"/>
                          <a:cs typeface="Arial MT"/>
                        </a:rPr>
                        <a:t> </a:t>
                      </a:r>
                      <a:r>
                        <a:rPr sz="1300" spc="-5" dirty="0">
                          <a:latin typeface="Arial MT"/>
                          <a:cs typeface="Arial MT"/>
                        </a:rPr>
                        <a:t>globalized.</a:t>
                      </a:r>
                      <a:r>
                        <a:rPr sz="1300" spc="35" dirty="0">
                          <a:latin typeface="Arial MT"/>
                          <a:cs typeface="Arial MT"/>
                        </a:rPr>
                        <a:t> </a:t>
                      </a:r>
                      <a:r>
                        <a:rPr sz="1300" spc="-5" dirty="0">
                          <a:latin typeface="Arial MT"/>
                          <a:cs typeface="Arial MT"/>
                        </a:rPr>
                        <a:t>Emphasizes </a:t>
                      </a:r>
                      <a:r>
                        <a:rPr sz="1300" dirty="0">
                          <a:latin typeface="Arial MT"/>
                          <a:cs typeface="Arial MT"/>
                        </a:rPr>
                        <a:t> </a:t>
                      </a:r>
                      <a:r>
                        <a:rPr sz="1300" spc="-5" dirty="0">
                          <a:latin typeface="Arial MT"/>
                          <a:cs typeface="Arial MT"/>
                        </a:rPr>
                        <a:t>a</a:t>
                      </a:r>
                      <a:r>
                        <a:rPr sz="1300" spc="5" dirty="0">
                          <a:latin typeface="Arial MT"/>
                          <a:cs typeface="Arial MT"/>
                        </a:rPr>
                        <a:t> </a:t>
                      </a:r>
                      <a:r>
                        <a:rPr sz="1300" spc="-10" dirty="0">
                          <a:latin typeface="Arial MT"/>
                          <a:cs typeface="Arial MT"/>
                        </a:rPr>
                        <a:t>lower</a:t>
                      </a:r>
                      <a:r>
                        <a:rPr sz="1300" spc="25" dirty="0">
                          <a:latin typeface="Arial MT"/>
                          <a:cs typeface="Arial MT"/>
                        </a:rPr>
                        <a:t> </a:t>
                      </a:r>
                      <a:r>
                        <a:rPr sz="1300" spc="-5" dirty="0">
                          <a:latin typeface="Arial MT"/>
                          <a:cs typeface="Arial MT"/>
                        </a:rPr>
                        <a:t>cost</a:t>
                      </a:r>
                      <a:r>
                        <a:rPr sz="1300" spc="5" dirty="0">
                          <a:latin typeface="Arial MT"/>
                          <a:cs typeface="Arial MT"/>
                        </a:rPr>
                        <a:t> </a:t>
                      </a:r>
                      <a:r>
                        <a:rPr sz="1300" spc="-5" dirty="0">
                          <a:latin typeface="Arial MT"/>
                          <a:cs typeface="Arial MT"/>
                        </a:rPr>
                        <a:t>price</a:t>
                      </a:r>
                      <a:r>
                        <a:rPr sz="1300" spc="25" dirty="0">
                          <a:latin typeface="Arial MT"/>
                          <a:cs typeface="Arial MT"/>
                        </a:rPr>
                        <a:t> </a:t>
                      </a:r>
                      <a:r>
                        <a:rPr sz="1300" spc="-5" dirty="0">
                          <a:latin typeface="Arial MT"/>
                          <a:cs typeface="Arial MT"/>
                        </a:rPr>
                        <a:t>to</a:t>
                      </a:r>
                      <a:r>
                        <a:rPr sz="1300" spc="10" dirty="0">
                          <a:latin typeface="Arial MT"/>
                          <a:cs typeface="Arial MT"/>
                        </a:rPr>
                        <a:t> </a:t>
                      </a:r>
                      <a:r>
                        <a:rPr sz="1300" spc="-5" dirty="0">
                          <a:latin typeface="Arial MT"/>
                          <a:cs typeface="Arial MT"/>
                        </a:rPr>
                        <a:t>compete.</a:t>
                      </a:r>
                      <a:r>
                        <a:rPr sz="1300" spc="30" dirty="0">
                          <a:latin typeface="Arial MT"/>
                          <a:cs typeface="Arial MT"/>
                        </a:rPr>
                        <a:t> </a:t>
                      </a:r>
                      <a:r>
                        <a:rPr sz="1300" spc="-5" dirty="0">
                          <a:latin typeface="Arial MT"/>
                          <a:cs typeface="Arial MT"/>
                        </a:rPr>
                        <a:t>Less</a:t>
                      </a:r>
                      <a:r>
                        <a:rPr sz="1300" spc="10" dirty="0">
                          <a:latin typeface="Arial MT"/>
                          <a:cs typeface="Arial MT"/>
                        </a:rPr>
                        <a:t> </a:t>
                      </a:r>
                      <a:r>
                        <a:rPr sz="1300" spc="-5" dirty="0">
                          <a:latin typeface="Arial MT"/>
                          <a:cs typeface="Arial MT"/>
                        </a:rPr>
                        <a:t>cultural </a:t>
                      </a:r>
                      <a:r>
                        <a:rPr sz="1300" spc="-345" dirty="0">
                          <a:latin typeface="Arial MT"/>
                          <a:cs typeface="Arial MT"/>
                        </a:rPr>
                        <a:t> </a:t>
                      </a:r>
                      <a:r>
                        <a:rPr sz="1300" spc="-5" dirty="0">
                          <a:latin typeface="Arial MT"/>
                          <a:cs typeface="Arial MT"/>
                        </a:rPr>
                        <a:t>emphasis</a:t>
                      </a:r>
                      <a:r>
                        <a:rPr sz="1300" spc="25" dirty="0">
                          <a:latin typeface="Arial MT"/>
                          <a:cs typeface="Arial MT"/>
                        </a:rPr>
                        <a:t> </a:t>
                      </a:r>
                      <a:r>
                        <a:rPr sz="1300" spc="-5" dirty="0">
                          <a:latin typeface="Arial MT"/>
                          <a:cs typeface="Arial MT"/>
                        </a:rPr>
                        <a:t>and</a:t>
                      </a:r>
                      <a:r>
                        <a:rPr sz="1300" spc="5" dirty="0">
                          <a:latin typeface="Arial MT"/>
                          <a:cs typeface="Arial MT"/>
                        </a:rPr>
                        <a:t> </a:t>
                      </a:r>
                      <a:r>
                        <a:rPr sz="1300" spc="-5" dirty="0">
                          <a:latin typeface="Arial MT"/>
                          <a:cs typeface="Arial MT"/>
                        </a:rPr>
                        <a:t>more</a:t>
                      </a:r>
                      <a:r>
                        <a:rPr sz="1300" spc="15" dirty="0">
                          <a:latin typeface="Arial MT"/>
                          <a:cs typeface="Arial MT"/>
                        </a:rPr>
                        <a:t> </a:t>
                      </a:r>
                      <a:r>
                        <a:rPr sz="1300" spc="-5" dirty="0">
                          <a:latin typeface="Arial MT"/>
                          <a:cs typeface="Arial MT"/>
                        </a:rPr>
                        <a:t>in</a:t>
                      </a:r>
                      <a:r>
                        <a:rPr sz="1300" spc="5" dirty="0">
                          <a:latin typeface="Arial MT"/>
                          <a:cs typeface="Arial MT"/>
                        </a:rPr>
                        <a:t> </a:t>
                      </a:r>
                      <a:r>
                        <a:rPr sz="1300" spc="-5" dirty="0">
                          <a:latin typeface="Arial MT"/>
                          <a:cs typeface="Arial MT"/>
                        </a:rPr>
                        <a:t>cost</a:t>
                      </a:r>
                      <a:r>
                        <a:rPr sz="1300" dirty="0">
                          <a:latin typeface="Arial MT"/>
                          <a:cs typeface="Arial MT"/>
                        </a:rPr>
                        <a:t> </a:t>
                      </a:r>
                      <a:r>
                        <a:rPr sz="1300" spc="-5" dirty="0">
                          <a:latin typeface="Arial MT"/>
                          <a:cs typeface="Arial MT"/>
                        </a:rPr>
                        <a:t>advantages.</a:t>
                      </a:r>
                      <a:endParaRPr sz="1300">
                        <a:latin typeface="Arial MT"/>
                        <a:cs typeface="Arial MT"/>
                      </a:endParaRPr>
                    </a:p>
                  </a:txBody>
                  <a:tcPr marL="0" marR="0" marT="4127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3"/>
                  </a:ext>
                </a:extLst>
              </a:tr>
              <a:tr h="1392847">
                <a:tc>
                  <a:txBody>
                    <a:bodyPr/>
                    <a:lstStyle/>
                    <a:p>
                      <a:pPr>
                        <a:lnSpc>
                          <a:spcPct val="100000"/>
                        </a:lnSpc>
                      </a:pPr>
                      <a:endParaRPr sz="1300">
                        <a:latin typeface="Times New Roman"/>
                        <a:cs typeface="Times New Roman"/>
                      </a:endParaRPr>
                    </a:p>
                  </a:txBody>
                  <a:tcPr marL="0" marR="0" marT="0"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a:lstStyle/>
                    <a:p>
                      <a:pPr marL="92075" marR="246379" algn="just">
                        <a:lnSpc>
                          <a:spcPct val="100000"/>
                        </a:lnSpc>
                        <a:spcBef>
                          <a:spcPts val="325"/>
                        </a:spcBef>
                      </a:pPr>
                      <a:r>
                        <a:rPr sz="1300" b="1" spc="-5" dirty="0">
                          <a:latin typeface="Arial"/>
                          <a:cs typeface="Arial"/>
                        </a:rPr>
                        <a:t>Global</a:t>
                      </a:r>
                      <a:r>
                        <a:rPr sz="1300" spc="-5" dirty="0">
                          <a:latin typeface="Arial MT"/>
                          <a:cs typeface="Arial MT"/>
                        </a:rPr>
                        <a:t>- focus on both local </a:t>
                      </a:r>
                      <a:r>
                        <a:rPr sz="1300" spc="-350" dirty="0">
                          <a:latin typeface="Arial MT"/>
                          <a:cs typeface="Arial MT"/>
                        </a:rPr>
                        <a:t> </a:t>
                      </a:r>
                      <a:r>
                        <a:rPr sz="1300" spc="-5" dirty="0">
                          <a:latin typeface="Arial MT"/>
                          <a:cs typeface="Arial MT"/>
                        </a:rPr>
                        <a:t>responsiveness and global </a:t>
                      </a:r>
                      <a:r>
                        <a:rPr sz="1300" dirty="0">
                          <a:latin typeface="Arial MT"/>
                          <a:cs typeface="Arial MT"/>
                        </a:rPr>
                        <a:t> </a:t>
                      </a:r>
                      <a:r>
                        <a:rPr sz="1300" spc="-5" dirty="0">
                          <a:latin typeface="Arial MT"/>
                          <a:cs typeface="Arial MT"/>
                        </a:rPr>
                        <a:t>integration</a:t>
                      </a:r>
                      <a:endParaRPr sz="1300">
                        <a:latin typeface="Arial MT"/>
                        <a:cs typeface="Arial MT"/>
                      </a:endParaRPr>
                    </a:p>
                  </a:txBody>
                  <a:tcPr marL="0" marR="0" marT="4127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a:lstStyle/>
                    <a:p>
                      <a:pPr marL="92075" marR="121920">
                        <a:lnSpc>
                          <a:spcPct val="100000"/>
                        </a:lnSpc>
                        <a:spcBef>
                          <a:spcPts val="325"/>
                        </a:spcBef>
                      </a:pPr>
                      <a:r>
                        <a:rPr sz="1300" b="1" spc="-10" dirty="0">
                          <a:latin typeface="Arial"/>
                          <a:cs typeface="Arial"/>
                        </a:rPr>
                        <a:t>Transnational</a:t>
                      </a:r>
                      <a:r>
                        <a:rPr sz="1300" spc="-10" dirty="0">
                          <a:latin typeface="Arial MT"/>
                          <a:cs typeface="Arial MT"/>
                        </a:rPr>
                        <a:t>-</a:t>
                      </a:r>
                      <a:r>
                        <a:rPr sz="1300" spc="50" dirty="0">
                          <a:latin typeface="Arial MT"/>
                          <a:cs typeface="Arial MT"/>
                        </a:rPr>
                        <a:t> </a:t>
                      </a:r>
                      <a:r>
                        <a:rPr sz="1300" spc="-5" dirty="0">
                          <a:latin typeface="Arial MT"/>
                          <a:cs typeface="Arial MT"/>
                        </a:rPr>
                        <a:t>products</a:t>
                      </a:r>
                      <a:r>
                        <a:rPr sz="1300" spc="25" dirty="0">
                          <a:latin typeface="Arial MT"/>
                          <a:cs typeface="Arial MT"/>
                        </a:rPr>
                        <a:t> </a:t>
                      </a:r>
                      <a:r>
                        <a:rPr sz="1300" spc="-5" dirty="0">
                          <a:latin typeface="Arial MT"/>
                          <a:cs typeface="Arial MT"/>
                        </a:rPr>
                        <a:t>and</a:t>
                      </a:r>
                      <a:r>
                        <a:rPr sz="1300" spc="15" dirty="0">
                          <a:latin typeface="Arial MT"/>
                          <a:cs typeface="Arial MT"/>
                        </a:rPr>
                        <a:t> </a:t>
                      </a:r>
                      <a:r>
                        <a:rPr sz="1300" spc="-5" dirty="0">
                          <a:latin typeface="Arial MT"/>
                          <a:cs typeface="Arial MT"/>
                        </a:rPr>
                        <a:t>services</a:t>
                      </a:r>
                      <a:r>
                        <a:rPr sz="1300" spc="20" dirty="0">
                          <a:latin typeface="Arial MT"/>
                          <a:cs typeface="Arial MT"/>
                        </a:rPr>
                        <a:t> </a:t>
                      </a:r>
                      <a:r>
                        <a:rPr sz="1300" spc="-5" dirty="0">
                          <a:latin typeface="Arial MT"/>
                          <a:cs typeface="Arial MT"/>
                        </a:rPr>
                        <a:t>must </a:t>
                      </a:r>
                      <a:r>
                        <a:rPr sz="1300" spc="-345" dirty="0">
                          <a:latin typeface="Arial MT"/>
                          <a:cs typeface="Arial MT"/>
                        </a:rPr>
                        <a:t> </a:t>
                      </a:r>
                      <a:r>
                        <a:rPr sz="1300" spc="-5" dirty="0">
                          <a:latin typeface="Arial MT"/>
                          <a:cs typeface="Arial MT"/>
                        </a:rPr>
                        <a:t>at</a:t>
                      </a:r>
                      <a:r>
                        <a:rPr sz="1300" dirty="0">
                          <a:latin typeface="Arial MT"/>
                          <a:cs typeface="Arial MT"/>
                        </a:rPr>
                        <a:t> </a:t>
                      </a:r>
                      <a:r>
                        <a:rPr sz="1300" spc="-5" dirty="0">
                          <a:latin typeface="Arial MT"/>
                          <a:cs typeface="Arial MT"/>
                        </a:rPr>
                        <a:t>the</a:t>
                      </a:r>
                      <a:r>
                        <a:rPr sz="1300" spc="5" dirty="0">
                          <a:latin typeface="Arial MT"/>
                          <a:cs typeface="Arial MT"/>
                        </a:rPr>
                        <a:t> </a:t>
                      </a:r>
                      <a:r>
                        <a:rPr sz="1300" spc="-5" dirty="0">
                          <a:latin typeface="Arial MT"/>
                          <a:cs typeface="Arial MT"/>
                        </a:rPr>
                        <a:t>same</a:t>
                      </a:r>
                      <a:r>
                        <a:rPr sz="1300" spc="20" dirty="0">
                          <a:latin typeface="Arial MT"/>
                          <a:cs typeface="Arial MT"/>
                        </a:rPr>
                        <a:t> </a:t>
                      </a:r>
                      <a:r>
                        <a:rPr sz="1300" spc="-5" dirty="0">
                          <a:latin typeface="Arial MT"/>
                          <a:cs typeface="Arial MT"/>
                        </a:rPr>
                        <a:t>time</a:t>
                      </a:r>
                      <a:r>
                        <a:rPr sz="1300" spc="5" dirty="0">
                          <a:latin typeface="Arial MT"/>
                          <a:cs typeface="Arial MT"/>
                        </a:rPr>
                        <a:t> </a:t>
                      </a:r>
                      <a:r>
                        <a:rPr sz="1300" spc="-5" dirty="0">
                          <a:latin typeface="Arial MT"/>
                          <a:cs typeface="Arial MT"/>
                        </a:rPr>
                        <a:t>meet</a:t>
                      </a:r>
                      <a:r>
                        <a:rPr sz="1300" spc="20" dirty="0">
                          <a:latin typeface="Arial MT"/>
                          <a:cs typeface="Arial MT"/>
                        </a:rPr>
                        <a:t> </a:t>
                      </a:r>
                      <a:r>
                        <a:rPr sz="1300" spc="-5" dirty="0">
                          <a:latin typeface="Arial MT"/>
                          <a:cs typeface="Arial MT"/>
                        </a:rPr>
                        <a:t>standards</a:t>
                      </a:r>
                      <a:r>
                        <a:rPr sz="1300" spc="40" dirty="0">
                          <a:latin typeface="Arial MT"/>
                          <a:cs typeface="Arial MT"/>
                        </a:rPr>
                        <a:t> </a:t>
                      </a:r>
                      <a:r>
                        <a:rPr sz="1300" spc="-5" dirty="0">
                          <a:latin typeface="Arial MT"/>
                          <a:cs typeface="Arial MT"/>
                        </a:rPr>
                        <a:t>of high </a:t>
                      </a:r>
                      <a:r>
                        <a:rPr sz="1300" dirty="0">
                          <a:latin typeface="Arial MT"/>
                          <a:cs typeface="Arial MT"/>
                        </a:rPr>
                        <a:t> </a:t>
                      </a:r>
                      <a:r>
                        <a:rPr sz="1300" spc="-20" dirty="0">
                          <a:latin typeface="Arial MT"/>
                          <a:cs typeface="Arial MT"/>
                        </a:rPr>
                        <a:t>quality.</a:t>
                      </a:r>
                      <a:r>
                        <a:rPr sz="1300" spc="25" dirty="0">
                          <a:latin typeface="Arial MT"/>
                          <a:cs typeface="Arial MT"/>
                        </a:rPr>
                        <a:t> </a:t>
                      </a:r>
                      <a:r>
                        <a:rPr sz="1300" spc="-5" dirty="0">
                          <a:latin typeface="Arial MT"/>
                          <a:cs typeface="Arial MT"/>
                        </a:rPr>
                        <a:t>Quality</a:t>
                      </a:r>
                      <a:r>
                        <a:rPr sz="1300" spc="20" dirty="0">
                          <a:latin typeface="Arial MT"/>
                          <a:cs typeface="Arial MT"/>
                        </a:rPr>
                        <a:t> </a:t>
                      </a:r>
                      <a:r>
                        <a:rPr sz="1300" spc="-5" dirty="0">
                          <a:latin typeface="Arial MT"/>
                          <a:cs typeface="Arial MT"/>
                        </a:rPr>
                        <a:t>is expressed</a:t>
                      </a:r>
                      <a:r>
                        <a:rPr sz="1300" spc="40" dirty="0">
                          <a:latin typeface="Arial MT"/>
                          <a:cs typeface="Arial MT"/>
                        </a:rPr>
                        <a:t> </a:t>
                      </a:r>
                      <a:r>
                        <a:rPr sz="1300" spc="-5" dirty="0">
                          <a:latin typeface="Arial MT"/>
                          <a:cs typeface="Arial MT"/>
                        </a:rPr>
                        <a:t>in</a:t>
                      </a:r>
                      <a:r>
                        <a:rPr sz="1300" spc="5" dirty="0">
                          <a:latin typeface="Arial MT"/>
                          <a:cs typeface="Arial MT"/>
                        </a:rPr>
                        <a:t> </a:t>
                      </a:r>
                      <a:r>
                        <a:rPr sz="1300" spc="-5" dirty="0">
                          <a:latin typeface="Arial MT"/>
                          <a:cs typeface="Arial MT"/>
                        </a:rPr>
                        <a:t>the </a:t>
                      </a:r>
                      <a:r>
                        <a:rPr sz="1300" dirty="0">
                          <a:latin typeface="Arial MT"/>
                          <a:cs typeface="Arial MT"/>
                        </a:rPr>
                        <a:t> </a:t>
                      </a:r>
                      <a:r>
                        <a:rPr sz="1300" spc="-10" dirty="0">
                          <a:latin typeface="Arial MT"/>
                          <a:cs typeface="Arial MT"/>
                        </a:rPr>
                        <a:t>adaptation</a:t>
                      </a:r>
                      <a:r>
                        <a:rPr sz="1300" spc="30" dirty="0">
                          <a:latin typeface="Arial MT"/>
                          <a:cs typeface="Arial MT"/>
                        </a:rPr>
                        <a:t> </a:t>
                      </a:r>
                      <a:r>
                        <a:rPr sz="1300" spc="-5" dirty="0">
                          <a:latin typeface="Arial MT"/>
                          <a:cs typeface="Arial MT"/>
                        </a:rPr>
                        <a:t>of</a:t>
                      </a:r>
                      <a:r>
                        <a:rPr sz="1300" spc="10" dirty="0">
                          <a:latin typeface="Arial MT"/>
                          <a:cs typeface="Arial MT"/>
                        </a:rPr>
                        <a:t> </a:t>
                      </a:r>
                      <a:r>
                        <a:rPr sz="1300" spc="-10" dirty="0">
                          <a:latin typeface="Arial MT"/>
                          <a:cs typeface="Arial MT"/>
                        </a:rPr>
                        <a:t>the</a:t>
                      </a:r>
                      <a:r>
                        <a:rPr sz="1300" spc="20" dirty="0">
                          <a:latin typeface="Arial MT"/>
                          <a:cs typeface="Arial MT"/>
                        </a:rPr>
                        <a:t> </a:t>
                      </a:r>
                      <a:r>
                        <a:rPr sz="1300" spc="-10" dirty="0">
                          <a:latin typeface="Arial MT"/>
                          <a:cs typeface="Arial MT"/>
                        </a:rPr>
                        <a:t>product</a:t>
                      </a:r>
                      <a:r>
                        <a:rPr sz="1300" spc="25" dirty="0">
                          <a:latin typeface="Arial MT"/>
                          <a:cs typeface="Arial MT"/>
                        </a:rPr>
                        <a:t> </a:t>
                      </a:r>
                      <a:r>
                        <a:rPr sz="1300" spc="-5" dirty="0">
                          <a:latin typeface="Arial MT"/>
                          <a:cs typeface="Arial MT"/>
                        </a:rPr>
                        <a:t>to</a:t>
                      </a:r>
                      <a:r>
                        <a:rPr sz="1300" spc="5" dirty="0">
                          <a:latin typeface="Arial MT"/>
                          <a:cs typeface="Arial MT"/>
                        </a:rPr>
                        <a:t> </a:t>
                      </a:r>
                      <a:r>
                        <a:rPr sz="1300" spc="-10" dirty="0">
                          <a:latin typeface="Arial MT"/>
                          <a:cs typeface="Arial MT"/>
                        </a:rPr>
                        <a:t>preferences</a:t>
                      </a:r>
                      <a:r>
                        <a:rPr sz="1300" spc="50" dirty="0">
                          <a:latin typeface="Arial MT"/>
                          <a:cs typeface="Arial MT"/>
                        </a:rPr>
                        <a:t> </a:t>
                      </a:r>
                      <a:r>
                        <a:rPr sz="1300" spc="-10" dirty="0">
                          <a:latin typeface="Arial MT"/>
                          <a:cs typeface="Arial MT"/>
                        </a:rPr>
                        <a:t>of </a:t>
                      </a:r>
                      <a:r>
                        <a:rPr sz="1300" spc="-5" dirty="0">
                          <a:latin typeface="Arial MT"/>
                          <a:cs typeface="Arial MT"/>
                        </a:rPr>
                        <a:t> the</a:t>
                      </a:r>
                      <a:r>
                        <a:rPr sz="1300" dirty="0">
                          <a:latin typeface="Arial MT"/>
                          <a:cs typeface="Arial MT"/>
                        </a:rPr>
                        <a:t> </a:t>
                      </a:r>
                      <a:r>
                        <a:rPr sz="1300" spc="-5" dirty="0">
                          <a:latin typeface="Arial MT"/>
                          <a:cs typeface="Arial MT"/>
                        </a:rPr>
                        <a:t>individual</a:t>
                      </a:r>
                      <a:r>
                        <a:rPr sz="1300" spc="35" dirty="0">
                          <a:latin typeface="Arial MT"/>
                          <a:cs typeface="Arial MT"/>
                        </a:rPr>
                        <a:t> </a:t>
                      </a:r>
                      <a:r>
                        <a:rPr sz="1300" spc="-5" dirty="0">
                          <a:latin typeface="Arial MT"/>
                          <a:cs typeface="Arial MT"/>
                        </a:rPr>
                        <a:t>markets.</a:t>
                      </a:r>
                      <a:r>
                        <a:rPr sz="1300" spc="20" dirty="0">
                          <a:latin typeface="Arial MT"/>
                          <a:cs typeface="Arial MT"/>
                        </a:rPr>
                        <a:t> </a:t>
                      </a:r>
                      <a:r>
                        <a:rPr sz="1300" spc="-5" dirty="0">
                          <a:latin typeface="Arial MT"/>
                          <a:cs typeface="Arial MT"/>
                        </a:rPr>
                        <a:t>Cultural</a:t>
                      </a:r>
                      <a:r>
                        <a:rPr sz="1300" spc="25" dirty="0">
                          <a:latin typeface="Arial MT"/>
                          <a:cs typeface="Arial MT"/>
                        </a:rPr>
                        <a:t> </a:t>
                      </a:r>
                      <a:r>
                        <a:rPr sz="1300" spc="-5" dirty="0">
                          <a:latin typeface="Arial MT"/>
                          <a:cs typeface="Arial MT"/>
                        </a:rPr>
                        <a:t>differences </a:t>
                      </a:r>
                      <a:r>
                        <a:rPr sz="1300" dirty="0">
                          <a:latin typeface="Arial MT"/>
                          <a:cs typeface="Arial MT"/>
                        </a:rPr>
                        <a:t> </a:t>
                      </a:r>
                      <a:r>
                        <a:rPr sz="1300" spc="-5" dirty="0">
                          <a:latin typeface="Arial MT"/>
                          <a:cs typeface="Arial MT"/>
                        </a:rPr>
                        <a:t>understanding</a:t>
                      </a:r>
                      <a:endParaRPr sz="1300">
                        <a:latin typeface="Arial MT"/>
                        <a:cs typeface="Arial MT"/>
                      </a:endParaRPr>
                    </a:p>
                  </a:txBody>
                  <a:tcPr marL="0" marR="0" marT="4127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extLst>
                  <a:ext uri="{0D108BD9-81ED-4DB2-BD59-A6C34878D82A}">
                    <a16:rowId xmlns:a16="http://schemas.microsoft.com/office/drawing/2014/main" val="10004"/>
                  </a:ext>
                </a:extLst>
              </a:tr>
            </a:tbl>
          </a:graphicData>
        </a:graphic>
      </p:graphicFrame>
      <p:pic>
        <p:nvPicPr>
          <p:cNvPr id="4" name="object 4"/>
          <p:cNvPicPr/>
          <p:nvPr/>
        </p:nvPicPr>
        <p:blipFill>
          <a:blip r:embed="rId2" cstate="print"/>
          <a:stretch>
            <a:fillRect/>
          </a:stretch>
        </p:blipFill>
        <p:spPr>
          <a:xfrm>
            <a:off x="601825" y="4825023"/>
            <a:ext cx="2103910" cy="193439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45388"/>
            <a:ext cx="4299585" cy="330835"/>
          </a:xfrm>
          <a:prstGeom prst="rect">
            <a:avLst/>
          </a:prstGeom>
        </p:spPr>
        <p:txBody>
          <a:bodyPr vert="horz" wrap="square" lIns="0" tIns="13335" rIns="0" bIns="0" rtlCol="0">
            <a:spAutoFit/>
          </a:bodyPr>
          <a:lstStyle/>
          <a:p>
            <a:pPr marL="12700">
              <a:lnSpc>
                <a:spcPct val="100000"/>
              </a:lnSpc>
              <a:spcBef>
                <a:spcPts val="105"/>
              </a:spcBef>
            </a:pPr>
            <a:r>
              <a:rPr sz="2000" dirty="0"/>
              <a:t>Corporate</a:t>
            </a:r>
            <a:r>
              <a:rPr sz="2000" spc="-40" dirty="0"/>
              <a:t> </a:t>
            </a:r>
            <a:r>
              <a:rPr sz="2000" dirty="0"/>
              <a:t>Cross-Cultural</a:t>
            </a:r>
            <a:r>
              <a:rPr sz="2000" spc="-60" dirty="0"/>
              <a:t> </a:t>
            </a:r>
            <a:r>
              <a:rPr sz="2000" spc="-5" dirty="0"/>
              <a:t>Evolution</a:t>
            </a:r>
            <a:endParaRPr sz="2000"/>
          </a:p>
        </p:txBody>
      </p:sp>
      <p:graphicFrame>
        <p:nvGraphicFramePr>
          <p:cNvPr id="3" name="object 3"/>
          <p:cNvGraphicFramePr>
            <a:graphicFrameLocks noGrp="1"/>
          </p:cNvGraphicFramePr>
          <p:nvPr/>
        </p:nvGraphicFramePr>
        <p:xfrm>
          <a:off x="427037" y="1479550"/>
          <a:ext cx="7906384" cy="3843020"/>
        </p:xfrm>
        <a:graphic>
          <a:graphicData uri="http://schemas.openxmlformats.org/drawingml/2006/table">
            <a:tbl>
              <a:tblPr firstRow="1" bandRow="1">
                <a:tableStyleId>{2D5ABB26-0587-4C30-8999-92F81FD0307C}</a:tableStyleId>
              </a:tblPr>
              <a:tblGrid>
                <a:gridCol w="1577340">
                  <a:extLst>
                    <a:ext uri="{9D8B030D-6E8A-4147-A177-3AD203B41FA5}">
                      <a16:colId xmlns:a16="http://schemas.microsoft.com/office/drawing/2014/main" val="20000"/>
                    </a:ext>
                  </a:extLst>
                </a:gridCol>
                <a:gridCol w="1577340">
                  <a:extLst>
                    <a:ext uri="{9D8B030D-6E8A-4147-A177-3AD203B41FA5}">
                      <a16:colId xmlns:a16="http://schemas.microsoft.com/office/drawing/2014/main" val="20001"/>
                    </a:ext>
                  </a:extLst>
                </a:gridCol>
                <a:gridCol w="1577340">
                  <a:extLst>
                    <a:ext uri="{9D8B030D-6E8A-4147-A177-3AD203B41FA5}">
                      <a16:colId xmlns:a16="http://schemas.microsoft.com/office/drawing/2014/main" val="20002"/>
                    </a:ext>
                  </a:extLst>
                </a:gridCol>
                <a:gridCol w="1577339">
                  <a:extLst>
                    <a:ext uri="{9D8B030D-6E8A-4147-A177-3AD203B41FA5}">
                      <a16:colId xmlns:a16="http://schemas.microsoft.com/office/drawing/2014/main" val="20003"/>
                    </a:ext>
                  </a:extLst>
                </a:gridCol>
                <a:gridCol w="1577339">
                  <a:extLst>
                    <a:ext uri="{9D8B030D-6E8A-4147-A177-3AD203B41FA5}">
                      <a16:colId xmlns:a16="http://schemas.microsoft.com/office/drawing/2014/main" val="20004"/>
                    </a:ext>
                  </a:extLst>
                </a:gridCol>
              </a:tblGrid>
              <a:tr h="502920">
                <a:tc>
                  <a:txBody>
                    <a:bodyPr/>
                    <a:lstStyle/>
                    <a:p>
                      <a:pPr>
                        <a:lnSpc>
                          <a:spcPct val="100000"/>
                        </a:lnSpc>
                      </a:pPr>
                      <a:endParaRPr sz="14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87630">
                        <a:lnSpc>
                          <a:spcPct val="100000"/>
                        </a:lnSpc>
                        <a:spcBef>
                          <a:spcPts val="270"/>
                        </a:spcBef>
                      </a:pPr>
                      <a:r>
                        <a:rPr sz="1350" b="1" dirty="0">
                          <a:solidFill>
                            <a:srgbClr val="FFFFFF"/>
                          </a:solidFill>
                          <a:latin typeface="Calibri"/>
                          <a:cs typeface="Calibri"/>
                        </a:rPr>
                        <a:t>Phase</a:t>
                      </a:r>
                      <a:r>
                        <a:rPr sz="1350" b="1" spc="-75" dirty="0">
                          <a:solidFill>
                            <a:srgbClr val="FFFFFF"/>
                          </a:solidFill>
                          <a:latin typeface="Calibri"/>
                          <a:cs typeface="Calibri"/>
                        </a:rPr>
                        <a:t> </a:t>
                      </a:r>
                      <a:r>
                        <a:rPr sz="1350" b="1" dirty="0">
                          <a:solidFill>
                            <a:srgbClr val="FFFFFF"/>
                          </a:solidFill>
                          <a:latin typeface="Calibri"/>
                          <a:cs typeface="Calibri"/>
                        </a:rPr>
                        <a:t>1</a:t>
                      </a:r>
                      <a:endParaRPr sz="1350">
                        <a:latin typeface="Calibri"/>
                        <a:cs typeface="Calibri"/>
                      </a:endParaRPr>
                    </a:p>
                    <a:p>
                      <a:pPr marL="87630">
                        <a:lnSpc>
                          <a:spcPct val="100000"/>
                        </a:lnSpc>
                      </a:pPr>
                      <a:r>
                        <a:rPr sz="1350" b="1" dirty="0">
                          <a:solidFill>
                            <a:srgbClr val="FFFFFF"/>
                          </a:solidFill>
                          <a:latin typeface="Calibri"/>
                          <a:cs typeface="Calibri"/>
                        </a:rPr>
                        <a:t>Domestic</a:t>
                      </a:r>
                      <a:endParaRPr sz="135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87630">
                        <a:lnSpc>
                          <a:spcPct val="100000"/>
                        </a:lnSpc>
                        <a:spcBef>
                          <a:spcPts val="270"/>
                        </a:spcBef>
                      </a:pPr>
                      <a:r>
                        <a:rPr sz="1350" b="1" spc="-5" dirty="0">
                          <a:solidFill>
                            <a:srgbClr val="FFFFFF"/>
                          </a:solidFill>
                          <a:latin typeface="Calibri"/>
                          <a:cs typeface="Calibri"/>
                        </a:rPr>
                        <a:t>Ph</a:t>
                      </a:r>
                      <a:r>
                        <a:rPr sz="1350" b="1" dirty="0">
                          <a:solidFill>
                            <a:srgbClr val="FFFFFF"/>
                          </a:solidFill>
                          <a:latin typeface="Calibri"/>
                          <a:cs typeface="Calibri"/>
                        </a:rPr>
                        <a:t>ase</a:t>
                      </a:r>
                      <a:r>
                        <a:rPr sz="1350" b="1" spc="-45" dirty="0">
                          <a:solidFill>
                            <a:srgbClr val="FFFFFF"/>
                          </a:solidFill>
                          <a:latin typeface="Calibri"/>
                          <a:cs typeface="Calibri"/>
                        </a:rPr>
                        <a:t> </a:t>
                      </a:r>
                      <a:r>
                        <a:rPr sz="1350" b="1" dirty="0">
                          <a:solidFill>
                            <a:srgbClr val="FFFFFF"/>
                          </a:solidFill>
                          <a:latin typeface="Calibri"/>
                          <a:cs typeface="Calibri"/>
                        </a:rPr>
                        <a:t>t</a:t>
                      </a:r>
                      <a:r>
                        <a:rPr sz="1350" b="1" spc="-20" dirty="0">
                          <a:solidFill>
                            <a:srgbClr val="FFFFFF"/>
                          </a:solidFill>
                          <a:latin typeface="Calibri"/>
                          <a:cs typeface="Calibri"/>
                        </a:rPr>
                        <a:t>w</a:t>
                      </a:r>
                      <a:r>
                        <a:rPr sz="1350" b="1" dirty="0">
                          <a:solidFill>
                            <a:srgbClr val="FFFFFF"/>
                          </a:solidFill>
                          <a:latin typeface="Calibri"/>
                          <a:cs typeface="Calibri"/>
                        </a:rPr>
                        <a:t>o</a:t>
                      </a:r>
                      <a:endParaRPr sz="1350">
                        <a:latin typeface="Calibri"/>
                        <a:cs typeface="Calibri"/>
                      </a:endParaRPr>
                    </a:p>
                    <a:p>
                      <a:pPr marL="87630">
                        <a:lnSpc>
                          <a:spcPct val="100000"/>
                        </a:lnSpc>
                      </a:pPr>
                      <a:r>
                        <a:rPr sz="1350" b="1" spc="-5" dirty="0">
                          <a:solidFill>
                            <a:srgbClr val="FFFFFF"/>
                          </a:solidFill>
                          <a:latin typeface="Calibri"/>
                          <a:cs typeface="Calibri"/>
                        </a:rPr>
                        <a:t>International</a:t>
                      </a:r>
                      <a:endParaRPr sz="135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88265">
                        <a:lnSpc>
                          <a:spcPct val="100000"/>
                        </a:lnSpc>
                        <a:spcBef>
                          <a:spcPts val="270"/>
                        </a:spcBef>
                      </a:pPr>
                      <a:r>
                        <a:rPr sz="1350" b="1" dirty="0">
                          <a:solidFill>
                            <a:srgbClr val="FFFFFF"/>
                          </a:solidFill>
                          <a:latin typeface="Calibri"/>
                          <a:cs typeface="Calibri"/>
                        </a:rPr>
                        <a:t>Phase</a:t>
                      </a:r>
                      <a:r>
                        <a:rPr sz="1350" b="1" spc="-75" dirty="0">
                          <a:solidFill>
                            <a:srgbClr val="FFFFFF"/>
                          </a:solidFill>
                          <a:latin typeface="Calibri"/>
                          <a:cs typeface="Calibri"/>
                        </a:rPr>
                        <a:t> </a:t>
                      </a:r>
                      <a:r>
                        <a:rPr sz="1350" b="1" spc="-5" dirty="0">
                          <a:solidFill>
                            <a:srgbClr val="FFFFFF"/>
                          </a:solidFill>
                          <a:latin typeface="Calibri"/>
                          <a:cs typeface="Calibri"/>
                        </a:rPr>
                        <a:t>III</a:t>
                      </a:r>
                      <a:endParaRPr sz="1350">
                        <a:latin typeface="Calibri"/>
                        <a:cs typeface="Calibri"/>
                      </a:endParaRPr>
                    </a:p>
                    <a:p>
                      <a:pPr marL="88265">
                        <a:lnSpc>
                          <a:spcPct val="100000"/>
                        </a:lnSpc>
                      </a:pPr>
                      <a:r>
                        <a:rPr sz="1350" b="1" spc="-5" dirty="0">
                          <a:solidFill>
                            <a:srgbClr val="FFFFFF"/>
                          </a:solidFill>
                          <a:latin typeface="Calibri"/>
                          <a:cs typeface="Calibri"/>
                        </a:rPr>
                        <a:t>Multinational</a:t>
                      </a:r>
                      <a:endParaRPr sz="135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88265">
                        <a:lnSpc>
                          <a:spcPct val="100000"/>
                        </a:lnSpc>
                        <a:spcBef>
                          <a:spcPts val="270"/>
                        </a:spcBef>
                      </a:pPr>
                      <a:r>
                        <a:rPr sz="1350" b="1" spc="-5" dirty="0">
                          <a:solidFill>
                            <a:srgbClr val="FFFFFF"/>
                          </a:solidFill>
                          <a:latin typeface="Calibri"/>
                          <a:cs typeface="Calibri"/>
                        </a:rPr>
                        <a:t>Ph</a:t>
                      </a:r>
                      <a:r>
                        <a:rPr sz="1350" b="1" dirty="0">
                          <a:solidFill>
                            <a:srgbClr val="FFFFFF"/>
                          </a:solidFill>
                          <a:latin typeface="Calibri"/>
                          <a:cs typeface="Calibri"/>
                        </a:rPr>
                        <a:t>ase</a:t>
                      </a:r>
                      <a:r>
                        <a:rPr sz="1350" b="1" spc="-45" dirty="0">
                          <a:solidFill>
                            <a:srgbClr val="FFFFFF"/>
                          </a:solidFill>
                          <a:latin typeface="Calibri"/>
                          <a:cs typeface="Calibri"/>
                        </a:rPr>
                        <a:t> </a:t>
                      </a:r>
                      <a:r>
                        <a:rPr sz="1350" b="1" dirty="0">
                          <a:solidFill>
                            <a:srgbClr val="FFFFFF"/>
                          </a:solidFill>
                          <a:latin typeface="Calibri"/>
                          <a:cs typeface="Calibri"/>
                        </a:rPr>
                        <a:t>IV</a:t>
                      </a:r>
                      <a:endParaRPr sz="1350">
                        <a:latin typeface="Calibri"/>
                        <a:cs typeface="Calibri"/>
                      </a:endParaRPr>
                    </a:p>
                    <a:p>
                      <a:pPr marL="88265">
                        <a:lnSpc>
                          <a:spcPct val="100000"/>
                        </a:lnSpc>
                      </a:pPr>
                      <a:r>
                        <a:rPr sz="1350" b="1" dirty="0">
                          <a:solidFill>
                            <a:srgbClr val="FFFFFF"/>
                          </a:solidFill>
                          <a:latin typeface="Calibri"/>
                          <a:cs typeface="Calibri"/>
                        </a:rPr>
                        <a:t>Global</a:t>
                      </a:r>
                      <a:endParaRPr sz="135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extLst>
                  <a:ext uri="{0D108BD9-81ED-4DB2-BD59-A6C34878D82A}">
                    <a16:rowId xmlns:a16="http://schemas.microsoft.com/office/drawing/2014/main" val="10000"/>
                  </a:ext>
                </a:extLst>
              </a:tr>
              <a:tr h="370839">
                <a:tc>
                  <a:txBody>
                    <a:bodyPr/>
                    <a:lstStyle/>
                    <a:p>
                      <a:pPr marL="87630">
                        <a:lnSpc>
                          <a:spcPct val="100000"/>
                        </a:lnSpc>
                        <a:spcBef>
                          <a:spcPts val="275"/>
                        </a:spcBef>
                      </a:pPr>
                      <a:r>
                        <a:rPr sz="1350" dirty="0">
                          <a:latin typeface="Calibri"/>
                          <a:cs typeface="Calibri"/>
                        </a:rPr>
                        <a:t>Primary</a:t>
                      </a:r>
                      <a:r>
                        <a:rPr sz="1350" spc="-25" dirty="0">
                          <a:latin typeface="Calibri"/>
                          <a:cs typeface="Calibri"/>
                        </a:rPr>
                        <a:t> </a:t>
                      </a:r>
                      <a:r>
                        <a:rPr sz="1350" spc="-5" dirty="0">
                          <a:latin typeface="Calibri"/>
                          <a:cs typeface="Calibri"/>
                        </a:rPr>
                        <a:t>Orientation</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87630">
                        <a:lnSpc>
                          <a:spcPct val="100000"/>
                        </a:lnSpc>
                        <a:spcBef>
                          <a:spcPts val="275"/>
                        </a:spcBef>
                      </a:pPr>
                      <a:r>
                        <a:rPr sz="1350" spc="-5" dirty="0">
                          <a:latin typeface="Calibri"/>
                          <a:cs typeface="Calibri"/>
                        </a:rPr>
                        <a:t>Product/Service</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87630">
                        <a:lnSpc>
                          <a:spcPct val="100000"/>
                        </a:lnSpc>
                        <a:spcBef>
                          <a:spcPts val="275"/>
                        </a:spcBef>
                      </a:pPr>
                      <a:r>
                        <a:rPr sz="1350" spc="-15" dirty="0">
                          <a:latin typeface="Calibri"/>
                          <a:cs typeface="Calibri"/>
                        </a:rPr>
                        <a:t>Market</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88265">
                        <a:lnSpc>
                          <a:spcPct val="100000"/>
                        </a:lnSpc>
                        <a:spcBef>
                          <a:spcPts val="275"/>
                        </a:spcBef>
                      </a:pPr>
                      <a:r>
                        <a:rPr sz="1350" dirty="0">
                          <a:latin typeface="Calibri"/>
                          <a:cs typeface="Calibri"/>
                        </a:rPr>
                        <a:t>Price</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88265">
                        <a:lnSpc>
                          <a:spcPct val="100000"/>
                        </a:lnSpc>
                        <a:spcBef>
                          <a:spcPts val="275"/>
                        </a:spcBef>
                      </a:pPr>
                      <a:r>
                        <a:rPr sz="1350" spc="-10" dirty="0">
                          <a:latin typeface="Calibri"/>
                          <a:cs typeface="Calibri"/>
                        </a:rPr>
                        <a:t>Strategy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1"/>
                  </a:ext>
                </a:extLst>
              </a:tr>
              <a:tr h="502919">
                <a:tc>
                  <a:txBody>
                    <a:bodyPr/>
                    <a:lstStyle/>
                    <a:p>
                      <a:pPr marL="87630" marR="675005">
                        <a:lnSpc>
                          <a:spcPct val="100000"/>
                        </a:lnSpc>
                        <a:spcBef>
                          <a:spcPts val="275"/>
                        </a:spcBef>
                      </a:pPr>
                      <a:r>
                        <a:rPr sz="1350" spc="-10" dirty="0">
                          <a:latin typeface="Calibri"/>
                          <a:cs typeface="Calibri"/>
                        </a:rPr>
                        <a:t>Strategy </a:t>
                      </a:r>
                      <a:r>
                        <a:rPr sz="1350" spc="-5" dirty="0">
                          <a:latin typeface="Calibri"/>
                          <a:cs typeface="Calibri"/>
                        </a:rPr>
                        <a:t> p</a:t>
                      </a:r>
                      <a:r>
                        <a:rPr sz="1350" spc="-10" dirty="0">
                          <a:latin typeface="Calibri"/>
                          <a:cs typeface="Calibri"/>
                        </a:rPr>
                        <a:t>e</a:t>
                      </a:r>
                      <a:r>
                        <a:rPr sz="1350" spc="-30" dirty="0">
                          <a:latin typeface="Calibri"/>
                          <a:cs typeface="Calibri"/>
                        </a:rPr>
                        <a:t>r</a:t>
                      </a:r>
                      <a:r>
                        <a:rPr sz="1350" spc="-5" dirty="0">
                          <a:latin typeface="Calibri"/>
                          <a:cs typeface="Calibri"/>
                        </a:rPr>
                        <a:t>s</a:t>
                      </a:r>
                      <a:r>
                        <a:rPr sz="1350" spc="-10" dirty="0">
                          <a:latin typeface="Calibri"/>
                          <a:cs typeface="Calibri"/>
                        </a:rPr>
                        <a:t>p</a:t>
                      </a:r>
                      <a:r>
                        <a:rPr sz="1350" dirty="0">
                          <a:latin typeface="Calibri"/>
                          <a:cs typeface="Calibri"/>
                        </a:rPr>
                        <a:t>ecti</a:t>
                      </a:r>
                      <a:r>
                        <a:rPr sz="1350" spc="-15" dirty="0">
                          <a:latin typeface="Calibri"/>
                          <a:cs typeface="Calibri"/>
                        </a:rPr>
                        <a:t>v</a:t>
                      </a:r>
                      <a:r>
                        <a:rPr sz="1350" dirty="0">
                          <a:latin typeface="Calibri"/>
                          <a:cs typeface="Calibri"/>
                        </a:rPr>
                        <a:t>e</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7630">
                        <a:lnSpc>
                          <a:spcPct val="100000"/>
                        </a:lnSpc>
                        <a:spcBef>
                          <a:spcPts val="275"/>
                        </a:spcBef>
                      </a:pPr>
                      <a:r>
                        <a:rPr sz="1350" dirty="0">
                          <a:latin typeface="Calibri"/>
                          <a:cs typeface="Calibri"/>
                        </a:rPr>
                        <a:t>Domestic</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7630">
                        <a:lnSpc>
                          <a:spcPct val="100000"/>
                        </a:lnSpc>
                        <a:spcBef>
                          <a:spcPts val="275"/>
                        </a:spcBef>
                      </a:pPr>
                      <a:r>
                        <a:rPr sz="1350" spc="-5" dirty="0">
                          <a:latin typeface="Calibri"/>
                          <a:cs typeface="Calibri"/>
                        </a:rPr>
                        <a:t>Multidomestic</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8265">
                        <a:lnSpc>
                          <a:spcPct val="100000"/>
                        </a:lnSpc>
                        <a:spcBef>
                          <a:spcPts val="275"/>
                        </a:spcBef>
                      </a:pPr>
                      <a:r>
                        <a:rPr sz="1350" spc="-5" dirty="0">
                          <a:latin typeface="Calibri"/>
                          <a:cs typeface="Calibri"/>
                        </a:rPr>
                        <a:t>Multinational</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8265">
                        <a:lnSpc>
                          <a:spcPct val="100000"/>
                        </a:lnSpc>
                        <a:spcBef>
                          <a:spcPts val="275"/>
                        </a:spcBef>
                      </a:pPr>
                      <a:r>
                        <a:rPr sz="1350" dirty="0">
                          <a:latin typeface="Calibri"/>
                          <a:cs typeface="Calibri"/>
                        </a:rPr>
                        <a:t>Global</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2"/>
                  </a:ext>
                </a:extLst>
              </a:tr>
              <a:tr h="502920">
                <a:tc>
                  <a:txBody>
                    <a:bodyPr/>
                    <a:lstStyle/>
                    <a:p>
                      <a:pPr marL="87630">
                        <a:lnSpc>
                          <a:spcPct val="100000"/>
                        </a:lnSpc>
                        <a:spcBef>
                          <a:spcPts val="275"/>
                        </a:spcBef>
                      </a:pPr>
                      <a:r>
                        <a:rPr sz="1350" spc="-10" dirty="0">
                          <a:latin typeface="Calibri"/>
                          <a:cs typeface="Calibri"/>
                        </a:rPr>
                        <a:t>Perspective</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7630">
                        <a:lnSpc>
                          <a:spcPct val="100000"/>
                        </a:lnSpc>
                        <a:spcBef>
                          <a:spcPts val="275"/>
                        </a:spcBef>
                      </a:pPr>
                      <a:r>
                        <a:rPr sz="1350" dirty="0">
                          <a:latin typeface="Calibri"/>
                          <a:cs typeface="Calibri"/>
                        </a:rPr>
                        <a:t>Ethnocentric</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7630" marR="522605">
                        <a:lnSpc>
                          <a:spcPct val="100000"/>
                        </a:lnSpc>
                        <a:spcBef>
                          <a:spcPts val="275"/>
                        </a:spcBef>
                      </a:pPr>
                      <a:r>
                        <a:rPr sz="1350" spc="-30" dirty="0">
                          <a:latin typeface="Calibri"/>
                          <a:cs typeface="Calibri"/>
                        </a:rPr>
                        <a:t>P</a:t>
                      </a:r>
                      <a:r>
                        <a:rPr sz="1350" dirty="0">
                          <a:latin typeface="Calibri"/>
                          <a:cs typeface="Calibri"/>
                        </a:rPr>
                        <a:t>ol</a:t>
                      </a:r>
                      <a:r>
                        <a:rPr sz="1350" spc="-15" dirty="0">
                          <a:latin typeface="Calibri"/>
                          <a:cs typeface="Calibri"/>
                        </a:rPr>
                        <a:t>y</a:t>
                      </a:r>
                      <a:r>
                        <a:rPr sz="1350" dirty="0">
                          <a:latin typeface="Calibri"/>
                          <a:cs typeface="Calibri"/>
                        </a:rPr>
                        <a:t>ce</a:t>
                      </a:r>
                      <a:r>
                        <a:rPr sz="1350" spc="-20" dirty="0">
                          <a:latin typeface="Calibri"/>
                          <a:cs typeface="Calibri"/>
                        </a:rPr>
                        <a:t>n</a:t>
                      </a:r>
                      <a:r>
                        <a:rPr sz="1350" dirty="0">
                          <a:latin typeface="Calibri"/>
                          <a:cs typeface="Calibri"/>
                        </a:rPr>
                        <a:t>tric</a:t>
                      </a:r>
                      <a:r>
                        <a:rPr sz="1350" spc="-10" dirty="0">
                          <a:latin typeface="Calibri"/>
                          <a:cs typeface="Calibri"/>
                        </a:rPr>
                        <a:t> </a:t>
                      </a:r>
                      <a:r>
                        <a:rPr sz="1350" dirty="0">
                          <a:latin typeface="Calibri"/>
                          <a:cs typeface="Calibri"/>
                        </a:rPr>
                        <a:t>or  </a:t>
                      </a:r>
                      <a:r>
                        <a:rPr sz="1350" spc="-5" dirty="0">
                          <a:latin typeface="Calibri"/>
                          <a:cs typeface="Calibri"/>
                        </a:rPr>
                        <a:t>Regiocentric</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8265">
                        <a:lnSpc>
                          <a:spcPct val="100000"/>
                        </a:lnSpc>
                        <a:spcBef>
                          <a:spcPts val="275"/>
                        </a:spcBef>
                      </a:pPr>
                      <a:r>
                        <a:rPr sz="1350" spc="-5" dirty="0">
                          <a:latin typeface="Calibri"/>
                          <a:cs typeface="Calibri"/>
                        </a:rPr>
                        <a:t>Multinational</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8265">
                        <a:lnSpc>
                          <a:spcPct val="100000"/>
                        </a:lnSpc>
                        <a:spcBef>
                          <a:spcPts val="275"/>
                        </a:spcBef>
                      </a:pPr>
                      <a:r>
                        <a:rPr sz="1350" spc="-5" dirty="0">
                          <a:latin typeface="Calibri"/>
                          <a:cs typeface="Calibri"/>
                        </a:rPr>
                        <a:t>Global/Multicentric</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3"/>
                  </a:ext>
                </a:extLst>
              </a:tr>
              <a:tr h="944880">
                <a:tc>
                  <a:txBody>
                    <a:bodyPr/>
                    <a:lstStyle/>
                    <a:p>
                      <a:pPr marL="91440">
                        <a:lnSpc>
                          <a:spcPct val="100000"/>
                        </a:lnSpc>
                        <a:spcBef>
                          <a:spcPts val="270"/>
                        </a:spcBef>
                      </a:pPr>
                      <a:r>
                        <a:rPr sz="1400" spc="-10" dirty="0">
                          <a:latin typeface="Calibri"/>
                          <a:cs typeface="Calibri"/>
                        </a:rPr>
                        <a:t>Strategy</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marR="267335">
                        <a:lnSpc>
                          <a:spcPct val="100000"/>
                        </a:lnSpc>
                        <a:spcBef>
                          <a:spcPts val="270"/>
                        </a:spcBef>
                      </a:pPr>
                      <a:r>
                        <a:rPr sz="1400" dirty="0">
                          <a:latin typeface="Calibri"/>
                          <a:cs typeface="Calibri"/>
                        </a:rPr>
                        <a:t>Allow </a:t>
                      </a:r>
                      <a:r>
                        <a:rPr sz="1400" spc="-5" dirty="0">
                          <a:latin typeface="Calibri"/>
                          <a:cs typeface="Calibri"/>
                        </a:rPr>
                        <a:t>foreign </a:t>
                      </a:r>
                      <a:r>
                        <a:rPr sz="1400" dirty="0">
                          <a:latin typeface="Calibri"/>
                          <a:cs typeface="Calibri"/>
                        </a:rPr>
                        <a:t> </a:t>
                      </a:r>
                      <a:r>
                        <a:rPr sz="1400" spc="-5" dirty="0">
                          <a:latin typeface="Calibri"/>
                          <a:cs typeface="Calibri"/>
                        </a:rPr>
                        <a:t>clients </a:t>
                      </a:r>
                      <a:r>
                        <a:rPr sz="1400" spc="-10" dirty="0">
                          <a:latin typeface="Calibri"/>
                          <a:cs typeface="Calibri"/>
                        </a:rPr>
                        <a:t>to buy </a:t>
                      </a:r>
                      <a:r>
                        <a:rPr sz="1400" spc="-5" dirty="0">
                          <a:latin typeface="Calibri"/>
                          <a:cs typeface="Calibri"/>
                        </a:rPr>
                        <a:t> </a:t>
                      </a:r>
                      <a:r>
                        <a:rPr sz="1400" spc="-10" dirty="0">
                          <a:latin typeface="Calibri"/>
                          <a:cs typeface="Calibri"/>
                        </a:rPr>
                        <a:t>p</a:t>
                      </a:r>
                      <a:r>
                        <a:rPr sz="1400" spc="-25" dirty="0">
                          <a:latin typeface="Calibri"/>
                          <a:cs typeface="Calibri"/>
                        </a:rPr>
                        <a:t>r</a:t>
                      </a:r>
                      <a:r>
                        <a:rPr sz="1400" spc="-5" dirty="0">
                          <a:latin typeface="Calibri"/>
                          <a:cs typeface="Calibri"/>
                        </a:rPr>
                        <a:t>od</a:t>
                      </a:r>
                      <a:r>
                        <a:rPr sz="1400" spc="-10" dirty="0">
                          <a:latin typeface="Calibri"/>
                          <a:cs typeface="Calibri"/>
                        </a:rPr>
                        <a:t>uc</a:t>
                      </a:r>
                      <a:r>
                        <a:rPr sz="1400" dirty="0">
                          <a:latin typeface="Calibri"/>
                          <a:cs typeface="Calibri"/>
                        </a:rPr>
                        <a:t>ts</a:t>
                      </a:r>
                      <a:r>
                        <a:rPr sz="1400" spc="-30" dirty="0">
                          <a:latin typeface="Calibri"/>
                          <a:cs typeface="Calibri"/>
                        </a:rPr>
                        <a:t>/</a:t>
                      </a:r>
                      <a:r>
                        <a:rPr sz="1400" spc="-5" dirty="0">
                          <a:latin typeface="Calibri"/>
                          <a:cs typeface="Calibri"/>
                        </a:rPr>
                        <a:t>se</a:t>
                      </a:r>
                      <a:r>
                        <a:rPr sz="1400" spc="10" dirty="0">
                          <a:latin typeface="Calibri"/>
                          <a:cs typeface="Calibri"/>
                        </a:rPr>
                        <a:t>r</a:t>
                      </a:r>
                      <a:r>
                        <a:rPr sz="1400" dirty="0">
                          <a:latin typeface="Calibri"/>
                          <a:cs typeface="Calibri"/>
                        </a:rPr>
                        <a:t>vice</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marR="124460">
                        <a:lnSpc>
                          <a:spcPct val="100000"/>
                        </a:lnSpc>
                        <a:spcBef>
                          <a:spcPts val="270"/>
                        </a:spcBef>
                      </a:pPr>
                      <a:r>
                        <a:rPr sz="1400" spc="-10" dirty="0">
                          <a:latin typeface="Calibri"/>
                          <a:cs typeface="Calibri"/>
                        </a:rPr>
                        <a:t>Increase market </a:t>
                      </a:r>
                      <a:r>
                        <a:rPr sz="1400" spc="-5" dirty="0">
                          <a:latin typeface="Calibri"/>
                          <a:cs typeface="Calibri"/>
                        </a:rPr>
                        <a:t> </a:t>
                      </a:r>
                      <a:r>
                        <a:rPr sz="1400" spc="-10" dirty="0">
                          <a:latin typeface="Calibri"/>
                          <a:cs typeface="Calibri"/>
                        </a:rPr>
                        <a:t>internationally, </a:t>
                      </a:r>
                      <a:r>
                        <a:rPr sz="1400" spc="-5" dirty="0">
                          <a:latin typeface="Calibri"/>
                          <a:cs typeface="Calibri"/>
                        </a:rPr>
                        <a:t> </a:t>
                      </a:r>
                      <a:r>
                        <a:rPr sz="1400" spc="-10" dirty="0">
                          <a:latin typeface="Calibri"/>
                          <a:cs typeface="Calibri"/>
                        </a:rPr>
                        <a:t>transfer </a:t>
                      </a:r>
                      <a:r>
                        <a:rPr sz="1400" spc="-5" dirty="0">
                          <a:latin typeface="Calibri"/>
                          <a:cs typeface="Calibri"/>
                        </a:rPr>
                        <a:t> technology</a:t>
                      </a:r>
                      <a:r>
                        <a:rPr sz="1400" spc="-55" dirty="0">
                          <a:latin typeface="Calibri"/>
                          <a:cs typeface="Calibri"/>
                        </a:rPr>
                        <a:t> </a:t>
                      </a:r>
                      <a:r>
                        <a:rPr sz="1400" spc="-10" dirty="0">
                          <a:latin typeface="Calibri"/>
                          <a:cs typeface="Calibri"/>
                        </a:rPr>
                        <a:t>abroad</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marR="306705">
                        <a:lnSpc>
                          <a:spcPct val="100000"/>
                        </a:lnSpc>
                        <a:spcBef>
                          <a:spcPts val="270"/>
                        </a:spcBef>
                      </a:pPr>
                      <a:r>
                        <a:rPr sz="1400" spc="-5" dirty="0">
                          <a:latin typeface="Calibri"/>
                          <a:cs typeface="Calibri"/>
                        </a:rPr>
                        <a:t>S</a:t>
                      </a:r>
                      <a:r>
                        <a:rPr sz="1400" spc="5" dirty="0">
                          <a:latin typeface="Calibri"/>
                          <a:cs typeface="Calibri"/>
                        </a:rPr>
                        <a:t>o</a:t>
                      </a:r>
                      <a:r>
                        <a:rPr sz="1400" spc="-10" dirty="0">
                          <a:latin typeface="Calibri"/>
                          <a:cs typeface="Calibri"/>
                        </a:rPr>
                        <a:t>u</a:t>
                      </a:r>
                      <a:r>
                        <a:rPr sz="1400" spc="-25" dirty="0">
                          <a:latin typeface="Calibri"/>
                          <a:cs typeface="Calibri"/>
                        </a:rPr>
                        <a:t>r</a:t>
                      </a:r>
                      <a:r>
                        <a:rPr sz="1400" spc="-10" dirty="0">
                          <a:latin typeface="Calibri"/>
                          <a:cs typeface="Calibri"/>
                        </a:rPr>
                        <a:t>c</a:t>
                      </a:r>
                      <a:r>
                        <a:rPr sz="1400" dirty="0">
                          <a:latin typeface="Calibri"/>
                          <a:cs typeface="Calibri"/>
                        </a:rPr>
                        <a:t>e,</a:t>
                      </a:r>
                      <a:r>
                        <a:rPr sz="1400" spc="-25" dirty="0">
                          <a:latin typeface="Calibri"/>
                          <a:cs typeface="Calibri"/>
                        </a:rPr>
                        <a:t> </a:t>
                      </a:r>
                      <a:r>
                        <a:rPr sz="1400" spc="-10" dirty="0">
                          <a:latin typeface="Calibri"/>
                          <a:cs typeface="Calibri"/>
                        </a:rPr>
                        <a:t>p</a:t>
                      </a:r>
                      <a:r>
                        <a:rPr sz="1400" spc="-25" dirty="0">
                          <a:latin typeface="Calibri"/>
                          <a:cs typeface="Calibri"/>
                        </a:rPr>
                        <a:t>r</a:t>
                      </a:r>
                      <a:r>
                        <a:rPr sz="1400" spc="-5" dirty="0">
                          <a:latin typeface="Calibri"/>
                          <a:cs typeface="Calibri"/>
                        </a:rPr>
                        <a:t>od</a:t>
                      </a:r>
                      <a:r>
                        <a:rPr sz="1400" spc="-10" dirty="0">
                          <a:latin typeface="Calibri"/>
                          <a:cs typeface="Calibri"/>
                        </a:rPr>
                        <a:t>uc</a:t>
                      </a:r>
                      <a:r>
                        <a:rPr sz="1400" dirty="0">
                          <a:latin typeface="Calibri"/>
                          <a:cs typeface="Calibri"/>
                        </a:rPr>
                        <a:t>e  </a:t>
                      </a:r>
                      <a:r>
                        <a:rPr sz="1400" spc="-5" dirty="0">
                          <a:latin typeface="Calibri"/>
                          <a:cs typeface="Calibri"/>
                        </a:rPr>
                        <a:t>and </a:t>
                      </a:r>
                      <a:r>
                        <a:rPr sz="1400" spc="-15" dirty="0">
                          <a:latin typeface="Calibri"/>
                          <a:cs typeface="Calibri"/>
                        </a:rPr>
                        <a:t>market </a:t>
                      </a:r>
                      <a:r>
                        <a:rPr sz="1400" spc="-10" dirty="0">
                          <a:latin typeface="Calibri"/>
                          <a:cs typeface="Calibri"/>
                        </a:rPr>
                        <a:t> </a:t>
                      </a:r>
                      <a:r>
                        <a:rPr sz="1400" spc="-5" dirty="0">
                          <a:latin typeface="Calibri"/>
                          <a:cs typeface="Calibri"/>
                        </a:rPr>
                        <a:t>internationally</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marR="617220">
                        <a:lnSpc>
                          <a:spcPct val="100000"/>
                        </a:lnSpc>
                        <a:spcBef>
                          <a:spcPts val="270"/>
                        </a:spcBef>
                      </a:pPr>
                      <a:r>
                        <a:rPr sz="1400" dirty="0">
                          <a:latin typeface="Calibri"/>
                          <a:cs typeface="Calibri"/>
                        </a:rPr>
                        <a:t>Gain</a:t>
                      </a:r>
                      <a:r>
                        <a:rPr sz="1400" spc="-50" dirty="0">
                          <a:latin typeface="Calibri"/>
                          <a:cs typeface="Calibri"/>
                        </a:rPr>
                        <a:t> </a:t>
                      </a:r>
                      <a:r>
                        <a:rPr sz="1400" spc="-5" dirty="0">
                          <a:latin typeface="Calibri"/>
                          <a:cs typeface="Calibri"/>
                        </a:rPr>
                        <a:t>global, </a:t>
                      </a:r>
                      <a:r>
                        <a:rPr sz="1400" spc="-300" dirty="0">
                          <a:latin typeface="Calibri"/>
                          <a:cs typeface="Calibri"/>
                        </a:rPr>
                        <a:t> </a:t>
                      </a:r>
                      <a:r>
                        <a:rPr sz="1400" spc="-10" dirty="0">
                          <a:latin typeface="Calibri"/>
                          <a:cs typeface="Calibri"/>
                        </a:rPr>
                        <a:t>strategic, </a:t>
                      </a:r>
                      <a:r>
                        <a:rPr sz="1400" spc="-5" dirty="0">
                          <a:latin typeface="Calibri"/>
                          <a:cs typeface="Calibri"/>
                        </a:rPr>
                        <a:t> </a:t>
                      </a:r>
                      <a:r>
                        <a:rPr sz="1400" spc="-20" dirty="0">
                          <a:latin typeface="Calibri"/>
                          <a:cs typeface="Calibri"/>
                        </a:rPr>
                        <a:t>c</a:t>
                      </a:r>
                      <a:r>
                        <a:rPr sz="1400" spc="5" dirty="0">
                          <a:latin typeface="Calibri"/>
                          <a:cs typeface="Calibri"/>
                        </a:rPr>
                        <a:t>o</a:t>
                      </a:r>
                      <a:r>
                        <a:rPr sz="1400" dirty="0">
                          <a:latin typeface="Calibri"/>
                          <a:cs typeface="Calibri"/>
                        </a:rPr>
                        <a:t>m</a:t>
                      </a:r>
                      <a:r>
                        <a:rPr sz="1400" spc="-10" dirty="0">
                          <a:latin typeface="Calibri"/>
                          <a:cs typeface="Calibri"/>
                        </a:rPr>
                        <a:t>p</a:t>
                      </a:r>
                      <a:r>
                        <a:rPr sz="1400" spc="-15" dirty="0">
                          <a:latin typeface="Calibri"/>
                          <a:cs typeface="Calibri"/>
                        </a:rPr>
                        <a:t>e</a:t>
                      </a:r>
                      <a:r>
                        <a:rPr sz="1400" dirty="0">
                          <a:latin typeface="Calibri"/>
                          <a:cs typeface="Calibri"/>
                        </a:rPr>
                        <a:t>titi</a:t>
                      </a:r>
                      <a:r>
                        <a:rPr sz="1400" spc="-15" dirty="0">
                          <a:latin typeface="Calibri"/>
                          <a:cs typeface="Calibri"/>
                        </a:rPr>
                        <a:t>v</a:t>
                      </a:r>
                      <a:r>
                        <a:rPr sz="1400" dirty="0">
                          <a:latin typeface="Calibri"/>
                          <a:cs typeface="Calibri"/>
                        </a:rPr>
                        <a:t>e  </a:t>
                      </a:r>
                      <a:r>
                        <a:rPr sz="1400" spc="-10" dirty="0">
                          <a:latin typeface="Calibri"/>
                          <a:cs typeface="Calibri"/>
                        </a:rPr>
                        <a:t>advantage</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4"/>
                  </a:ext>
                </a:extLst>
              </a:tr>
              <a:tr h="502919">
                <a:tc>
                  <a:txBody>
                    <a:bodyPr/>
                    <a:lstStyle/>
                    <a:p>
                      <a:pPr marL="87630" marR="601980">
                        <a:lnSpc>
                          <a:spcPct val="100000"/>
                        </a:lnSpc>
                        <a:spcBef>
                          <a:spcPts val="275"/>
                        </a:spcBef>
                      </a:pPr>
                      <a:r>
                        <a:rPr sz="1350" spc="-10" dirty="0">
                          <a:latin typeface="Calibri"/>
                          <a:cs typeface="Calibri"/>
                        </a:rPr>
                        <a:t>Strategic </a:t>
                      </a:r>
                      <a:r>
                        <a:rPr sz="1350" spc="-5" dirty="0">
                          <a:latin typeface="Calibri"/>
                          <a:cs typeface="Calibri"/>
                        </a:rPr>
                        <a:t> </a:t>
                      </a:r>
                      <a:r>
                        <a:rPr sz="1350" dirty="0">
                          <a:latin typeface="Calibri"/>
                          <a:cs typeface="Calibri"/>
                        </a:rPr>
                        <a:t>as</a:t>
                      </a:r>
                      <a:r>
                        <a:rPr sz="1350" spc="-10" dirty="0">
                          <a:latin typeface="Calibri"/>
                          <a:cs typeface="Calibri"/>
                        </a:rPr>
                        <a:t>s</a:t>
                      </a:r>
                      <a:r>
                        <a:rPr sz="1350" spc="-5" dirty="0">
                          <a:latin typeface="Calibri"/>
                          <a:cs typeface="Calibri"/>
                        </a:rPr>
                        <a:t>u</a:t>
                      </a:r>
                      <a:r>
                        <a:rPr sz="1350" spc="-10" dirty="0">
                          <a:latin typeface="Calibri"/>
                          <a:cs typeface="Calibri"/>
                        </a:rPr>
                        <a:t>m</a:t>
                      </a:r>
                      <a:r>
                        <a:rPr sz="1350" spc="-5" dirty="0">
                          <a:latin typeface="Calibri"/>
                          <a:cs typeface="Calibri"/>
                        </a:rPr>
                        <a:t>ptions</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7630" marR="116205">
                        <a:lnSpc>
                          <a:spcPct val="100000"/>
                        </a:lnSpc>
                        <a:spcBef>
                          <a:spcPts val="275"/>
                        </a:spcBef>
                      </a:pPr>
                      <a:r>
                        <a:rPr sz="1350" spc="-5" dirty="0">
                          <a:latin typeface="Calibri"/>
                          <a:cs typeface="Calibri"/>
                        </a:rPr>
                        <a:t>“One</a:t>
                      </a:r>
                      <a:r>
                        <a:rPr sz="1350" spc="-30" dirty="0">
                          <a:latin typeface="Calibri"/>
                          <a:cs typeface="Calibri"/>
                        </a:rPr>
                        <a:t> </a:t>
                      </a:r>
                      <a:r>
                        <a:rPr sz="1350" dirty="0">
                          <a:latin typeface="Calibri"/>
                          <a:cs typeface="Calibri"/>
                        </a:rPr>
                        <a:t>way”</a:t>
                      </a:r>
                      <a:r>
                        <a:rPr sz="1350" spc="-30" dirty="0">
                          <a:latin typeface="Calibri"/>
                          <a:cs typeface="Calibri"/>
                        </a:rPr>
                        <a:t> </a:t>
                      </a:r>
                      <a:r>
                        <a:rPr sz="1350" spc="5" dirty="0">
                          <a:latin typeface="Calibri"/>
                          <a:cs typeface="Calibri"/>
                        </a:rPr>
                        <a:t>or</a:t>
                      </a:r>
                      <a:r>
                        <a:rPr sz="1350" spc="-35" dirty="0">
                          <a:latin typeface="Calibri"/>
                          <a:cs typeface="Calibri"/>
                        </a:rPr>
                        <a:t> </a:t>
                      </a:r>
                      <a:r>
                        <a:rPr sz="1350" spc="-15" dirty="0">
                          <a:latin typeface="Calibri"/>
                          <a:cs typeface="Calibri"/>
                        </a:rPr>
                        <a:t>“one- </a:t>
                      </a:r>
                      <a:r>
                        <a:rPr sz="1350" spc="-290" dirty="0">
                          <a:latin typeface="Calibri"/>
                          <a:cs typeface="Calibri"/>
                        </a:rPr>
                        <a:t> </a:t>
                      </a:r>
                      <a:r>
                        <a:rPr sz="1350" spc="-5" dirty="0">
                          <a:latin typeface="Calibri"/>
                          <a:cs typeface="Calibri"/>
                        </a:rPr>
                        <a:t>best</a:t>
                      </a:r>
                      <a:r>
                        <a:rPr sz="1350" spc="-10" dirty="0">
                          <a:latin typeface="Calibri"/>
                          <a:cs typeface="Calibri"/>
                        </a:rPr>
                        <a:t> </a:t>
                      </a:r>
                      <a:r>
                        <a:rPr sz="1350" dirty="0">
                          <a:latin typeface="Calibri"/>
                          <a:cs typeface="Calibri"/>
                        </a:rPr>
                        <a:t>way”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7630">
                        <a:lnSpc>
                          <a:spcPct val="100000"/>
                        </a:lnSpc>
                        <a:spcBef>
                          <a:spcPts val="275"/>
                        </a:spcBef>
                      </a:pPr>
                      <a:r>
                        <a:rPr sz="1350" spc="-5" dirty="0">
                          <a:latin typeface="Calibri"/>
                          <a:cs typeface="Calibri"/>
                        </a:rPr>
                        <a:t>“Many-best</a:t>
                      </a:r>
                      <a:r>
                        <a:rPr sz="1350" spc="-60" dirty="0">
                          <a:latin typeface="Calibri"/>
                          <a:cs typeface="Calibri"/>
                        </a:rPr>
                        <a:t> </a:t>
                      </a:r>
                      <a:r>
                        <a:rPr sz="1350" spc="-15" dirty="0">
                          <a:latin typeface="Calibri"/>
                          <a:cs typeface="Calibri"/>
                        </a:rPr>
                        <a:t>ways”</a:t>
                      </a:r>
                      <a:endParaRPr sz="1350">
                        <a:latin typeface="Calibri"/>
                        <a:cs typeface="Calibri"/>
                      </a:endParaRPr>
                    </a:p>
                    <a:p>
                      <a:pPr marL="87630">
                        <a:lnSpc>
                          <a:spcPct val="100000"/>
                        </a:lnSpc>
                      </a:pPr>
                      <a:r>
                        <a:rPr sz="1350" spc="-5" dirty="0">
                          <a:latin typeface="Calibri"/>
                          <a:cs typeface="Calibri"/>
                        </a:rPr>
                        <a:t>Equifinality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8265" marR="344170">
                        <a:lnSpc>
                          <a:spcPct val="100000"/>
                        </a:lnSpc>
                        <a:spcBef>
                          <a:spcPts val="275"/>
                        </a:spcBef>
                      </a:pPr>
                      <a:r>
                        <a:rPr sz="1350" spc="-20" dirty="0">
                          <a:latin typeface="Calibri"/>
                          <a:cs typeface="Calibri"/>
                        </a:rPr>
                        <a:t>“</a:t>
                      </a:r>
                      <a:r>
                        <a:rPr sz="1350" spc="-5" dirty="0">
                          <a:latin typeface="Calibri"/>
                          <a:cs typeface="Calibri"/>
                        </a:rPr>
                        <a:t>One</a:t>
                      </a:r>
                      <a:r>
                        <a:rPr sz="1350" dirty="0">
                          <a:latin typeface="Calibri"/>
                          <a:cs typeface="Calibri"/>
                        </a:rPr>
                        <a:t>-le</a:t>
                      </a:r>
                      <a:r>
                        <a:rPr sz="1350" spc="-5" dirty="0">
                          <a:latin typeface="Calibri"/>
                          <a:cs typeface="Calibri"/>
                        </a:rPr>
                        <a:t>a</a:t>
                      </a:r>
                      <a:r>
                        <a:rPr sz="1350" spc="-15" dirty="0">
                          <a:latin typeface="Calibri"/>
                          <a:cs typeface="Calibri"/>
                        </a:rPr>
                        <a:t>s</a:t>
                      </a:r>
                      <a:r>
                        <a:rPr sz="1350" dirty="0">
                          <a:latin typeface="Calibri"/>
                          <a:cs typeface="Calibri"/>
                        </a:rPr>
                        <a:t>t-</a:t>
                      </a:r>
                      <a:r>
                        <a:rPr sz="1350" spc="-10" dirty="0">
                          <a:latin typeface="Calibri"/>
                          <a:cs typeface="Calibri"/>
                        </a:rPr>
                        <a:t>c</a:t>
                      </a:r>
                      <a:r>
                        <a:rPr sz="1350" dirty="0">
                          <a:latin typeface="Calibri"/>
                          <a:cs typeface="Calibri"/>
                        </a:rPr>
                        <a:t>o</a:t>
                      </a:r>
                      <a:r>
                        <a:rPr sz="1350" spc="-15" dirty="0">
                          <a:latin typeface="Calibri"/>
                          <a:cs typeface="Calibri"/>
                        </a:rPr>
                        <a:t>s</a:t>
                      </a:r>
                      <a:r>
                        <a:rPr sz="1350" dirty="0">
                          <a:latin typeface="Calibri"/>
                          <a:cs typeface="Calibri"/>
                        </a:rPr>
                        <a:t>t-  way”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88265">
                        <a:lnSpc>
                          <a:spcPct val="100000"/>
                        </a:lnSpc>
                        <a:spcBef>
                          <a:spcPts val="275"/>
                        </a:spcBef>
                      </a:pPr>
                      <a:r>
                        <a:rPr sz="1350" spc="-10" dirty="0">
                          <a:latin typeface="Calibri"/>
                          <a:cs typeface="Calibri"/>
                        </a:rPr>
                        <a:t>“Many-best-ways”</a:t>
                      </a:r>
                      <a:endParaRPr sz="1350">
                        <a:latin typeface="Calibri"/>
                        <a:cs typeface="Calibri"/>
                      </a:endParaRPr>
                    </a:p>
                    <a:p>
                      <a:pPr marL="88265">
                        <a:lnSpc>
                          <a:spcPct val="100000"/>
                        </a:lnSpc>
                      </a:pPr>
                      <a:r>
                        <a:rPr sz="1350" spc="-5" dirty="0">
                          <a:latin typeface="Calibri"/>
                          <a:cs typeface="Calibri"/>
                        </a:rPr>
                        <a:t>simultaneously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5"/>
                  </a:ext>
                </a:extLst>
              </a:tr>
              <a:tr h="502919">
                <a:tc>
                  <a:txBody>
                    <a:bodyPr/>
                    <a:lstStyle/>
                    <a:p>
                      <a:pPr marL="87630">
                        <a:lnSpc>
                          <a:spcPct val="100000"/>
                        </a:lnSpc>
                        <a:spcBef>
                          <a:spcPts val="275"/>
                        </a:spcBef>
                      </a:pPr>
                      <a:r>
                        <a:rPr sz="1350" spc="-5" dirty="0">
                          <a:latin typeface="Calibri"/>
                          <a:cs typeface="Calibri"/>
                        </a:rPr>
                        <a:t>Cultural</a:t>
                      </a:r>
                      <a:r>
                        <a:rPr sz="1350" spc="-20" dirty="0">
                          <a:latin typeface="Calibri"/>
                          <a:cs typeface="Calibri"/>
                        </a:rPr>
                        <a:t> </a:t>
                      </a:r>
                      <a:r>
                        <a:rPr sz="1350" spc="-5" dirty="0">
                          <a:latin typeface="Calibri"/>
                          <a:cs typeface="Calibri"/>
                        </a:rPr>
                        <a:t>sensitivity</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7630">
                        <a:lnSpc>
                          <a:spcPct val="100000"/>
                        </a:lnSpc>
                        <a:spcBef>
                          <a:spcPts val="275"/>
                        </a:spcBef>
                      </a:pPr>
                      <a:r>
                        <a:rPr sz="1350" spc="-5" dirty="0">
                          <a:latin typeface="Calibri"/>
                          <a:cs typeface="Calibri"/>
                        </a:rPr>
                        <a:t>Unimportant</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7630">
                        <a:lnSpc>
                          <a:spcPct val="100000"/>
                        </a:lnSpc>
                        <a:spcBef>
                          <a:spcPts val="275"/>
                        </a:spcBef>
                      </a:pPr>
                      <a:r>
                        <a:rPr sz="1350" spc="-20" dirty="0">
                          <a:latin typeface="Calibri"/>
                          <a:cs typeface="Calibri"/>
                        </a:rPr>
                        <a:t>Very</a:t>
                      </a:r>
                      <a:r>
                        <a:rPr sz="1350" spc="-35" dirty="0">
                          <a:latin typeface="Calibri"/>
                          <a:cs typeface="Calibri"/>
                        </a:rPr>
                        <a:t> </a:t>
                      </a:r>
                      <a:r>
                        <a:rPr sz="1350" spc="-5" dirty="0">
                          <a:latin typeface="Calibri"/>
                          <a:cs typeface="Calibri"/>
                        </a:rPr>
                        <a:t>Important</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8265">
                        <a:lnSpc>
                          <a:spcPct val="100000"/>
                        </a:lnSpc>
                        <a:spcBef>
                          <a:spcPts val="275"/>
                        </a:spcBef>
                      </a:pPr>
                      <a:r>
                        <a:rPr sz="1350" spc="-5" dirty="0">
                          <a:latin typeface="Calibri"/>
                          <a:cs typeface="Calibri"/>
                        </a:rPr>
                        <a:t>Somewhat</a:t>
                      </a:r>
                      <a:endParaRPr sz="1350">
                        <a:latin typeface="Calibri"/>
                        <a:cs typeface="Calibri"/>
                      </a:endParaRPr>
                    </a:p>
                    <a:p>
                      <a:pPr marL="88265">
                        <a:lnSpc>
                          <a:spcPct val="100000"/>
                        </a:lnSpc>
                      </a:pPr>
                      <a:r>
                        <a:rPr sz="1350" spc="-5" dirty="0">
                          <a:latin typeface="Calibri"/>
                          <a:cs typeface="Calibri"/>
                        </a:rPr>
                        <a:t>Important</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88265">
                        <a:lnSpc>
                          <a:spcPct val="100000"/>
                        </a:lnSpc>
                        <a:spcBef>
                          <a:spcPts val="275"/>
                        </a:spcBef>
                      </a:pPr>
                      <a:r>
                        <a:rPr sz="1350" spc="-5" dirty="0">
                          <a:latin typeface="Calibri"/>
                          <a:cs typeface="Calibri"/>
                        </a:rPr>
                        <a:t>Critically</a:t>
                      </a:r>
                      <a:r>
                        <a:rPr sz="1350" spc="-20" dirty="0">
                          <a:latin typeface="Calibri"/>
                          <a:cs typeface="Calibri"/>
                        </a:rPr>
                        <a:t> </a:t>
                      </a:r>
                      <a:r>
                        <a:rPr sz="1350" spc="-5" dirty="0">
                          <a:latin typeface="Calibri"/>
                          <a:cs typeface="Calibri"/>
                        </a:rPr>
                        <a:t>Important</a:t>
                      </a:r>
                      <a:endParaRPr sz="135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6"/>
                  </a:ext>
                </a:extLst>
              </a:tr>
            </a:tbl>
          </a:graphicData>
        </a:graphic>
      </p:graphicFrame>
      <p:sp>
        <p:nvSpPr>
          <p:cNvPr id="4" name="object 4"/>
          <p:cNvSpPr txBox="1"/>
          <p:nvPr/>
        </p:nvSpPr>
        <p:spPr>
          <a:xfrm>
            <a:off x="4867402" y="5566359"/>
            <a:ext cx="2254250"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Calibri"/>
                <a:cs typeface="Calibri"/>
              </a:rPr>
              <a:t>Adler</a:t>
            </a:r>
            <a:r>
              <a:rPr sz="1800" b="1" spc="-55" dirty="0">
                <a:latin typeface="Calibri"/>
                <a:cs typeface="Calibri"/>
              </a:rPr>
              <a:t> </a:t>
            </a:r>
            <a:r>
              <a:rPr sz="1800" b="1" dirty="0">
                <a:latin typeface="Calibri"/>
                <a:cs typeface="Calibri"/>
              </a:rPr>
              <a:t>and</a:t>
            </a:r>
            <a:r>
              <a:rPr sz="1800" b="1" spc="-20" dirty="0">
                <a:latin typeface="Calibri"/>
                <a:cs typeface="Calibri"/>
              </a:rPr>
              <a:t> Ghadar,</a:t>
            </a:r>
            <a:r>
              <a:rPr sz="1800" b="1" spc="-45" dirty="0">
                <a:latin typeface="Calibri"/>
                <a:cs typeface="Calibri"/>
              </a:rPr>
              <a:t> </a:t>
            </a:r>
            <a:r>
              <a:rPr sz="1800" b="1" dirty="0">
                <a:latin typeface="Calibri"/>
                <a:cs typeface="Calibri"/>
              </a:rPr>
              <a:t>1990</a:t>
            </a:r>
            <a:endParaRPr sz="1800">
              <a:latin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63105" y="1769173"/>
            <a:ext cx="1090295" cy="2097405"/>
            <a:chOff x="463105" y="1769173"/>
            <a:chExt cx="1090295" cy="2097405"/>
          </a:xfrm>
        </p:grpSpPr>
        <p:sp>
          <p:nvSpPr>
            <p:cNvPr id="3" name="object 3"/>
            <p:cNvSpPr/>
            <p:nvPr/>
          </p:nvSpPr>
          <p:spPr>
            <a:xfrm>
              <a:off x="467868" y="1773935"/>
              <a:ext cx="1080770" cy="2087880"/>
            </a:xfrm>
            <a:custGeom>
              <a:avLst/>
              <a:gdLst/>
              <a:ahLst/>
              <a:cxnLst/>
              <a:rect l="l" t="t" r="r" b="b"/>
              <a:pathLst>
                <a:path w="1080770" h="2087879">
                  <a:moveTo>
                    <a:pt x="540257" y="0"/>
                  </a:moveTo>
                  <a:lnTo>
                    <a:pt x="477252" y="7022"/>
                  </a:lnTo>
                  <a:lnTo>
                    <a:pt x="416382" y="27569"/>
                  </a:lnTo>
                  <a:lnTo>
                    <a:pt x="358052" y="60857"/>
                  </a:lnTo>
                  <a:lnTo>
                    <a:pt x="302667" y="106102"/>
                  </a:lnTo>
                  <a:lnTo>
                    <a:pt x="250633" y="162522"/>
                  </a:lnTo>
                  <a:lnTo>
                    <a:pt x="225999" y="194677"/>
                  </a:lnTo>
                  <a:lnTo>
                    <a:pt x="202355" y="229333"/>
                  </a:lnTo>
                  <a:lnTo>
                    <a:pt x="179751" y="266390"/>
                  </a:lnTo>
                  <a:lnTo>
                    <a:pt x="158238" y="305752"/>
                  </a:lnTo>
                  <a:lnTo>
                    <a:pt x="137867" y="347320"/>
                  </a:lnTo>
                  <a:lnTo>
                    <a:pt x="118689" y="390997"/>
                  </a:lnTo>
                  <a:lnTo>
                    <a:pt x="100753" y="436684"/>
                  </a:lnTo>
                  <a:lnTo>
                    <a:pt x="84112" y="484283"/>
                  </a:lnTo>
                  <a:lnTo>
                    <a:pt x="68815" y="533698"/>
                  </a:lnTo>
                  <a:lnTo>
                    <a:pt x="54912" y="584829"/>
                  </a:lnTo>
                  <a:lnTo>
                    <a:pt x="42456" y="637579"/>
                  </a:lnTo>
                  <a:lnTo>
                    <a:pt x="31496" y="691851"/>
                  </a:lnTo>
                  <a:lnTo>
                    <a:pt x="22083" y="747545"/>
                  </a:lnTo>
                  <a:lnTo>
                    <a:pt x="14268" y="804565"/>
                  </a:lnTo>
                  <a:lnTo>
                    <a:pt x="8102" y="862812"/>
                  </a:lnTo>
                  <a:lnTo>
                    <a:pt x="3634" y="922189"/>
                  </a:lnTo>
                  <a:lnTo>
                    <a:pt x="917" y="982597"/>
                  </a:lnTo>
                  <a:lnTo>
                    <a:pt x="0" y="1043939"/>
                  </a:lnTo>
                  <a:lnTo>
                    <a:pt x="917" y="1105282"/>
                  </a:lnTo>
                  <a:lnTo>
                    <a:pt x="3634" y="1165690"/>
                  </a:lnTo>
                  <a:lnTo>
                    <a:pt x="8102" y="1225067"/>
                  </a:lnTo>
                  <a:lnTo>
                    <a:pt x="14268" y="1283314"/>
                  </a:lnTo>
                  <a:lnTo>
                    <a:pt x="22083" y="1340334"/>
                  </a:lnTo>
                  <a:lnTo>
                    <a:pt x="31496" y="1396028"/>
                  </a:lnTo>
                  <a:lnTo>
                    <a:pt x="42456" y="1450300"/>
                  </a:lnTo>
                  <a:lnTo>
                    <a:pt x="54912" y="1503050"/>
                  </a:lnTo>
                  <a:lnTo>
                    <a:pt x="68815" y="1554181"/>
                  </a:lnTo>
                  <a:lnTo>
                    <a:pt x="84112" y="1603596"/>
                  </a:lnTo>
                  <a:lnTo>
                    <a:pt x="100753" y="1651195"/>
                  </a:lnTo>
                  <a:lnTo>
                    <a:pt x="118689" y="1696882"/>
                  </a:lnTo>
                  <a:lnTo>
                    <a:pt x="137867" y="1740559"/>
                  </a:lnTo>
                  <a:lnTo>
                    <a:pt x="158238" y="1782127"/>
                  </a:lnTo>
                  <a:lnTo>
                    <a:pt x="179751" y="1821489"/>
                  </a:lnTo>
                  <a:lnTo>
                    <a:pt x="202355" y="1858546"/>
                  </a:lnTo>
                  <a:lnTo>
                    <a:pt x="225999" y="1893202"/>
                  </a:lnTo>
                  <a:lnTo>
                    <a:pt x="250633" y="1925357"/>
                  </a:lnTo>
                  <a:lnTo>
                    <a:pt x="276206" y="1954915"/>
                  </a:lnTo>
                  <a:lnTo>
                    <a:pt x="329966" y="2005845"/>
                  </a:lnTo>
                  <a:lnTo>
                    <a:pt x="386874" y="2045210"/>
                  </a:lnTo>
                  <a:lnTo>
                    <a:pt x="446525" y="2072225"/>
                  </a:lnTo>
                  <a:lnTo>
                    <a:pt x="508513" y="2086107"/>
                  </a:lnTo>
                  <a:lnTo>
                    <a:pt x="540257" y="2087880"/>
                  </a:lnTo>
                  <a:lnTo>
                    <a:pt x="571996" y="2086107"/>
                  </a:lnTo>
                  <a:lnTo>
                    <a:pt x="633977" y="2072225"/>
                  </a:lnTo>
                  <a:lnTo>
                    <a:pt x="693623" y="2045210"/>
                  </a:lnTo>
                  <a:lnTo>
                    <a:pt x="750528" y="2005845"/>
                  </a:lnTo>
                  <a:lnTo>
                    <a:pt x="804287" y="1954915"/>
                  </a:lnTo>
                  <a:lnTo>
                    <a:pt x="829860" y="1925357"/>
                  </a:lnTo>
                  <a:lnTo>
                    <a:pt x="854494" y="1893202"/>
                  </a:lnTo>
                  <a:lnTo>
                    <a:pt x="878139" y="1858546"/>
                  </a:lnTo>
                  <a:lnTo>
                    <a:pt x="900744" y="1821489"/>
                  </a:lnTo>
                  <a:lnTo>
                    <a:pt x="922258" y="1782127"/>
                  </a:lnTo>
                  <a:lnTo>
                    <a:pt x="942630" y="1740559"/>
                  </a:lnTo>
                  <a:lnTo>
                    <a:pt x="961810" y="1696882"/>
                  </a:lnTo>
                  <a:lnTo>
                    <a:pt x="979747" y="1651195"/>
                  </a:lnTo>
                  <a:lnTo>
                    <a:pt x="996391" y="1603596"/>
                  </a:lnTo>
                  <a:lnTo>
                    <a:pt x="1011690" y="1554181"/>
                  </a:lnTo>
                  <a:lnTo>
                    <a:pt x="1025594" y="1503050"/>
                  </a:lnTo>
                  <a:lnTo>
                    <a:pt x="1038052" y="1450300"/>
                  </a:lnTo>
                  <a:lnTo>
                    <a:pt x="1049013" y="1396028"/>
                  </a:lnTo>
                  <a:lnTo>
                    <a:pt x="1058428" y="1340334"/>
                  </a:lnTo>
                  <a:lnTo>
                    <a:pt x="1066244" y="1283314"/>
                  </a:lnTo>
                  <a:lnTo>
                    <a:pt x="1072412" y="1225067"/>
                  </a:lnTo>
                  <a:lnTo>
                    <a:pt x="1076880" y="1165690"/>
                  </a:lnTo>
                  <a:lnTo>
                    <a:pt x="1079598" y="1105282"/>
                  </a:lnTo>
                  <a:lnTo>
                    <a:pt x="1080516" y="1043939"/>
                  </a:lnTo>
                  <a:lnTo>
                    <a:pt x="1079598" y="982597"/>
                  </a:lnTo>
                  <a:lnTo>
                    <a:pt x="1076880" y="922189"/>
                  </a:lnTo>
                  <a:lnTo>
                    <a:pt x="1072412" y="862812"/>
                  </a:lnTo>
                  <a:lnTo>
                    <a:pt x="1066244" y="804565"/>
                  </a:lnTo>
                  <a:lnTo>
                    <a:pt x="1058428" y="747545"/>
                  </a:lnTo>
                  <a:lnTo>
                    <a:pt x="1049013" y="691851"/>
                  </a:lnTo>
                  <a:lnTo>
                    <a:pt x="1038052" y="637579"/>
                  </a:lnTo>
                  <a:lnTo>
                    <a:pt x="1025594" y="584829"/>
                  </a:lnTo>
                  <a:lnTo>
                    <a:pt x="1011690" y="533698"/>
                  </a:lnTo>
                  <a:lnTo>
                    <a:pt x="996391" y="484283"/>
                  </a:lnTo>
                  <a:lnTo>
                    <a:pt x="979747" y="436684"/>
                  </a:lnTo>
                  <a:lnTo>
                    <a:pt x="961810" y="390997"/>
                  </a:lnTo>
                  <a:lnTo>
                    <a:pt x="942630" y="347320"/>
                  </a:lnTo>
                  <a:lnTo>
                    <a:pt x="922258" y="305752"/>
                  </a:lnTo>
                  <a:lnTo>
                    <a:pt x="900744" y="266390"/>
                  </a:lnTo>
                  <a:lnTo>
                    <a:pt x="878139" y="229333"/>
                  </a:lnTo>
                  <a:lnTo>
                    <a:pt x="854494" y="194677"/>
                  </a:lnTo>
                  <a:lnTo>
                    <a:pt x="829860" y="162522"/>
                  </a:lnTo>
                  <a:lnTo>
                    <a:pt x="804287" y="132964"/>
                  </a:lnTo>
                  <a:lnTo>
                    <a:pt x="750528" y="82034"/>
                  </a:lnTo>
                  <a:lnTo>
                    <a:pt x="693623" y="42669"/>
                  </a:lnTo>
                  <a:lnTo>
                    <a:pt x="633977" y="15654"/>
                  </a:lnTo>
                  <a:lnTo>
                    <a:pt x="571996" y="1772"/>
                  </a:lnTo>
                  <a:lnTo>
                    <a:pt x="540257" y="0"/>
                  </a:lnTo>
                  <a:close/>
                </a:path>
              </a:pathLst>
            </a:custGeom>
            <a:solidFill>
              <a:srgbClr val="5B9BD4"/>
            </a:solidFill>
          </p:spPr>
          <p:txBody>
            <a:bodyPr wrap="square" lIns="0" tIns="0" rIns="0" bIns="0" rtlCol="0"/>
            <a:lstStyle/>
            <a:p>
              <a:endParaRPr/>
            </a:p>
          </p:txBody>
        </p:sp>
        <p:sp>
          <p:nvSpPr>
            <p:cNvPr id="4" name="object 4"/>
            <p:cNvSpPr/>
            <p:nvPr/>
          </p:nvSpPr>
          <p:spPr>
            <a:xfrm>
              <a:off x="467868" y="1773935"/>
              <a:ext cx="1080770" cy="2087880"/>
            </a:xfrm>
            <a:custGeom>
              <a:avLst/>
              <a:gdLst/>
              <a:ahLst/>
              <a:cxnLst/>
              <a:rect l="l" t="t" r="r" b="b"/>
              <a:pathLst>
                <a:path w="1080770" h="2087879">
                  <a:moveTo>
                    <a:pt x="0" y="1043939"/>
                  </a:moveTo>
                  <a:lnTo>
                    <a:pt x="917" y="982597"/>
                  </a:lnTo>
                  <a:lnTo>
                    <a:pt x="3634" y="922189"/>
                  </a:lnTo>
                  <a:lnTo>
                    <a:pt x="8102" y="862812"/>
                  </a:lnTo>
                  <a:lnTo>
                    <a:pt x="14268" y="804565"/>
                  </a:lnTo>
                  <a:lnTo>
                    <a:pt x="22083" y="747545"/>
                  </a:lnTo>
                  <a:lnTo>
                    <a:pt x="31496" y="691851"/>
                  </a:lnTo>
                  <a:lnTo>
                    <a:pt x="42456" y="637579"/>
                  </a:lnTo>
                  <a:lnTo>
                    <a:pt x="54912" y="584829"/>
                  </a:lnTo>
                  <a:lnTo>
                    <a:pt x="68815" y="533698"/>
                  </a:lnTo>
                  <a:lnTo>
                    <a:pt x="84112" y="484283"/>
                  </a:lnTo>
                  <a:lnTo>
                    <a:pt x="100753" y="436684"/>
                  </a:lnTo>
                  <a:lnTo>
                    <a:pt x="118689" y="390997"/>
                  </a:lnTo>
                  <a:lnTo>
                    <a:pt x="137867" y="347320"/>
                  </a:lnTo>
                  <a:lnTo>
                    <a:pt x="158238" y="305752"/>
                  </a:lnTo>
                  <a:lnTo>
                    <a:pt x="179751" y="266390"/>
                  </a:lnTo>
                  <a:lnTo>
                    <a:pt x="202355" y="229333"/>
                  </a:lnTo>
                  <a:lnTo>
                    <a:pt x="225999" y="194677"/>
                  </a:lnTo>
                  <a:lnTo>
                    <a:pt x="250633" y="162522"/>
                  </a:lnTo>
                  <a:lnTo>
                    <a:pt x="276206" y="132964"/>
                  </a:lnTo>
                  <a:lnTo>
                    <a:pt x="329966" y="82034"/>
                  </a:lnTo>
                  <a:lnTo>
                    <a:pt x="386874" y="42669"/>
                  </a:lnTo>
                  <a:lnTo>
                    <a:pt x="446525" y="15654"/>
                  </a:lnTo>
                  <a:lnTo>
                    <a:pt x="508513" y="1772"/>
                  </a:lnTo>
                  <a:lnTo>
                    <a:pt x="540257" y="0"/>
                  </a:lnTo>
                  <a:lnTo>
                    <a:pt x="571996" y="1772"/>
                  </a:lnTo>
                  <a:lnTo>
                    <a:pt x="633977" y="15654"/>
                  </a:lnTo>
                  <a:lnTo>
                    <a:pt x="693623" y="42669"/>
                  </a:lnTo>
                  <a:lnTo>
                    <a:pt x="750528" y="82034"/>
                  </a:lnTo>
                  <a:lnTo>
                    <a:pt x="804287" y="132964"/>
                  </a:lnTo>
                  <a:lnTo>
                    <a:pt x="829860" y="162522"/>
                  </a:lnTo>
                  <a:lnTo>
                    <a:pt x="854494" y="194677"/>
                  </a:lnTo>
                  <a:lnTo>
                    <a:pt x="878139" y="229333"/>
                  </a:lnTo>
                  <a:lnTo>
                    <a:pt x="900744" y="266390"/>
                  </a:lnTo>
                  <a:lnTo>
                    <a:pt x="922258" y="305752"/>
                  </a:lnTo>
                  <a:lnTo>
                    <a:pt x="942630" y="347320"/>
                  </a:lnTo>
                  <a:lnTo>
                    <a:pt x="961810" y="390997"/>
                  </a:lnTo>
                  <a:lnTo>
                    <a:pt x="979747" y="436684"/>
                  </a:lnTo>
                  <a:lnTo>
                    <a:pt x="996391" y="484283"/>
                  </a:lnTo>
                  <a:lnTo>
                    <a:pt x="1011690" y="533698"/>
                  </a:lnTo>
                  <a:lnTo>
                    <a:pt x="1025594" y="584829"/>
                  </a:lnTo>
                  <a:lnTo>
                    <a:pt x="1038052" y="637579"/>
                  </a:lnTo>
                  <a:lnTo>
                    <a:pt x="1049013" y="691851"/>
                  </a:lnTo>
                  <a:lnTo>
                    <a:pt x="1058428" y="747545"/>
                  </a:lnTo>
                  <a:lnTo>
                    <a:pt x="1066244" y="804565"/>
                  </a:lnTo>
                  <a:lnTo>
                    <a:pt x="1072412" y="862812"/>
                  </a:lnTo>
                  <a:lnTo>
                    <a:pt x="1076880" y="922189"/>
                  </a:lnTo>
                  <a:lnTo>
                    <a:pt x="1079598" y="982597"/>
                  </a:lnTo>
                  <a:lnTo>
                    <a:pt x="1080516" y="1043939"/>
                  </a:lnTo>
                  <a:lnTo>
                    <a:pt x="1079598" y="1105282"/>
                  </a:lnTo>
                  <a:lnTo>
                    <a:pt x="1076880" y="1165690"/>
                  </a:lnTo>
                  <a:lnTo>
                    <a:pt x="1072412" y="1225067"/>
                  </a:lnTo>
                  <a:lnTo>
                    <a:pt x="1066244" y="1283314"/>
                  </a:lnTo>
                  <a:lnTo>
                    <a:pt x="1058428" y="1340334"/>
                  </a:lnTo>
                  <a:lnTo>
                    <a:pt x="1049013" y="1396028"/>
                  </a:lnTo>
                  <a:lnTo>
                    <a:pt x="1038052" y="1450300"/>
                  </a:lnTo>
                  <a:lnTo>
                    <a:pt x="1025594" y="1503050"/>
                  </a:lnTo>
                  <a:lnTo>
                    <a:pt x="1011690" y="1554181"/>
                  </a:lnTo>
                  <a:lnTo>
                    <a:pt x="996391" y="1603596"/>
                  </a:lnTo>
                  <a:lnTo>
                    <a:pt x="979747" y="1651195"/>
                  </a:lnTo>
                  <a:lnTo>
                    <a:pt x="961810" y="1696882"/>
                  </a:lnTo>
                  <a:lnTo>
                    <a:pt x="942630" y="1740559"/>
                  </a:lnTo>
                  <a:lnTo>
                    <a:pt x="922258" y="1782127"/>
                  </a:lnTo>
                  <a:lnTo>
                    <a:pt x="900744" y="1821489"/>
                  </a:lnTo>
                  <a:lnTo>
                    <a:pt x="878139" y="1858546"/>
                  </a:lnTo>
                  <a:lnTo>
                    <a:pt x="854494" y="1893202"/>
                  </a:lnTo>
                  <a:lnTo>
                    <a:pt x="829860" y="1925357"/>
                  </a:lnTo>
                  <a:lnTo>
                    <a:pt x="804287" y="1954915"/>
                  </a:lnTo>
                  <a:lnTo>
                    <a:pt x="750528" y="2005845"/>
                  </a:lnTo>
                  <a:lnTo>
                    <a:pt x="693623" y="2045210"/>
                  </a:lnTo>
                  <a:lnTo>
                    <a:pt x="633977" y="2072225"/>
                  </a:lnTo>
                  <a:lnTo>
                    <a:pt x="571996" y="2086107"/>
                  </a:lnTo>
                  <a:lnTo>
                    <a:pt x="540257" y="2087880"/>
                  </a:lnTo>
                  <a:lnTo>
                    <a:pt x="508513" y="2086107"/>
                  </a:lnTo>
                  <a:lnTo>
                    <a:pt x="446525" y="2072225"/>
                  </a:lnTo>
                  <a:lnTo>
                    <a:pt x="386874" y="2045210"/>
                  </a:lnTo>
                  <a:lnTo>
                    <a:pt x="329966" y="2005845"/>
                  </a:lnTo>
                  <a:lnTo>
                    <a:pt x="276206" y="1954915"/>
                  </a:lnTo>
                  <a:lnTo>
                    <a:pt x="250633" y="1925357"/>
                  </a:lnTo>
                  <a:lnTo>
                    <a:pt x="225999" y="1893202"/>
                  </a:lnTo>
                  <a:lnTo>
                    <a:pt x="202355" y="1858546"/>
                  </a:lnTo>
                  <a:lnTo>
                    <a:pt x="179751" y="1821489"/>
                  </a:lnTo>
                  <a:lnTo>
                    <a:pt x="158238" y="1782127"/>
                  </a:lnTo>
                  <a:lnTo>
                    <a:pt x="137867" y="1740559"/>
                  </a:lnTo>
                  <a:lnTo>
                    <a:pt x="118689" y="1696882"/>
                  </a:lnTo>
                  <a:lnTo>
                    <a:pt x="100753" y="1651195"/>
                  </a:lnTo>
                  <a:lnTo>
                    <a:pt x="84112" y="1603596"/>
                  </a:lnTo>
                  <a:lnTo>
                    <a:pt x="68815" y="1554181"/>
                  </a:lnTo>
                  <a:lnTo>
                    <a:pt x="54912" y="1503050"/>
                  </a:lnTo>
                  <a:lnTo>
                    <a:pt x="42456" y="1450300"/>
                  </a:lnTo>
                  <a:lnTo>
                    <a:pt x="31496" y="1396028"/>
                  </a:lnTo>
                  <a:lnTo>
                    <a:pt x="22083" y="1340334"/>
                  </a:lnTo>
                  <a:lnTo>
                    <a:pt x="14268" y="1283314"/>
                  </a:lnTo>
                  <a:lnTo>
                    <a:pt x="8102" y="1225067"/>
                  </a:lnTo>
                  <a:lnTo>
                    <a:pt x="3634" y="1165690"/>
                  </a:lnTo>
                  <a:lnTo>
                    <a:pt x="917" y="1105282"/>
                  </a:lnTo>
                  <a:lnTo>
                    <a:pt x="0" y="1043939"/>
                  </a:lnTo>
                  <a:close/>
                </a:path>
              </a:pathLst>
            </a:custGeom>
            <a:ln w="9525">
              <a:solidFill>
                <a:srgbClr val="000000"/>
              </a:solidFill>
            </a:ln>
          </p:spPr>
          <p:txBody>
            <a:bodyPr wrap="square" lIns="0" tIns="0" rIns="0" bIns="0" rtlCol="0"/>
            <a:lstStyle/>
            <a:p>
              <a:endParaRPr/>
            </a:p>
          </p:txBody>
        </p:sp>
      </p:grpSp>
      <p:grpSp>
        <p:nvGrpSpPr>
          <p:cNvPr id="5" name="object 5"/>
          <p:cNvGrpSpPr/>
          <p:nvPr/>
        </p:nvGrpSpPr>
        <p:grpSpPr>
          <a:xfrm>
            <a:off x="7520749" y="1769173"/>
            <a:ext cx="1162050" cy="2097405"/>
            <a:chOff x="7520749" y="1769173"/>
            <a:chExt cx="1162050" cy="2097405"/>
          </a:xfrm>
        </p:grpSpPr>
        <p:sp>
          <p:nvSpPr>
            <p:cNvPr id="6" name="object 6"/>
            <p:cNvSpPr/>
            <p:nvPr/>
          </p:nvSpPr>
          <p:spPr>
            <a:xfrm>
              <a:off x="7525511" y="1773935"/>
              <a:ext cx="1152525" cy="2087880"/>
            </a:xfrm>
            <a:custGeom>
              <a:avLst/>
              <a:gdLst/>
              <a:ahLst/>
              <a:cxnLst/>
              <a:rect l="l" t="t" r="r" b="b"/>
              <a:pathLst>
                <a:path w="1152525" h="2087879">
                  <a:moveTo>
                    <a:pt x="576072" y="0"/>
                  </a:moveTo>
                  <a:lnTo>
                    <a:pt x="508893" y="7022"/>
                  </a:lnTo>
                  <a:lnTo>
                    <a:pt x="443990" y="27569"/>
                  </a:lnTo>
                  <a:lnTo>
                    <a:pt x="381794" y="60857"/>
                  </a:lnTo>
                  <a:lnTo>
                    <a:pt x="322739" y="106102"/>
                  </a:lnTo>
                  <a:lnTo>
                    <a:pt x="294523" y="132964"/>
                  </a:lnTo>
                  <a:lnTo>
                    <a:pt x="267255" y="162522"/>
                  </a:lnTo>
                  <a:lnTo>
                    <a:pt x="240988" y="194677"/>
                  </a:lnTo>
                  <a:lnTo>
                    <a:pt x="215777" y="229333"/>
                  </a:lnTo>
                  <a:lnTo>
                    <a:pt x="191674" y="266390"/>
                  </a:lnTo>
                  <a:lnTo>
                    <a:pt x="168735" y="305752"/>
                  </a:lnTo>
                  <a:lnTo>
                    <a:pt x="147013" y="347320"/>
                  </a:lnTo>
                  <a:lnTo>
                    <a:pt x="126563" y="390997"/>
                  </a:lnTo>
                  <a:lnTo>
                    <a:pt x="107438" y="436684"/>
                  </a:lnTo>
                  <a:lnTo>
                    <a:pt x="89692" y="484283"/>
                  </a:lnTo>
                  <a:lnTo>
                    <a:pt x="73380" y="533698"/>
                  </a:lnTo>
                  <a:lnTo>
                    <a:pt x="58556" y="584829"/>
                  </a:lnTo>
                  <a:lnTo>
                    <a:pt x="45273" y="637579"/>
                  </a:lnTo>
                  <a:lnTo>
                    <a:pt x="33586" y="691851"/>
                  </a:lnTo>
                  <a:lnTo>
                    <a:pt x="23549" y="747545"/>
                  </a:lnTo>
                  <a:lnTo>
                    <a:pt x="15215" y="804565"/>
                  </a:lnTo>
                  <a:lnTo>
                    <a:pt x="8639" y="862812"/>
                  </a:lnTo>
                  <a:lnTo>
                    <a:pt x="3875" y="922189"/>
                  </a:lnTo>
                  <a:lnTo>
                    <a:pt x="977" y="982597"/>
                  </a:lnTo>
                  <a:lnTo>
                    <a:pt x="0" y="1043939"/>
                  </a:lnTo>
                  <a:lnTo>
                    <a:pt x="977" y="1105282"/>
                  </a:lnTo>
                  <a:lnTo>
                    <a:pt x="3875" y="1165690"/>
                  </a:lnTo>
                  <a:lnTo>
                    <a:pt x="8639" y="1225067"/>
                  </a:lnTo>
                  <a:lnTo>
                    <a:pt x="15215" y="1283314"/>
                  </a:lnTo>
                  <a:lnTo>
                    <a:pt x="23549" y="1340334"/>
                  </a:lnTo>
                  <a:lnTo>
                    <a:pt x="33586" y="1396028"/>
                  </a:lnTo>
                  <a:lnTo>
                    <a:pt x="45273" y="1450300"/>
                  </a:lnTo>
                  <a:lnTo>
                    <a:pt x="58556" y="1503050"/>
                  </a:lnTo>
                  <a:lnTo>
                    <a:pt x="73380" y="1554181"/>
                  </a:lnTo>
                  <a:lnTo>
                    <a:pt x="89692" y="1603596"/>
                  </a:lnTo>
                  <a:lnTo>
                    <a:pt x="107438" y="1651195"/>
                  </a:lnTo>
                  <a:lnTo>
                    <a:pt x="126563" y="1696882"/>
                  </a:lnTo>
                  <a:lnTo>
                    <a:pt x="147013" y="1740559"/>
                  </a:lnTo>
                  <a:lnTo>
                    <a:pt x="168735" y="1782127"/>
                  </a:lnTo>
                  <a:lnTo>
                    <a:pt x="191674" y="1821489"/>
                  </a:lnTo>
                  <a:lnTo>
                    <a:pt x="215777" y="1858546"/>
                  </a:lnTo>
                  <a:lnTo>
                    <a:pt x="240988" y="1893202"/>
                  </a:lnTo>
                  <a:lnTo>
                    <a:pt x="267255" y="1925357"/>
                  </a:lnTo>
                  <a:lnTo>
                    <a:pt x="294523" y="1954915"/>
                  </a:lnTo>
                  <a:lnTo>
                    <a:pt x="322739" y="1981777"/>
                  </a:lnTo>
                  <a:lnTo>
                    <a:pt x="381794" y="2027022"/>
                  </a:lnTo>
                  <a:lnTo>
                    <a:pt x="443990" y="2060310"/>
                  </a:lnTo>
                  <a:lnTo>
                    <a:pt x="508893" y="2080857"/>
                  </a:lnTo>
                  <a:lnTo>
                    <a:pt x="576072" y="2087880"/>
                  </a:lnTo>
                  <a:lnTo>
                    <a:pt x="609918" y="2086107"/>
                  </a:lnTo>
                  <a:lnTo>
                    <a:pt x="676013" y="2072225"/>
                  </a:lnTo>
                  <a:lnTo>
                    <a:pt x="739616" y="2045210"/>
                  </a:lnTo>
                  <a:lnTo>
                    <a:pt x="800296" y="2005845"/>
                  </a:lnTo>
                  <a:lnTo>
                    <a:pt x="857620" y="1954915"/>
                  </a:lnTo>
                  <a:lnTo>
                    <a:pt x="884888" y="1925357"/>
                  </a:lnTo>
                  <a:lnTo>
                    <a:pt x="911155" y="1893202"/>
                  </a:lnTo>
                  <a:lnTo>
                    <a:pt x="936366" y="1858546"/>
                  </a:lnTo>
                  <a:lnTo>
                    <a:pt x="960469" y="1821489"/>
                  </a:lnTo>
                  <a:lnTo>
                    <a:pt x="983408" y="1782127"/>
                  </a:lnTo>
                  <a:lnTo>
                    <a:pt x="1005130" y="1740559"/>
                  </a:lnTo>
                  <a:lnTo>
                    <a:pt x="1025580" y="1696882"/>
                  </a:lnTo>
                  <a:lnTo>
                    <a:pt x="1044705" y="1651195"/>
                  </a:lnTo>
                  <a:lnTo>
                    <a:pt x="1062451" y="1603596"/>
                  </a:lnTo>
                  <a:lnTo>
                    <a:pt x="1078763" y="1554181"/>
                  </a:lnTo>
                  <a:lnTo>
                    <a:pt x="1093587" y="1503050"/>
                  </a:lnTo>
                  <a:lnTo>
                    <a:pt x="1106870" y="1450300"/>
                  </a:lnTo>
                  <a:lnTo>
                    <a:pt x="1118557" y="1396028"/>
                  </a:lnTo>
                  <a:lnTo>
                    <a:pt x="1128594" y="1340334"/>
                  </a:lnTo>
                  <a:lnTo>
                    <a:pt x="1136928" y="1283314"/>
                  </a:lnTo>
                  <a:lnTo>
                    <a:pt x="1143504" y="1225067"/>
                  </a:lnTo>
                  <a:lnTo>
                    <a:pt x="1148268" y="1165690"/>
                  </a:lnTo>
                  <a:lnTo>
                    <a:pt x="1151166" y="1105282"/>
                  </a:lnTo>
                  <a:lnTo>
                    <a:pt x="1152144" y="1043939"/>
                  </a:lnTo>
                  <a:lnTo>
                    <a:pt x="1151166" y="982597"/>
                  </a:lnTo>
                  <a:lnTo>
                    <a:pt x="1148268" y="922189"/>
                  </a:lnTo>
                  <a:lnTo>
                    <a:pt x="1143504" y="862812"/>
                  </a:lnTo>
                  <a:lnTo>
                    <a:pt x="1136928" y="804565"/>
                  </a:lnTo>
                  <a:lnTo>
                    <a:pt x="1128594" y="747545"/>
                  </a:lnTo>
                  <a:lnTo>
                    <a:pt x="1118557" y="691851"/>
                  </a:lnTo>
                  <a:lnTo>
                    <a:pt x="1106870" y="637579"/>
                  </a:lnTo>
                  <a:lnTo>
                    <a:pt x="1093587" y="584829"/>
                  </a:lnTo>
                  <a:lnTo>
                    <a:pt x="1078763" y="533698"/>
                  </a:lnTo>
                  <a:lnTo>
                    <a:pt x="1062451" y="484283"/>
                  </a:lnTo>
                  <a:lnTo>
                    <a:pt x="1044705" y="436684"/>
                  </a:lnTo>
                  <a:lnTo>
                    <a:pt x="1025580" y="390997"/>
                  </a:lnTo>
                  <a:lnTo>
                    <a:pt x="1005130" y="347320"/>
                  </a:lnTo>
                  <a:lnTo>
                    <a:pt x="983408" y="305752"/>
                  </a:lnTo>
                  <a:lnTo>
                    <a:pt x="960469" y="266390"/>
                  </a:lnTo>
                  <a:lnTo>
                    <a:pt x="936366" y="229333"/>
                  </a:lnTo>
                  <a:lnTo>
                    <a:pt x="911155" y="194677"/>
                  </a:lnTo>
                  <a:lnTo>
                    <a:pt x="884888" y="162522"/>
                  </a:lnTo>
                  <a:lnTo>
                    <a:pt x="857620" y="132964"/>
                  </a:lnTo>
                  <a:lnTo>
                    <a:pt x="829404" y="106102"/>
                  </a:lnTo>
                  <a:lnTo>
                    <a:pt x="770349" y="60857"/>
                  </a:lnTo>
                  <a:lnTo>
                    <a:pt x="708153" y="27569"/>
                  </a:lnTo>
                  <a:lnTo>
                    <a:pt x="643250" y="7022"/>
                  </a:lnTo>
                  <a:lnTo>
                    <a:pt x="576072" y="0"/>
                  </a:lnTo>
                  <a:close/>
                </a:path>
              </a:pathLst>
            </a:custGeom>
            <a:solidFill>
              <a:srgbClr val="5B9BD4"/>
            </a:solidFill>
          </p:spPr>
          <p:txBody>
            <a:bodyPr wrap="square" lIns="0" tIns="0" rIns="0" bIns="0" rtlCol="0"/>
            <a:lstStyle/>
            <a:p>
              <a:endParaRPr/>
            </a:p>
          </p:txBody>
        </p:sp>
        <p:sp>
          <p:nvSpPr>
            <p:cNvPr id="7" name="object 7"/>
            <p:cNvSpPr/>
            <p:nvPr/>
          </p:nvSpPr>
          <p:spPr>
            <a:xfrm>
              <a:off x="7525511" y="1773935"/>
              <a:ext cx="1152525" cy="2087880"/>
            </a:xfrm>
            <a:custGeom>
              <a:avLst/>
              <a:gdLst/>
              <a:ahLst/>
              <a:cxnLst/>
              <a:rect l="l" t="t" r="r" b="b"/>
              <a:pathLst>
                <a:path w="1152525" h="2087879">
                  <a:moveTo>
                    <a:pt x="0" y="1043939"/>
                  </a:moveTo>
                  <a:lnTo>
                    <a:pt x="977" y="982597"/>
                  </a:lnTo>
                  <a:lnTo>
                    <a:pt x="3875" y="922189"/>
                  </a:lnTo>
                  <a:lnTo>
                    <a:pt x="8639" y="862812"/>
                  </a:lnTo>
                  <a:lnTo>
                    <a:pt x="15215" y="804565"/>
                  </a:lnTo>
                  <a:lnTo>
                    <a:pt x="23549" y="747545"/>
                  </a:lnTo>
                  <a:lnTo>
                    <a:pt x="33586" y="691851"/>
                  </a:lnTo>
                  <a:lnTo>
                    <a:pt x="45273" y="637579"/>
                  </a:lnTo>
                  <a:lnTo>
                    <a:pt x="58556" y="584829"/>
                  </a:lnTo>
                  <a:lnTo>
                    <a:pt x="73380" y="533698"/>
                  </a:lnTo>
                  <a:lnTo>
                    <a:pt x="89692" y="484283"/>
                  </a:lnTo>
                  <a:lnTo>
                    <a:pt x="107438" y="436684"/>
                  </a:lnTo>
                  <a:lnTo>
                    <a:pt x="126563" y="390997"/>
                  </a:lnTo>
                  <a:lnTo>
                    <a:pt x="147013" y="347320"/>
                  </a:lnTo>
                  <a:lnTo>
                    <a:pt x="168735" y="305752"/>
                  </a:lnTo>
                  <a:lnTo>
                    <a:pt x="191674" y="266390"/>
                  </a:lnTo>
                  <a:lnTo>
                    <a:pt x="215777" y="229333"/>
                  </a:lnTo>
                  <a:lnTo>
                    <a:pt x="240988" y="194677"/>
                  </a:lnTo>
                  <a:lnTo>
                    <a:pt x="267255" y="162522"/>
                  </a:lnTo>
                  <a:lnTo>
                    <a:pt x="294523" y="132964"/>
                  </a:lnTo>
                  <a:lnTo>
                    <a:pt x="322739" y="106102"/>
                  </a:lnTo>
                  <a:lnTo>
                    <a:pt x="381794" y="60857"/>
                  </a:lnTo>
                  <a:lnTo>
                    <a:pt x="443990" y="27569"/>
                  </a:lnTo>
                  <a:lnTo>
                    <a:pt x="508893" y="7022"/>
                  </a:lnTo>
                  <a:lnTo>
                    <a:pt x="576072" y="0"/>
                  </a:lnTo>
                  <a:lnTo>
                    <a:pt x="609918" y="1772"/>
                  </a:lnTo>
                  <a:lnTo>
                    <a:pt x="676013" y="15654"/>
                  </a:lnTo>
                  <a:lnTo>
                    <a:pt x="739616" y="42669"/>
                  </a:lnTo>
                  <a:lnTo>
                    <a:pt x="800296" y="82034"/>
                  </a:lnTo>
                  <a:lnTo>
                    <a:pt x="857620" y="132964"/>
                  </a:lnTo>
                  <a:lnTo>
                    <a:pt x="884888" y="162522"/>
                  </a:lnTo>
                  <a:lnTo>
                    <a:pt x="911155" y="194677"/>
                  </a:lnTo>
                  <a:lnTo>
                    <a:pt x="936366" y="229333"/>
                  </a:lnTo>
                  <a:lnTo>
                    <a:pt x="960469" y="266390"/>
                  </a:lnTo>
                  <a:lnTo>
                    <a:pt x="983408" y="305752"/>
                  </a:lnTo>
                  <a:lnTo>
                    <a:pt x="1005130" y="347320"/>
                  </a:lnTo>
                  <a:lnTo>
                    <a:pt x="1025580" y="390997"/>
                  </a:lnTo>
                  <a:lnTo>
                    <a:pt x="1044705" y="436684"/>
                  </a:lnTo>
                  <a:lnTo>
                    <a:pt x="1062451" y="484283"/>
                  </a:lnTo>
                  <a:lnTo>
                    <a:pt x="1078763" y="533698"/>
                  </a:lnTo>
                  <a:lnTo>
                    <a:pt x="1093587" y="584829"/>
                  </a:lnTo>
                  <a:lnTo>
                    <a:pt x="1106870" y="637579"/>
                  </a:lnTo>
                  <a:lnTo>
                    <a:pt x="1118557" y="691851"/>
                  </a:lnTo>
                  <a:lnTo>
                    <a:pt x="1128594" y="747545"/>
                  </a:lnTo>
                  <a:lnTo>
                    <a:pt x="1136928" y="804565"/>
                  </a:lnTo>
                  <a:lnTo>
                    <a:pt x="1143504" y="862812"/>
                  </a:lnTo>
                  <a:lnTo>
                    <a:pt x="1148268" y="922189"/>
                  </a:lnTo>
                  <a:lnTo>
                    <a:pt x="1151166" y="982597"/>
                  </a:lnTo>
                  <a:lnTo>
                    <a:pt x="1152144" y="1043939"/>
                  </a:lnTo>
                  <a:lnTo>
                    <a:pt x="1151166" y="1105282"/>
                  </a:lnTo>
                  <a:lnTo>
                    <a:pt x="1148268" y="1165690"/>
                  </a:lnTo>
                  <a:lnTo>
                    <a:pt x="1143504" y="1225067"/>
                  </a:lnTo>
                  <a:lnTo>
                    <a:pt x="1136928" y="1283314"/>
                  </a:lnTo>
                  <a:lnTo>
                    <a:pt x="1128594" y="1340334"/>
                  </a:lnTo>
                  <a:lnTo>
                    <a:pt x="1118557" y="1396028"/>
                  </a:lnTo>
                  <a:lnTo>
                    <a:pt x="1106870" y="1450300"/>
                  </a:lnTo>
                  <a:lnTo>
                    <a:pt x="1093587" y="1503050"/>
                  </a:lnTo>
                  <a:lnTo>
                    <a:pt x="1078763" y="1554181"/>
                  </a:lnTo>
                  <a:lnTo>
                    <a:pt x="1062451" y="1603596"/>
                  </a:lnTo>
                  <a:lnTo>
                    <a:pt x="1044705" y="1651195"/>
                  </a:lnTo>
                  <a:lnTo>
                    <a:pt x="1025580" y="1696882"/>
                  </a:lnTo>
                  <a:lnTo>
                    <a:pt x="1005130" y="1740559"/>
                  </a:lnTo>
                  <a:lnTo>
                    <a:pt x="983408" y="1782127"/>
                  </a:lnTo>
                  <a:lnTo>
                    <a:pt x="960469" y="1821489"/>
                  </a:lnTo>
                  <a:lnTo>
                    <a:pt x="936366" y="1858546"/>
                  </a:lnTo>
                  <a:lnTo>
                    <a:pt x="911155" y="1893202"/>
                  </a:lnTo>
                  <a:lnTo>
                    <a:pt x="884888" y="1925357"/>
                  </a:lnTo>
                  <a:lnTo>
                    <a:pt x="857620" y="1954915"/>
                  </a:lnTo>
                  <a:lnTo>
                    <a:pt x="829404" y="1981777"/>
                  </a:lnTo>
                  <a:lnTo>
                    <a:pt x="770349" y="2027022"/>
                  </a:lnTo>
                  <a:lnTo>
                    <a:pt x="708153" y="2060310"/>
                  </a:lnTo>
                  <a:lnTo>
                    <a:pt x="643250" y="2080857"/>
                  </a:lnTo>
                  <a:lnTo>
                    <a:pt x="576072" y="2087880"/>
                  </a:lnTo>
                  <a:lnTo>
                    <a:pt x="542225" y="2086107"/>
                  </a:lnTo>
                  <a:lnTo>
                    <a:pt x="476130" y="2072225"/>
                  </a:lnTo>
                  <a:lnTo>
                    <a:pt x="412527" y="2045210"/>
                  </a:lnTo>
                  <a:lnTo>
                    <a:pt x="351847" y="2005845"/>
                  </a:lnTo>
                  <a:lnTo>
                    <a:pt x="294523" y="1954915"/>
                  </a:lnTo>
                  <a:lnTo>
                    <a:pt x="267255" y="1925357"/>
                  </a:lnTo>
                  <a:lnTo>
                    <a:pt x="240988" y="1893202"/>
                  </a:lnTo>
                  <a:lnTo>
                    <a:pt x="215777" y="1858546"/>
                  </a:lnTo>
                  <a:lnTo>
                    <a:pt x="191674" y="1821489"/>
                  </a:lnTo>
                  <a:lnTo>
                    <a:pt x="168735" y="1782127"/>
                  </a:lnTo>
                  <a:lnTo>
                    <a:pt x="147013" y="1740559"/>
                  </a:lnTo>
                  <a:lnTo>
                    <a:pt x="126563" y="1696882"/>
                  </a:lnTo>
                  <a:lnTo>
                    <a:pt x="107438" y="1651195"/>
                  </a:lnTo>
                  <a:lnTo>
                    <a:pt x="89692" y="1603596"/>
                  </a:lnTo>
                  <a:lnTo>
                    <a:pt x="73380" y="1554181"/>
                  </a:lnTo>
                  <a:lnTo>
                    <a:pt x="58556" y="1503050"/>
                  </a:lnTo>
                  <a:lnTo>
                    <a:pt x="45273" y="1450300"/>
                  </a:lnTo>
                  <a:lnTo>
                    <a:pt x="33586" y="1396028"/>
                  </a:lnTo>
                  <a:lnTo>
                    <a:pt x="23549" y="1340334"/>
                  </a:lnTo>
                  <a:lnTo>
                    <a:pt x="15215" y="1283314"/>
                  </a:lnTo>
                  <a:lnTo>
                    <a:pt x="8639" y="1225067"/>
                  </a:lnTo>
                  <a:lnTo>
                    <a:pt x="3875" y="1165690"/>
                  </a:lnTo>
                  <a:lnTo>
                    <a:pt x="977" y="1105282"/>
                  </a:lnTo>
                  <a:lnTo>
                    <a:pt x="0" y="1043939"/>
                  </a:lnTo>
                  <a:close/>
                </a:path>
              </a:pathLst>
            </a:custGeom>
            <a:ln w="9525">
              <a:solidFill>
                <a:srgbClr val="000000"/>
              </a:solidFill>
            </a:ln>
          </p:spPr>
          <p:txBody>
            <a:bodyPr wrap="square" lIns="0" tIns="0" rIns="0" bIns="0" rtlCol="0"/>
            <a:lstStyle/>
            <a:p>
              <a:endParaRPr/>
            </a:p>
          </p:txBody>
        </p:sp>
      </p:grpSp>
      <p:grpSp>
        <p:nvGrpSpPr>
          <p:cNvPr id="8" name="object 8"/>
          <p:cNvGrpSpPr/>
          <p:nvPr/>
        </p:nvGrpSpPr>
        <p:grpSpPr>
          <a:xfrm>
            <a:off x="2479357" y="1769173"/>
            <a:ext cx="1233805" cy="2097405"/>
            <a:chOff x="2479357" y="1769173"/>
            <a:chExt cx="1233805" cy="2097405"/>
          </a:xfrm>
        </p:grpSpPr>
        <p:sp>
          <p:nvSpPr>
            <p:cNvPr id="9" name="object 9"/>
            <p:cNvSpPr/>
            <p:nvPr/>
          </p:nvSpPr>
          <p:spPr>
            <a:xfrm>
              <a:off x="2484120" y="1773935"/>
              <a:ext cx="1224280" cy="2087880"/>
            </a:xfrm>
            <a:custGeom>
              <a:avLst/>
              <a:gdLst/>
              <a:ahLst/>
              <a:cxnLst/>
              <a:rect l="l" t="t" r="r" b="b"/>
              <a:pathLst>
                <a:path w="1224279" h="2087879">
                  <a:moveTo>
                    <a:pt x="611886" y="0"/>
                  </a:moveTo>
                  <a:lnTo>
                    <a:pt x="542948" y="6551"/>
                  </a:lnTo>
                  <a:lnTo>
                    <a:pt x="476250" y="25734"/>
                  </a:lnTo>
                  <a:lnTo>
                    <a:pt x="412204" y="56845"/>
                  </a:lnTo>
                  <a:lnTo>
                    <a:pt x="351225" y="99179"/>
                  </a:lnTo>
                  <a:lnTo>
                    <a:pt x="322015" y="124334"/>
                  </a:lnTo>
                  <a:lnTo>
                    <a:pt x="293726" y="152031"/>
                  </a:lnTo>
                  <a:lnTo>
                    <a:pt x="266410" y="182181"/>
                  </a:lnTo>
                  <a:lnTo>
                    <a:pt x="240118" y="214695"/>
                  </a:lnTo>
                  <a:lnTo>
                    <a:pt x="214903" y="249487"/>
                  </a:lnTo>
                  <a:lnTo>
                    <a:pt x="190817" y="286468"/>
                  </a:lnTo>
                  <a:lnTo>
                    <a:pt x="167910" y="325550"/>
                  </a:lnTo>
                  <a:lnTo>
                    <a:pt x="146234" y="366644"/>
                  </a:lnTo>
                  <a:lnTo>
                    <a:pt x="125841" y="409663"/>
                  </a:lnTo>
                  <a:lnTo>
                    <a:pt x="106783" y="454519"/>
                  </a:lnTo>
                  <a:lnTo>
                    <a:pt x="89111" y="501123"/>
                  </a:lnTo>
                  <a:lnTo>
                    <a:pt x="72877" y="549387"/>
                  </a:lnTo>
                  <a:lnTo>
                    <a:pt x="58133" y="599223"/>
                  </a:lnTo>
                  <a:lnTo>
                    <a:pt x="44929" y="650544"/>
                  </a:lnTo>
                  <a:lnTo>
                    <a:pt x="33319" y="703260"/>
                  </a:lnTo>
                  <a:lnTo>
                    <a:pt x="23353" y="757284"/>
                  </a:lnTo>
                  <a:lnTo>
                    <a:pt x="15084" y="812528"/>
                  </a:lnTo>
                  <a:lnTo>
                    <a:pt x="8562" y="868904"/>
                  </a:lnTo>
                  <a:lnTo>
                    <a:pt x="3839" y="926323"/>
                  </a:lnTo>
                  <a:lnTo>
                    <a:pt x="968" y="984698"/>
                  </a:lnTo>
                  <a:lnTo>
                    <a:pt x="0" y="1043939"/>
                  </a:lnTo>
                  <a:lnTo>
                    <a:pt x="968" y="1103181"/>
                  </a:lnTo>
                  <a:lnTo>
                    <a:pt x="3839" y="1161556"/>
                  </a:lnTo>
                  <a:lnTo>
                    <a:pt x="8562" y="1218975"/>
                  </a:lnTo>
                  <a:lnTo>
                    <a:pt x="15084" y="1275351"/>
                  </a:lnTo>
                  <a:lnTo>
                    <a:pt x="23353" y="1330595"/>
                  </a:lnTo>
                  <a:lnTo>
                    <a:pt x="33319" y="1384619"/>
                  </a:lnTo>
                  <a:lnTo>
                    <a:pt x="44929" y="1437335"/>
                  </a:lnTo>
                  <a:lnTo>
                    <a:pt x="58133" y="1488656"/>
                  </a:lnTo>
                  <a:lnTo>
                    <a:pt x="72877" y="1538492"/>
                  </a:lnTo>
                  <a:lnTo>
                    <a:pt x="89111" y="1586756"/>
                  </a:lnTo>
                  <a:lnTo>
                    <a:pt x="106783" y="1633360"/>
                  </a:lnTo>
                  <a:lnTo>
                    <a:pt x="125841" y="1678216"/>
                  </a:lnTo>
                  <a:lnTo>
                    <a:pt x="146234" y="1721235"/>
                  </a:lnTo>
                  <a:lnTo>
                    <a:pt x="167910" y="1762329"/>
                  </a:lnTo>
                  <a:lnTo>
                    <a:pt x="190817" y="1801411"/>
                  </a:lnTo>
                  <a:lnTo>
                    <a:pt x="214903" y="1838392"/>
                  </a:lnTo>
                  <a:lnTo>
                    <a:pt x="240118" y="1873184"/>
                  </a:lnTo>
                  <a:lnTo>
                    <a:pt x="266410" y="1905698"/>
                  </a:lnTo>
                  <a:lnTo>
                    <a:pt x="293726" y="1935848"/>
                  </a:lnTo>
                  <a:lnTo>
                    <a:pt x="322015" y="1963545"/>
                  </a:lnTo>
                  <a:lnTo>
                    <a:pt x="351225" y="1988700"/>
                  </a:lnTo>
                  <a:lnTo>
                    <a:pt x="412204" y="2031034"/>
                  </a:lnTo>
                  <a:lnTo>
                    <a:pt x="476250" y="2062145"/>
                  </a:lnTo>
                  <a:lnTo>
                    <a:pt x="542948" y="2081328"/>
                  </a:lnTo>
                  <a:lnTo>
                    <a:pt x="611886" y="2087880"/>
                  </a:lnTo>
                  <a:lnTo>
                    <a:pt x="646609" y="2086227"/>
                  </a:lnTo>
                  <a:lnTo>
                    <a:pt x="714478" y="2073272"/>
                  </a:lnTo>
                  <a:lnTo>
                    <a:pt x="779902" y="2048036"/>
                  </a:lnTo>
                  <a:lnTo>
                    <a:pt x="842465" y="2011226"/>
                  </a:lnTo>
                  <a:lnTo>
                    <a:pt x="901756" y="1963545"/>
                  </a:lnTo>
                  <a:lnTo>
                    <a:pt x="930045" y="1935848"/>
                  </a:lnTo>
                  <a:lnTo>
                    <a:pt x="957361" y="1905698"/>
                  </a:lnTo>
                  <a:lnTo>
                    <a:pt x="983653" y="1873184"/>
                  </a:lnTo>
                  <a:lnTo>
                    <a:pt x="1008868" y="1838392"/>
                  </a:lnTo>
                  <a:lnTo>
                    <a:pt x="1032954" y="1801411"/>
                  </a:lnTo>
                  <a:lnTo>
                    <a:pt x="1055861" y="1762329"/>
                  </a:lnTo>
                  <a:lnTo>
                    <a:pt x="1077537" y="1721235"/>
                  </a:lnTo>
                  <a:lnTo>
                    <a:pt x="1097930" y="1678216"/>
                  </a:lnTo>
                  <a:lnTo>
                    <a:pt x="1116988" y="1633360"/>
                  </a:lnTo>
                  <a:lnTo>
                    <a:pt x="1134660" y="1586756"/>
                  </a:lnTo>
                  <a:lnTo>
                    <a:pt x="1150894" y="1538492"/>
                  </a:lnTo>
                  <a:lnTo>
                    <a:pt x="1165638" y="1488656"/>
                  </a:lnTo>
                  <a:lnTo>
                    <a:pt x="1178842" y="1437335"/>
                  </a:lnTo>
                  <a:lnTo>
                    <a:pt x="1190452" y="1384619"/>
                  </a:lnTo>
                  <a:lnTo>
                    <a:pt x="1200418" y="1330595"/>
                  </a:lnTo>
                  <a:lnTo>
                    <a:pt x="1208687" y="1275351"/>
                  </a:lnTo>
                  <a:lnTo>
                    <a:pt x="1215209" y="1218975"/>
                  </a:lnTo>
                  <a:lnTo>
                    <a:pt x="1219932" y="1161556"/>
                  </a:lnTo>
                  <a:lnTo>
                    <a:pt x="1222803" y="1103181"/>
                  </a:lnTo>
                  <a:lnTo>
                    <a:pt x="1223771" y="1043939"/>
                  </a:lnTo>
                  <a:lnTo>
                    <a:pt x="1222803" y="984698"/>
                  </a:lnTo>
                  <a:lnTo>
                    <a:pt x="1219932" y="926323"/>
                  </a:lnTo>
                  <a:lnTo>
                    <a:pt x="1215209" y="868904"/>
                  </a:lnTo>
                  <a:lnTo>
                    <a:pt x="1208687" y="812528"/>
                  </a:lnTo>
                  <a:lnTo>
                    <a:pt x="1200418" y="757284"/>
                  </a:lnTo>
                  <a:lnTo>
                    <a:pt x="1190452" y="703260"/>
                  </a:lnTo>
                  <a:lnTo>
                    <a:pt x="1178842" y="650544"/>
                  </a:lnTo>
                  <a:lnTo>
                    <a:pt x="1165638" y="599223"/>
                  </a:lnTo>
                  <a:lnTo>
                    <a:pt x="1150894" y="549387"/>
                  </a:lnTo>
                  <a:lnTo>
                    <a:pt x="1134660" y="501123"/>
                  </a:lnTo>
                  <a:lnTo>
                    <a:pt x="1116988" y="454519"/>
                  </a:lnTo>
                  <a:lnTo>
                    <a:pt x="1097930" y="409663"/>
                  </a:lnTo>
                  <a:lnTo>
                    <a:pt x="1077537" y="366644"/>
                  </a:lnTo>
                  <a:lnTo>
                    <a:pt x="1055861" y="325550"/>
                  </a:lnTo>
                  <a:lnTo>
                    <a:pt x="1032954" y="286468"/>
                  </a:lnTo>
                  <a:lnTo>
                    <a:pt x="1008868" y="249487"/>
                  </a:lnTo>
                  <a:lnTo>
                    <a:pt x="983653" y="214695"/>
                  </a:lnTo>
                  <a:lnTo>
                    <a:pt x="957361" y="182181"/>
                  </a:lnTo>
                  <a:lnTo>
                    <a:pt x="930045" y="152031"/>
                  </a:lnTo>
                  <a:lnTo>
                    <a:pt x="901756" y="124334"/>
                  </a:lnTo>
                  <a:lnTo>
                    <a:pt x="872546" y="99179"/>
                  </a:lnTo>
                  <a:lnTo>
                    <a:pt x="811567" y="56845"/>
                  </a:lnTo>
                  <a:lnTo>
                    <a:pt x="747521" y="25734"/>
                  </a:lnTo>
                  <a:lnTo>
                    <a:pt x="680823" y="6551"/>
                  </a:lnTo>
                  <a:lnTo>
                    <a:pt x="611886" y="0"/>
                  </a:lnTo>
                  <a:close/>
                </a:path>
              </a:pathLst>
            </a:custGeom>
            <a:solidFill>
              <a:srgbClr val="5B9BD4"/>
            </a:solidFill>
          </p:spPr>
          <p:txBody>
            <a:bodyPr wrap="square" lIns="0" tIns="0" rIns="0" bIns="0" rtlCol="0"/>
            <a:lstStyle/>
            <a:p>
              <a:endParaRPr/>
            </a:p>
          </p:txBody>
        </p:sp>
        <p:sp>
          <p:nvSpPr>
            <p:cNvPr id="10" name="object 10"/>
            <p:cNvSpPr/>
            <p:nvPr/>
          </p:nvSpPr>
          <p:spPr>
            <a:xfrm>
              <a:off x="2484120" y="1773935"/>
              <a:ext cx="1224280" cy="2087880"/>
            </a:xfrm>
            <a:custGeom>
              <a:avLst/>
              <a:gdLst/>
              <a:ahLst/>
              <a:cxnLst/>
              <a:rect l="l" t="t" r="r" b="b"/>
              <a:pathLst>
                <a:path w="1224279" h="2087879">
                  <a:moveTo>
                    <a:pt x="0" y="1043939"/>
                  </a:moveTo>
                  <a:lnTo>
                    <a:pt x="968" y="984698"/>
                  </a:lnTo>
                  <a:lnTo>
                    <a:pt x="3839" y="926323"/>
                  </a:lnTo>
                  <a:lnTo>
                    <a:pt x="8562" y="868904"/>
                  </a:lnTo>
                  <a:lnTo>
                    <a:pt x="15084" y="812528"/>
                  </a:lnTo>
                  <a:lnTo>
                    <a:pt x="23353" y="757284"/>
                  </a:lnTo>
                  <a:lnTo>
                    <a:pt x="33319" y="703260"/>
                  </a:lnTo>
                  <a:lnTo>
                    <a:pt x="44929" y="650544"/>
                  </a:lnTo>
                  <a:lnTo>
                    <a:pt x="58133" y="599223"/>
                  </a:lnTo>
                  <a:lnTo>
                    <a:pt x="72877" y="549387"/>
                  </a:lnTo>
                  <a:lnTo>
                    <a:pt x="89111" y="501123"/>
                  </a:lnTo>
                  <a:lnTo>
                    <a:pt x="106783" y="454519"/>
                  </a:lnTo>
                  <a:lnTo>
                    <a:pt x="125841" y="409663"/>
                  </a:lnTo>
                  <a:lnTo>
                    <a:pt x="146234" y="366644"/>
                  </a:lnTo>
                  <a:lnTo>
                    <a:pt x="167910" y="325550"/>
                  </a:lnTo>
                  <a:lnTo>
                    <a:pt x="190817" y="286468"/>
                  </a:lnTo>
                  <a:lnTo>
                    <a:pt x="214903" y="249487"/>
                  </a:lnTo>
                  <a:lnTo>
                    <a:pt x="240118" y="214695"/>
                  </a:lnTo>
                  <a:lnTo>
                    <a:pt x="266410" y="182181"/>
                  </a:lnTo>
                  <a:lnTo>
                    <a:pt x="293726" y="152031"/>
                  </a:lnTo>
                  <a:lnTo>
                    <a:pt x="322015" y="124334"/>
                  </a:lnTo>
                  <a:lnTo>
                    <a:pt x="351225" y="99179"/>
                  </a:lnTo>
                  <a:lnTo>
                    <a:pt x="412204" y="56845"/>
                  </a:lnTo>
                  <a:lnTo>
                    <a:pt x="476250" y="25734"/>
                  </a:lnTo>
                  <a:lnTo>
                    <a:pt x="542948" y="6551"/>
                  </a:lnTo>
                  <a:lnTo>
                    <a:pt x="611886" y="0"/>
                  </a:lnTo>
                  <a:lnTo>
                    <a:pt x="646609" y="1652"/>
                  </a:lnTo>
                  <a:lnTo>
                    <a:pt x="714478" y="14607"/>
                  </a:lnTo>
                  <a:lnTo>
                    <a:pt x="779902" y="39843"/>
                  </a:lnTo>
                  <a:lnTo>
                    <a:pt x="842465" y="76653"/>
                  </a:lnTo>
                  <a:lnTo>
                    <a:pt x="901756" y="124334"/>
                  </a:lnTo>
                  <a:lnTo>
                    <a:pt x="930045" y="152031"/>
                  </a:lnTo>
                  <a:lnTo>
                    <a:pt x="957361" y="182181"/>
                  </a:lnTo>
                  <a:lnTo>
                    <a:pt x="983653" y="214695"/>
                  </a:lnTo>
                  <a:lnTo>
                    <a:pt x="1008868" y="249487"/>
                  </a:lnTo>
                  <a:lnTo>
                    <a:pt x="1032954" y="286468"/>
                  </a:lnTo>
                  <a:lnTo>
                    <a:pt x="1055861" y="325550"/>
                  </a:lnTo>
                  <a:lnTo>
                    <a:pt x="1077537" y="366644"/>
                  </a:lnTo>
                  <a:lnTo>
                    <a:pt x="1097930" y="409663"/>
                  </a:lnTo>
                  <a:lnTo>
                    <a:pt x="1116988" y="454519"/>
                  </a:lnTo>
                  <a:lnTo>
                    <a:pt x="1134660" y="501123"/>
                  </a:lnTo>
                  <a:lnTo>
                    <a:pt x="1150894" y="549387"/>
                  </a:lnTo>
                  <a:lnTo>
                    <a:pt x="1165638" y="599223"/>
                  </a:lnTo>
                  <a:lnTo>
                    <a:pt x="1178842" y="650544"/>
                  </a:lnTo>
                  <a:lnTo>
                    <a:pt x="1190452" y="703260"/>
                  </a:lnTo>
                  <a:lnTo>
                    <a:pt x="1200418" y="757284"/>
                  </a:lnTo>
                  <a:lnTo>
                    <a:pt x="1208687" y="812528"/>
                  </a:lnTo>
                  <a:lnTo>
                    <a:pt x="1215209" y="868904"/>
                  </a:lnTo>
                  <a:lnTo>
                    <a:pt x="1219932" y="926323"/>
                  </a:lnTo>
                  <a:lnTo>
                    <a:pt x="1222803" y="984698"/>
                  </a:lnTo>
                  <a:lnTo>
                    <a:pt x="1223771" y="1043939"/>
                  </a:lnTo>
                  <a:lnTo>
                    <a:pt x="1222803" y="1103181"/>
                  </a:lnTo>
                  <a:lnTo>
                    <a:pt x="1219932" y="1161556"/>
                  </a:lnTo>
                  <a:lnTo>
                    <a:pt x="1215209" y="1218975"/>
                  </a:lnTo>
                  <a:lnTo>
                    <a:pt x="1208687" y="1275351"/>
                  </a:lnTo>
                  <a:lnTo>
                    <a:pt x="1200418" y="1330595"/>
                  </a:lnTo>
                  <a:lnTo>
                    <a:pt x="1190452" y="1384619"/>
                  </a:lnTo>
                  <a:lnTo>
                    <a:pt x="1178842" y="1437335"/>
                  </a:lnTo>
                  <a:lnTo>
                    <a:pt x="1165638" y="1488656"/>
                  </a:lnTo>
                  <a:lnTo>
                    <a:pt x="1150894" y="1538492"/>
                  </a:lnTo>
                  <a:lnTo>
                    <a:pt x="1134660" y="1586756"/>
                  </a:lnTo>
                  <a:lnTo>
                    <a:pt x="1116988" y="1633360"/>
                  </a:lnTo>
                  <a:lnTo>
                    <a:pt x="1097930" y="1678216"/>
                  </a:lnTo>
                  <a:lnTo>
                    <a:pt x="1077537" y="1721235"/>
                  </a:lnTo>
                  <a:lnTo>
                    <a:pt x="1055861" y="1762329"/>
                  </a:lnTo>
                  <a:lnTo>
                    <a:pt x="1032954" y="1801411"/>
                  </a:lnTo>
                  <a:lnTo>
                    <a:pt x="1008868" y="1838392"/>
                  </a:lnTo>
                  <a:lnTo>
                    <a:pt x="983653" y="1873184"/>
                  </a:lnTo>
                  <a:lnTo>
                    <a:pt x="957361" y="1905698"/>
                  </a:lnTo>
                  <a:lnTo>
                    <a:pt x="930045" y="1935848"/>
                  </a:lnTo>
                  <a:lnTo>
                    <a:pt x="901756" y="1963545"/>
                  </a:lnTo>
                  <a:lnTo>
                    <a:pt x="872546" y="1988700"/>
                  </a:lnTo>
                  <a:lnTo>
                    <a:pt x="811567" y="2031034"/>
                  </a:lnTo>
                  <a:lnTo>
                    <a:pt x="747522" y="2062145"/>
                  </a:lnTo>
                  <a:lnTo>
                    <a:pt x="680823" y="2081328"/>
                  </a:lnTo>
                  <a:lnTo>
                    <a:pt x="611886" y="2087880"/>
                  </a:lnTo>
                  <a:lnTo>
                    <a:pt x="577162" y="2086227"/>
                  </a:lnTo>
                  <a:lnTo>
                    <a:pt x="509293" y="2073272"/>
                  </a:lnTo>
                  <a:lnTo>
                    <a:pt x="443869" y="2048036"/>
                  </a:lnTo>
                  <a:lnTo>
                    <a:pt x="381306" y="2011226"/>
                  </a:lnTo>
                  <a:lnTo>
                    <a:pt x="322015" y="1963545"/>
                  </a:lnTo>
                  <a:lnTo>
                    <a:pt x="293726" y="1935848"/>
                  </a:lnTo>
                  <a:lnTo>
                    <a:pt x="266410" y="1905698"/>
                  </a:lnTo>
                  <a:lnTo>
                    <a:pt x="240118" y="1873184"/>
                  </a:lnTo>
                  <a:lnTo>
                    <a:pt x="214903" y="1838392"/>
                  </a:lnTo>
                  <a:lnTo>
                    <a:pt x="190817" y="1801411"/>
                  </a:lnTo>
                  <a:lnTo>
                    <a:pt x="167910" y="1762329"/>
                  </a:lnTo>
                  <a:lnTo>
                    <a:pt x="146234" y="1721235"/>
                  </a:lnTo>
                  <a:lnTo>
                    <a:pt x="125841" y="1678216"/>
                  </a:lnTo>
                  <a:lnTo>
                    <a:pt x="106783" y="1633360"/>
                  </a:lnTo>
                  <a:lnTo>
                    <a:pt x="89111" y="1586756"/>
                  </a:lnTo>
                  <a:lnTo>
                    <a:pt x="72877" y="1538492"/>
                  </a:lnTo>
                  <a:lnTo>
                    <a:pt x="58133" y="1488656"/>
                  </a:lnTo>
                  <a:lnTo>
                    <a:pt x="44929" y="1437335"/>
                  </a:lnTo>
                  <a:lnTo>
                    <a:pt x="33319" y="1384619"/>
                  </a:lnTo>
                  <a:lnTo>
                    <a:pt x="23353" y="1330595"/>
                  </a:lnTo>
                  <a:lnTo>
                    <a:pt x="15084" y="1275351"/>
                  </a:lnTo>
                  <a:lnTo>
                    <a:pt x="8562" y="1218975"/>
                  </a:lnTo>
                  <a:lnTo>
                    <a:pt x="3839" y="1161556"/>
                  </a:lnTo>
                  <a:lnTo>
                    <a:pt x="968" y="1103181"/>
                  </a:lnTo>
                  <a:lnTo>
                    <a:pt x="0" y="1043939"/>
                  </a:lnTo>
                  <a:close/>
                </a:path>
              </a:pathLst>
            </a:custGeom>
            <a:ln w="9525">
              <a:solidFill>
                <a:srgbClr val="000000"/>
              </a:solidFill>
            </a:ln>
          </p:spPr>
          <p:txBody>
            <a:bodyPr wrap="square" lIns="0" tIns="0" rIns="0" bIns="0" rtlCol="0"/>
            <a:lstStyle/>
            <a:p>
              <a:endParaRPr/>
            </a:p>
          </p:txBody>
        </p:sp>
      </p:grpSp>
      <p:grpSp>
        <p:nvGrpSpPr>
          <p:cNvPr id="11" name="object 11"/>
          <p:cNvGrpSpPr/>
          <p:nvPr/>
        </p:nvGrpSpPr>
        <p:grpSpPr>
          <a:xfrm>
            <a:off x="4783645" y="1769173"/>
            <a:ext cx="1233805" cy="2097405"/>
            <a:chOff x="4783645" y="1769173"/>
            <a:chExt cx="1233805" cy="2097405"/>
          </a:xfrm>
        </p:grpSpPr>
        <p:sp>
          <p:nvSpPr>
            <p:cNvPr id="12" name="object 12"/>
            <p:cNvSpPr/>
            <p:nvPr/>
          </p:nvSpPr>
          <p:spPr>
            <a:xfrm>
              <a:off x="4788408" y="1773935"/>
              <a:ext cx="1224280" cy="2087880"/>
            </a:xfrm>
            <a:custGeom>
              <a:avLst/>
              <a:gdLst/>
              <a:ahLst/>
              <a:cxnLst/>
              <a:rect l="l" t="t" r="r" b="b"/>
              <a:pathLst>
                <a:path w="1224279" h="2087879">
                  <a:moveTo>
                    <a:pt x="611886" y="0"/>
                  </a:moveTo>
                  <a:lnTo>
                    <a:pt x="542948" y="6551"/>
                  </a:lnTo>
                  <a:lnTo>
                    <a:pt x="476249" y="25734"/>
                  </a:lnTo>
                  <a:lnTo>
                    <a:pt x="412204" y="56845"/>
                  </a:lnTo>
                  <a:lnTo>
                    <a:pt x="351225" y="99179"/>
                  </a:lnTo>
                  <a:lnTo>
                    <a:pt x="322015" y="124334"/>
                  </a:lnTo>
                  <a:lnTo>
                    <a:pt x="293726" y="152031"/>
                  </a:lnTo>
                  <a:lnTo>
                    <a:pt x="266410" y="182181"/>
                  </a:lnTo>
                  <a:lnTo>
                    <a:pt x="240118" y="214695"/>
                  </a:lnTo>
                  <a:lnTo>
                    <a:pt x="214903" y="249487"/>
                  </a:lnTo>
                  <a:lnTo>
                    <a:pt x="190817" y="286468"/>
                  </a:lnTo>
                  <a:lnTo>
                    <a:pt x="167910" y="325550"/>
                  </a:lnTo>
                  <a:lnTo>
                    <a:pt x="146234" y="366644"/>
                  </a:lnTo>
                  <a:lnTo>
                    <a:pt x="125841" y="409663"/>
                  </a:lnTo>
                  <a:lnTo>
                    <a:pt x="106783" y="454519"/>
                  </a:lnTo>
                  <a:lnTo>
                    <a:pt x="89111" y="501123"/>
                  </a:lnTo>
                  <a:lnTo>
                    <a:pt x="72877" y="549387"/>
                  </a:lnTo>
                  <a:lnTo>
                    <a:pt x="58133" y="599223"/>
                  </a:lnTo>
                  <a:lnTo>
                    <a:pt x="44929" y="650544"/>
                  </a:lnTo>
                  <a:lnTo>
                    <a:pt x="33319" y="703260"/>
                  </a:lnTo>
                  <a:lnTo>
                    <a:pt x="23353" y="757284"/>
                  </a:lnTo>
                  <a:lnTo>
                    <a:pt x="15084" y="812528"/>
                  </a:lnTo>
                  <a:lnTo>
                    <a:pt x="8562" y="868904"/>
                  </a:lnTo>
                  <a:lnTo>
                    <a:pt x="3839" y="926323"/>
                  </a:lnTo>
                  <a:lnTo>
                    <a:pt x="968" y="984698"/>
                  </a:lnTo>
                  <a:lnTo>
                    <a:pt x="0" y="1043939"/>
                  </a:lnTo>
                  <a:lnTo>
                    <a:pt x="968" y="1103181"/>
                  </a:lnTo>
                  <a:lnTo>
                    <a:pt x="3839" y="1161556"/>
                  </a:lnTo>
                  <a:lnTo>
                    <a:pt x="8562" y="1218975"/>
                  </a:lnTo>
                  <a:lnTo>
                    <a:pt x="15084" y="1275351"/>
                  </a:lnTo>
                  <a:lnTo>
                    <a:pt x="23353" y="1330595"/>
                  </a:lnTo>
                  <a:lnTo>
                    <a:pt x="33319" y="1384619"/>
                  </a:lnTo>
                  <a:lnTo>
                    <a:pt x="44929" y="1437335"/>
                  </a:lnTo>
                  <a:lnTo>
                    <a:pt x="58133" y="1488656"/>
                  </a:lnTo>
                  <a:lnTo>
                    <a:pt x="72877" y="1538492"/>
                  </a:lnTo>
                  <a:lnTo>
                    <a:pt x="89111" y="1586756"/>
                  </a:lnTo>
                  <a:lnTo>
                    <a:pt x="106783" y="1633360"/>
                  </a:lnTo>
                  <a:lnTo>
                    <a:pt x="125841" y="1678216"/>
                  </a:lnTo>
                  <a:lnTo>
                    <a:pt x="146234" y="1721235"/>
                  </a:lnTo>
                  <a:lnTo>
                    <a:pt x="167910" y="1762329"/>
                  </a:lnTo>
                  <a:lnTo>
                    <a:pt x="190817" y="1801411"/>
                  </a:lnTo>
                  <a:lnTo>
                    <a:pt x="214903" y="1838392"/>
                  </a:lnTo>
                  <a:lnTo>
                    <a:pt x="240118" y="1873184"/>
                  </a:lnTo>
                  <a:lnTo>
                    <a:pt x="266410" y="1905698"/>
                  </a:lnTo>
                  <a:lnTo>
                    <a:pt x="293726" y="1935848"/>
                  </a:lnTo>
                  <a:lnTo>
                    <a:pt x="322015" y="1963545"/>
                  </a:lnTo>
                  <a:lnTo>
                    <a:pt x="351225" y="1988700"/>
                  </a:lnTo>
                  <a:lnTo>
                    <a:pt x="412204" y="2031034"/>
                  </a:lnTo>
                  <a:lnTo>
                    <a:pt x="476250" y="2062145"/>
                  </a:lnTo>
                  <a:lnTo>
                    <a:pt x="542948" y="2081328"/>
                  </a:lnTo>
                  <a:lnTo>
                    <a:pt x="611886" y="2087880"/>
                  </a:lnTo>
                  <a:lnTo>
                    <a:pt x="646609" y="2086227"/>
                  </a:lnTo>
                  <a:lnTo>
                    <a:pt x="714478" y="2073272"/>
                  </a:lnTo>
                  <a:lnTo>
                    <a:pt x="779902" y="2048036"/>
                  </a:lnTo>
                  <a:lnTo>
                    <a:pt x="842465" y="2011226"/>
                  </a:lnTo>
                  <a:lnTo>
                    <a:pt x="901756" y="1963545"/>
                  </a:lnTo>
                  <a:lnTo>
                    <a:pt x="930045" y="1935848"/>
                  </a:lnTo>
                  <a:lnTo>
                    <a:pt x="957361" y="1905698"/>
                  </a:lnTo>
                  <a:lnTo>
                    <a:pt x="983653" y="1873184"/>
                  </a:lnTo>
                  <a:lnTo>
                    <a:pt x="1008868" y="1838392"/>
                  </a:lnTo>
                  <a:lnTo>
                    <a:pt x="1032954" y="1801411"/>
                  </a:lnTo>
                  <a:lnTo>
                    <a:pt x="1055861" y="1762329"/>
                  </a:lnTo>
                  <a:lnTo>
                    <a:pt x="1077537" y="1721235"/>
                  </a:lnTo>
                  <a:lnTo>
                    <a:pt x="1097930" y="1678216"/>
                  </a:lnTo>
                  <a:lnTo>
                    <a:pt x="1116988" y="1633360"/>
                  </a:lnTo>
                  <a:lnTo>
                    <a:pt x="1134660" y="1586756"/>
                  </a:lnTo>
                  <a:lnTo>
                    <a:pt x="1150894" y="1538492"/>
                  </a:lnTo>
                  <a:lnTo>
                    <a:pt x="1165638" y="1488656"/>
                  </a:lnTo>
                  <a:lnTo>
                    <a:pt x="1178842" y="1437335"/>
                  </a:lnTo>
                  <a:lnTo>
                    <a:pt x="1190452" y="1384619"/>
                  </a:lnTo>
                  <a:lnTo>
                    <a:pt x="1200418" y="1330595"/>
                  </a:lnTo>
                  <a:lnTo>
                    <a:pt x="1208687" y="1275351"/>
                  </a:lnTo>
                  <a:lnTo>
                    <a:pt x="1215209" y="1218975"/>
                  </a:lnTo>
                  <a:lnTo>
                    <a:pt x="1219932" y="1161556"/>
                  </a:lnTo>
                  <a:lnTo>
                    <a:pt x="1222803" y="1103181"/>
                  </a:lnTo>
                  <a:lnTo>
                    <a:pt x="1223771" y="1043939"/>
                  </a:lnTo>
                  <a:lnTo>
                    <a:pt x="1222803" y="984698"/>
                  </a:lnTo>
                  <a:lnTo>
                    <a:pt x="1219932" y="926323"/>
                  </a:lnTo>
                  <a:lnTo>
                    <a:pt x="1215209" y="868904"/>
                  </a:lnTo>
                  <a:lnTo>
                    <a:pt x="1208687" y="812528"/>
                  </a:lnTo>
                  <a:lnTo>
                    <a:pt x="1200418" y="757284"/>
                  </a:lnTo>
                  <a:lnTo>
                    <a:pt x="1190452" y="703260"/>
                  </a:lnTo>
                  <a:lnTo>
                    <a:pt x="1178842" y="650544"/>
                  </a:lnTo>
                  <a:lnTo>
                    <a:pt x="1165638" y="599223"/>
                  </a:lnTo>
                  <a:lnTo>
                    <a:pt x="1150894" y="549387"/>
                  </a:lnTo>
                  <a:lnTo>
                    <a:pt x="1134660" y="501123"/>
                  </a:lnTo>
                  <a:lnTo>
                    <a:pt x="1116988" y="454519"/>
                  </a:lnTo>
                  <a:lnTo>
                    <a:pt x="1097930" y="409663"/>
                  </a:lnTo>
                  <a:lnTo>
                    <a:pt x="1077537" y="366644"/>
                  </a:lnTo>
                  <a:lnTo>
                    <a:pt x="1055861" y="325550"/>
                  </a:lnTo>
                  <a:lnTo>
                    <a:pt x="1032954" y="286468"/>
                  </a:lnTo>
                  <a:lnTo>
                    <a:pt x="1008868" y="249487"/>
                  </a:lnTo>
                  <a:lnTo>
                    <a:pt x="983653" y="214695"/>
                  </a:lnTo>
                  <a:lnTo>
                    <a:pt x="957361" y="182181"/>
                  </a:lnTo>
                  <a:lnTo>
                    <a:pt x="930045" y="152031"/>
                  </a:lnTo>
                  <a:lnTo>
                    <a:pt x="901756" y="124334"/>
                  </a:lnTo>
                  <a:lnTo>
                    <a:pt x="872546" y="99179"/>
                  </a:lnTo>
                  <a:lnTo>
                    <a:pt x="811567" y="56845"/>
                  </a:lnTo>
                  <a:lnTo>
                    <a:pt x="747522" y="25734"/>
                  </a:lnTo>
                  <a:lnTo>
                    <a:pt x="680823" y="6551"/>
                  </a:lnTo>
                  <a:lnTo>
                    <a:pt x="611886" y="0"/>
                  </a:lnTo>
                  <a:close/>
                </a:path>
              </a:pathLst>
            </a:custGeom>
            <a:solidFill>
              <a:srgbClr val="5B9BD4"/>
            </a:solidFill>
          </p:spPr>
          <p:txBody>
            <a:bodyPr wrap="square" lIns="0" tIns="0" rIns="0" bIns="0" rtlCol="0"/>
            <a:lstStyle/>
            <a:p>
              <a:endParaRPr/>
            </a:p>
          </p:txBody>
        </p:sp>
        <p:sp>
          <p:nvSpPr>
            <p:cNvPr id="13" name="object 13"/>
            <p:cNvSpPr/>
            <p:nvPr/>
          </p:nvSpPr>
          <p:spPr>
            <a:xfrm>
              <a:off x="4788408" y="1773935"/>
              <a:ext cx="1224280" cy="2087880"/>
            </a:xfrm>
            <a:custGeom>
              <a:avLst/>
              <a:gdLst/>
              <a:ahLst/>
              <a:cxnLst/>
              <a:rect l="l" t="t" r="r" b="b"/>
              <a:pathLst>
                <a:path w="1224279" h="2087879">
                  <a:moveTo>
                    <a:pt x="0" y="1043939"/>
                  </a:moveTo>
                  <a:lnTo>
                    <a:pt x="968" y="984698"/>
                  </a:lnTo>
                  <a:lnTo>
                    <a:pt x="3839" y="926323"/>
                  </a:lnTo>
                  <a:lnTo>
                    <a:pt x="8562" y="868904"/>
                  </a:lnTo>
                  <a:lnTo>
                    <a:pt x="15084" y="812528"/>
                  </a:lnTo>
                  <a:lnTo>
                    <a:pt x="23353" y="757284"/>
                  </a:lnTo>
                  <a:lnTo>
                    <a:pt x="33319" y="703260"/>
                  </a:lnTo>
                  <a:lnTo>
                    <a:pt x="44929" y="650544"/>
                  </a:lnTo>
                  <a:lnTo>
                    <a:pt x="58133" y="599223"/>
                  </a:lnTo>
                  <a:lnTo>
                    <a:pt x="72877" y="549387"/>
                  </a:lnTo>
                  <a:lnTo>
                    <a:pt x="89111" y="501123"/>
                  </a:lnTo>
                  <a:lnTo>
                    <a:pt x="106783" y="454519"/>
                  </a:lnTo>
                  <a:lnTo>
                    <a:pt x="125841" y="409663"/>
                  </a:lnTo>
                  <a:lnTo>
                    <a:pt x="146234" y="366644"/>
                  </a:lnTo>
                  <a:lnTo>
                    <a:pt x="167910" y="325550"/>
                  </a:lnTo>
                  <a:lnTo>
                    <a:pt x="190817" y="286468"/>
                  </a:lnTo>
                  <a:lnTo>
                    <a:pt x="214903" y="249487"/>
                  </a:lnTo>
                  <a:lnTo>
                    <a:pt x="240118" y="214695"/>
                  </a:lnTo>
                  <a:lnTo>
                    <a:pt x="266410" y="182181"/>
                  </a:lnTo>
                  <a:lnTo>
                    <a:pt x="293726" y="152031"/>
                  </a:lnTo>
                  <a:lnTo>
                    <a:pt x="322015" y="124334"/>
                  </a:lnTo>
                  <a:lnTo>
                    <a:pt x="351225" y="99179"/>
                  </a:lnTo>
                  <a:lnTo>
                    <a:pt x="412204" y="56845"/>
                  </a:lnTo>
                  <a:lnTo>
                    <a:pt x="476249" y="25734"/>
                  </a:lnTo>
                  <a:lnTo>
                    <a:pt x="542948" y="6551"/>
                  </a:lnTo>
                  <a:lnTo>
                    <a:pt x="611886" y="0"/>
                  </a:lnTo>
                  <a:lnTo>
                    <a:pt x="646609" y="1652"/>
                  </a:lnTo>
                  <a:lnTo>
                    <a:pt x="714478" y="14607"/>
                  </a:lnTo>
                  <a:lnTo>
                    <a:pt x="779902" y="39843"/>
                  </a:lnTo>
                  <a:lnTo>
                    <a:pt x="842465" y="76653"/>
                  </a:lnTo>
                  <a:lnTo>
                    <a:pt x="901756" y="124334"/>
                  </a:lnTo>
                  <a:lnTo>
                    <a:pt x="930045" y="152031"/>
                  </a:lnTo>
                  <a:lnTo>
                    <a:pt x="957361" y="182181"/>
                  </a:lnTo>
                  <a:lnTo>
                    <a:pt x="983653" y="214695"/>
                  </a:lnTo>
                  <a:lnTo>
                    <a:pt x="1008868" y="249487"/>
                  </a:lnTo>
                  <a:lnTo>
                    <a:pt x="1032954" y="286468"/>
                  </a:lnTo>
                  <a:lnTo>
                    <a:pt x="1055861" y="325550"/>
                  </a:lnTo>
                  <a:lnTo>
                    <a:pt x="1077537" y="366644"/>
                  </a:lnTo>
                  <a:lnTo>
                    <a:pt x="1097930" y="409663"/>
                  </a:lnTo>
                  <a:lnTo>
                    <a:pt x="1116988" y="454519"/>
                  </a:lnTo>
                  <a:lnTo>
                    <a:pt x="1134660" y="501123"/>
                  </a:lnTo>
                  <a:lnTo>
                    <a:pt x="1150894" y="549387"/>
                  </a:lnTo>
                  <a:lnTo>
                    <a:pt x="1165638" y="599223"/>
                  </a:lnTo>
                  <a:lnTo>
                    <a:pt x="1178842" y="650544"/>
                  </a:lnTo>
                  <a:lnTo>
                    <a:pt x="1190452" y="703260"/>
                  </a:lnTo>
                  <a:lnTo>
                    <a:pt x="1200418" y="757284"/>
                  </a:lnTo>
                  <a:lnTo>
                    <a:pt x="1208687" y="812528"/>
                  </a:lnTo>
                  <a:lnTo>
                    <a:pt x="1215209" y="868904"/>
                  </a:lnTo>
                  <a:lnTo>
                    <a:pt x="1219932" y="926323"/>
                  </a:lnTo>
                  <a:lnTo>
                    <a:pt x="1222803" y="984698"/>
                  </a:lnTo>
                  <a:lnTo>
                    <a:pt x="1223771" y="1043939"/>
                  </a:lnTo>
                  <a:lnTo>
                    <a:pt x="1222803" y="1103181"/>
                  </a:lnTo>
                  <a:lnTo>
                    <a:pt x="1219932" y="1161556"/>
                  </a:lnTo>
                  <a:lnTo>
                    <a:pt x="1215209" y="1218975"/>
                  </a:lnTo>
                  <a:lnTo>
                    <a:pt x="1208687" y="1275351"/>
                  </a:lnTo>
                  <a:lnTo>
                    <a:pt x="1200418" y="1330595"/>
                  </a:lnTo>
                  <a:lnTo>
                    <a:pt x="1190452" y="1384619"/>
                  </a:lnTo>
                  <a:lnTo>
                    <a:pt x="1178842" y="1437335"/>
                  </a:lnTo>
                  <a:lnTo>
                    <a:pt x="1165638" y="1488656"/>
                  </a:lnTo>
                  <a:lnTo>
                    <a:pt x="1150894" y="1538492"/>
                  </a:lnTo>
                  <a:lnTo>
                    <a:pt x="1134660" y="1586756"/>
                  </a:lnTo>
                  <a:lnTo>
                    <a:pt x="1116988" y="1633360"/>
                  </a:lnTo>
                  <a:lnTo>
                    <a:pt x="1097930" y="1678216"/>
                  </a:lnTo>
                  <a:lnTo>
                    <a:pt x="1077537" y="1721235"/>
                  </a:lnTo>
                  <a:lnTo>
                    <a:pt x="1055861" y="1762329"/>
                  </a:lnTo>
                  <a:lnTo>
                    <a:pt x="1032954" y="1801411"/>
                  </a:lnTo>
                  <a:lnTo>
                    <a:pt x="1008868" y="1838392"/>
                  </a:lnTo>
                  <a:lnTo>
                    <a:pt x="983653" y="1873184"/>
                  </a:lnTo>
                  <a:lnTo>
                    <a:pt x="957361" y="1905698"/>
                  </a:lnTo>
                  <a:lnTo>
                    <a:pt x="930045" y="1935848"/>
                  </a:lnTo>
                  <a:lnTo>
                    <a:pt x="901756" y="1963545"/>
                  </a:lnTo>
                  <a:lnTo>
                    <a:pt x="872546" y="1988700"/>
                  </a:lnTo>
                  <a:lnTo>
                    <a:pt x="811567" y="2031034"/>
                  </a:lnTo>
                  <a:lnTo>
                    <a:pt x="747522" y="2062145"/>
                  </a:lnTo>
                  <a:lnTo>
                    <a:pt x="680823" y="2081328"/>
                  </a:lnTo>
                  <a:lnTo>
                    <a:pt x="611886" y="2087880"/>
                  </a:lnTo>
                  <a:lnTo>
                    <a:pt x="577162" y="2086227"/>
                  </a:lnTo>
                  <a:lnTo>
                    <a:pt x="509293" y="2073272"/>
                  </a:lnTo>
                  <a:lnTo>
                    <a:pt x="443869" y="2048036"/>
                  </a:lnTo>
                  <a:lnTo>
                    <a:pt x="381306" y="2011226"/>
                  </a:lnTo>
                  <a:lnTo>
                    <a:pt x="322015" y="1963545"/>
                  </a:lnTo>
                  <a:lnTo>
                    <a:pt x="293726" y="1935848"/>
                  </a:lnTo>
                  <a:lnTo>
                    <a:pt x="266410" y="1905698"/>
                  </a:lnTo>
                  <a:lnTo>
                    <a:pt x="240118" y="1873184"/>
                  </a:lnTo>
                  <a:lnTo>
                    <a:pt x="214903" y="1838392"/>
                  </a:lnTo>
                  <a:lnTo>
                    <a:pt x="190817" y="1801411"/>
                  </a:lnTo>
                  <a:lnTo>
                    <a:pt x="167910" y="1762329"/>
                  </a:lnTo>
                  <a:lnTo>
                    <a:pt x="146234" y="1721235"/>
                  </a:lnTo>
                  <a:lnTo>
                    <a:pt x="125841" y="1678216"/>
                  </a:lnTo>
                  <a:lnTo>
                    <a:pt x="106783" y="1633360"/>
                  </a:lnTo>
                  <a:lnTo>
                    <a:pt x="89111" y="1586756"/>
                  </a:lnTo>
                  <a:lnTo>
                    <a:pt x="72877" y="1538492"/>
                  </a:lnTo>
                  <a:lnTo>
                    <a:pt x="58133" y="1488656"/>
                  </a:lnTo>
                  <a:lnTo>
                    <a:pt x="44929" y="1437335"/>
                  </a:lnTo>
                  <a:lnTo>
                    <a:pt x="33319" y="1384619"/>
                  </a:lnTo>
                  <a:lnTo>
                    <a:pt x="23353" y="1330595"/>
                  </a:lnTo>
                  <a:lnTo>
                    <a:pt x="15084" y="1275351"/>
                  </a:lnTo>
                  <a:lnTo>
                    <a:pt x="8562" y="1218975"/>
                  </a:lnTo>
                  <a:lnTo>
                    <a:pt x="3839" y="1161556"/>
                  </a:lnTo>
                  <a:lnTo>
                    <a:pt x="968" y="1103181"/>
                  </a:lnTo>
                  <a:lnTo>
                    <a:pt x="0" y="1043939"/>
                  </a:lnTo>
                  <a:close/>
                </a:path>
              </a:pathLst>
            </a:custGeom>
            <a:ln w="9525">
              <a:solidFill>
                <a:srgbClr val="000000"/>
              </a:solidFill>
            </a:ln>
          </p:spPr>
          <p:txBody>
            <a:bodyPr wrap="square" lIns="0" tIns="0" rIns="0" bIns="0" rtlCol="0"/>
            <a:lstStyle/>
            <a:p>
              <a:endParaRPr/>
            </a:p>
          </p:txBody>
        </p:sp>
      </p:grpSp>
      <p:sp>
        <p:nvSpPr>
          <p:cNvPr id="14" name="object 14"/>
          <p:cNvSpPr/>
          <p:nvPr/>
        </p:nvSpPr>
        <p:spPr>
          <a:xfrm>
            <a:off x="3093720" y="1557527"/>
            <a:ext cx="76200" cy="360045"/>
          </a:xfrm>
          <a:custGeom>
            <a:avLst/>
            <a:gdLst/>
            <a:ahLst/>
            <a:cxnLst/>
            <a:rect l="l" t="t" r="r" b="b"/>
            <a:pathLst>
              <a:path w="76200" h="360044">
                <a:moveTo>
                  <a:pt x="44450" y="63500"/>
                </a:moveTo>
                <a:lnTo>
                  <a:pt x="31750" y="63500"/>
                </a:lnTo>
                <a:lnTo>
                  <a:pt x="31750" y="359663"/>
                </a:lnTo>
                <a:lnTo>
                  <a:pt x="44450" y="359663"/>
                </a:lnTo>
                <a:lnTo>
                  <a:pt x="44450" y="63500"/>
                </a:lnTo>
                <a:close/>
              </a:path>
              <a:path w="76200" h="360044">
                <a:moveTo>
                  <a:pt x="38100" y="0"/>
                </a:moveTo>
                <a:lnTo>
                  <a:pt x="0" y="76200"/>
                </a:lnTo>
                <a:lnTo>
                  <a:pt x="31750" y="76200"/>
                </a:lnTo>
                <a:lnTo>
                  <a:pt x="31750" y="63500"/>
                </a:lnTo>
                <a:lnTo>
                  <a:pt x="69850" y="63500"/>
                </a:lnTo>
                <a:lnTo>
                  <a:pt x="38100" y="0"/>
                </a:lnTo>
                <a:close/>
              </a:path>
              <a:path w="76200" h="360044">
                <a:moveTo>
                  <a:pt x="69850" y="63500"/>
                </a:moveTo>
                <a:lnTo>
                  <a:pt x="44450" y="63500"/>
                </a:lnTo>
                <a:lnTo>
                  <a:pt x="44450" y="76200"/>
                </a:lnTo>
                <a:lnTo>
                  <a:pt x="76200" y="76200"/>
                </a:lnTo>
                <a:lnTo>
                  <a:pt x="69850" y="63500"/>
                </a:lnTo>
                <a:close/>
              </a:path>
            </a:pathLst>
          </a:custGeom>
          <a:solidFill>
            <a:srgbClr val="000000"/>
          </a:solidFill>
        </p:spPr>
        <p:txBody>
          <a:bodyPr wrap="square" lIns="0" tIns="0" rIns="0" bIns="0" rtlCol="0"/>
          <a:lstStyle/>
          <a:p>
            <a:endParaRPr/>
          </a:p>
        </p:txBody>
      </p:sp>
      <p:sp>
        <p:nvSpPr>
          <p:cNvPr id="15" name="object 15"/>
          <p:cNvSpPr/>
          <p:nvPr/>
        </p:nvSpPr>
        <p:spPr>
          <a:xfrm>
            <a:off x="3020567" y="3717035"/>
            <a:ext cx="76200" cy="288290"/>
          </a:xfrm>
          <a:custGeom>
            <a:avLst/>
            <a:gdLst/>
            <a:ahLst/>
            <a:cxnLst/>
            <a:rect l="l" t="t" r="r" b="b"/>
            <a:pathLst>
              <a:path w="76200" h="288289">
                <a:moveTo>
                  <a:pt x="31750" y="211836"/>
                </a:moveTo>
                <a:lnTo>
                  <a:pt x="0" y="211836"/>
                </a:lnTo>
                <a:lnTo>
                  <a:pt x="38100" y="288036"/>
                </a:lnTo>
                <a:lnTo>
                  <a:pt x="69850" y="224536"/>
                </a:lnTo>
                <a:lnTo>
                  <a:pt x="31750" y="224536"/>
                </a:lnTo>
                <a:lnTo>
                  <a:pt x="31750" y="211836"/>
                </a:lnTo>
                <a:close/>
              </a:path>
              <a:path w="76200" h="288289">
                <a:moveTo>
                  <a:pt x="44450" y="0"/>
                </a:moveTo>
                <a:lnTo>
                  <a:pt x="31750" y="0"/>
                </a:lnTo>
                <a:lnTo>
                  <a:pt x="31750" y="224536"/>
                </a:lnTo>
                <a:lnTo>
                  <a:pt x="44450" y="224536"/>
                </a:lnTo>
                <a:lnTo>
                  <a:pt x="44450" y="0"/>
                </a:lnTo>
                <a:close/>
              </a:path>
              <a:path w="76200" h="288289">
                <a:moveTo>
                  <a:pt x="76200" y="211836"/>
                </a:moveTo>
                <a:lnTo>
                  <a:pt x="44450" y="211836"/>
                </a:lnTo>
                <a:lnTo>
                  <a:pt x="44450" y="224536"/>
                </a:lnTo>
                <a:lnTo>
                  <a:pt x="69850" y="224536"/>
                </a:lnTo>
                <a:lnTo>
                  <a:pt x="76200" y="211836"/>
                </a:lnTo>
                <a:close/>
              </a:path>
            </a:pathLst>
          </a:custGeom>
          <a:solidFill>
            <a:srgbClr val="000000"/>
          </a:solidFill>
        </p:spPr>
        <p:txBody>
          <a:bodyPr wrap="square" lIns="0" tIns="0" rIns="0" bIns="0" rtlCol="0"/>
          <a:lstStyle/>
          <a:p>
            <a:endParaRPr/>
          </a:p>
        </p:txBody>
      </p:sp>
      <p:pic>
        <p:nvPicPr>
          <p:cNvPr id="16" name="object 16"/>
          <p:cNvPicPr/>
          <p:nvPr/>
        </p:nvPicPr>
        <p:blipFill>
          <a:blip r:embed="rId2" cstate="print"/>
          <a:stretch>
            <a:fillRect/>
          </a:stretch>
        </p:blipFill>
        <p:spPr>
          <a:xfrm>
            <a:off x="3634740" y="2814827"/>
            <a:ext cx="216408" cy="76200"/>
          </a:xfrm>
          <a:prstGeom prst="rect">
            <a:avLst/>
          </a:prstGeom>
        </p:spPr>
      </p:pic>
      <p:pic>
        <p:nvPicPr>
          <p:cNvPr id="17" name="object 17"/>
          <p:cNvPicPr/>
          <p:nvPr/>
        </p:nvPicPr>
        <p:blipFill>
          <a:blip r:embed="rId3" cstate="print"/>
          <a:stretch>
            <a:fillRect/>
          </a:stretch>
        </p:blipFill>
        <p:spPr>
          <a:xfrm>
            <a:off x="2339339" y="2743200"/>
            <a:ext cx="144780" cy="76200"/>
          </a:xfrm>
          <a:prstGeom prst="rect">
            <a:avLst/>
          </a:prstGeom>
        </p:spPr>
      </p:pic>
      <p:pic>
        <p:nvPicPr>
          <p:cNvPr id="18" name="object 18"/>
          <p:cNvPicPr/>
          <p:nvPr/>
        </p:nvPicPr>
        <p:blipFill>
          <a:blip r:embed="rId4" cstate="print"/>
          <a:stretch>
            <a:fillRect/>
          </a:stretch>
        </p:blipFill>
        <p:spPr>
          <a:xfrm>
            <a:off x="2555748" y="1988820"/>
            <a:ext cx="149225" cy="149225"/>
          </a:xfrm>
          <a:prstGeom prst="rect">
            <a:avLst/>
          </a:prstGeom>
        </p:spPr>
      </p:pic>
      <p:pic>
        <p:nvPicPr>
          <p:cNvPr id="19" name="object 19"/>
          <p:cNvPicPr/>
          <p:nvPr/>
        </p:nvPicPr>
        <p:blipFill>
          <a:blip r:embed="rId5" cstate="print"/>
          <a:stretch>
            <a:fillRect/>
          </a:stretch>
        </p:blipFill>
        <p:spPr>
          <a:xfrm>
            <a:off x="3631946" y="2204847"/>
            <a:ext cx="147574" cy="77724"/>
          </a:xfrm>
          <a:prstGeom prst="rect">
            <a:avLst/>
          </a:prstGeom>
        </p:spPr>
      </p:pic>
      <p:pic>
        <p:nvPicPr>
          <p:cNvPr id="20" name="object 20"/>
          <p:cNvPicPr/>
          <p:nvPr/>
        </p:nvPicPr>
        <p:blipFill>
          <a:blip r:embed="rId6" cstate="print"/>
          <a:stretch>
            <a:fillRect/>
          </a:stretch>
        </p:blipFill>
        <p:spPr>
          <a:xfrm>
            <a:off x="2484120" y="3423284"/>
            <a:ext cx="147574" cy="77724"/>
          </a:xfrm>
          <a:prstGeom prst="rect">
            <a:avLst/>
          </a:prstGeom>
        </p:spPr>
      </p:pic>
      <p:pic>
        <p:nvPicPr>
          <p:cNvPr id="21" name="object 21"/>
          <p:cNvPicPr/>
          <p:nvPr/>
        </p:nvPicPr>
        <p:blipFill>
          <a:blip r:embed="rId7" cstate="print"/>
          <a:stretch>
            <a:fillRect/>
          </a:stretch>
        </p:blipFill>
        <p:spPr>
          <a:xfrm>
            <a:off x="3561841" y="3351657"/>
            <a:ext cx="146050" cy="77342"/>
          </a:xfrm>
          <a:prstGeom prst="rect">
            <a:avLst/>
          </a:prstGeom>
        </p:spPr>
      </p:pic>
      <p:sp>
        <p:nvSpPr>
          <p:cNvPr id="22" name="object 22"/>
          <p:cNvSpPr/>
          <p:nvPr/>
        </p:nvSpPr>
        <p:spPr>
          <a:xfrm>
            <a:off x="5327522" y="1773935"/>
            <a:ext cx="76200" cy="287020"/>
          </a:xfrm>
          <a:custGeom>
            <a:avLst/>
            <a:gdLst/>
            <a:ahLst/>
            <a:cxnLst/>
            <a:rect l="l" t="t" r="r" b="b"/>
            <a:pathLst>
              <a:path w="76200" h="287019">
                <a:moveTo>
                  <a:pt x="31685" y="210354"/>
                </a:moveTo>
                <a:lnTo>
                  <a:pt x="0" y="210565"/>
                </a:lnTo>
                <a:lnTo>
                  <a:pt x="38480" y="286512"/>
                </a:lnTo>
                <a:lnTo>
                  <a:pt x="69809" y="223012"/>
                </a:lnTo>
                <a:lnTo>
                  <a:pt x="31750" y="223012"/>
                </a:lnTo>
                <a:lnTo>
                  <a:pt x="31685" y="210354"/>
                </a:lnTo>
                <a:close/>
              </a:path>
              <a:path w="76200" h="287019">
                <a:moveTo>
                  <a:pt x="44384" y="210270"/>
                </a:moveTo>
                <a:lnTo>
                  <a:pt x="31685" y="210354"/>
                </a:lnTo>
                <a:lnTo>
                  <a:pt x="31750" y="223012"/>
                </a:lnTo>
                <a:lnTo>
                  <a:pt x="44450" y="223012"/>
                </a:lnTo>
                <a:lnTo>
                  <a:pt x="44384" y="210270"/>
                </a:lnTo>
                <a:close/>
              </a:path>
              <a:path w="76200" h="287019">
                <a:moveTo>
                  <a:pt x="76200" y="210058"/>
                </a:moveTo>
                <a:lnTo>
                  <a:pt x="44384" y="210270"/>
                </a:lnTo>
                <a:lnTo>
                  <a:pt x="44450" y="223012"/>
                </a:lnTo>
                <a:lnTo>
                  <a:pt x="69809" y="223012"/>
                </a:lnTo>
                <a:lnTo>
                  <a:pt x="76200" y="210058"/>
                </a:lnTo>
                <a:close/>
              </a:path>
              <a:path w="76200" h="287019">
                <a:moveTo>
                  <a:pt x="43306" y="0"/>
                </a:moveTo>
                <a:lnTo>
                  <a:pt x="30606" y="0"/>
                </a:lnTo>
                <a:lnTo>
                  <a:pt x="31685" y="210354"/>
                </a:lnTo>
                <a:lnTo>
                  <a:pt x="44384" y="210270"/>
                </a:lnTo>
                <a:lnTo>
                  <a:pt x="43306" y="0"/>
                </a:lnTo>
                <a:close/>
              </a:path>
            </a:pathLst>
          </a:custGeom>
          <a:solidFill>
            <a:srgbClr val="000000"/>
          </a:solidFill>
        </p:spPr>
        <p:txBody>
          <a:bodyPr wrap="square" lIns="0" tIns="0" rIns="0" bIns="0" rtlCol="0"/>
          <a:lstStyle/>
          <a:p>
            <a:endParaRPr/>
          </a:p>
        </p:txBody>
      </p:sp>
      <p:pic>
        <p:nvPicPr>
          <p:cNvPr id="23" name="object 23"/>
          <p:cNvPicPr/>
          <p:nvPr/>
        </p:nvPicPr>
        <p:blipFill>
          <a:blip r:embed="rId8" cstate="print"/>
          <a:stretch>
            <a:fillRect/>
          </a:stretch>
        </p:blipFill>
        <p:spPr>
          <a:xfrm>
            <a:off x="5327396" y="3645408"/>
            <a:ext cx="76200" cy="214884"/>
          </a:xfrm>
          <a:prstGeom prst="rect">
            <a:avLst/>
          </a:prstGeom>
        </p:spPr>
      </p:pic>
      <p:pic>
        <p:nvPicPr>
          <p:cNvPr id="24" name="object 24"/>
          <p:cNvPicPr/>
          <p:nvPr/>
        </p:nvPicPr>
        <p:blipFill>
          <a:blip r:embed="rId9" cstate="print"/>
          <a:stretch>
            <a:fillRect/>
          </a:stretch>
        </p:blipFill>
        <p:spPr>
          <a:xfrm>
            <a:off x="4788408" y="2815844"/>
            <a:ext cx="216407" cy="76200"/>
          </a:xfrm>
          <a:prstGeom prst="rect">
            <a:avLst/>
          </a:prstGeom>
        </p:spPr>
      </p:pic>
      <p:pic>
        <p:nvPicPr>
          <p:cNvPr id="25" name="object 25"/>
          <p:cNvPicPr/>
          <p:nvPr/>
        </p:nvPicPr>
        <p:blipFill>
          <a:blip r:embed="rId10" cstate="print"/>
          <a:stretch>
            <a:fillRect/>
          </a:stretch>
        </p:blipFill>
        <p:spPr>
          <a:xfrm>
            <a:off x="5795771" y="2815844"/>
            <a:ext cx="216407" cy="76200"/>
          </a:xfrm>
          <a:prstGeom prst="rect">
            <a:avLst/>
          </a:prstGeom>
        </p:spPr>
      </p:pic>
      <p:pic>
        <p:nvPicPr>
          <p:cNvPr id="26" name="object 26"/>
          <p:cNvPicPr/>
          <p:nvPr/>
        </p:nvPicPr>
        <p:blipFill>
          <a:blip r:embed="rId11" cstate="print"/>
          <a:stretch>
            <a:fillRect/>
          </a:stretch>
        </p:blipFill>
        <p:spPr>
          <a:xfrm>
            <a:off x="5650991" y="2200782"/>
            <a:ext cx="220853" cy="220852"/>
          </a:xfrm>
          <a:prstGeom prst="rect">
            <a:avLst/>
          </a:prstGeom>
        </p:spPr>
      </p:pic>
      <p:pic>
        <p:nvPicPr>
          <p:cNvPr id="27" name="object 27"/>
          <p:cNvPicPr/>
          <p:nvPr/>
        </p:nvPicPr>
        <p:blipFill>
          <a:blip r:embed="rId12" cstate="print"/>
          <a:stretch>
            <a:fillRect/>
          </a:stretch>
        </p:blipFill>
        <p:spPr>
          <a:xfrm>
            <a:off x="4927219" y="2200782"/>
            <a:ext cx="149225" cy="149225"/>
          </a:xfrm>
          <a:prstGeom prst="rect">
            <a:avLst/>
          </a:prstGeom>
        </p:spPr>
      </p:pic>
      <p:pic>
        <p:nvPicPr>
          <p:cNvPr id="28" name="object 28"/>
          <p:cNvPicPr/>
          <p:nvPr/>
        </p:nvPicPr>
        <p:blipFill>
          <a:blip r:embed="rId13" cstate="print"/>
          <a:stretch>
            <a:fillRect/>
          </a:stretch>
        </p:blipFill>
        <p:spPr>
          <a:xfrm>
            <a:off x="5724144" y="3357371"/>
            <a:ext cx="147827" cy="149225"/>
          </a:xfrm>
          <a:prstGeom prst="rect">
            <a:avLst/>
          </a:prstGeom>
        </p:spPr>
      </p:pic>
      <p:pic>
        <p:nvPicPr>
          <p:cNvPr id="29" name="object 29"/>
          <p:cNvPicPr/>
          <p:nvPr/>
        </p:nvPicPr>
        <p:blipFill>
          <a:blip r:embed="rId14" cstate="print"/>
          <a:stretch>
            <a:fillRect/>
          </a:stretch>
        </p:blipFill>
        <p:spPr>
          <a:xfrm>
            <a:off x="4927219" y="3284220"/>
            <a:ext cx="149225" cy="149225"/>
          </a:xfrm>
          <a:prstGeom prst="rect">
            <a:avLst/>
          </a:prstGeom>
        </p:spPr>
      </p:pic>
      <p:sp>
        <p:nvSpPr>
          <p:cNvPr id="30" name="object 30"/>
          <p:cNvSpPr/>
          <p:nvPr/>
        </p:nvSpPr>
        <p:spPr>
          <a:xfrm>
            <a:off x="8063483" y="1484375"/>
            <a:ext cx="76200" cy="721360"/>
          </a:xfrm>
          <a:custGeom>
            <a:avLst/>
            <a:gdLst/>
            <a:ahLst/>
            <a:cxnLst/>
            <a:rect l="l" t="t" r="r" b="b"/>
            <a:pathLst>
              <a:path w="76200" h="721360">
                <a:moveTo>
                  <a:pt x="31750" y="644651"/>
                </a:moveTo>
                <a:lnTo>
                  <a:pt x="0" y="644651"/>
                </a:lnTo>
                <a:lnTo>
                  <a:pt x="38100" y="720851"/>
                </a:lnTo>
                <a:lnTo>
                  <a:pt x="69850" y="657351"/>
                </a:lnTo>
                <a:lnTo>
                  <a:pt x="31750" y="657351"/>
                </a:lnTo>
                <a:lnTo>
                  <a:pt x="31750" y="644651"/>
                </a:lnTo>
                <a:close/>
              </a:path>
              <a:path w="76200" h="721360">
                <a:moveTo>
                  <a:pt x="44450" y="63500"/>
                </a:moveTo>
                <a:lnTo>
                  <a:pt x="31750" y="63500"/>
                </a:lnTo>
                <a:lnTo>
                  <a:pt x="31750" y="657351"/>
                </a:lnTo>
                <a:lnTo>
                  <a:pt x="44450" y="657351"/>
                </a:lnTo>
                <a:lnTo>
                  <a:pt x="44450" y="63500"/>
                </a:lnTo>
                <a:close/>
              </a:path>
              <a:path w="76200" h="721360">
                <a:moveTo>
                  <a:pt x="76200" y="644651"/>
                </a:moveTo>
                <a:lnTo>
                  <a:pt x="44450" y="644651"/>
                </a:lnTo>
                <a:lnTo>
                  <a:pt x="44450" y="657351"/>
                </a:lnTo>
                <a:lnTo>
                  <a:pt x="69850" y="657351"/>
                </a:lnTo>
                <a:lnTo>
                  <a:pt x="76200" y="644651"/>
                </a:lnTo>
                <a:close/>
              </a:path>
              <a:path w="76200" h="721360">
                <a:moveTo>
                  <a:pt x="38100" y="0"/>
                </a:moveTo>
                <a:lnTo>
                  <a:pt x="0" y="76200"/>
                </a:lnTo>
                <a:lnTo>
                  <a:pt x="31750" y="76200"/>
                </a:lnTo>
                <a:lnTo>
                  <a:pt x="31750" y="63500"/>
                </a:lnTo>
                <a:lnTo>
                  <a:pt x="69850" y="63500"/>
                </a:lnTo>
                <a:lnTo>
                  <a:pt x="38100" y="0"/>
                </a:lnTo>
                <a:close/>
              </a:path>
              <a:path w="76200" h="721360">
                <a:moveTo>
                  <a:pt x="69850" y="63500"/>
                </a:moveTo>
                <a:lnTo>
                  <a:pt x="44450" y="63500"/>
                </a:lnTo>
                <a:lnTo>
                  <a:pt x="44450" y="76200"/>
                </a:lnTo>
                <a:lnTo>
                  <a:pt x="76200" y="76200"/>
                </a:lnTo>
                <a:lnTo>
                  <a:pt x="69850" y="63500"/>
                </a:lnTo>
                <a:close/>
              </a:path>
            </a:pathLst>
          </a:custGeom>
          <a:solidFill>
            <a:srgbClr val="000000"/>
          </a:solidFill>
        </p:spPr>
        <p:txBody>
          <a:bodyPr wrap="square" lIns="0" tIns="0" rIns="0" bIns="0" rtlCol="0"/>
          <a:lstStyle/>
          <a:p>
            <a:endParaRPr/>
          </a:p>
        </p:txBody>
      </p:sp>
      <p:sp>
        <p:nvSpPr>
          <p:cNvPr id="31" name="object 31"/>
          <p:cNvSpPr/>
          <p:nvPr/>
        </p:nvSpPr>
        <p:spPr>
          <a:xfrm>
            <a:off x="8063483" y="3573779"/>
            <a:ext cx="76200" cy="647700"/>
          </a:xfrm>
          <a:custGeom>
            <a:avLst/>
            <a:gdLst/>
            <a:ahLst/>
            <a:cxnLst/>
            <a:rect l="l" t="t" r="r" b="b"/>
            <a:pathLst>
              <a:path w="76200" h="647700">
                <a:moveTo>
                  <a:pt x="31750" y="571500"/>
                </a:moveTo>
                <a:lnTo>
                  <a:pt x="0" y="571500"/>
                </a:lnTo>
                <a:lnTo>
                  <a:pt x="38100" y="647700"/>
                </a:lnTo>
                <a:lnTo>
                  <a:pt x="69850" y="584200"/>
                </a:lnTo>
                <a:lnTo>
                  <a:pt x="31750" y="584200"/>
                </a:lnTo>
                <a:lnTo>
                  <a:pt x="31750" y="571500"/>
                </a:lnTo>
                <a:close/>
              </a:path>
              <a:path w="76200" h="647700">
                <a:moveTo>
                  <a:pt x="44450" y="63500"/>
                </a:moveTo>
                <a:lnTo>
                  <a:pt x="31750" y="63500"/>
                </a:lnTo>
                <a:lnTo>
                  <a:pt x="31750" y="584200"/>
                </a:lnTo>
                <a:lnTo>
                  <a:pt x="44450" y="584200"/>
                </a:lnTo>
                <a:lnTo>
                  <a:pt x="44450" y="63500"/>
                </a:lnTo>
                <a:close/>
              </a:path>
              <a:path w="76200" h="647700">
                <a:moveTo>
                  <a:pt x="76200" y="571500"/>
                </a:moveTo>
                <a:lnTo>
                  <a:pt x="44450" y="571500"/>
                </a:lnTo>
                <a:lnTo>
                  <a:pt x="44450" y="584200"/>
                </a:lnTo>
                <a:lnTo>
                  <a:pt x="69850" y="584200"/>
                </a:lnTo>
                <a:lnTo>
                  <a:pt x="76200" y="571500"/>
                </a:lnTo>
                <a:close/>
              </a:path>
              <a:path w="76200" h="647700">
                <a:moveTo>
                  <a:pt x="38100" y="0"/>
                </a:moveTo>
                <a:lnTo>
                  <a:pt x="0" y="76200"/>
                </a:lnTo>
                <a:lnTo>
                  <a:pt x="31750" y="76200"/>
                </a:lnTo>
                <a:lnTo>
                  <a:pt x="31750" y="63500"/>
                </a:lnTo>
                <a:lnTo>
                  <a:pt x="69850" y="63500"/>
                </a:lnTo>
                <a:lnTo>
                  <a:pt x="38100" y="0"/>
                </a:lnTo>
                <a:close/>
              </a:path>
              <a:path w="76200" h="647700">
                <a:moveTo>
                  <a:pt x="69850" y="63500"/>
                </a:moveTo>
                <a:lnTo>
                  <a:pt x="44450" y="63500"/>
                </a:lnTo>
                <a:lnTo>
                  <a:pt x="44450" y="76200"/>
                </a:lnTo>
                <a:lnTo>
                  <a:pt x="76200" y="76200"/>
                </a:lnTo>
                <a:lnTo>
                  <a:pt x="69850" y="63500"/>
                </a:lnTo>
                <a:close/>
              </a:path>
            </a:pathLst>
          </a:custGeom>
          <a:solidFill>
            <a:srgbClr val="000000"/>
          </a:solidFill>
        </p:spPr>
        <p:txBody>
          <a:bodyPr wrap="square" lIns="0" tIns="0" rIns="0" bIns="0" rtlCol="0"/>
          <a:lstStyle/>
          <a:p>
            <a:endParaRPr/>
          </a:p>
        </p:txBody>
      </p:sp>
      <p:sp>
        <p:nvSpPr>
          <p:cNvPr id="32" name="object 32"/>
          <p:cNvSpPr/>
          <p:nvPr/>
        </p:nvSpPr>
        <p:spPr>
          <a:xfrm>
            <a:off x="8388095" y="2743200"/>
            <a:ext cx="504825" cy="76200"/>
          </a:xfrm>
          <a:custGeom>
            <a:avLst/>
            <a:gdLst/>
            <a:ahLst/>
            <a:cxnLst/>
            <a:rect l="l" t="t" r="r" b="b"/>
            <a:pathLst>
              <a:path w="504825" h="76200">
                <a:moveTo>
                  <a:pt x="76200" y="0"/>
                </a:moveTo>
                <a:lnTo>
                  <a:pt x="0" y="38100"/>
                </a:lnTo>
                <a:lnTo>
                  <a:pt x="76200" y="76200"/>
                </a:lnTo>
                <a:lnTo>
                  <a:pt x="76200" y="44450"/>
                </a:lnTo>
                <a:lnTo>
                  <a:pt x="63500" y="44450"/>
                </a:lnTo>
                <a:lnTo>
                  <a:pt x="63500" y="31750"/>
                </a:lnTo>
                <a:lnTo>
                  <a:pt x="76200" y="31750"/>
                </a:lnTo>
                <a:lnTo>
                  <a:pt x="76200" y="0"/>
                </a:lnTo>
                <a:close/>
              </a:path>
              <a:path w="504825" h="76200">
                <a:moveTo>
                  <a:pt x="428244" y="0"/>
                </a:moveTo>
                <a:lnTo>
                  <a:pt x="428244" y="76200"/>
                </a:lnTo>
                <a:lnTo>
                  <a:pt x="491744" y="44450"/>
                </a:lnTo>
                <a:lnTo>
                  <a:pt x="440944" y="44450"/>
                </a:lnTo>
                <a:lnTo>
                  <a:pt x="440944" y="31750"/>
                </a:lnTo>
                <a:lnTo>
                  <a:pt x="491744" y="31750"/>
                </a:lnTo>
                <a:lnTo>
                  <a:pt x="428244" y="0"/>
                </a:lnTo>
                <a:close/>
              </a:path>
              <a:path w="504825" h="76200">
                <a:moveTo>
                  <a:pt x="76200" y="31750"/>
                </a:moveTo>
                <a:lnTo>
                  <a:pt x="63500" y="31750"/>
                </a:lnTo>
                <a:lnTo>
                  <a:pt x="63500" y="44450"/>
                </a:lnTo>
                <a:lnTo>
                  <a:pt x="76200" y="44450"/>
                </a:lnTo>
                <a:lnTo>
                  <a:pt x="76200" y="31750"/>
                </a:lnTo>
                <a:close/>
              </a:path>
              <a:path w="504825" h="76200">
                <a:moveTo>
                  <a:pt x="428244" y="31750"/>
                </a:moveTo>
                <a:lnTo>
                  <a:pt x="76200" y="31750"/>
                </a:lnTo>
                <a:lnTo>
                  <a:pt x="76200" y="44450"/>
                </a:lnTo>
                <a:lnTo>
                  <a:pt x="428244" y="44450"/>
                </a:lnTo>
                <a:lnTo>
                  <a:pt x="428244" y="31750"/>
                </a:lnTo>
                <a:close/>
              </a:path>
              <a:path w="504825" h="76200">
                <a:moveTo>
                  <a:pt x="491744" y="31750"/>
                </a:moveTo>
                <a:lnTo>
                  <a:pt x="440944" y="31750"/>
                </a:lnTo>
                <a:lnTo>
                  <a:pt x="440944" y="44450"/>
                </a:lnTo>
                <a:lnTo>
                  <a:pt x="491744" y="44450"/>
                </a:lnTo>
                <a:lnTo>
                  <a:pt x="504444" y="38100"/>
                </a:lnTo>
                <a:lnTo>
                  <a:pt x="491744" y="31750"/>
                </a:lnTo>
                <a:close/>
              </a:path>
            </a:pathLst>
          </a:custGeom>
          <a:solidFill>
            <a:srgbClr val="000000"/>
          </a:solidFill>
        </p:spPr>
        <p:txBody>
          <a:bodyPr wrap="square" lIns="0" tIns="0" rIns="0" bIns="0" rtlCol="0"/>
          <a:lstStyle/>
          <a:p>
            <a:endParaRPr/>
          </a:p>
        </p:txBody>
      </p:sp>
      <p:sp>
        <p:nvSpPr>
          <p:cNvPr id="33" name="object 33"/>
          <p:cNvSpPr/>
          <p:nvPr/>
        </p:nvSpPr>
        <p:spPr>
          <a:xfrm>
            <a:off x="7235952" y="2814827"/>
            <a:ext cx="504825" cy="76200"/>
          </a:xfrm>
          <a:custGeom>
            <a:avLst/>
            <a:gdLst/>
            <a:ahLst/>
            <a:cxnLst/>
            <a:rect l="l" t="t" r="r" b="b"/>
            <a:pathLst>
              <a:path w="504825" h="76200">
                <a:moveTo>
                  <a:pt x="76200" y="0"/>
                </a:moveTo>
                <a:lnTo>
                  <a:pt x="0" y="38100"/>
                </a:lnTo>
                <a:lnTo>
                  <a:pt x="76200" y="76200"/>
                </a:lnTo>
                <a:lnTo>
                  <a:pt x="76200" y="44450"/>
                </a:lnTo>
                <a:lnTo>
                  <a:pt x="63500" y="44450"/>
                </a:lnTo>
                <a:lnTo>
                  <a:pt x="63500" y="31750"/>
                </a:lnTo>
                <a:lnTo>
                  <a:pt x="76200" y="31750"/>
                </a:lnTo>
                <a:lnTo>
                  <a:pt x="76200" y="0"/>
                </a:lnTo>
                <a:close/>
              </a:path>
              <a:path w="504825" h="76200">
                <a:moveTo>
                  <a:pt x="428244" y="0"/>
                </a:moveTo>
                <a:lnTo>
                  <a:pt x="428244" y="76200"/>
                </a:lnTo>
                <a:lnTo>
                  <a:pt x="491744" y="44450"/>
                </a:lnTo>
                <a:lnTo>
                  <a:pt x="440944" y="44450"/>
                </a:lnTo>
                <a:lnTo>
                  <a:pt x="440944" y="31750"/>
                </a:lnTo>
                <a:lnTo>
                  <a:pt x="491744" y="31750"/>
                </a:lnTo>
                <a:lnTo>
                  <a:pt x="428244" y="0"/>
                </a:lnTo>
                <a:close/>
              </a:path>
              <a:path w="504825" h="76200">
                <a:moveTo>
                  <a:pt x="76200" y="31750"/>
                </a:moveTo>
                <a:lnTo>
                  <a:pt x="63500" y="31750"/>
                </a:lnTo>
                <a:lnTo>
                  <a:pt x="63500" y="44450"/>
                </a:lnTo>
                <a:lnTo>
                  <a:pt x="76200" y="44450"/>
                </a:lnTo>
                <a:lnTo>
                  <a:pt x="76200" y="31750"/>
                </a:lnTo>
                <a:close/>
              </a:path>
              <a:path w="504825" h="76200">
                <a:moveTo>
                  <a:pt x="428244" y="31750"/>
                </a:moveTo>
                <a:lnTo>
                  <a:pt x="76200" y="31750"/>
                </a:lnTo>
                <a:lnTo>
                  <a:pt x="76200" y="44450"/>
                </a:lnTo>
                <a:lnTo>
                  <a:pt x="428244" y="44450"/>
                </a:lnTo>
                <a:lnTo>
                  <a:pt x="428244" y="31750"/>
                </a:lnTo>
                <a:close/>
              </a:path>
              <a:path w="504825" h="76200">
                <a:moveTo>
                  <a:pt x="491744" y="31750"/>
                </a:moveTo>
                <a:lnTo>
                  <a:pt x="440944" y="31750"/>
                </a:lnTo>
                <a:lnTo>
                  <a:pt x="440944" y="44450"/>
                </a:lnTo>
                <a:lnTo>
                  <a:pt x="491744" y="44450"/>
                </a:lnTo>
                <a:lnTo>
                  <a:pt x="504444" y="38100"/>
                </a:lnTo>
                <a:lnTo>
                  <a:pt x="491744" y="31750"/>
                </a:lnTo>
                <a:close/>
              </a:path>
            </a:pathLst>
          </a:custGeom>
          <a:solidFill>
            <a:srgbClr val="000000"/>
          </a:solidFill>
        </p:spPr>
        <p:txBody>
          <a:bodyPr wrap="square" lIns="0" tIns="0" rIns="0" bIns="0" rtlCol="0"/>
          <a:lstStyle/>
          <a:p>
            <a:endParaRPr/>
          </a:p>
        </p:txBody>
      </p:sp>
      <p:sp>
        <p:nvSpPr>
          <p:cNvPr id="34" name="object 34"/>
          <p:cNvSpPr/>
          <p:nvPr/>
        </p:nvSpPr>
        <p:spPr>
          <a:xfrm>
            <a:off x="8388095" y="1988820"/>
            <a:ext cx="288290" cy="361315"/>
          </a:xfrm>
          <a:custGeom>
            <a:avLst/>
            <a:gdLst/>
            <a:ahLst/>
            <a:cxnLst/>
            <a:rect l="l" t="t" r="r" b="b"/>
            <a:pathLst>
              <a:path w="288290" h="361314">
                <a:moveTo>
                  <a:pt x="17779" y="277875"/>
                </a:moveTo>
                <a:lnTo>
                  <a:pt x="0" y="361188"/>
                </a:lnTo>
                <a:lnTo>
                  <a:pt x="77343" y="325374"/>
                </a:lnTo>
                <a:lnTo>
                  <a:pt x="64920" y="315467"/>
                </a:lnTo>
                <a:lnTo>
                  <a:pt x="44576" y="315467"/>
                </a:lnTo>
                <a:lnTo>
                  <a:pt x="34671" y="307593"/>
                </a:lnTo>
                <a:lnTo>
                  <a:pt x="42590" y="297660"/>
                </a:lnTo>
                <a:lnTo>
                  <a:pt x="17779" y="277875"/>
                </a:lnTo>
                <a:close/>
              </a:path>
              <a:path w="288290" h="361314">
                <a:moveTo>
                  <a:pt x="42590" y="297660"/>
                </a:moveTo>
                <a:lnTo>
                  <a:pt x="34671" y="307593"/>
                </a:lnTo>
                <a:lnTo>
                  <a:pt x="44576" y="315467"/>
                </a:lnTo>
                <a:lnTo>
                  <a:pt x="52484" y="305550"/>
                </a:lnTo>
                <a:lnTo>
                  <a:pt x="42590" y="297660"/>
                </a:lnTo>
                <a:close/>
              </a:path>
              <a:path w="288290" h="361314">
                <a:moveTo>
                  <a:pt x="52484" y="305550"/>
                </a:moveTo>
                <a:lnTo>
                  <a:pt x="44576" y="315467"/>
                </a:lnTo>
                <a:lnTo>
                  <a:pt x="64920" y="315467"/>
                </a:lnTo>
                <a:lnTo>
                  <a:pt x="52484" y="305550"/>
                </a:lnTo>
                <a:close/>
              </a:path>
              <a:path w="288290" h="361314">
                <a:moveTo>
                  <a:pt x="235551" y="55637"/>
                </a:moveTo>
                <a:lnTo>
                  <a:pt x="42590" y="297660"/>
                </a:lnTo>
                <a:lnTo>
                  <a:pt x="52484" y="305550"/>
                </a:lnTo>
                <a:lnTo>
                  <a:pt x="245445" y="63527"/>
                </a:lnTo>
                <a:lnTo>
                  <a:pt x="235551" y="55637"/>
                </a:lnTo>
                <a:close/>
              </a:path>
              <a:path w="288290" h="361314">
                <a:moveTo>
                  <a:pt x="278278" y="45719"/>
                </a:moveTo>
                <a:lnTo>
                  <a:pt x="243458" y="45719"/>
                </a:lnTo>
                <a:lnTo>
                  <a:pt x="253364" y="53593"/>
                </a:lnTo>
                <a:lnTo>
                  <a:pt x="245445" y="63527"/>
                </a:lnTo>
                <a:lnTo>
                  <a:pt x="270255" y="83312"/>
                </a:lnTo>
                <a:lnTo>
                  <a:pt x="278278" y="45719"/>
                </a:lnTo>
                <a:close/>
              </a:path>
              <a:path w="288290" h="361314">
                <a:moveTo>
                  <a:pt x="243458" y="45719"/>
                </a:moveTo>
                <a:lnTo>
                  <a:pt x="235551" y="55637"/>
                </a:lnTo>
                <a:lnTo>
                  <a:pt x="245445" y="63527"/>
                </a:lnTo>
                <a:lnTo>
                  <a:pt x="253364" y="53593"/>
                </a:lnTo>
                <a:lnTo>
                  <a:pt x="243458" y="45719"/>
                </a:lnTo>
                <a:close/>
              </a:path>
              <a:path w="288290" h="361314">
                <a:moveTo>
                  <a:pt x="288035" y="0"/>
                </a:moveTo>
                <a:lnTo>
                  <a:pt x="210693" y="35813"/>
                </a:lnTo>
                <a:lnTo>
                  <a:pt x="235551" y="55637"/>
                </a:lnTo>
                <a:lnTo>
                  <a:pt x="243458" y="45719"/>
                </a:lnTo>
                <a:lnTo>
                  <a:pt x="278278" y="45719"/>
                </a:lnTo>
                <a:lnTo>
                  <a:pt x="288035" y="0"/>
                </a:lnTo>
                <a:close/>
              </a:path>
            </a:pathLst>
          </a:custGeom>
          <a:solidFill>
            <a:srgbClr val="000000"/>
          </a:solidFill>
        </p:spPr>
        <p:txBody>
          <a:bodyPr wrap="square" lIns="0" tIns="0" rIns="0" bIns="0" rtlCol="0"/>
          <a:lstStyle/>
          <a:p>
            <a:endParaRPr/>
          </a:p>
        </p:txBody>
      </p:sp>
      <p:sp>
        <p:nvSpPr>
          <p:cNvPr id="35" name="object 35"/>
          <p:cNvSpPr/>
          <p:nvPr/>
        </p:nvSpPr>
        <p:spPr>
          <a:xfrm>
            <a:off x="7452359" y="1988820"/>
            <a:ext cx="360045" cy="433070"/>
          </a:xfrm>
          <a:custGeom>
            <a:avLst/>
            <a:gdLst/>
            <a:ahLst/>
            <a:cxnLst/>
            <a:rect l="l" t="t" r="r" b="b"/>
            <a:pathLst>
              <a:path w="360045" h="433069">
                <a:moveTo>
                  <a:pt x="306099" y="378243"/>
                </a:moveTo>
                <a:lnTo>
                  <a:pt x="281686" y="398525"/>
                </a:lnTo>
                <a:lnTo>
                  <a:pt x="359664" y="432815"/>
                </a:lnTo>
                <a:lnTo>
                  <a:pt x="349159" y="387984"/>
                </a:lnTo>
                <a:lnTo>
                  <a:pt x="314198" y="387984"/>
                </a:lnTo>
                <a:lnTo>
                  <a:pt x="306099" y="378243"/>
                </a:lnTo>
                <a:close/>
              </a:path>
              <a:path w="360045" h="433069">
                <a:moveTo>
                  <a:pt x="315880" y="370117"/>
                </a:moveTo>
                <a:lnTo>
                  <a:pt x="306099" y="378243"/>
                </a:lnTo>
                <a:lnTo>
                  <a:pt x="314198" y="387984"/>
                </a:lnTo>
                <a:lnTo>
                  <a:pt x="323976" y="379856"/>
                </a:lnTo>
                <a:lnTo>
                  <a:pt x="315880" y="370117"/>
                </a:lnTo>
                <a:close/>
              </a:path>
              <a:path w="360045" h="433069">
                <a:moveTo>
                  <a:pt x="340233" y="349884"/>
                </a:moveTo>
                <a:lnTo>
                  <a:pt x="315880" y="370117"/>
                </a:lnTo>
                <a:lnTo>
                  <a:pt x="323976" y="379856"/>
                </a:lnTo>
                <a:lnTo>
                  <a:pt x="314198" y="387984"/>
                </a:lnTo>
                <a:lnTo>
                  <a:pt x="349159" y="387984"/>
                </a:lnTo>
                <a:lnTo>
                  <a:pt x="340233" y="349884"/>
                </a:lnTo>
                <a:close/>
              </a:path>
              <a:path w="360045" h="433069">
                <a:moveTo>
                  <a:pt x="53564" y="54572"/>
                </a:moveTo>
                <a:lnTo>
                  <a:pt x="43783" y="62698"/>
                </a:lnTo>
                <a:lnTo>
                  <a:pt x="306099" y="378243"/>
                </a:lnTo>
                <a:lnTo>
                  <a:pt x="315880" y="370117"/>
                </a:lnTo>
                <a:lnTo>
                  <a:pt x="53564" y="54572"/>
                </a:lnTo>
                <a:close/>
              </a:path>
              <a:path w="360045" h="433069">
                <a:moveTo>
                  <a:pt x="0" y="0"/>
                </a:moveTo>
                <a:lnTo>
                  <a:pt x="19431" y="82930"/>
                </a:lnTo>
                <a:lnTo>
                  <a:pt x="43783" y="62698"/>
                </a:lnTo>
                <a:lnTo>
                  <a:pt x="35687" y="52958"/>
                </a:lnTo>
                <a:lnTo>
                  <a:pt x="45466" y="44830"/>
                </a:lnTo>
                <a:lnTo>
                  <a:pt x="65290" y="44830"/>
                </a:lnTo>
                <a:lnTo>
                  <a:pt x="77978" y="34289"/>
                </a:lnTo>
                <a:lnTo>
                  <a:pt x="0" y="0"/>
                </a:lnTo>
                <a:close/>
              </a:path>
              <a:path w="360045" h="433069">
                <a:moveTo>
                  <a:pt x="45466" y="44830"/>
                </a:moveTo>
                <a:lnTo>
                  <a:pt x="35687" y="52958"/>
                </a:lnTo>
                <a:lnTo>
                  <a:pt x="43783" y="62698"/>
                </a:lnTo>
                <a:lnTo>
                  <a:pt x="53564" y="54572"/>
                </a:lnTo>
                <a:lnTo>
                  <a:pt x="45466" y="44830"/>
                </a:lnTo>
                <a:close/>
              </a:path>
              <a:path w="360045" h="433069">
                <a:moveTo>
                  <a:pt x="65290" y="44830"/>
                </a:moveTo>
                <a:lnTo>
                  <a:pt x="45466" y="44830"/>
                </a:lnTo>
                <a:lnTo>
                  <a:pt x="53564" y="54572"/>
                </a:lnTo>
                <a:lnTo>
                  <a:pt x="65290" y="44830"/>
                </a:lnTo>
                <a:close/>
              </a:path>
            </a:pathLst>
          </a:custGeom>
          <a:solidFill>
            <a:srgbClr val="000000"/>
          </a:solidFill>
        </p:spPr>
        <p:txBody>
          <a:bodyPr wrap="square" lIns="0" tIns="0" rIns="0" bIns="0" rtlCol="0"/>
          <a:lstStyle/>
          <a:p>
            <a:endParaRPr/>
          </a:p>
        </p:txBody>
      </p:sp>
      <p:sp>
        <p:nvSpPr>
          <p:cNvPr id="36" name="object 36"/>
          <p:cNvSpPr/>
          <p:nvPr/>
        </p:nvSpPr>
        <p:spPr>
          <a:xfrm>
            <a:off x="8388095" y="3284220"/>
            <a:ext cx="288290" cy="361315"/>
          </a:xfrm>
          <a:custGeom>
            <a:avLst/>
            <a:gdLst/>
            <a:ahLst/>
            <a:cxnLst/>
            <a:rect l="l" t="t" r="r" b="b"/>
            <a:pathLst>
              <a:path w="288290" h="361314">
                <a:moveTo>
                  <a:pt x="235551" y="305550"/>
                </a:moveTo>
                <a:lnTo>
                  <a:pt x="210693" y="325373"/>
                </a:lnTo>
                <a:lnTo>
                  <a:pt x="288035" y="361187"/>
                </a:lnTo>
                <a:lnTo>
                  <a:pt x="278278" y="315467"/>
                </a:lnTo>
                <a:lnTo>
                  <a:pt x="243458" y="315467"/>
                </a:lnTo>
                <a:lnTo>
                  <a:pt x="235551" y="305550"/>
                </a:lnTo>
                <a:close/>
              </a:path>
              <a:path w="288290" h="361314">
                <a:moveTo>
                  <a:pt x="245445" y="297660"/>
                </a:moveTo>
                <a:lnTo>
                  <a:pt x="235551" y="305550"/>
                </a:lnTo>
                <a:lnTo>
                  <a:pt x="243458" y="315467"/>
                </a:lnTo>
                <a:lnTo>
                  <a:pt x="253364" y="307593"/>
                </a:lnTo>
                <a:lnTo>
                  <a:pt x="245445" y="297660"/>
                </a:lnTo>
                <a:close/>
              </a:path>
              <a:path w="288290" h="361314">
                <a:moveTo>
                  <a:pt x="270255" y="277875"/>
                </a:moveTo>
                <a:lnTo>
                  <a:pt x="245445" y="297660"/>
                </a:lnTo>
                <a:lnTo>
                  <a:pt x="253364" y="307593"/>
                </a:lnTo>
                <a:lnTo>
                  <a:pt x="243458" y="315467"/>
                </a:lnTo>
                <a:lnTo>
                  <a:pt x="278278" y="315467"/>
                </a:lnTo>
                <a:lnTo>
                  <a:pt x="270255" y="277875"/>
                </a:lnTo>
                <a:close/>
              </a:path>
              <a:path w="288290" h="361314">
                <a:moveTo>
                  <a:pt x="52484" y="55637"/>
                </a:moveTo>
                <a:lnTo>
                  <a:pt x="42590" y="63527"/>
                </a:lnTo>
                <a:lnTo>
                  <a:pt x="235551" y="305550"/>
                </a:lnTo>
                <a:lnTo>
                  <a:pt x="245445" y="297660"/>
                </a:lnTo>
                <a:lnTo>
                  <a:pt x="52484" y="55637"/>
                </a:lnTo>
                <a:close/>
              </a:path>
              <a:path w="288290" h="361314">
                <a:moveTo>
                  <a:pt x="0" y="0"/>
                </a:moveTo>
                <a:lnTo>
                  <a:pt x="17779" y="83312"/>
                </a:lnTo>
                <a:lnTo>
                  <a:pt x="42590" y="63527"/>
                </a:lnTo>
                <a:lnTo>
                  <a:pt x="34671" y="53593"/>
                </a:lnTo>
                <a:lnTo>
                  <a:pt x="44576" y="45719"/>
                </a:lnTo>
                <a:lnTo>
                  <a:pt x="64920" y="45719"/>
                </a:lnTo>
                <a:lnTo>
                  <a:pt x="77343" y="35813"/>
                </a:lnTo>
                <a:lnTo>
                  <a:pt x="0" y="0"/>
                </a:lnTo>
                <a:close/>
              </a:path>
              <a:path w="288290" h="361314">
                <a:moveTo>
                  <a:pt x="44576" y="45719"/>
                </a:moveTo>
                <a:lnTo>
                  <a:pt x="34671" y="53593"/>
                </a:lnTo>
                <a:lnTo>
                  <a:pt x="42590" y="63527"/>
                </a:lnTo>
                <a:lnTo>
                  <a:pt x="52484" y="55637"/>
                </a:lnTo>
                <a:lnTo>
                  <a:pt x="44576" y="45719"/>
                </a:lnTo>
                <a:close/>
              </a:path>
              <a:path w="288290" h="361314">
                <a:moveTo>
                  <a:pt x="64920" y="45719"/>
                </a:moveTo>
                <a:lnTo>
                  <a:pt x="44576" y="45719"/>
                </a:lnTo>
                <a:lnTo>
                  <a:pt x="52484" y="55637"/>
                </a:lnTo>
                <a:lnTo>
                  <a:pt x="64920" y="45719"/>
                </a:lnTo>
                <a:close/>
              </a:path>
            </a:pathLst>
          </a:custGeom>
          <a:solidFill>
            <a:srgbClr val="000000"/>
          </a:solidFill>
        </p:spPr>
        <p:txBody>
          <a:bodyPr wrap="square" lIns="0" tIns="0" rIns="0" bIns="0" rtlCol="0"/>
          <a:lstStyle/>
          <a:p>
            <a:endParaRPr/>
          </a:p>
        </p:txBody>
      </p:sp>
      <p:sp>
        <p:nvSpPr>
          <p:cNvPr id="37" name="object 37"/>
          <p:cNvSpPr/>
          <p:nvPr/>
        </p:nvSpPr>
        <p:spPr>
          <a:xfrm>
            <a:off x="7452359" y="3212592"/>
            <a:ext cx="360045" cy="433070"/>
          </a:xfrm>
          <a:custGeom>
            <a:avLst/>
            <a:gdLst/>
            <a:ahLst/>
            <a:cxnLst/>
            <a:rect l="l" t="t" r="r" b="b"/>
            <a:pathLst>
              <a:path w="360045" h="433070">
                <a:moveTo>
                  <a:pt x="19431" y="349885"/>
                </a:moveTo>
                <a:lnTo>
                  <a:pt x="0" y="432816"/>
                </a:lnTo>
                <a:lnTo>
                  <a:pt x="77978" y="398526"/>
                </a:lnTo>
                <a:lnTo>
                  <a:pt x="65290" y="387985"/>
                </a:lnTo>
                <a:lnTo>
                  <a:pt x="45466" y="387985"/>
                </a:lnTo>
                <a:lnTo>
                  <a:pt x="35687" y="379857"/>
                </a:lnTo>
                <a:lnTo>
                  <a:pt x="43783" y="370117"/>
                </a:lnTo>
                <a:lnTo>
                  <a:pt x="19431" y="349885"/>
                </a:lnTo>
                <a:close/>
              </a:path>
              <a:path w="360045" h="433070">
                <a:moveTo>
                  <a:pt x="43783" y="370117"/>
                </a:moveTo>
                <a:lnTo>
                  <a:pt x="35687" y="379857"/>
                </a:lnTo>
                <a:lnTo>
                  <a:pt x="45466" y="387985"/>
                </a:lnTo>
                <a:lnTo>
                  <a:pt x="53564" y="378243"/>
                </a:lnTo>
                <a:lnTo>
                  <a:pt x="43783" y="370117"/>
                </a:lnTo>
                <a:close/>
              </a:path>
              <a:path w="360045" h="433070">
                <a:moveTo>
                  <a:pt x="53564" y="378243"/>
                </a:moveTo>
                <a:lnTo>
                  <a:pt x="45466" y="387985"/>
                </a:lnTo>
                <a:lnTo>
                  <a:pt x="65290" y="387985"/>
                </a:lnTo>
                <a:lnTo>
                  <a:pt x="53564" y="378243"/>
                </a:lnTo>
                <a:close/>
              </a:path>
              <a:path w="360045" h="433070">
                <a:moveTo>
                  <a:pt x="306099" y="54572"/>
                </a:moveTo>
                <a:lnTo>
                  <a:pt x="43783" y="370117"/>
                </a:lnTo>
                <a:lnTo>
                  <a:pt x="53564" y="378243"/>
                </a:lnTo>
                <a:lnTo>
                  <a:pt x="315880" y="62698"/>
                </a:lnTo>
                <a:lnTo>
                  <a:pt x="306099" y="54572"/>
                </a:lnTo>
                <a:close/>
              </a:path>
              <a:path w="360045" h="433070">
                <a:moveTo>
                  <a:pt x="349159" y="44831"/>
                </a:moveTo>
                <a:lnTo>
                  <a:pt x="314198" y="44831"/>
                </a:lnTo>
                <a:lnTo>
                  <a:pt x="323976" y="52959"/>
                </a:lnTo>
                <a:lnTo>
                  <a:pt x="315880" y="62698"/>
                </a:lnTo>
                <a:lnTo>
                  <a:pt x="340233" y="82931"/>
                </a:lnTo>
                <a:lnTo>
                  <a:pt x="349159" y="44831"/>
                </a:lnTo>
                <a:close/>
              </a:path>
              <a:path w="360045" h="433070">
                <a:moveTo>
                  <a:pt x="314198" y="44831"/>
                </a:moveTo>
                <a:lnTo>
                  <a:pt x="306099" y="54572"/>
                </a:lnTo>
                <a:lnTo>
                  <a:pt x="315880" y="62698"/>
                </a:lnTo>
                <a:lnTo>
                  <a:pt x="323976" y="52959"/>
                </a:lnTo>
                <a:lnTo>
                  <a:pt x="314198" y="44831"/>
                </a:lnTo>
                <a:close/>
              </a:path>
              <a:path w="360045" h="433070">
                <a:moveTo>
                  <a:pt x="359664" y="0"/>
                </a:moveTo>
                <a:lnTo>
                  <a:pt x="281686" y="34290"/>
                </a:lnTo>
                <a:lnTo>
                  <a:pt x="306099" y="54572"/>
                </a:lnTo>
                <a:lnTo>
                  <a:pt x="314198" y="44831"/>
                </a:lnTo>
                <a:lnTo>
                  <a:pt x="349159" y="44831"/>
                </a:lnTo>
                <a:lnTo>
                  <a:pt x="359664" y="0"/>
                </a:lnTo>
                <a:close/>
              </a:path>
            </a:pathLst>
          </a:custGeom>
          <a:solidFill>
            <a:srgbClr val="000000"/>
          </a:solidFill>
        </p:spPr>
        <p:txBody>
          <a:bodyPr wrap="square" lIns="0" tIns="0" rIns="0" bIns="0" rtlCol="0"/>
          <a:lstStyle/>
          <a:p>
            <a:endParaRPr/>
          </a:p>
        </p:txBody>
      </p:sp>
      <p:sp>
        <p:nvSpPr>
          <p:cNvPr id="38" name="object 38"/>
          <p:cNvSpPr txBox="1">
            <a:spLocks noGrp="1"/>
          </p:cNvSpPr>
          <p:nvPr>
            <p:ph type="title"/>
          </p:nvPr>
        </p:nvSpPr>
        <p:spPr>
          <a:xfrm>
            <a:off x="1121765" y="267715"/>
            <a:ext cx="5687695" cy="513715"/>
          </a:xfrm>
          <a:prstGeom prst="rect">
            <a:avLst/>
          </a:prstGeom>
        </p:spPr>
        <p:txBody>
          <a:bodyPr vert="horz" wrap="square" lIns="0" tIns="12700" rIns="0" bIns="0" rtlCol="0">
            <a:spAutoFit/>
          </a:bodyPr>
          <a:lstStyle/>
          <a:p>
            <a:pPr marL="12700">
              <a:lnSpc>
                <a:spcPct val="100000"/>
              </a:lnSpc>
              <a:spcBef>
                <a:spcPts val="100"/>
              </a:spcBef>
            </a:pPr>
            <a:r>
              <a:rPr spc="-5" dirty="0">
                <a:latin typeface="Calibri"/>
                <a:cs typeface="Calibri"/>
              </a:rPr>
              <a:t>Phases</a:t>
            </a:r>
            <a:r>
              <a:rPr spc="-30" dirty="0">
                <a:latin typeface="Calibri"/>
                <a:cs typeface="Calibri"/>
              </a:rPr>
              <a:t> </a:t>
            </a:r>
            <a:r>
              <a:rPr dirty="0">
                <a:latin typeface="Calibri"/>
                <a:cs typeface="Calibri"/>
              </a:rPr>
              <a:t>and</a:t>
            </a:r>
            <a:r>
              <a:rPr spc="-10" dirty="0">
                <a:latin typeface="Calibri"/>
                <a:cs typeface="Calibri"/>
              </a:rPr>
              <a:t> areas</a:t>
            </a:r>
            <a:r>
              <a:rPr spc="-25" dirty="0">
                <a:latin typeface="Calibri"/>
                <a:cs typeface="Calibri"/>
              </a:rPr>
              <a:t> </a:t>
            </a:r>
            <a:r>
              <a:rPr dirty="0">
                <a:latin typeface="Calibri"/>
                <a:cs typeface="Calibri"/>
              </a:rPr>
              <a:t>of</a:t>
            </a:r>
            <a:r>
              <a:rPr spc="15" dirty="0">
                <a:latin typeface="Calibri"/>
                <a:cs typeface="Calibri"/>
              </a:rPr>
              <a:t> </a:t>
            </a:r>
            <a:r>
              <a:rPr spc="-10" dirty="0">
                <a:latin typeface="Calibri"/>
                <a:cs typeface="Calibri"/>
              </a:rPr>
              <a:t>focus</a:t>
            </a:r>
            <a:r>
              <a:rPr spc="-5" dirty="0">
                <a:latin typeface="Calibri"/>
                <a:cs typeface="Calibri"/>
              </a:rPr>
              <a:t> </a:t>
            </a:r>
            <a:r>
              <a:rPr dirty="0">
                <a:latin typeface="Calibri"/>
                <a:cs typeface="Calibri"/>
              </a:rPr>
              <a:t>in </a:t>
            </a:r>
            <a:r>
              <a:rPr spc="-5" dirty="0">
                <a:latin typeface="Calibri"/>
                <a:cs typeface="Calibri"/>
              </a:rPr>
              <a:t>HRM</a:t>
            </a:r>
          </a:p>
        </p:txBody>
      </p:sp>
      <p:sp>
        <p:nvSpPr>
          <p:cNvPr id="39" name="object 39"/>
          <p:cNvSpPr txBox="1"/>
          <p:nvPr/>
        </p:nvSpPr>
        <p:spPr>
          <a:xfrm>
            <a:off x="402742" y="4572152"/>
            <a:ext cx="695325" cy="644525"/>
          </a:xfrm>
          <a:prstGeom prst="rect">
            <a:avLst/>
          </a:prstGeom>
        </p:spPr>
        <p:txBody>
          <a:bodyPr vert="horz" wrap="square" lIns="0" tIns="12065" rIns="0" bIns="0" rtlCol="0">
            <a:spAutoFit/>
          </a:bodyPr>
          <a:lstStyle/>
          <a:p>
            <a:pPr marL="12700" marR="5080">
              <a:lnSpc>
                <a:spcPct val="150400"/>
              </a:lnSpc>
              <a:spcBef>
                <a:spcPts val="95"/>
              </a:spcBef>
            </a:pPr>
            <a:r>
              <a:rPr sz="1350" b="1" dirty="0">
                <a:latin typeface="Calibri"/>
                <a:cs typeface="Calibri"/>
              </a:rPr>
              <a:t>Phase 1 </a:t>
            </a:r>
            <a:r>
              <a:rPr sz="1350" b="1" spc="5" dirty="0">
                <a:latin typeface="Calibri"/>
                <a:cs typeface="Calibri"/>
              </a:rPr>
              <a:t> </a:t>
            </a:r>
            <a:r>
              <a:rPr sz="1350" b="1" spc="-5" dirty="0">
                <a:latin typeface="Calibri"/>
                <a:cs typeface="Calibri"/>
              </a:rPr>
              <a:t>Dome</a:t>
            </a:r>
            <a:r>
              <a:rPr sz="1350" b="1" spc="-10" dirty="0">
                <a:latin typeface="Calibri"/>
                <a:cs typeface="Calibri"/>
              </a:rPr>
              <a:t>s</a:t>
            </a:r>
            <a:r>
              <a:rPr sz="1350" b="1" dirty="0">
                <a:latin typeface="Calibri"/>
                <a:cs typeface="Calibri"/>
              </a:rPr>
              <a:t>tic</a:t>
            </a:r>
            <a:endParaRPr sz="1350">
              <a:latin typeface="Calibri"/>
              <a:cs typeface="Calibri"/>
            </a:endParaRPr>
          </a:p>
        </p:txBody>
      </p:sp>
      <p:sp>
        <p:nvSpPr>
          <p:cNvPr id="40" name="object 40"/>
          <p:cNvSpPr txBox="1"/>
          <p:nvPr/>
        </p:nvSpPr>
        <p:spPr>
          <a:xfrm>
            <a:off x="2418969" y="4572152"/>
            <a:ext cx="956310" cy="644525"/>
          </a:xfrm>
          <a:prstGeom prst="rect">
            <a:avLst/>
          </a:prstGeom>
        </p:spPr>
        <p:txBody>
          <a:bodyPr vert="horz" wrap="square" lIns="0" tIns="12065" rIns="0" bIns="0" rtlCol="0">
            <a:spAutoFit/>
          </a:bodyPr>
          <a:lstStyle/>
          <a:p>
            <a:pPr marL="12700" marR="5080">
              <a:lnSpc>
                <a:spcPct val="150400"/>
              </a:lnSpc>
              <a:spcBef>
                <a:spcPts val="95"/>
              </a:spcBef>
            </a:pPr>
            <a:r>
              <a:rPr sz="1350" b="1" dirty="0">
                <a:latin typeface="Calibri"/>
                <a:cs typeface="Calibri"/>
              </a:rPr>
              <a:t>Phase 2 </a:t>
            </a:r>
            <a:r>
              <a:rPr sz="1350" b="1" spc="5" dirty="0">
                <a:latin typeface="Calibri"/>
                <a:cs typeface="Calibri"/>
              </a:rPr>
              <a:t> </a:t>
            </a:r>
            <a:r>
              <a:rPr sz="1350" b="1" dirty="0">
                <a:latin typeface="Calibri"/>
                <a:cs typeface="Calibri"/>
              </a:rPr>
              <a:t>I</a:t>
            </a:r>
            <a:r>
              <a:rPr sz="1350" b="1" spc="-15" dirty="0">
                <a:latin typeface="Calibri"/>
                <a:cs typeface="Calibri"/>
              </a:rPr>
              <a:t>nt</a:t>
            </a:r>
            <a:r>
              <a:rPr sz="1350" b="1" spc="-5" dirty="0">
                <a:latin typeface="Calibri"/>
                <a:cs typeface="Calibri"/>
              </a:rPr>
              <a:t>er</a:t>
            </a:r>
            <a:r>
              <a:rPr sz="1350" b="1" dirty="0">
                <a:latin typeface="Calibri"/>
                <a:cs typeface="Calibri"/>
              </a:rPr>
              <a:t>n</a:t>
            </a:r>
            <a:r>
              <a:rPr sz="1350" b="1" spc="-25" dirty="0">
                <a:latin typeface="Calibri"/>
                <a:cs typeface="Calibri"/>
              </a:rPr>
              <a:t>a</a:t>
            </a:r>
            <a:r>
              <a:rPr sz="1350" b="1" dirty="0">
                <a:latin typeface="Calibri"/>
                <a:cs typeface="Calibri"/>
              </a:rPr>
              <a:t>ti</a:t>
            </a:r>
            <a:r>
              <a:rPr sz="1350" b="1" spc="-10" dirty="0">
                <a:latin typeface="Calibri"/>
                <a:cs typeface="Calibri"/>
              </a:rPr>
              <a:t>o</a:t>
            </a:r>
            <a:r>
              <a:rPr sz="1350" b="1" dirty="0">
                <a:latin typeface="Calibri"/>
                <a:cs typeface="Calibri"/>
              </a:rPr>
              <a:t>n</a:t>
            </a:r>
            <a:r>
              <a:rPr sz="1350" b="1" spc="-5" dirty="0">
                <a:latin typeface="Calibri"/>
                <a:cs typeface="Calibri"/>
              </a:rPr>
              <a:t>a</a:t>
            </a:r>
            <a:r>
              <a:rPr sz="1350" b="1" dirty="0">
                <a:latin typeface="Calibri"/>
                <a:cs typeface="Calibri"/>
              </a:rPr>
              <a:t>l</a:t>
            </a:r>
            <a:endParaRPr sz="1350">
              <a:latin typeface="Calibri"/>
              <a:cs typeface="Calibri"/>
            </a:endParaRPr>
          </a:p>
        </p:txBody>
      </p:sp>
      <p:sp>
        <p:nvSpPr>
          <p:cNvPr id="41" name="object 41"/>
          <p:cNvSpPr txBox="1"/>
          <p:nvPr/>
        </p:nvSpPr>
        <p:spPr>
          <a:xfrm>
            <a:off x="4867402" y="4572152"/>
            <a:ext cx="1002030" cy="644525"/>
          </a:xfrm>
          <a:prstGeom prst="rect">
            <a:avLst/>
          </a:prstGeom>
        </p:spPr>
        <p:txBody>
          <a:bodyPr vert="horz" wrap="square" lIns="0" tIns="12065" rIns="0" bIns="0" rtlCol="0">
            <a:spAutoFit/>
          </a:bodyPr>
          <a:lstStyle/>
          <a:p>
            <a:pPr marL="12700" marR="5080">
              <a:lnSpc>
                <a:spcPct val="150400"/>
              </a:lnSpc>
              <a:spcBef>
                <a:spcPts val="95"/>
              </a:spcBef>
            </a:pPr>
            <a:r>
              <a:rPr sz="1350" b="1" dirty="0">
                <a:latin typeface="Calibri"/>
                <a:cs typeface="Calibri"/>
              </a:rPr>
              <a:t>Phase 3 </a:t>
            </a:r>
            <a:r>
              <a:rPr sz="1350" b="1" spc="5" dirty="0">
                <a:latin typeface="Calibri"/>
                <a:cs typeface="Calibri"/>
              </a:rPr>
              <a:t> Mu</a:t>
            </a:r>
            <a:r>
              <a:rPr sz="1350" b="1" dirty="0">
                <a:latin typeface="Calibri"/>
                <a:cs typeface="Calibri"/>
              </a:rPr>
              <a:t>lti</a:t>
            </a:r>
            <a:r>
              <a:rPr sz="1350" b="1" spc="5" dirty="0">
                <a:latin typeface="Calibri"/>
                <a:cs typeface="Calibri"/>
              </a:rPr>
              <a:t>n</a:t>
            </a:r>
            <a:r>
              <a:rPr sz="1350" b="1" spc="-10" dirty="0">
                <a:latin typeface="Calibri"/>
                <a:cs typeface="Calibri"/>
              </a:rPr>
              <a:t>a</a:t>
            </a:r>
            <a:r>
              <a:rPr sz="1350" b="1" spc="-15" dirty="0">
                <a:latin typeface="Calibri"/>
                <a:cs typeface="Calibri"/>
              </a:rPr>
              <a:t>t</a:t>
            </a:r>
            <a:r>
              <a:rPr sz="1350" b="1" dirty="0">
                <a:latin typeface="Calibri"/>
                <a:cs typeface="Calibri"/>
              </a:rPr>
              <a:t>io</a:t>
            </a:r>
            <a:r>
              <a:rPr sz="1350" b="1" spc="-10" dirty="0">
                <a:latin typeface="Calibri"/>
                <a:cs typeface="Calibri"/>
              </a:rPr>
              <a:t>na</a:t>
            </a:r>
            <a:r>
              <a:rPr sz="1350" b="1" dirty="0">
                <a:latin typeface="Calibri"/>
                <a:cs typeface="Calibri"/>
              </a:rPr>
              <a:t>l</a:t>
            </a:r>
            <a:endParaRPr sz="1350">
              <a:latin typeface="Calibri"/>
              <a:cs typeface="Calibri"/>
            </a:endParaRPr>
          </a:p>
        </p:txBody>
      </p:sp>
      <p:sp>
        <p:nvSpPr>
          <p:cNvPr id="42" name="object 42"/>
          <p:cNvSpPr txBox="1"/>
          <p:nvPr/>
        </p:nvSpPr>
        <p:spPr>
          <a:xfrm>
            <a:off x="7531734" y="4572152"/>
            <a:ext cx="571500" cy="644525"/>
          </a:xfrm>
          <a:prstGeom prst="rect">
            <a:avLst/>
          </a:prstGeom>
        </p:spPr>
        <p:txBody>
          <a:bodyPr vert="horz" wrap="square" lIns="0" tIns="12065" rIns="0" bIns="0" rtlCol="0">
            <a:spAutoFit/>
          </a:bodyPr>
          <a:lstStyle/>
          <a:p>
            <a:pPr marL="12700" marR="5080">
              <a:lnSpc>
                <a:spcPct val="150400"/>
              </a:lnSpc>
              <a:spcBef>
                <a:spcPts val="95"/>
              </a:spcBef>
            </a:pPr>
            <a:r>
              <a:rPr sz="1350" b="1" spc="-5" dirty="0">
                <a:latin typeface="Calibri"/>
                <a:cs typeface="Calibri"/>
              </a:rPr>
              <a:t>Ph</a:t>
            </a:r>
            <a:r>
              <a:rPr sz="1350" b="1" dirty="0">
                <a:latin typeface="Calibri"/>
                <a:cs typeface="Calibri"/>
              </a:rPr>
              <a:t>ase</a:t>
            </a:r>
            <a:r>
              <a:rPr sz="1350" b="1" spc="-45" dirty="0">
                <a:latin typeface="Calibri"/>
                <a:cs typeface="Calibri"/>
              </a:rPr>
              <a:t> </a:t>
            </a:r>
            <a:r>
              <a:rPr sz="1350" b="1" dirty="0">
                <a:latin typeface="Calibri"/>
                <a:cs typeface="Calibri"/>
              </a:rPr>
              <a:t>4  Global</a:t>
            </a:r>
            <a:endParaRPr sz="1350">
              <a:latin typeface="Calibri"/>
              <a:cs typeface="Calibri"/>
            </a:endParaRPr>
          </a:p>
        </p:txBody>
      </p:sp>
      <p:sp>
        <p:nvSpPr>
          <p:cNvPr id="43" name="object 43"/>
          <p:cNvSpPr txBox="1"/>
          <p:nvPr/>
        </p:nvSpPr>
        <p:spPr>
          <a:xfrm>
            <a:off x="517347" y="5496864"/>
            <a:ext cx="5990590" cy="330835"/>
          </a:xfrm>
          <a:prstGeom prst="rect">
            <a:avLst/>
          </a:prstGeom>
        </p:spPr>
        <p:txBody>
          <a:bodyPr vert="horz" wrap="square" lIns="0" tIns="12700" rIns="0" bIns="0" rtlCol="0">
            <a:spAutoFit/>
          </a:bodyPr>
          <a:lstStyle/>
          <a:p>
            <a:pPr marL="12700">
              <a:lnSpc>
                <a:spcPct val="100000"/>
              </a:lnSpc>
              <a:spcBef>
                <a:spcPts val="100"/>
              </a:spcBef>
            </a:pPr>
            <a:r>
              <a:rPr sz="2000" b="1" spc="-5" dirty="0">
                <a:latin typeface="Calibri"/>
                <a:cs typeface="Calibri"/>
              </a:rPr>
              <a:t>Location</a:t>
            </a:r>
            <a:r>
              <a:rPr sz="2000" b="1" spc="-10" dirty="0">
                <a:latin typeface="Calibri"/>
                <a:cs typeface="Calibri"/>
              </a:rPr>
              <a:t> </a:t>
            </a:r>
            <a:r>
              <a:rPr sz="2000" b="1" dirty="0">
                <a:latin typeface="Calibri"/>
                <a:cs typeface="Calibri"/>
              </a:rPr>
              <a:t>of</a:t>
            </a:r>
            <a:r>
              <a:rPr sz="2000" b="1" spc="15" dirty="0">
                <a:latin typeface="Calibri"/>
                <a:cs typeface="Calibri"/>
              </a:rPr>
              <a:t> </a:t>
            </a:r>
            <a:r>
              <a:rPr sz="2000" b="1" spc="-10" dirty="0">
                <a:latin typeface="Calibri"/>
                <a:cs typeface="Calibri"/>
              </a:rPr>
              <a:t>Cross-cultural</a:t>
            </a:r>
            <a:r>
              <a:rPr sz="2000" b="1" spc="-20" dirty="0">
                <a:latin typeface="Calibri"/>
                <a:cs typeface="Calibri"/>
              </a:rPr>
              <a:t> </a:t>
            </a:r>
            <a:r>
              <a:rPr sz="2000" b="1" spc="-10" dirty="0">
                <a:latin typeface="Calibri"/>
                <a:cs typeface="Calibri"/>
              </a:rPr>
              <a:t>interaction</a:t>
            </a:r>
            <a:r>
              <a:rPr sz="2000" b="1" spc="-165" dirty="0">
                <a:latin typeface="Calibri"/>
                <a:cs typeface="Calibri"/>
              </a:rPr>
              <a:t> </a:t>
            </a:r>
            <a:r>
              <a:rPr sz="1350" spc="-5" dirty="0">
                <a:latin typeface="Calibri"/>
                <a:cs typeface="Calibri"/>
              </a:rPr>
              <a:t>(Adler</a:t>
            </a:r>
            <a:r>
              <a:rPr sz="1350" spc="5" dirty="0">
                <a:latin typeface="Calibri"/>
                <a:cs typeface="Calibri"/>
              </a:rPr>
              <a:t> </a:t>
            </a:r>
            <a:r>
              <a:rPr sz="1350" spc="-5" dirty="0">
                <a:latin typeface="Calibri"/>
                <a:cs typeface="Calibri"/>
              </a:rPr>
              <a:t>and</a:t>
            </a:r>
            <a:r>
              <a:rPr sz="1350" spc="10" dirty="0">
                <a:latin typeface="Calibri"/>
                <a:cs typeface="Calibri"/>
              </a:rPr>
              <a:t> </a:t>
            </a:r>
            <a:r>
              <a:rPr sz="1350" spc="-20" dirty="0">
                <a:latin typeface="Calibri"/>
                <a:cs typeface="Calibri"/>
              </a:rPr>
              <a:t>Ghadar,</a:t>
            </a:r>
            <a:r>
              <a:rPr sz="1350" spc="25" dirty="0">
                <a:latin typeface="Calibri"/>
                <a:cs typeface="Calibri"/>
              </a:rPr>
              <a:t> </a:t>
            </a:r>
            <a:r>
              <a:rPr sz="1350" spc="-5" dirty="0">
                <a:latin typeface="Calibri"/>
                <a:cs typeface="Calibri"/>
              </a:rPr>
              <a:t>1990:244)</a:t>
            </a:r>
            <a:endParaRPr sz="1350">
              <a:latin typeface="Calibri"/>
              <a:cs typeface="Calibri"/>
            </a:endParaRPr>
          </a:p>
        </p:txBody>
      </p:sp>
      <p:sp>
        <p:nvSpPr>
          <p:cNvPr id="44" name="object 44"/>
          <p:cNvSpPr txBox="1"/>
          <p:nvPr/>
        </p:nvSpPr>
        <p:spPr>
          <a:xfrm>
            <a:off x="5584697" y="6403949"/>
            <a:ext cx="2941955" cy="239395"/>
          </a:xfrm>
          <a:prstGeom prst="rect">
            <a:avLst/>
          </a:prstGeom>
        </p:spPr>
        <p:txBody>
          <a:bodyPr vert="horz" wrap="square" lIns="0" tIns="12700" rIns="0" bIns="0" rtlCol="0">
            <a:spAutoFit/>
          </a:bodyPr>
          <a:lstStyle/>
          <a:p>
            <a:pPr marL="12700">
              <a:lnSpc>
                <a:spcPct val="100000"/>
              </a:lnSpc>
              <a:spcBef>
                <a:spcPts val="100"/>
              </a:spcBef>
            </a:pPr>
            <a:r>
              <a:rPr sz="1400" spc="-5" dirty="0">
                <a:latin typeface="Calibri"/>
                <a:cs typeface="Calibri"/>
              </a:rPr>
              <a:t>Scullion</a:t>
            </a:r>
            <a:r>
              <a:rPr sz="1400" spc="-15" dirty="0">
                <a:latin typeface="Calibri"/>
                <a:cs typeface="Calibri"/>
              </a:rPr>
              <a:t> </a:t>
            </a:r>
            <a:r>
              <a:rPr sz="1400" spc="-5" dirty="0">
                <a:latin typeface="Calibri"/>
                <a:cs typeface="Calibri"/>
              </a:rPr>
              <a:t>and</a:t>
            </a:r>
            <a:r>
              <a:rPr sz="1400" spc="5" dirty="0">
                <a:latin typeface="Calibri"/>
                <a:cs typeface="Calibri"/>
              </a:rPr>
              <a:t> </a:t>
            </a:r>
            <a:r>
              <a:rPr sz="1400" spc="-5" dirty="0">
                <a:latin typeface="Calibri"/>
                <a:cs typeface="Calibri"/>
              </a:rPr>
              <a:t>Paauwe</a:t>
            </a:r>
            <a:r>
              <a:rPr sz="1400" spc="-20" dirty="0">
                <a:latin typeface="Calibri"/>
                <a:cs typeface="Calibri"/>
              </a:rPr>
              <a:t> </a:t>
            </a:r>
            <a:r>
              <a:rPr sz="1400" dirty="0">
                <a:latin typeface="Calibri"/>
                <a:cs typeface="Calibri"/>
              </a:rPr>
              <a:t>in</a:t>
            </a:r>
            <a:r>
              <a:rPr sz="1400" spc="5" dirty="0">
                <a:latin typeface="Calibri"/>
                <a:cs typeface="Calibri"/>
              </a:rPr>
              <a:t> </a:t>
            </a:r>
            <a:r>
              <a:rPr sz="1400" spc="-5" dirty="0">
                <a:latin typeface="Calibri"/>
                <a:cs typeface="Calibri"/>
              </a:rPr>
              <a:t>Harzing,</a:t>
            </a:r>
            <a:r>
              <a:rPr sz="1400" dirty="0">
                <a:latin typeface="Calibri"/>
                <a:cs typeface="Calibri"/>
              </a:rPr>
              <a:t> </a:t>
            </a:r>
            <a:r>
              <a:rPr sz="1400" spc="-5" dirty="0">
                <a:latin typeface="Calibri"/>
                <a:cs typeface="Calibri"/>
              </a:rPr>
              <a:t>2015:70</a:t>
            </a:r>
            <a:endParaRPr sz="1400">
              <a:latin typeface="Calibri"/>
              <a:cs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1017" y="389636"/>
            <a:ext cx="5865495" cy="330835"/>
          </a:xfrm>
          <a:prstGeom prst="rect">
            <a:avLst/>
          </a:prstGeom>
        </p:spPr>
        <p:txBody>
          <a:bodyPr vert="horz" wrap="square" lIns="0" tIns="13335" rIns="0" bIns="0" rtlCol="0">
            <a:spAutoFit/>
          </a:bodyPr>
          <a:lstStyle/>
          <a:p>
            <a:pPr marL="12700">
              <a:lnSpc>
                <a:spcPct val="100000"/>
              </a:lnSpc>
              <a:spcBef>
                <a:spcPts val="105"/>
              </a:spcBef>
            </a:pPr>
            <a:r>
              <a:rPr sz="2000" dirty="0"/>
              <a:t>Globalisation</a:t>
            </a:r>
            <a:r>
              <a:rPr sz="2000" spc="-50" dirty="0"/>
              <a:t> </a:t>
            </a:r>
            <a:r>
              <a:rPr sz="2000" dirty="0"/>
              <a:t>and HRM</a:t>
            </a:r>
            <a:r>
              <a:rPr sz="2000" spc="-20" dirty="0"/>
              <a:t> </a:t>
            </a:r>
            <a:r>
              <a:rPr sz="2000" dirty="0"/>
              <a:t>(Adler</a:t>
            </a:r>
            <a:r>
              <a:rPr sz="2000" spc="-35" dirty="0"/>
              <a:t> </a:t>
            </a:r>
            <a:r>
              <a:rPr sz="2000" dirty="0"/>
              <a:t>and</a:t>
            </a:r>
            <a:r>
              <a:rPr sz="2000" spc="-5" dirty="0"/>
              <a:t> </a:t>
            </a:r>
            <a:r>
              <a:rPr sz="2000" spc="-15" dirty="0"/>
              <a:t>Ghadar,</a:t>
            </a:r>
            <a:r>
              <a:rPr sz="2000" spc="-45" dirty="0"/>
              <a:t> </a:t>
            </a:r>
            <a:r>
              <a:rPr sz="2000" dirty="0"/>
              <a:t>1990)</a:t>
            </a:r>
            <a:endParaRPr sz="2000"/>
          </a:p>
        </p:txBody>
      </p:sp>
      <p:graphicFrame>
        <p:nvGraphicFramePr>
          <p:cNvPr id="3" name="object 3"/>
          <p:cNvGraphicFramePr>
            <a:graphicFrameLocks noGrp="1"/>
          </p:cNvGraphicFramePr>
          <p:nvPr/>
        </p:nvGraphicFramePr>
        <p:xfrm>
          <a:off x="833310" y="892683"/>
          <a:ext cx="7931784" cy="5718175"/>
        </p:xfrm>
        <a:graphic>
          <a:graphicData uri="http://schemas.openxmlformats.org/drawingml/2006/table">
            <a:tbl>
              <a:tblPr firstRow="1" bandRow="1">
                <a:tableStyleId>{2D5ABB26-0587-4C30-8999-92F81FD0307C}</a:tableStyleId>
              </a:tblPr>
              <a:tblGrid>
                <a:gridCol w="1582420">
                  <a:extLst>
                    <a:ext uri="{9D8B030D-6E8A-4147-A177-3AD203B41FA5}">
                      <a16:colId xmlns:a16="http://schemas.microsoft.com/office/drawing/2014/main" val="20000"/>
                    </a:ext>
                  </a:extLst>
                </a:gridCol>
                <a:gridCol w="1582420">
                  <a:extLst>
                    <a:ext uri="{9D8B030D-6E8A-4147-A177-3AD203B41FA5}">
                      <a16:colId xmlns:a16="http://schemas.microsoft.com/office/drawing/2014/main" val="20001"/>
                    </a:ext>
                  </a:extLst>
                </a:gridCol>
                <a:gridCol w="1582419">
                  <a:extLst>
                    <a:ext uri="{9D8B030D-6E8A-4147-A177-3AD203B41FA5}">
                      <a16:colId xmlns:a16="http://schemas.microsoft.com/office/drawing/2014/main" val="20002"/>
                    </a:ext>
                  </a:extLst>
                </a:gridCol>
                <a:gridCol w="1582420">
                  <a:extLst>
                    <a:ext uri="{9D8B030D-6E8A-4147-A177-3AD203B41FA5}">
                      <a16:colId xmlns:a16="http://schemas.microsoft.com/office/drawing/2014/main" val="20003"/>
                    </a:ext>
                  </a:extLst>
                </a:gridCol>
                <a:gridCol w="1582420">
                  <a:extLst>
                    <a:ext uri="{9D8B030D-6E8A-4147-A177-3AD203B41FA5}">
                      <a16:colId xmlns:a16="http://schemas.microsoft.com/office/drawing/2014/main" val="20004"/>
                    </a:ext>
                  </a:extLst>
                </a:gridCol>
              </a:tblGrid>
              <a:tr h="518159">
                <a:tc>
                  <a:txBody>
                    <a:bodyPr/>
                    <a:lstStyle/>
                    <a:p>
                      <a:pPr>
                        <a:lnSpc>
                          <a:spcPct val="100000"/>
                        </a:lnSpc>
                      </a:pPr>
                      <a:endParaRPr sz="14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1440">
                        <a:lnSpc>
                          <a:spcPct val="100000"/>
                        </a:lnSpc>
                        <a:spcBef>
                          <a:spcPts val="270"/>
                        </a:spcBef>
                      </a:pPr>
                      <a:r>
                        <a:rPr sz="1400" b="1" spc="-5" dirty="0">
                          <a:solidFill>
                            <a:srgbClr val="FFFFFF"/>
                          </a:solidFill>
                          <a:latin typeface="Calibri"/>
                          <a:cs typeface="Calibri"/>
                        </a:rPr>
                        <a:t>Phase</a:t>
                      </a:r>
                      <a:r>
                        <a:rPr sz="1400" b="1" spc="-35" dirty="0">
                          <a:solidFill>
                            <a:srgbClr val="FFFFFF"/>
                          </a:solidFill>
                          <a:latin typeface="Calibri"/>
                          <a:cs typeface="Calibri"/>
                        </a:rPr>
                        <a:t> </a:t>
                      </a:r>
                      <a:r>
                        <a:rPr sz="1400" b="1" dirty="0">
                          <a:solidFill>
                            <a:srgbClr val="FFFFFF"/>
                          </a:solidFill>
                          <a:latin typeface="Calibri"/>
                          <a:cs typeface="Calibri"/>
                        </a:rPr>
                        <a:t>I</a:t>
                      </a:r>
                      <a:r>
                        <a:rPr sz="1400" b="1" spc="-25" dirty="0">
                          <a:solidFill>
                            <a:srgbClr val="FFFFFF"/>
                          </a:solidFill>
                          <a:latin typeface="Calibri"/>
                          <a:cs typeface="Calibri"/>
                        </a:rPr>
                        <a:t> </a:t>
                      </a:r>
                      <a:r>
                        <a:rPr sz="1400" b="1" spc="-5" dirty="0">
                          <a:solidFill>
                            <a:srgbClr val="FFFFFF"/>
                          </a:solidFill>
                          <a:latin typeface="Calibri"/>
                          <a:cs typeface="Calibri"/>
                        </a:rPr>
                        <a:t>Domestic</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1440" marR="515620">
                        <a:lnSpc>
                          <a:spcPct val="100000"/>
                        </a:lnSpc>
                        <a:spcBef>
                          <a:spcPts val="270"/>
                        </a:spcBef>
                      </a:pPr>
                      <a:r>
                        <a:rPr sz="1400" b="1" spc="-5" dirty="0">
                          <a:solidFill>
                            <a:srgbClr val="FFFFFF"/>
                          </a:solidFill>
                          <a:latin typeface="Calibri"/>
                          <a:cs typeface="Calibri"/>
                        </a:rPr>
                        <a:t>Phase </a:t>
                      </a:r>
                      <a:r>
                        <a:rPr sz="1400" b="1" dirty="0">
                          <a:solidFill>
                            <a:srgbClr val="FFFFFF"/>
                          </a:solidFill>
                          <a:latin typeface="Calibri"/>
                          <a:cs typeface="Calibri"/>
                        </a:rPr>
                        <a:t>II </a:t>
                      </a:r>
                      <a:r>
                        <a:rPr sz="1400" b="1" spc="5" dirty="0">
                          <a:solidFill>
                            <a:srgbClr val="FFFFFF"/>
                          </a:solidFill>
                          <a:latin typeface="Calibri"/>
                          <a:cs typeface="Calibri"/>
                        </a:rPr>
                        <a:t> </a:t>
                      </a:r>
                      <a:r>
                        <a:rPr sz="1400" b="1" dirty="0">
                          <a:solidFill>
                            <a:srgbClr val="FFFFFF"/>
                          </a:solidFill>
                          <a:latin typeface="Calibri"/>
                          <a:cs typeface="Calibri"/>
                        </a:rPr>
                        <a:t>I</a:t>
                      </a:r>
                      <a:r>
                        <a:rPr sz="1400" b="1" spc="-15" dirty="0">
                          <a:solidFill>
                            <a:srgbClr val="FFFFFF"/>
                          </a:solidFill>
                          <a:latin typeface="Calibri"/>
                          <a:cs typeface="Calibri"/>
                        </a:rPr>
                        <a:t>n</a:t>
                      </a:r>
                      <a:r>
                        <a:rPr sz="1400" b="1" spc="-10" dirty="0">
                          <a:solidFill>
                            <a:srgbClr val="FFFFFF"/>
                          </a:solidFill>
                          <a:latin typeface="Calibri"/>
                          <a:cs typeface="Calibri"/>
                        </a:rPr>
                        <a:t>t</a:t>
                      </a:r>
                      <a:r>
                        <a:rPr sz="1400" b="1" spc="-5" dirty="0">
                          <a:solidFill>
                            <a:srgbClr val="FFFFFF"/>
                          </a:solidFill>
                          <a:latin typeface="Calibri"/>
                          <a:cs typeface="Calibri"/>
                        </a:rPr>
                        <a:t>e</a:t>
                      </a:r>
                      <a:r>
                        <a:rPr sz="1400" b="1" spc="5" dirty="0">
                          <a:solidFill>
                            <a:srgbClr val="FFFFFF"/>
                          </a:solidFill>
                          <a:latin typeface="Calibri"/>
                          <a:cs typeface="Calibri"/>
                        </a:rPr>
                        <a:t>r</a:t>
                      </a:r>
                      <a:r>
                        <a:rPr sz="1400" b="1" dirty="0">
                          <a:solidFill>
                            <a:srgbClr val="FFFFFF"/>
                          </a:solidFill>
                          <a:latin typeface="Calibri"/>
                          <a:cs typeface="Calibri"/>
                        </a:rPr>
                        <a:t>n</a:t>
                      </a:r>
                      <a:r>
                        <a:rPr sz="1400" b="1" spc="-10" dirty="0">
                          <a:solidFill>
                            <a:srgbClr val="FFFFFF"/>
                          </a:solidFill>
                          <a:latin typeface="Calibri"/>
                          <a:cs typeface="Calibri"/>
                        </a:rPr>
                        <a:t>at</a:t>
                      </a:r>
                      <a:r>
                        <a:rPr sz="1400" b="1" dirty="0">
                          <a:solidFill>
                            <a:srgbClr val="FFFFFF"/>
                          </a:solidFill>
                          <a:latin typeface="Calibri"/>
                          <a:cs typeface="Calibri"/>
                        </a:rPr>
                        <a:t>io</a:t>
                      </a:r>
                      <a:r>
                        <a:rPr sz="1400" b="1" spc="-10" dirty="0">
                          <a:solidFill>
                            <a:srgbClr val="FFFFFF"/>
                          </a:solidFill>
                          <a:latin typeface="Calibri"/>
                          <a:cs typeface="Calibri"/>
                        </a:rPr>
                        <a:t>n</a:t>
                      </a:r>
                      <a:r>
                        <a:rPr sz="1400" b="1" dirty="0">
                          <a:solidFill>
                            <a:srgbClr val="FFFFFF"/>
                          </a:solidFill>
                          <a:latin typeface="Calibri"/>
                          <a:cs typeface="Calibri"/>
                        </a:rPr>
                        <a:t>al</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2075" marR="468630">
                        <a:lnSpc>
                          <a:spcPct val="100000"/>
                        </a:lnSpc>
                        <a:spcBef>
                          <a:spcPts val="270"/>
                        </a:spcBef>
                      </a:pPr>
                      <a:r>
                        <a:rPr sz="1400" b="1" spc="-5" dirty="0">
                          <a:solidFill>
                            <a:srgbClr val="FFFFFF"/>
                          </a:solidFill>
                          <a:latin typeface="Calibri"/>
                          <a:cs typeface="Calibri"/>
                        </a:rPr>
                        <a:t>Phase III </a:t>
                      </a:r>
                      <a:r>
                        <a:rPr sz="1400" b="1" dirty="0">
                          <a:solidFill>
                            <a:srgbClr val="FFFFFF"/>
                          </a:solidFill>
                          <a:latin typeface="Calibri"/>
                          <a:cs typeface="Calibri"/>
                        </a:rPr>
                        <a:t> Mul</a:t>
                      </a:r>
                      <a:r>
                        <a:rPr sz="1400" b="1" spc="5" dirty="0">
                          <a:solidFill>
                            <a:srgbClr val="FFFFFF"/>
                          </a:solidFill>
                          <a:latin typeface="Calibri"/>
                          <a:cs typeface="Calibri"/>
                        </a:rPr>
                        <a:t>t</a:t>
                      </a:r>
                      <a:r>
                        <a:rPr sz="1400" b="1" dirty="0">
                          <a:solidFill>
                            <a:srgbClr val="FFFFFF"/>
                          </a:solidFill>
                          <a:latin typeface="Calibri"/>
                          <a:cs typeface="Calibri"/>
                        </a:rPr>
                        <a:t>in</a:t>
                      </a:r>
                      <a:r>
                        <a:rPr sz="1400" b="1" spc="-10" dirty="0">
                          <a:solidFill>
                            <a:srgbClr val="FFFFFF"/>
                          </a:solidFill>
                          <a:latin typeface="Calibri"/>
                          <a:cs typeface="Calibri"/>
                        </a:rPr>
                        <a:t>a</a:t>
                      </a:r>
                      <a:r>
                        <a:rPr sz="1400" b="1" dirty="0">
                          <a:solidFill>
                            <a:srgbClr val="FFFFFF"/>
                          </a:solidFill>
                          <a:latin typeface="Calibri"/>
                          <a:cs typeface="Calibri"/>
                        </a:rPr>
                        <a:t>tion</a:t>
                      </a:r>
                      <a:r>
                        <a:rPr sz="1400" b="1" spc="-10" dirty="0">
                          <a:solidFill>
                            <a:srgbClr val="FFFFFF"/>
                          </a:solidFill>
                          <a:latin typeface="Calibri"/>
                          <a:cs typeface="Calibri"/>
                        </a:rPr>
                        <a:t>a</a:t>
                      </a:r>
                      <a:r>
                        <a:rPr sz="1400" b="1" dirty="0">
                          <a:solidFill>
                            <a:srgbClr val="FFFFFF"/>
                          </a:solidFill>
                          <a:latin typeface="Calibri"/>
                          <a:cs typeface="Calibri"/>
                        </a:rPr>
                        <a:t>l</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tc>
                  <a:txBody>
                    <a:bodyPr/>
                    <a:lstStyle/>
                    <a:p>
                      <a:pPr marL="92710">
                        <a:lnSpc>
                          <a:spcPct val="100000"/>
                        </a:lnSpc>
                        <a:spcBef>
                          <a:spcPts val="270"/>
                        </a:spcBef>
                      </a:pPr>
                      <a:r>
                        <a:rPr sz="1400" b="1" spc="-5" dirty="0">
                          <a:solidFill>
                            <a:srgbClr val="FFFFFF"/>
                          </a:solidFill>
                          <a:latin typeface="Calibri"/>
                          <a:cs typeface="Calibri"/>
                        </a:rPr>
                        <a:t>Phase</a:t>
                      </a:r>
                      <a:r>
                        <a:rPr sz="1400" b="1" spc="-40" dirty="0">
                          <a:solidFill>
                            <a:srgbClr val="FFFFFF"/>
                          </a:solidFill>
                          <a:latin typeface="Calibri"/>
                          <a:cs typeface="Calibri"/>
                        </a:rPr>
                        <a:t> </a:t>
                      </a:r>
                      <a:r>
                        <a:rPr sz="1400" b="1" dirty="0">
                          <a:solidFill>
                            <a:srgbClr val="FFFFFF"/>
                          </a:solidFill>
                          <a:latin typeface="Calibri"/>
                          <a:cs typeface="Calibri"/>
                        </a:rPr>
                        <a:t>IV</a:t>
                      </a:r>
                      <a:r>
                        <a:rPr sz="1400" b="1" spc="-30" dirty="0">
                          <a:solidFill>
                            <a:srgbClr val="FFFFFF"/>
                          </a:solidFill>
                          <a:latin typeface="Calibri"/>
                          <a:cs typeface="Calibri"/>
                        </a:rPr>
                        <a:t> </a:t>
                      </a:r>
                      <a:r>
                        <a:rPr sz="1400" b="1" dirty="0">
                          <a:solidFill>
                            <a:srgbClr val="FFFFFF"/>
                          </a:solidFill>
                          <a:latin typeface="Calibri"/>
                          <a:cs typeface="Calibri"/>
                        </a:rPr>
                        <a:t>Global</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5B9BD4"/>
                    </a:solidFill>
                  </a:tcPr>
                </a:tc>
                <a:extLst>
                  <a:ext uri="{0D108BD9-81ED-4DB2-BD59-A6C34878D82A}">
                    <a16:rowId xmlns:a16="http://schemas.microsoft.com/office/drawing/2014/main" val="10000"/>
                  </a:ext>
                </a:extLst>
              </a:tr>
              <a:tr h="518160">
                <a:tc>
                  <a:txBody>
                    <a:bodyPr/>
                    <a:lstStyle/>
                    <a:p>
                      <a:pPr marL="91440" marR="542925">
                        <a:lnSpc>
                          <a:spcPct val="100000"/>
                        </a:lnSpc>
                        <a:spcBef>
                          <a:spcPts val="270"/>
                        </a:spcBef>
                      </a:pPr>
                      <a:r>
                        <a:rPr sz="1400" b="1" spc="-5" dirty="0">
                          <a:latin typeface="Calibri"/>
                          <a:cs typeface="Calibri"/>
                        </a:rPr>
                        <a:t>Staffing </a:t>
                      </a:r>
                      <a:r>
                        <a:rPr sz="1400" b="1" dirty="0">
                          <a:latin typeface="Calibri"/>
                          <a:cs typeface="Calibri"/>
                        </a:rPr>
                        <a:t> </a:t>
                      </a:r>
                      <a:r>
                        <a:rPr sz="1400" b="1" spc="-5" dirty="0">
                          <a:latin typeface="Calibri"/>
                          <a:cs typeface="Calibri"/>
                        </a:rPr>
                        <a:t>(</a:t>
                      </a:r>
                      <a:r>
                        <a:rPr sz="1400" b="1" dirty="0">
                          <a:latin typeface="Calibri"/>
                          <a:cs typeface="Calibri"/>
                        </a:rPr>
                        <a:t>Exp</a:t>
                      </a:r>
                      <a:r>
                        <a:rPr sz="1400" b="1" spc="-10" dirty="0">
                          <a:latin typeface="Calibri"/>
                          <a:cs typeface="Calibri"/>
                        </a:rPr>
                        <a:t>a</a:t>
                      </a:r>
                      <a:r>
                        <a:rPr sz="1400" b="1" dirty="0">
                          <a:latin typeface="Calibri"/>
                          <a:cs typeface="Calibri"/>
                        </a:rPr>
                        <a:t>tri</a:t>
                      </a:r>
                      <a:r>
                        <a:rPr sz="1400" b="1" spc="-10" dirty="0">
                          <a:latin typeface="Calibri"/>
                          <a:cs typeface="Calibri"/>
                        </a:rPr>
                        <a:t>a</a:t>
                      </a:r>
                      <a:r>
                        <a:rPr sz="1400" b="1" spc="-20" dirty="0">
                          <a:latin typeface="Calibri"/>
                          <a:cs typeface="Calibri"/>
                        </a:rPr>
                        <a:t>t</a:t>
                      </a:r>
                      <a:r>
                        <a:rPr sz="1400" b="1" spc="-5" dirty="0">
                          <a:latin typeface="Calibri"/>
                          <a:cs typeface="Calibri"/>
                        </a:rPr>
                        <a:t>e</a:t>
                      </a:r>
                      <a:r>
                        <a:rPr sz="1400" b="1" dirty="0">
                          <a:latin typeface="Calibri"/>
                          <a:cs typeface="Calibri"/>
                        </a:rPr>
                        <a:t>s)</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91440">
                        <a:lnSpc>
                          <a:spcPct val="100000"/>
                        </a:lnSpc>
                        <a:spcBef>
                          <a:spcPts val="270"/>
                        </a:spcBef>
                      </a:pPr>
                      <a:r>
                        <a:rPr sz="1400" spc="-5" dirty="0">
                          <a:latin typeface="Calibri"/>
                          <a:cs typeface="Calibri"/>
                        </a:rPr>
                        <a:t>None-</a:t>
                      </a:r>
                      <a:r>
                        <a:rPr sz="1400" spc="-40" dirty="0">
                          <a:latin typeface="Calibri"/>
                          <a:cs typeface="Calibri"/>
                        </a:rPr>
                        <a:t> </a:t>
                      </a:r>
                      <a:r>
                        <a:rPr sz="1400" spc="-15" dirty="0">
                          <a:latin typeface="Calibri"/>
                          <a:cs typeface="Calibri"/>
                        </a:rPr>
                        <a:t>(few)</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91440">
                        <a:lnSpc>
                          <a:spcPct val="100000"/>
                        </a:lnSpc>
                        <a:spcBef>
                          <a:spcPts val="270"/>
                        </a:spcBef>
                      </a:pPr>
                      <a:r>
                        <a:rPr sz="1400" spc="-10" dirty="0">
                          <a:latin typeface="Calibri"/>
                          <a:cs typeface="Calibri"/>
                        </a:rPr>
                        <a:t>Many</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92075">
                        <a:lnSpc>
                          <a:spcPct val="100000"/>
                        </a:lnSpc>
                        <a:spcBef>
                          <a:spcPts val="270"/>
                        </a:spcBef>
                      </a:pPr>
                      <a:r>
                        <a:rPr sz="1400" spc="-5" dirty="0">
                          <a:latin typeface="Calibri"/>
                          <a:cs typeface="Calibri"/>
                        </a:rPr>
                        <a:t>Some</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tc>
                  <a:txBody>
                    <a:bodyPr/>
                    <a:lstStyle/>
                    <a:p>
                      <a:pPr marL="92710">
                        <a:lnSpc>
                          <a:spcPct val="100000"/>
                        </a:lnSpc>
                        <a:spcBef>
                          <a:spcPts val="270"/>
                        </a:spcBef>
                      </a:pPr>
                      <a:r>
                        <a:rPr sz="1400" spc="-10" dirty="0">
                          <a:latin typeface="Calibri"/>
                          <a:cs typeface="Calibri"/>
                        </a:rPr>
                        <a:t>Many</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1"/>
                  </a:ext>
                </a:extLst>
              </a:tr>
              <a:tr h="731520">
                <a:tc>
                  <a:txBody>
                    <a:bodyPr/>
                    <a:lstStyle/>
                    <a:p>
                      <a:pPr marL="91440">
                        <a:lnSpc>
                          <a:spcPct val="100000"/>
                        </a:lnSpc>
                        <a:spcBef>
                          <a:spcPts val="270"/>
                        </a:spcBef>
                      </a:pPr>
                      <a:r>
                        <a:rPr sz="1400" spc="-10" dirty="0">
                          <a:latin typeface="Calibri"/>
                          <a:cs typeface="Calibri"/>
                        </a:rPr>
                        <a:t>Why</a:t>
                      </a:r>
                      <a:r>
                        <a:rPr sz="1400" spc="-30" dirty="0">
                          <a:latin typeface="Calibri"/>
                          <a:cs typeface="Calibri"/>
                        </a:rPr>
                        <a:t> </a:t>
                      </a:r>
                      <a:r>
                        <a:rPr sz="1400" spc="-10" dirty="0">
                          <a:latin typeface="Calibri"/>
                          <a:cs typeface="Calibri"/>
                        </a:rPr>
                        <a:t>sent</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a:lnSpc>
                          <a:spcPct val="100000"/>
                        </a:lnSpc>
                        <a:spcBef>
                          <a:spcPts val="270"/>
                        </a:spcBef>
                      </a:pPr>
                      <a:r>
                        <a:rPr sz="1400" spc="-15" dirty="0">
                          <a:latin typeface="Calibri"/>
                          <a:cs typeface="Calibri"/>
                        </a:rPr>
                        <a:t>Junket</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marR="243840">
                        <a:lnSpc>
                          <a:spcPct val="100000"/>
                        </a:lnSpc>
                        <a:spcBef>
                          <a:spcPts val="270"/>
                        </a:spcBef>
                      </a:pPr>
                      <a:r>
                        <a:rPr sz="1400" spc="-120" dirty="0">
                          <a:latin typeface="Calibri"/>
                          <a:cs typeface="Calibri"/>
                        </a:rPr>
                        <a:t>T</a:t>
                      </a:r>
                      <a:r>
                        <a:rPr sz="1400" dirty="0">
                          <a:latin typeface="Calibri"/>
                          <a:cs typeface="Calibri"/>
                        </a:rPr>
                        <a:t>o</a:t>
                      </a:r>
                      <a:r>
                        <a:rPr sz="1400" spc="-15" dirty="0">
                          <a:latin typeface="Calibri"/>
                          <a:cs typeface="Calibri"/>
                        </a:rPr>
                        <a:t> </a:t>
                      </a:r>
                      <a:r>
                        <a:rPr sz="1400" spc="-5" dirty="0">
                          <a:latin typeface="Calibri"/>
                          <a:cs typeface="Calibri"/>
                        </a:rPr>
                        <a:t>sell</a:t>
                      </a:r>
                      <a:r>
                        <a:rPr sz="1400" dirty="0">
                          <a:latin typeface="Calibri"/>
                          <a:cs typeface="Calibri"/>
                        </a:rPr>
                        <a:t>, </a:t>
                      </a:r>
                      <a:r>
                        <a:rPr sz="1400" spc="-20" dirty="0">
                          <a:latin typeface="Calibri"/>
                          <a:cs typeface="Calibri"/>
                        </a:rPr>
                        <a:t>c</a:t>
                      </a:r>
                      <a:r>
                        <a:rPr sz="1400" spc="-5" dirty="0">
                          <a:latin typeface="Calibri"/>
                          <a:cs typeface="Calibri"/>
                        </a:rPr>
                        <a:t>o</a:t>
                      </a:r>
                      <a:r>
                        <a:rPr sz="1400" spc="-15" dirty="0">
                          <a:latin typeface="Calibri"/>
                          <a:cs typeface="Calibri"/>
                        </a:rPr>
                        <a:t>n</a:t>
                      </a:r>
                      <a:r>
                        <a:rPr sz="1400" dirty="0">
                          <a:latin typeface="Calibri"/>
                          <a:cs typeface="Calibri"/>
                        </a:rPr>
                        <a:t>t</a:t>
                      </a:r>
                      <a:r>
                        <a:rPr sz="1400" spc="-25" dirty="0">
                          <a:latin typeface="Calibri"/>
                          <a:cs typeface="Calibri"/>
                        </a:rPr>
                        <a:t>r</a:t>
                      </a:r>
                      <a:r>
                        <a:rPr sz="1400" spc="-5" dirty="0">
                          <a:latin typeface="Calibri"/>
                          <a:cs typeface="Calibri"/>
                        </a:rPr>
                        <a:t>o</a:t>
                      </a:r>
                      <a:r>
                        <a:rPr sz="1400" dirty="0">
                          <a:latin typeface="Calibri"/>
                          <a:cs typeface="Calibri"/>
                        </a:rPr>
                        <a:t>l</a:t>
                      </a:r>
                      <a:r>
                        <a:rPr sz="1400" spc="-5" dirty="0">
                          <a:latin typeface="Calibri"/>
                          <a:cs typeface="Calibri"/>
                        </a:rPr>
                        <a:t> or  </a:t>
                      </a:r>
                      <a:r>
                        <a:rPr sz="1400" spc="-10" dirty="0">
                          <a:latin typeface="Calibri"/>
                          <a:cs typeface="Calibri"/>
                        </a:rPr>
                        <a:t>transfer </a:t>
                      </a:r>
                      <a:r>
                        <a:rPr sz="1400" spc="-5" dirty="0">
                          <a:latin typeface="Calibri"/>
                          <a:cs typeface="Calibri"/>
                        </a:rPr>
                        <a:t> technology</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a:lnSpc>
                          <a:spcPct val="100000"/>
                        </a:lnSpc>
                        <a:spcBef>
                          <a:spcPts val="270"/>
                        </a:spcBef>
                      </a:pPr>
                      <a:r>
                        <a:rPr sz="1400" spc="-10" dirty="0">
                          <a:latin typeface="Calibri"/>
                          <a:cs typeface="Calibri"/>
                        </a:rPr>
                        <a:t>Control</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710">
                        <a:lnSpc>
                          <a:spcPct val="100000"/>
                        </a:lnSpc>
                        <a:spcBef>
                          <a:spcPts val="270"/>
                        </a:spcBef>
                      </a:pPr>
                      <a:r>
                        <a:rPr sz="1400" spc="-5" dirty="0">
                          <a:latin typeface="Calibri"/>
                          <a:cs typeface="Calibri"/>
                        </a:rPr>
                        <a:t>Coordination</a:t>
                      </a:r>
                      <a:r>
                        <a:rPr sz="1400" spc="-30" dirty="0">
                          <a:latin typeface="Calibri"/>
                          <a:cs typeface="Calibri"/>
                        </a:rPr>
                        <a:t> </a:t>
                      </a:r>
                      <a:r>
                        <a:rPr sz="1400" spc="-5" dirty="0">
                          <a:latin typeface="Calibri"/>
                          <a:cs typeface="Calibri"/>
                        </a:rPr>
                        <a:t>and</a:t>
                      </a:r>
                      <a:endParaRPr sz="1400">
                        <a:latin typeface="Calibri"/>
                        <a:cs typeface="Calibri"/>
                      </a:endParaRPr>
                    </a:p>
                    <a:p>
                      <a:pPr marL="92710">
                        <a:lnSpc>
                          <a:spcPct val="100000"/>
                        </a:lnSpc>
                      </a:pPr>
                      <a:r>
                        <a:rPr sz="1400" spc="-10" dirty="0">
                          <a:latin typeface="Calibri"/>
                          <a:cs typeface="Calibri"/>
                        </a:rPr>
                        <a:t>Integration</a:t>
                      </a:r>
                      <a:endParaRPr sz="1400">
                        <a:latin typeface="Calibri"/>
                        <a:cs typeface="Calibri"/>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2"/>
                  </a:ext>
                </a:extLst>
              </a:tr>
              <a:tr h="731519">
                <a:tc>
                  <a:txBody>
                    <a:bodyPr/>
                    <a:lstStyle/>
                    <a:p>
                      <a:pPr marL="91440">
                        <a:lnSpc>
                          <a:spcPct val="100000"/>
                        </a:lnSpc>
                        <a:spcBef>
                          <a:spcPts val="275"/>
                        </a:spcBef>
                      </a:pPr>
                      <a:r>
                        <a:rPr sz="1400" spc="-5" dirty="0">
                          <a:latin typeface="Calibri"/>
                          <a:cs typeface="Calibri"/>
                        </a:rPr>
                        <a:t>Who</a:t>
                      </a:r>
                      <a:r>
                        <a:rPr sz="1400" spc="-35" dirty="0">
                          <a:latin typeface="Calibri"/>
                          <a:cs typeface="Calibri"/>
                        </a:rPr>
                        <a:t> </a:t>
                      </a:r>
                      <a:r>
                        <a:rPr sz="1400" spc="-10" dirty="0">
                          <a:latin typeface="Calibri"/>
                          <a:cs typeface="Calibri"/>
                        </a:rPr>
                        <a:t>sent</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a:lnSpc>
                          <a:spcPct val="100000"/>
                        </a:lnSpc>
                      </a:pPr>
                      <a:endParaRPr sz="14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1440" marR="376555">
                        <a:lnSpc>
                          <a:spcPct val="100000"/>
                        </a:lnSpc>
                        <a:spcBef>
                          <a:spcPts val="275"/>
                        </a:spcBef>
                      </a:pPr>
                      <a:r>
                        <a:rPr sz="1400" spc="-5" dirty="0">
                          <a:latin typeface="Calibri"/>
                          <a:cs typeface="Calibri"/>
                        </a:rPr>
                        <a:t>OK</a:t>
                      </a:r>
                      <a:r>
                        <a:rPr sz="1400" spc="-45" dirty="0">
                          <a:latin typeface="Calibri"/>
                          <a:cs typeface="Calibri"/>
                        </a:rPr>
                        <a:t> </a:t>
                      </a:r>
                      <a:r>
                        <a:rPr sz="1400" spc="-10" dirty="0">
                          <a:latin typeface="Calibri"/>
                          <a:cs typeface="Calibri"/>
                        </a:rPr>
                        <a:t>performers, </a:t>
                      </a:r>
                      <a:r>
                        <a:rPr sz="1400" spc="-305" dirty="0">
                          <a:latin typeface="Calibri"/>
                          <a:cs typeface="Calibri"/>
                        </a:rPr>
                        <a:t> </a:t>
                      </a:r>
                      <a:r>
                        <a:rPr sz="1400" spc="-5" dirty="0">
                          <a:latin typeface="Calibri"/>
                          <a:cs typeface="Calibri"/>
                        </a:rPr>
                        <a:t>sales</a:t>
                      </a:r>
                      <a:r>
                        <a:rPr sz="1400" spc="-15" dirty="0">
                          <a:latin typeface="Calibri"/>
                          <a:cs typeface="Calibri"/>
                        </a:rPr>
                        <a:t> </a:t>
                      </a:r>
                      <a:r>
                        <a:rPr sz="1400" dirty="0">
                          <a:latin typeface="Calibri"/>
                          <a:cs typeface="Calibri"/>
                        </a:rPr>
                        <a:t>people</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075" marR="670560">
                        <a:lnSpc>
                          <a:spcPct val="100000"/>
                        </a:lnSpc>
                        <a:spcBef>
                          <a:spcPts val="275"/>
                        </a:spcBef>
                      </a:pPr>
                      <a:r>
                        <a:rPr sz="1400" spc="-20" dirty="0">
                          <a:latin typeface="Calibri"/>
                          <a:cs typeface="Calibri"/>
                        </a:rPr>
                        <a:t>Very </a:t>
                      </a:r>
                      <a:r>
                        <a:rPr sz="1400" spc="-5" dirty="0">
                          <a:latin typeface="Calibri"/>
                          <a:cs typeface="Calibri"/>
                        </a:rPr>
                        <a:t>good </a:t>
                      </a:r>
                      <a:r>
                        <a:rPr sz="1400" dirty="0">
                          <a:latin typeface="Calibri"/>
                          <a:cs typeface="Calibri"/>
                        </a:rPr>
                        <a:t> </a:t>
                      </a:r>
                      <a:r>
                        <a:rPr sz="1400" spc="-10" dirty="0">
                          <a:latin typeface="Calibri"/>
                          <a:cs typeface="Calibri"/>
                        </a:rPr>
                        <a:t>p</a:t>
                      </a:r>
                      <a:r>
                        <a:rPr sz="1400" dirty="0">
                          <a:latin typeface="Calibri"/>
                          <a:cs typeface="Calibri"/>
                        </a:rPr>
                        <a:t>er</a:t>
                      </a:r>
                      <a:r>
                        <a:rPr sz="1400" spc="-25" dirty="0">
                          <a:latin typeface="Calibri"/>
                          <a:cs typeface="Calibri"/>
                        </a:rPr>
                        <a:t>f</a:t>
                      </a:r>
                      <a:r>
                        <a:rPr sz="1400" spc="-5" dirty="0">
                          <a:latin typeface="Calibri"/>
                          <a:cs typeface="Calibri"/>
                        </a:rPr>
                        <a:t>o</a:t>
                      </a:r>
                      <a:r>
                        <a:rPr sz="1400" dirty="0">
                          <a:latin typeface="Calibri"/>
                          <a:cs typeface="Calibri"/>
                        </a:rPr>
                        <a:t>r</a:t>
                      </a:r>
                      <a:r>
                        <a:rPr sz="1400" spc="-10" dirty="0">
                          <a:latin typeface="Calibri"/>
                          <a:cs typeface="Calibri"/>
                        </a:rPr>
                        <a:t>m</a:t>
                      </a:r>
                      <a:r>
                        <a:rPr sz="1400" dirty="0">
                          <a:latin typeface="Calibri"/>
                          <a:cs typeface="Calibri"/>
                        </a:rPr>
                        <a:t>e</a:t>
                      </a:r>
                      <a:r>
                        <a:rPr sz="1400" spc="-25" dirty="0">
                          <a:latin typeface="Calibri"/>
                          <a:cs typeface="Calibri"/>
                        </a:rPr>
                        <a:t>r</a:t>
                      </a:r>
                      <a:r>
                        <a:rPr sz="1400" dirty="0">
                          <a:latin typeface="Calibri"/>
                          <a:cs typeface="Calibri"/>
                        </a:rPr>
                        <a:t>s</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710" marR="177800">
                        <a:lnSpc>
                          <a:spcPct val="100000"/>
                        </a:lnSpc>
                        <a:spcBef>
                          <a:spcPts val="275"/>
                        </a:spcBef>
                      </a:pPr>
                      <a:r>
                        <a:rPr sz="1400" spc="-5" dirty="0">
                          <a:latin typeface="Calibri"/>
                          <a:cs typeface="Calibri"/>
                        </a:rPr>
                        <a:t>High potential </a:t>
                      </a:r>
                      <a:r>
                        <a:rPr sz="1400" dirty="0">
                          <a:latin typeface="Calibri"/>
                          <a:cs typeface="Calibri"/>
                        </a:rPr>
                        <a:t> </a:t>
                      </a:r>
                      <a:r>
                        <a:rPr sz="1400" spc="-10" dirty="0">
                          <a:latin typeface="Calibri"/>
                          <a:cs typeface="Calibri"/>
                        </a:rPr>
                        <a:t>managers </a:t>
                      </a:r>
                      <a:r>
                        <a:rPr sz="1400" spc="-5" dirty="0">
                          <a:latin typeface="Calibri"/>
                          <a:cs typeface="Calibri"/>
                        </a:rPr>
                        <a:t>and </a:t>
                      </a:r>
                      <a:r>
                        <a:rPr sz="1400" spc="-10" dirty="0">
                          <a:latin typeface="Calibri"/>
                          <a:cs typeface="Calibri"/>
                        </a:rPr>
                        <a:t>top </a:t>
                      </a:r>
                      <a:r>
                        <a:rPr sz="1400" spc="-305" dirty="0">
                          <a:latin typeface="Calibri"/>
                          <a:cs typeface="Calibri"/>
                        </a:rPr>
                        <a:t> </a:t>
                      </a:r>
                      <a:r>
                        <a:rPr sz="1400" spc="-10" dirty="0">
                          <a:latin typeface="Calibri"/>
                          <a:cs typeface="Calibri"/>
                        </a:rPr>
                        <a:t>executives</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3"/>
                  </a:ext>
                </a:extLst>
              </a:tr>
              <a:tr h="731520">
                <a:tc>
                  <a:txBody>
                    <a:bodyPr/>
                    <a:lstStyle/>
                    <a:p>
                      <a:pPr marL="91440">
                        <a:lnSpc>
                          <a:spcPct val="100000"/>
                        </a:lnSpc>
                        <a:spcBef>
                          <a:spcPts val="275"/>
                        </a:spcBef>
                      </a:pPr>
                      <a:r>
                        <a:rPr sz="1400" spc="-5" dirty="0">
                          <a:latin typeface="Calibri"/>
                          <a:cs typeface="Calibri"/>
                        </a:rPr>
                        <a:t>Purpose</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a:lnSpc>
                          <a:spcPct val="100000"/>
                        </a:lnSpc>
                        <a:spcBef>
                          <a:spcPts val="275"/>
                        </a:spcBef>
                      </a:pPr>
                      <a:r>
                        <a:rPr sz="1400" spc="-10" dirty="0">
                          <a:latin typeface="Calibri"/>
                          <a:cs typeface="Calibri"/>
                        </a:rPr>
                        <a:t>Reward</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a:lnSpc>
                          <a:spcPct val="100000"/>
                        </a:lnSpc>
                        <a:spcBef>
                          <a:spcPts val="275"/>
                        </a:spcBef>
                      </a:pPr>
                      <a:r>
                        <a:rPr sz="1400" spc="-10" dirty="0">
                          <a:latin typeface="Calibri"/>
                          <a:cs typeface="Calibri"/>
                        </a:rPr>
                        <a:t>Project</a:t>
                      </a:r>
                      <a:r>
                        <a:rPr sz="1400" spc="-20" dirty="0">
                          <a:latin typeface="Calibri"/>
                          <a:cs typeface="Calibri"/>
                        </a:rPr>
                        <a:t> </a:t>
                      </a:r>
                      <a:r>
                        <a:rPr sz="1400" spc="-10" dirty="0">
                          <a:latin typeface="Calibri"/>
                          <a:cs typeface="Calibri"/>
                        </a:rPr>
                        <a:t>‘Get</a:t>
                      </a:r>
                      <a:r>
                        <a:rPr sz="1400" spc="-15" dirty="0">
                          <a:latin typeface="Calibri"/>
                          <a:cs typeface="Calibri"/>
                        </a:rPr>
                        <a:t> </a:t>
                      </a:r>
                      <a:r>
                        <a:rPr sz="1400" spc="-5" dirty="0">
                          <a:latin typeface="Calibri"/>
                          <a:cs typeface="Calibri"/>
                        </a:rPr>
                        <a:t>the</a:t>
                      </a:r>
                      <a:endParaRPr sz="1400">
                        <a:latin typeface="Calibri"/>
                        <a:cs typeface="Calibri"/>
                      </a:endParaRPr>
                    </a:p>
                    <a:p>
                      <a:pPr marL="91440">
                        <a:lnSpc>
                          <a:spcPct val="100000"/>
                        </a:lnSpc>
                      </a:pPr>
                      <a:r>
                        <a:rPr sz="1400" spc="-5" dirty="0">
                          <a:latin typeface="Calibri"/>
                          <a:cs typeface="Calibri"/>
                        </a:rPr>
                        <a:t>job</a:t>
                      </a:r>
                      <a:r>
                        <a:rPr sz="1400" spc="-45" dirty="0">
                          <a:latin typeface="Calibri"/>
                          <a:cs typeface="Calibri"/>
                        </a:rPr>
                        <a:t> </a:t>
                      </a:r>
                      <a:r>
                        <a:rPr sz="1400" spc="-5" dirty="0">
                          <a:latin typeface="Calibri"/>
                          <a:cs typeface="Calibri"/>
                        </a:rPr>
                        <a:t>done’</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a:lnSpc>
                          <a:spcPct val="100000"/>
                        </a:lnSpc>
                        <a:spcBef>
                          <a:spcPts val="275"/>
                        </a:spcBef>
                      </a:pPr>
                      <a:r>
                        <a:rPr sz="1400" spc="-10" dirty="0">
                          <a:latin typeface="Calibri"/>
                          <a:cs typeface="Calibri"/>
                        </a:rPr>
                        <a:t>Project</a:t>
                      </a:r>
                      <a:r>
                        <a:rPr sz="1400" spc="-20" dirty="0">
                          <a:latin typeface="Calibri"/>
                          <a:cs typeface="Calibri"/>
                        </a:rPr>
                        <a:t> </a:t>
                      </a:r>
                      <a:r>
                        <a:rPr sz="1400" spc="-5" dirty="0">
                          <a:latin typeface="Calibri"/>
                          <a:cs typeface="Calibri"/>
                        </a:rPr>
                        <a:t>and</a:t>
                      </a:r>
                      <a:r>
                        <a:rPr sz="1400" spc="-15" dirty="0">
                          <a:latin typeface="Calibri"/>
                          <a:cs typeface="Calibri"/>
                        </a:rPr>
                        <a:t> </a:t>
                      </a:r>
                      <a:r>
                        <a:rPr sz="1400" spc="-5" dirty="0">
                          <a:latin typeface="Calibri"/>
                          <a:cs typeface="Calibri"/>
                        </a:rPr>
                        <a:t>Career</a:t>
                      </a:r>
                      <a:endParaRPr sz="1400">
                        <a:latin typeface="Calibri"/>
                        <a:cs typeface="Calibri"/>
                      </a:endParaRPr>
                    </a:p>
                    <a:p>
                      <a:pPr marL="92075">
                        <a:lnSpc>
                          <a:spcPct val="100000"/>
                        </a:lnSpc>
                      </a:pPr>
                      <a:r>
                        <a:rPr sz="1400" spc="-5" dirty="0">
                          <a:latin typeface="Calibri"/>
                          <a:cs typeface="Calibri"/>
                        </a:rPr>
                        <a:t>development</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710" marR="462280">
                        <a:lnSpc>
                          <a:spcPct val="100000"/>
                        </a:lnSpc>
                        <a:spcBef>
                          <a:spcPts val="275"/>
                        </a:spcBef>
                      </a:pPr>
                      <a:r>
                        <a:rPr sz="1400" spc="-5" dirty="0">
                          <a:latin typeface="Calibri"/>
                          <a:cs typeface="Calibri"/>
                        </a:rPr>
                        <a:t>Career and </a:t>
                      </a:r>
                      <a:r>
                        <a:rPr sz="1400" dirty="0">
                          <a:latin typeface="Calibri"/>
                          <a:cs typeface="Calibri"/>
                        </a:rPr>
                        <a:t> </a:t>
                      </a:r>
                      <a:r>
                        <a:rPr sz="1400" spc="-5" dirty="0">
                          <a:latin typeface="Calibri"/>
                          <a:cs typeface="Calibri"/>
                        </a:rPr>
                        <a:t>o</a:t>
                      </a:r>
                      <a:r>
                        <a:rPr sz="1400" spc="-25" dirty="0">
                          <a:latin typeface="Calibri"/>
                          <a:cs typeface="Calibri"/>
                        </a:rPr>
                        <a:t>r</a:t>
                      </a:r>
                      <a:r>
                        <a:rPr sz="1400" spc="-30" dirty="0">
                          <a:latin typeface="Calibri"/>
                          <a:cs typeface="Calibri"/>
                        </a:rPr>
                        <a:t>g</a:t>
                      </a:r>
                      <a:r>
                        <a:rPr sz="1400" dirty="0">
                          <a:latin typeface="Calibri"/>
                          <a:cs typeface="Calibri"/>
                        </a:rPr>
                        <a:t>a</a:t>
                      </a:r>
                      <a:r>
                        <a:rPr sz="1400" spc="-10" dirty="0">
                          <a:latin typeface="Calibri"/>
                          <a:cs typeface="Calibri"/>
                        </a:rPr>
                        <a:t>n</a:t>
                      </a:r>
                      <a:r>
                        <a:rPr sz="1400" dirty="0">
                          <a:latin typeface="Calibri"/>
                          <a:cs typeface="Calibri"/>
                        </a:rPr>
                        <a:t>i</a:t>
                      </a:r>
                      <a:r>
                        <a:rPr sz="1400" spc="-30" dirty="0">
                          <a:latin typeface="Calibri"/>
                          <a:cs typeface="Calibri"/>
                        </a:rPr>
                        <a:t>z</a:t>
                      </a:r>
                      <a:r>
                        <a:rPr sz="1400" spc="-15" dirty="0">
                          <a:latin typeface="Calibri"/>
                          <a:cs typeface="Calibri"/>
                        </a:rPr>
                        <a:t>a</a:t>
                      </a:r>
                      <a:r>
                        <a:rPr sz="1400" dirty="0">
                          <a:latin typeface="Calibri"/>
                          <a:cs typeface="Calibri"/>
                        </a:rPr>
                        <a:t>tio</a:t>
                      </a:r>
                      <a:r>
                        <a:rPr sz="1400" spc="-10" dirty="0">
                          <a:latin typeface="Calibri"/>
                          <a:cs typeface="Calibri"/>
                        </a:rPr>
                        <a:t>n</a:t>
                      </a:r>
                      <a:r>
                        <a:rPr sz="1400" dirty="0">
                          <a:latin typeface="Calibri"/>
                          <a:cs typeface="Calibri"/>
                        </a:rPr>
                        <a:t>al  </a:t>
                      </a:r>
                      <a:r>
                        <a:rPr sz="1400" spc="-5" dirty="0">
                          <a:latin typeface="Calibri"/>
                          <a:cs typeface="Calibri"/>
                        </a:rPr>
                        <a:t>development</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4"/>
                  </a:ext>
                </a:extLst>
              </a:tr>
              <a:tr h="1158240">
                <a:tc>
                  <a:txBody>
                    <a:bodyPr/>
                    <a:lstStyle/>
                    <a:p>
                      <a:pPr marL="91440" marR="461009">
                        <a:lnSpc>
                          <a:spcPct val="100000"/>
                        </a:lnSpc>
                        <a:spcBef>
                          <a:spcPts val="275"/>
                        </a:spcBef>
                      </a:pPr>
                      <a:r>
                        <a:rPr sz="1400" spc="-15" dirty="0">
                          <a:latin typeface="Calibri"/>
                          <a:cs typeface="Calibri"/>
                        </a:rPr>
                        <a:t>Training </a:t>
                      </a:r>
                      <a:r>
                        <a:rPr sz="1400" spc="-5" dirty="0">
                          <a:latin typeface="Calibri"/>
                          <a:cs typeface="Calibri"/>
                        </a:rPr>
                        <a:t>and </a:t>
                      </a:r>
                      <a:r>
                        <a:rPr sz="1400" dirty="0">
                          <a:latin typeface="Calibri"/>
                          <a:cs typeface="Calibri"/>
                        </a:rPr>
                        <a:t> </a:t>
                      </a:r>
                      <a:r>
                        <a:rPr sz="1400" spc="-5" dirty="0">
                          <a:latin typeface="Calibri"/>
                          <a:cs typeface="Calibri"/>
                        </a:rPr>
                        <a:t>development </a:t>
                      </a:r>
                      <a:r>
                        <a:rPr sz="1400" dirty="0">
                          <a:latin typeface="Calibri"/>
                          <a:cs typeface="Calibri"/>
                        </a:rPr>
                        <a:t> </a:t>
                      </a:r>
                      <a:r>
                        <a:rPr sz="1400" spc="-5" dirty="0">
                          <a:latin typeface="Calibri"/>
                          <a:cs typeface="Calibri"/>
                        </a:rPr>
                        <a:t>(language</a:t>
                      </a:r>
                      <a:r>
                        <a:rPr sz="1400" spc="-40" dirty="0">
                          <a:latin typeface="Calibri"/>
                          <a:cs typeface="Calibri"/>
                        </a:rPr>
                        <a:t> </a:t>
                      </a:r>
                      <a:r>
                        <a:rPr sz="1400" spc="-5" dirty="0">
                          <a:latin typeface="Calibri"/>
                          <a:cs typeface="Calibri"/>
                        </a:rPr>
                        <a:t>and </a:t>
                      </a:r>
                      <a:r>
                        <a:rPr sz="1400" spc="-300" dirty="0">
                          <a:latin typeface="Calibri"/>
                          <a:cs typeface="Calibri"/>
                        </a:rPr>
                        <a:t> </a:t>
                      </a:r>
                      <a:r>
                        <a:rPr sz="1400" spc="-10" dirty="0">
                          <a:latin typeface="Calibri"/>
                          <a:cs typeface="Calibri"/>
                        </a:rPr>
                        <a:t>cross cultural </a:t>
                      </a:r>
                      <a:r>
                        <a:rPr sz="1400" spc="-5" dirty="0">
                          <a:latin typeface="Calibri"/>
                          <a:cs typeface="Calibri"/>
                        </a:rPr>
                        <a:t> </a:t>
                      </a:r>
                      <a:r>
                        <a:rPr sz="1400" spc="-10" dirty="0">
                          <a:latin typeface="Calibri"/>
                          <a:cs typeface="Calibri"/>
                        </a:rPr>
                        <a:t>m</a:t>
                      </a:r>
                      <a:r>
                        <a:rPr sz="1400" dirty="0">
                          <a:latin typeface="Calibri"/>
                          <a:cs typeface="Calibri"/>
                        </a:rPr>
                        <a:t>a</a:t>
                      </a:r>
                      <a:r>
                        <a:rPr sz="1400" spc="-10" dirty="0">
                          <a:latin typeface="Calibri"/>
                          <a:cs typeface="Calibri"/>
                        </a:rPr>
                        <a:t>n</a:t>
                      </a:r>
                      <a:r>
                        <a:rPr sz="1400" dirty="0">
                          <a:latin typeface="Calibri"/>
                          <a:cs typeface="Calibri"/>
                        </a:rPr>
                        <a:t>a</a:t>
                      </a:r>
                      <a:r>
                        <a:rPr sz="1400" spc="-20" dirty="0">
                          <a:latin typeface="Calibri"/>
                          <a:cs typeface="Calibri"/>
                        </a:rPr>
                        <a:t>g</a:t>
                      </a:r>
                      <a:r>
                        <a:rPr sz="1400" spc="-5" dirty="0">
                          <a:latin typeface="Calibri"/>
                          <a:cs typeface="Calibri"/>
                        </a:rPr>
                        <a:t>e</a:t>
                      </a:r>
                      <a:r>
                        <a:rPr sz="1400" spc="-10" dirty="0">
                          <a:latin typeface="Calibri"/>
                          <a:cs typeface="Calibri"/>
                        </a:rPr>
                        <a:t>m</a:t>
                      </a:r>
                      <a:r>
                        <a:rPr sz="1400" spc="-5" dirty="0">
                          <a:latin typeface="Calibri"/>
                          <a:cs typeface="Calibri"/>
                        </a:rPr>
                        <a:t>e</a:t>
                      </a:r>
                      <a:r>
                        <a:rPr sz="1400" spc="-20" dirty="0">
                          <a:latin typeface="Calibri"/>
                          <a:cs typeface="Calibri"/>
                        </a:rPr>
                        <a:t>n</a:t>
                      </a:r>
                      <a:r>
                        <a:rPr sz="1400" dirty="0">
                          <a:latin typeface="Calibri"/>
                          <a:cs typeface="Calibri"/>
                        </a:rPr>
                        <a:t>t)</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1440">
                        <a:lnSpc>
                          <a:spcPct val="100000"/>
                        </a:lnSpc>
                        <a:spcBef>
                          <a:spcPts val="275"/>
                        </a:spcBef>
                      </a:pPr>
                      <a:r>
                        <a:rPr sz="1400" spc="-5" dirty="0">
                          <a:latin typeface="Calibri"/>
                          <a:cs typeface="Calibri"/>
                        </a:rPr>
                        <a:t>None</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1440">
                        <a:lnSpc>
                          <a:spcPct val="100000"/>
                        </a:lnSpc>
                        <a:spcBef>
                          <a:spcPts val="275"/>
                        </a:spcBef>
                      </a:pPr>
                      <a:r>
                        <a:rPr sz="1400" spc="-5" dirty="0">
                          <a:latin typeface="Calibri"/>
                          <a:cs typeface="Calibri"/>
                        </a:rPr>
                        <a:t>Limited</a:t>
                      </a:r>
                      <a:r>
                        <a:rPr sz="1400" spc="-25" dirty="0">
                          <a:latin typeface="Calibri"/>
                          <a:cs typeface="Calibri"/>
                        </a:rPr>
                        <a:t> </a:t>
                      </a:r>
                      <a:r>
                        <a:rPr sz="1400" spc="-5" dirty="0">
                          <a:latin typeface="Calibri"/>
                          <a:cs typeface="Calibri"/>
                        </a:rPr>
                        <a:t>(one</a:t>
                      </a:r>
                      <a:r>
                        <a:rPr sz="1400" spc="-25" dirty="0">
                          <a:latin typeface="Calibri"/>
                          <a:cs typeface="Calibri"/>
                        </a:rPr>
                        <a:t> </a:t>
                      </a:r>
                      <a:r>
                        <a:rPr sz="1400" spc="-5" dirty="0">
                          <a:latin typeface="Calibri"/>
                          <a:cs typeface="Calibri"/>
                        </a:rPr>
                        <a:t>week)</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075">
                        <a:lnSpc>
                          <a:spcPct val="100000"/>
                        </a:lnSpc>
                        <a:spcBef>
                          <a:spcPts val="275"/>
                        </a:spcBef>
                      </a:pPr>
                      <a:r>
                        <a:rPr sz="1400" spc="-5" dirty="0">
                          <a:latin typeface="Calibri"/>
                          <a:cs typeface="Calibri"/>
                        </a:rPr>
                        <a:t>Longer</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710" marR="160020">
                        <a:lnSpc>
                          <a:spcPct val="100000"/>
                        </a:lnSpc>
                        <a:spcBef>
                          <a:spcPts val="275"/>
                        </a:spcBef>
                      </a:pPr>
                      <a:r>
                        <a:rPr sz="1400" spc="-5" dirty="0">
                          <a:latin typeface="Calibri"/>
                          <a:cs typeface="Calibri"/>
                        </a:rPr>
                        <a:t>Continuous </a:t>
                      </a:r>
                      <a:r>
                        <a:rPr sz="1400" dirty="0">
                          <a:latin typeface="Calibri"/>
                          <a:cs typeface="Calibri"/>
                        </a:rPr>
                        <a:t> </a:t>
                      </a:r>
                      <a:r>
                        <a:rPr sz="1400" spc="-10" dirty="0">
                          <a:latin typeface="Calibri"/>
                          <a:cs typeface="Calibri"/>
                        </a:rPr>
                        <a:t>throughout</a:t>
                      </a:r>
                      <a:r>
                        <a:rPr sz="1400" spc="-25" dirty="0">
                          <a:latin typeface="Calibri"/>
                          <a:cs typeface="Calibri"/>
                        </a:rPr>
                        <a:t> </a:t>
                      </a:r>
                      <a:r>
                        <a:rPr sz="1400" spc="-10" dirty="0">
                          <a:latin typeface="Calibri"/>
                          <a:cs typeface="Calibri"/>
                        </a:rPr>
                        <a:t>career</a:t>
                      </a:r>
                      <a:endParaRPr sz="1400">
                        <a:latin typeface="Calibri"/>
                        <a:cs typeface="Calibri"/>
                      </a:endParaRPr>
                    </a:p>
                  </a:txBody>
                  <a:tcPr marL="0" marR="0" marT="3492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5"/>
                  </a:ext>
                </a:extLst>
              </a:tr>
              <a:tr h="370878">
                <a:tc>
                  <a:txBody>
                    <a:bodyPr/>
                    <a:lstStyle/>
                    <a:p>
                      <a:pPr marL="91440">
                        <a:lnSpc>
                          <a:spcPct val="100000"/>
                        </a:lnSpc>
                        <a:spcBef>
                          <a:spcPts val="280"/>
                        </a:spcBef>
                      </a:pPr>
                      <a:r>
                        <a:rPr sz="1400" spc="-10" dirty="0">
                          <a:latin typeface="Calibri"/>
                          <a:cs typeface="Calibri"/>
                        </a:rPr>
                        <a:t>For</a:t>
                      </a:r>
                      <a:r>
                        <a:rPr sz="1400" spc="-50" dirty="0">
                          <a:latin typeface="Calibri"/>
                          <a:cs typeface="Calibri"/>
                        </a:rPr>
                        <a:t> </a:t>
                      </a:r>
                      <a:r>
                        <a:rPr sz="1400" dirty="0">
                          <a:latin typeface="Calibri"/>
                          <a:cs typeface="Calibri"/>
                        </a:rPr>
                        <a:t>whom</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a:lnSpc>
                          <a:spcPct val="100000"/>
                        </a:lnSpc>
                        <a:spcBef>
                          <a:spcPts val="280"/>
                        </a:spcBef>
                      </a:pPr>
                      <a:r>
                        <a:rPr sz="1400" dirty="0">
                          <a:latin typeface="Calibri"/>
                          <a:cs typeface="Calibri"/>
                        </a:rPr>
                        <a:t>No</a:t>
                      </a:r>
                      <a:r>
                        <a:rPr sz="1400" spc="-65" dirty="0">
                          <a:latin typeface="Calibri"/>
                          <a:cs typeface="Calibri"/>
                        </a:rPr>
                        <a:t> </a:t>
                      </a:r>
                      <a:r>
                        <a:rPr sz="1400" spc="-5" dirty="0">
                          <a:latin typeface="Calibri"/>
                          <a:cs typeface="Calibri"/>
                        </a:rPr>
                        <a:t>one</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1440">
                        <a:lnSpc>
                          <a:spcPct val="100000"/>
                        </a:lnSpc>
                        <a:spcBef>
                          <a:spcPts val="280"/>
                        </a:spcBef>
                      </a:pPr>
                      <a:r>
                        <a:rPr sz="1400" spc="-5" dirty="0">
                          <a:latin typeface="Calibri"/>
                          <a:cs typeface="Calibri"/>
                        </a:rPr>
                        <a:t>Expatriates</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075">
                        <a:lnSpc>
                          <a:spcPct val="100000"/>
                        </a:lnSpc>
                        <a:spcBef>
                          <a:spcPts val="280"/>
                        </a:spcBef>
                      </a:pPr>
                      <a:r>
                        <a:rPr sz="1400" spc="-5" dirty="0">
                          <a:latin typeface="Calibri"/>
                          <a:cs typeface="Calibri"/>
                        </a:rPr>
                        <a:t>Expatriates</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tc>
                  <a:txBody>
                    <a:bodyPr/>
                    <a:lstStyle/>
                    <a:p>
                      <a:pPr marL="92710">
                        <a:lnSpc>
                          <a:spcPct val="100000"/>
                        </a:lnSpc>
                        <a:spcBef>
                          <a:spcPts val="280"/>
                        </a:spcBef>
                      </a:pPr>
                      <a:r>
                        <a:rPr sz="1400" spc="-5" dirty="0">
                          <a:latin typeface="Calibri"/>
                          <a:cs typeface="Calibri"/>
                        </a:rPr>
                        <a:t>Managers</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AEEF7"/>
                    </a:solidFill>
                  </a:tcPr>
                </a:tc>
                <a:extLst>
                  <a:ext uri="{0D108BD9-81ED-4DB2-BD59-A6C34878D82A}">
                    <a16:rowId xmlns:a16="http://schemas.microsoft.com/office/drawing/2014/main" val="10006"/>
                  </a:ext>
                </a:extLst>
              </a:tr>
              <a:tr h="944879">
                <a:tc>
                  <a:txBody>
                    <a:bodyPr/>
                    <a:lstStyle/>
                    <a:p>
                      <a:pPr marL="91440">
                        <a:lnSpc>
                          <a:spcPct val="100000"/>
                        </a:lnSpc>
                        <a:spcBef>
                          <a:spcPts val="280"/>
                        </a:spcBef>
                      </a:pPr>
                      <a:r>
                        <a:rPr sz="1400" dirty="0">
                          <a:latin typeface="Calibri"/>
                          <a:cs typeface="Calibri"/>
                        </a:rPr>
                        <a:t>Necessary</a:t>
                      </a:r>
                      <a:r>
                        <a:rPr sz="1400" spc="-45" dirty="0">
                          <a:latin typeface="Calibri"/>
                          <a:cs typeface="Calibri"/>
                        </a:rPr>
                        <a:t> </a:t>
                      </a:r>
                      <a:r>
                        <a:rPr sz="1400" spc="-5" dirty="0">
                          <a:latin typeface="Calibri"/>
                          <a:cs typeface="Calibri"/>
                        </a:rPr>
                        <a:t>skills</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1440" marR="113664">
                        <a:lnSpc>
                          <a:spcPct val="100000"/>
                        </a:lnSpc>
                        <a:spcBef>
                          <a:spcPts val="280"/>
                        </a:spcBef>
                      </a:pPr>
                      <a:r>
                        <a:rPr sz="1400" spc="-15" dirty="0">
                          <a:latin typeface="Calibri"/>
                          <a:cs typeface="Calibri"/>
                        </a:rPr>
                        <a:t>Technical/manager </a:t>
                      </a:r>
                      <a:r>
                        <a:rPr sz="1400" spc="-305" dirty="0">
                          <a:latin typeface="Calibri"/>
                          <a:cs typeface="Calibri"/>
                        </a:rPr>
                        <a:t> </a:t>
                      </a:r>
                      <a:r>
                        <a:rPr sz="1400" dirty="0">
                          <a:latin typeface="Calibri"/>
                          <a:cs typeface="Calibri"/>
                        </a:rPr>
                        <a:t>ial</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1440" marR="598170">
                        <a:lnSpc>
                          <a:spcPct val="100000"/>
                        </a:lnSpc>
                        <a:spcBef>
                          <a:spcPts val="280"/>
                        </a:spcBef>
                      </a:pPr>
                      <a:r>
                        <a:rPr sz="1400" spc="-5" dirty="0">
                          <a:latin typeface="Calibri"/>
                          <a:cs typeface="Calibri"/>
                        </a:rPr>
                        <a:t>Plus</a:t>
                      </a:r>
                      <a:r>
                        <a:rPr sz="1400" spc="-40" dirty="0">
                          <a:latin typeface="Calibri"/>
                          <a:cs typeface="Calibri"/>
                        </a:rPr>
                        <a:t> </a:t>
                      </a:r>
                      <a:r>
                        <a:rPr sz="1400" spc="-10" dirty="0">
                          <a:latin typeface="Calibri"/>
                          <a:cs typeface="Calibri"/>
                        </a:rPr>
                        <a:t>cultural </a:t>
                      </a:r>
                      <a:r>
                        <a:rPr sz="1400" spc="-300" dirty="0">
                          <a:latin typeface="Calibri"/>
                          <a:cs typeface="Calibri"/>
                        </a:rPr>
                        <a:t> </a:t>
                      </a:r>
                      <a:r>
                        <a:rPr sz="1400" spc="-5" dirty="0">
                          <a:latin typeface="Calibri"/>
                          <a:cs typeface="Calibri"/>
                        </a:rPr>
                        <a:t>adaptation</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075" marR="93980">
                        <a:lnSpc>
                          <a:spcPct val="100000"/>
                        </a:lnSpc>
                        <a:spcBef>
                          <a:spcPts val="280"/>
                        </a:spcBef>
                      </a:pPr>
                      <a:r>
                        <a:rPr sz="1400" spc="-5" dirty="0">
                          <a:latin typeface="Calibri"/>
                          <a:cs typeface="Calibri"/>
                        </a:rPr>
                        <a:t>Plus </a:t>
                      </a:r>
                      <a:r>
                        <a:rPr sz="1400" spc="-10" dirty="0">
                          <a:latin typeface="Calibri"/>
                          <a:cs typeface="Calibri"/>
                        </a:rPr>
                        <a:t>recognising </a:t>
                      </a:r>
                      <a:r>
                        <a:rPr sz="1400" spc="-5" dirty="0">
                          <a:latin typeface="Calibri"/>
                          <a:cs typeface="Calibri"/>
                        </a:rPr>
                        <a:t> </a:t>
                      </a:r>
                      <a:r>
                        <a:rPr sz="1400" spc="-10" dirty="0">
                          <a:latin typeface="Calibri"/>
                          <a:cs typeface="Calibri"/>
                        </a:rPr>
                        <a:t>cultural</a:t>
                      </a:r>
                      <a:r>
                        <a:rPr sz="1400" spc="-25" dirty="0">
                          <a:latin typeface="Calibri"/>
                          <a:cs typeface="Calibri"/>
                        </a:rPr>
                        <a:t> </a:t>
                      </a:r>
                      <a:r>
                        <a:rPr sz="1400" spc="-10" dirty="0">
                          <a:latin typeface="Calibri"/>
                          <a:cs typeface="Calibri"/>
                        </a:rPr>
                        <a:t>differences</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tc>
                  <a:txBody>
                    <a:bodyPr/>
                    <a:lstStyle/>
                    <a:p>
                      <a:pPr marL="92710" marR="191135">
                        <a:lnSpc>
                          <a:spcPct val="100000"/>
                        </a:lnSpc>
                        <a:spcBef>
                          <a:spcPts val="280"/>
                        </a:spcBef>
                      </a:pPr>
                      <a:r>
                        <a:rPr sz="1400" spc="-5" dirty="0">
                          <a:latin typeface="Calibri"/>
                          <a:cs typeface="Calibri"/>
                        </a:rPr>
                        <a:t>Plus </a:t>
                      </a:r>
                      <a:r>
                        <a:rPr sz="1400" spc="-10" dirty="0">
                          <a:latin typeface="Calibri"/>
                          <a:cs typeface="Calibri"/>
                        </a:rPr>
                        <a:t>cross cultural </a:t>
                      </a:r>
                      <a:r>
                        <a:rPr sz="1400" spc="-305" dirty="0">
                          <a:latin typeface="Calibri"/>
                          <a:cs typeface="Calibri"/>
                        </a:rPr>
                        <a:t> </a:t>
                      </a:r>
                      <a:r>
                        <a:rPr sz="1400" spc="-5" dirty="0">
                          <a:latin typeface="Calibri"/>
                          <a:cs typeface="Calibri"/>
                        </a:rPr>
                        <a:t>interaction, </a:t>
                      </a:r>
                      <a:r>
                        <a:rPr sz="1400" dirty="0">
                          <a:latin typeface="Calibri"/>
                          <a:cs typeface="Calibri"/>
                        </a:rPr>
                        <a:t> </a:t>
                      </a:r>
                      <a:r>
                        <a:rPr sz="1400" spc="-5" dirty="0">
                          <a:latin typeface="Calibri"/>
                          <a:cs typeface="Calibri"/>
                        </a:rPr>
                        <a:t>influence</a:t>
                      </a:r>
                      <a:r>
                        <a:rPr sz="1400" spc="5" dirty="0">
                          <a:latin typeface="Calibri"/>
                          <a:cs typeface="Calibri"/>
                        </a:rPr>
                        <a:t> </a:t>
                      </a:r>
                      <a:r>
                        <a:rPr sz="1400" spc="-5" dirty="0">
                          <a:latin typeface="Calibri"/>
                          <a:cs typeface="Calibri"/>
                        </a:rPr>
                        <a:t>and </a:t>
                      </a:r>
                      <a:r>
                        <a:rPr sz="1400" dirty="0">
                          <a:latin typeface="Calibri"/>
                          <a:cs typeface="Calibri"/>
                        </a:rPr>
                        <a:t> </a:t>
                      </a:r>
                      <a:r>
                        <a:rPr sz="1400" spc="-10" dirty="0">
                          <a:latin typeface="Calibri"/>
                          <a:cs typeface="Calibri"/>
                        </a:rPr>
                        <a:t>synergy</a:t>
                      </a:r>
                      <a:endParaRPr sz="140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2DEEE"/>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812749"/>
            <a:ext cx="7466330" cy="574675"/>
          </a:xfrm>
          <a:prstGeom prst="rect">
            <a:avLst/>
          </a:prstGeom>
        </p:spPr>
        <p:txBody>
          <a:bodyPr vert="horz" wrap="square" lIns="0" tIns="12700" rIns="0" bIns="0" rtlCol="0">
            <a:spAutoFit/>
          </a:bodyPr>
          <a:lstStyle/>
          <a:p>
            <a:pPr marL="12700">
              <a:lnSpc>
                <a:spcPct val="100000"/>
              </a:lnSpc>
              <a:spcBef>
                <a:spcPts val="100"/>
              </a:spcBef>
            </a:pPr>
            <a:r>
              <a:rPr sz="3600" spc="-5" dirty="0"/>
              <a:t>Changing</a:t>
            </a:r>
            <a:r>
              <a:rPr sz="3600" dirty="0"/>
              <a:t> Nature</a:t>
            </a:r>
            <a:r>
              <a:rPr sz="3600" spc="-15" dirty="0"/>
              <a:t> </a:t>
            </a:r>
            <a:r>
              <a:rPr sz="3600" dirty="0"/>
              <a:t>of</a:t>
            </a:r>
            <a:r>
              <a:rPr sz="3600" spc="5" dirty="0"/>
              <a:t> </a:t>
            </a:r>
            <a:r>
              <a:rPr sz="3600" spc="-5" dirty="0"/>
              <a:t>Multinationals</a:t>
            </a:r>
            <a:endParaRPr sz="3600"/>
          </a:p>
        </p:txBody>
      </p:sp>
      <p:sp>
        <p:nvSpPr>
          <p:cNvPr id="3" name="object 3"/>
          <p:cNvSpPr txBox="1"/>
          <p:nvPr/>
        </p:nvSpPr>
        <p:spPr>
          <a:xfrm>
            <a:off x="329590" y="1595069"/>
            <a:ext cx="4048760" cy="4782820"/>
          </a:xfrm>
          <a:prstGeom prst="rect">
            <a:avLst/>
          </a:prstGeom>
        </p:spPr>
        <p:txBody>
          <a:bodyPr vert="horz" wrap="square" lIns="0" tIns="43815" rIns="0" bIns="0" rtlCol="0">
            <a:spAutoFit/>
          </a:bodyPr>
          <a:lstStyle/>
          <a:p>
            <a:pPr marL="184785" marR="66675" indent="-172720">
              <a:lnSpc>
                <a:spcPct val="90000"/>
              </a:lnSpc>
              <a:spcBef>
                <a:spcPts val="345"/>
              </a:spcBef>
              <a:buFont typeface="Wingdings"/>
              <a:buChar char=""/>
              <a:tabLst>
                <a:tab pos="185420" algn="l"/>
              </a:tabLst>
            </a:pPr>
            <a:r>
              <a:rPr sz="2000" b="1" dirty="0">
                <a:latin typeface="Arial"/>
                <a:cs typeface="Arial"/>
              </a:rPr>
              <a:t>U.S.</a:t>
            </a:r>
            <a:r>
              <a:rPr sz="2000" b="1" spc="-25" dirty="0">
                <a:latin typeface="Arial"/>
                <a:cs typeface="Arial"/>
              </a:rPr>
              <a:t> </a:t>
            </a:r>
            <a:r>
              <a:rPr sz="2000" b="1" dirty="0">
                <a:latin typeface="Arial"/>
                <a:cs typeface="Arial"/>
              </a:rPr>
              <a:t>Multinationals</a:t>
            </a:r>
            <a:r>
              <a:rPr sz="2000" b="1" spc="-60" dirty="0">
                <a:latin typeface="Arial"/>
                <a:cs typeface="Arial"/>
              </a:rPr>
              <a:t> </a:t>
            </a:r>
            <a:r>
              <a:rPr sz="2000" dirty="0">
                <a:latin typeface="Arial MT"/>
                <a:cs typeface="Arial MT"/>
              </a:rPr>
              <a:t>In</a:t>
            </a:r>
            <a:r>
              <a:rPr sz="2000" spc="-25" dirty="0">
                <a:latin typeface="Arial MT"/>
                <a:cs typeface="Arial MT"/>
              </a:rPr>
              <a:t> </a:t>
            </a:r>
            <a:r>
              <a:rPr sz="2000" dirty="0">
                <a:latin typeface="Arial MT"/>
                <a:cs typeface="Arial MT"/>
              </a:rPr>
              <a:t>the</a:t>
            </a:r>
            <a:r>
              <a:rPr sz="2000" spc="-30" dirty="0">
                <a:latin typeface="Arial MT"/>
                <a:cs typeface="Arial MT"/>
              </a:rPr>
              <a:t> </a:t>
            </a:r>
            <a:r>
              <a:rPr sz="2000" spc="-10" dirty="0">
                <a:latin typeface="Arial MT"/>
                <a:cs typeface="Arial MT"/>
              </a:rPr>
              <a:t>1960’s </a:t>
            </a:r>
            <a:r>
              <a:rPr sz="2000" spc="-540" dirty="0">
                <a:latin typeface="Arial MT"/>
                <a:cs typeface="Arial MT"/>
              </a:rPr>
              <a:t> </a:t>
            </a:r>
            <a:r>
              <a:rPr sz="2000" dirty="0">
                <a:latin typeface="Arial MT"/>
                <a:cs typeface="Arial MT"/>
              </a:rPr>
              <a:t>global business activity was </a:t>
            </a:r>
            <a:r>
              <a:rPr sz="2000" spc="5" dirty="0">
                <a:latin typeface="Arial MT"/>
                <a:cs typeface="Arial MT"/>
              </a:rPr>
              <a:t> </a:t>
            </a:r>
            <a:r>
              <a:rPr sz="2000" dirty="0">
                <a:latin typeface="Arial MT"/>
                <a:cs typeface="Arial MT"/>
              </a:rPr>
              <a:t>dominated by large U.S. </a:t>
            </a:r>
            <a:r>
              <a:rPr sz="2000" spc="5" dirty="0">
                <a:latin typeface="Arial MT"/>
                <a:cs typeface="Arial MT"/>
              </a:rPr>
              <a:t> </a:t>
            </a:r>
            <a:r>
              <a:rPr sz="2000" dirty="0">
                <a:latin typeface="Arial MT"/>
                <a:cs typeface="Arial MT"/>
              </a:rPr>
              <a:t>multinational</a:t>
            </a:r>
            <a:r>
              <a:rPr sz="2000" spc="-25" dirty="0">
                <a:latin typeface="Arial MT"/>
                <a:cs typeface="Arial MT"/>
              </a:rPr>
              <a:t> </a:t>
            </a:r>
            <a:r>
              <a:rPr sz="2000" dirty="0">
                <a:latin typeface="Arial MT"/>
                <a:cs typeface="Arial MT"/>
              </a:rPr>
              <a:t>corporations.</a:t>
            </a:r>
            <a:endParaRPr sz="2000">
              <a:latin typeface="Arial MT"/>
              <a:cs typeface="Arial MT"/>
            </a:endParaRPr>
          </a:p>
          <a:p>
            <a:pPr>
              <a:lnSpc>
                <a:spcPct val="100000"/>
              </a:lnSpc>
              <a:spcBef>
                <a:spcPts val="10"/>
              </a:spcBef>
              <a:buFont typeface="Wingdings"/>
              <a:buChar char=""/>
            </a:pPr>
            <a:endParaRPr sz="3050">
              <a:latin typeface="Arial MT"/>
              <a:cs typeface="Arial MT"/>
            </a:endParaRPr>
          </a:p>
          <a:p>
            <a:pPr marL="184785" indent="-172720">
              <a:lnSpc>
                <a:spcPts val="2280"/>
              </a:lnSpc>
              <a:buFont typeface="Wingdings"/>
              <a:buChar char=""/>
              <a:tabLst>
                <a:tab pos="185420" algn="l"/>
              </a:tabLst>
            </a:pPr>
            <a:r>
              <a:rPr sz="2000" dirty="0">
                <a:latin typeface="Arial MT"/>
                <a:cs typeface="Arial MT"/>
              </a:rPr>
              <a:t>In</a:t>
            </a:r>
            <a:r>
              <a:rPr sz="2000" spc="-35" dirty="0">
                <a:latin typeface="Arial MT"/>
                <a:cs typeface="Arial MT"/>
              </a:rPr>
              <a:t> </a:t>
            </a:r>
            <a:r>
              <a:rPr sz="2000" b="1" dirty="0">
                <a:solidFill>
                  <a:srgbClr val="CC0000"/>
                </a:solidFill>
                <a:latin typeface="Arial"/>
                <a:cs typeface="Arial"/>
              </a:rPr>
              <a:t>1973</a:t>
            </a:r>
            <a:r>
              <a:rPr sz="2000" b="1" spc="-25" dirty="0">
                <a:solidFill>
                  <a:srgbClr val="CC0000"/>
                </a:solidFill>
                <a:latin typeface="Arial"/>
                <a:cs typeface="Arial"/>
              </a:rPr>
              <a:t> </a:t>
            </a:r>
            <a:r>
              <a:rPr sz="2000" b="1" dirty="0">
                <a:solidFill>
                  <a:srgbClr val="CC0000"/>
                </a:solidFill>
                <a:latin typeface="Arial"/>
                <a:cs typeface="Arial"/>
              </a:rPr>
              <a:t>48.5%</a:t>
            </a:r>
            <a:r>
              <a:rPr sz="2000" b="1" spc="-30" dirty="0">
                <a:solidFill>
                  <a:srgbClr val="CC0000"/>
                </a:solidFill>
                <a:latin typeface="Arial"/>
                <a:cs typeface="Arial"/>
              </a:rPr>
              <a:t> </a:t>
            </a:r>
            <a:r>
              <a:rPr sz="2000" dirty="0">
                <a:latin typeface="Arial MT"/>
                <a:cs typeface="Arial MT"/>
              </a:rPr>
              <a:t>of</a:t>
            </a:r>
            <a:r>
              <a:rPr sz="2000" spc="-35" dirty="0">
                <a:latin typeface="Arial MT"/>
                <a:cs typeface="Arial MT"/>
              </a:rPr>
              <a:t> </a:t>
            </a:r>
            <a:r>
              <a:rPr sz="2000" dirty="0">
                <a:latin typeface="Arial MT"/>
                <a:cs typeface="Arial MT"/>
              </a:rPr>
              <a:t>multinationals</a:t>
            </a:r>
            <a:endParaRPr sz="2000">
              <a:latin typeface="Arial MT"/>
              <a:cs typeface="Arial MT"/>
            </a:endParaRPr>
          </a:p>
          <a:p>
            <a:pPr marL="184785">
              <a:lnSpc>
                <a:spcPts val="2280"/>
              </a:lnSpc>
            </a:pPr>
            <a:r>
              <a:rPr sz="2000" dirty="0">
                <a:latin typeface="Arial MT"/>
                <a:cs typeface="Arial MT"/>
              </a:rPr>
              <a:t>were</a:t>
            </a:r>
            <a:r>
              <a:rPr sz="2000" spc="-50" dirty="0">
                <a:latin typeface="Arial MT"/>
                <a:cs typeface="Arial MT"/>
              </a:rPr>
              <a:t> </a:t>
            </a:r>
            <a:r>
              <a:rPr sz="2000" dirty="0">
                <a:latin typeface="Arial MT"/>
                <a:cs typeface="Arial MT"/>
              </a:rPr>
              <a:t>U.S.</a:t>
            </a:r>
            <a:r>
              <a:rPr sz="2000" spc="-35" dirty="0">
                <a:latin typeface="Arial MT"/>
                <a:cs typeface="Arial MT"/>
              </a:rPr>
              <a:t> </a:t>
            </a:r>
            <a:r>
              <a:rPr sz="2000" dirty="0">
                <a:latin typeface="Arial MT"/>
                <a:cs typeface="Arial MT"/>
              </a:rPr>
              <a:t>firms.</a:t>
            </a:r>
            <a:endParaRPr sz="2000">
              <a:latin typeface="Arial MT"/>
              <a:cs typeface="Arial MT"/>
            </a:endParaRPr>
          </a:p>
          <a:p>
            <a:pPr>
              <a:lnSpc>
                <a:spcPct val="100000"/>
              </a:lnSpc>
              <a:spcBef>
                <a:spcPts val="20"/>
              </a:spcBef>
            </a:pPr>
            <a:endParaRPr sz="3050">
              <a:latin typeface="Arial MT"/>
              <a:cs typeface="Arial MT"/>
            </a:endParaRPr>
          </a:p>
          <a:p>
            <a:pPr marL="184785" indent="-172720">
              <a:lnSpc>
                <a:spcPts val="2280"/>
              </a:lnSpc>
              <a:buFont typeface="Wingdings"/>
              <a:buChar char=""/>
              <a:tabLst>
                <a:tab pos="185420" algn="l"/>
              </a:tabLst>
            </a:pPr>
            <a:r>
              <a:rPr sz="2000" dirty="0">
                <a:latin typeface="Arial MT"/>
                <a:cs typeface="Arial MT"/>
              </a:rPr>
              <a:t>In</a:t>
            </a:r>
            <a:r>
              <a:rPr sz="2000" spc="-35" dirty="0">
                <a:latin typeface="Arial MT"/>
                <a:cs typeface="Arial MT"/>
              </a:rPr>
              <a:t> </a:t>
            </a:r>
            <a:r>
              <a:rPr sz="2000" b="1" dirty="0">
                <a:solidFill>
                  <a:srgbClr val="CC0000"/>
                </a:solidFill>
                <a:latin typeface="Arial"/>
                <a:cs typeface="Arial"/>
              </a:rPr>
              <a:t>2002</a:t>
            </a:r>
            <a:r>
              <a:rPr sz="2000" b="1" spc="-25" dirty="0">
                <a:solidFill>
                  <a:srgbClr val="CC0000"/>
                </a:solidFill>
                <a:latin typeface="Arial"/>
                <a:cs typeface="Arial"/>
              </a:rPr>
              <a:t> </a:t>
            </a:r>
            <a:r>
              <a:rPr sz="2000" b="1" dirty="0">
                <a:solidFill>
                  <a:srgbClr val="CC0000"/>
                </a:solidFill>
                <a:latin typeface="Arial"/>
                <a:cs typeface="Arial"/>
              </a:rPr>
              <a:t>28%</a:t>
            </a:r>
            <a:r>
              <a:rPr sz="2000" b="1" spc="-25" dirty="0">
                <a:solidFill>
                  <a:srgbClr val="CC0000"/>
                </a:solidFill>
                <a:latin typeface="Arial"/>
                <a:cs typeface="Arial"/>
              </a:rPr>
              <a:t> </a:t>
            </a:r>
            <a:r>
              <a:rPr sz="2000" dirty="0">
                <a:latin typeface="Arial MT"/>
                <a:cs typeface="Arial MT"/>
              </a:rPr>
              <a:t>of</a:t>
            </a:r>
            <a:r>
              <a:rPr sz="2000" spc="-20" dirty="0">
                <a:latin typeface="Arial MT"/>
                <a:cs typeface="Arial MT"/>
              </a:rPr>
              <a:t> </a:t>
            </a:r>
            <a:r>
              <a:rPr sz="2000" dirty="0">
                <a:latin typeface="Arial MT"/>
                <a:cs typeface="Arial MT"/>
              </a:rPr>
              <a:t>largest</a:t>
            </a:r>
            <a:endParaRPr sz="2000">
              <a:latin typeface="Arial MT"/>
              <a:cs typeface="Arial MT"/>
            </a:endParaRPr>
          </a:p>
          <a:p>
            <a:pPr marL="184785">
              <a:lnSpc>
                <a:spcPts val="2280"/>
              </a:lnSpc>
            </a:pPr>
            <a:r>
              <a:rPr sz="2000" dirty="0">
                <a:latin typeface="Arial MT"/>
                <a:cs typeface="Arial MT"/>
              </a:rPr>
              <a:t>multinationals</a:t>
            </a:r>
            <a:r>
              <a:rPr sz="2000" spc="-30" dirty="0">
                <a:latin typeface="Arial MT"/>
                <a:cs typeface="Arial MT"/>
              </a:rPr>
              <a:t> </a:t>
            </a:r>
            <a:r>
              <a:rPr sz="2000" dirty="0">
                <a:latin typeface="Arial MT"/>
                <a:cs typeface="Arial MT"/>
              </a:rPr>
              <a:t>were</a:t>
            </a:r>
            <a:r>
              <a:rPr sz="2000" spc="-45" dirty="0">
                <a:latin typeface="Arial MT"/>
                <a:cs typeface="Arial MT"/>
              </a:rPr>
              <a:t> </a:t>
            </a:r>
            <a:r>
              <a:rPr sz="2000" dirty="0">
                <a:latin typeface="Arial MT"/>
                <a:cs typeface="Arial MT"/>
              </a:rPr>
              <a:t>U.S.</a:t>
            </a:r>
            <a:r>
              <a:rPr sz="2000" spc="-25" dirty="0">
                <a:latin typeface="Arial MT"/>
                <a:cs typeface="Arial MT"/>
              </a:rPr>
              <a:t> </a:t>
            </a:r>
            <a:r>
              <a:rPr sz="2000" dirty="0">
                <a:latin typeface="Arial MT"/>
                <a:cs typeface="Arial MT"/>
              </a:rPr>
              <a:t>firms</a:t>
            </a:r>
            <a:endParaRPr sz="2000">
              <a:latin typeface="Arial MT"/>
              <a:cs typeface="Arial MT"/>
            </a:endParaRPr>
          </a:p>
          <a:p>
            <a:pPr>
              <a:lnSpc>
                <a:spcPct val="100000"/>
              </a:lnSpc>
              <a:spcBef>
                <a:spcPts val="20"/>
              </a:spcBef>
            </a:pPr>
            <a:endParaRPr sz="3250">
              <a:latin typeface="Arial MT"/>
              <a:cs typeface="Arial MT"/>
            </a:endParaRPr>
          </a:p>
          <a:p>
            <a:pPr marL="184785" marR="5080" indent="-172720">
              <a:lnSpc>
                <a:spcPct val="90000"/>
              </a:lnSpc>
              <a:buFont typeface="Wingdings"/>
              <a:buChar char=""/>
              <a:tabLst>
                <a:tab pos="185420" algn="l"/>
              </a:tabLst>
            </a:pPr>
            <a:r>
              <a:rPr sz="2000" dirty="0">
                <a:latin typeface="Arial MT"/>
                <a:cs typeface="Arial MT"/>
              </a:rPr>
              <a:t>Globalisation of the world </a:t>
            </a:r>
            <a:r>
              <a:rPr sz="2000" spc="5" dirty="0">
                <a:latin typeface="Arial MT"/>
                <a:cs typeface="Arial MT"/>
              </a:rPr>
              <a:t> </a:t>
            </a:r>
            <a:r>
              <a:rPr sz="2000" dirty="0">
                <a:latin typeface="Arial MT"/>
                <a:cs typeface="Arial MT"/>
              </a:rPr>
              <a:t>economy</a:t>
            </a:r>
            <a:r>
              <a:rPr sz="2000" spc="-40" dirty="0">
                <a:latin typeface="Arial MT"/>
                <a:cs typeface="Arial MT"/>
              </a:rPr>
              <a:t> </a:t>
            </a:r>
            <a:r>
              <a:rPr sz="2000" dirty="0">
                <a:latin typeface="Arial MT"/>
                <a:cs typeface="Arial MT"/>
              </a:rPr>
              <a:t>has</a:t>
            </a:r>
            <a:r>
              <a:rPr sz="2000" spc="-30" dirty="0">
                <a:latin typeface="Arial MT"/>
                <a:cs typeface="Arial MT"/>
              </a:rPr>
              <a:t> </a:t>
            </a:r>
            <a:r>
              <a:rPr sz="2000" dirty="0">
                <a:latin typeface="Arial MT"/>
                <a:cs typeface="Arial MT"/>
              </a:rPr>
              <a:t>resulted</a:t>
            </a:r>
            <a:r>
              <a:rPr sz="2000" spc="-35" dirty="0">
                <a:latin typeface="Arial MT"/>
                <a:cs typeface="Arial MT"/>
              </a:rPr>
              <a:t> </a:t>
            </a:r>
            <a:r>
              <a:rPr sz="2000" dirty="0">
                <a:latin typeface="Arial MT"/>
                <a:cs typeface="Arial MT"/>
              </a:rPr>
              <a:t>in</a:t>
            </a:r>
            <a:r>
              <a:rPr sz="2000" spc="-5" dirty="0">
                <a:latin typeface="Arial MT"/>
                <a:cs typeface="Arial MT"/>
              </a:rPr>
              <a:t> </a:t>
            </a:r>
            <a:r>
              <a:rPr sz="2000" dirty="0">
                <a:latin typeface="Arial MT"/>
                <a:cs typeface="Arial MT"/>
              </a:rPr>
              <a:t>a</a:t>
            </a:r>
            <a:r>
              <a:rPr sz="2000" spc="-10" dirty="0">
                <a:latin typeface="Arial MT"/>
                <a:cs typeface="Arial MT"/>
              </a:rPr>
              <a:t> </a:t>
            </a:r>
            <a:r>
              <a:rPr sz="2000" spc="-5" dirty="0">
                <a:latin typeface="Arial MT"/>
                <a:cs typeface="Arial MT"/>
              </a:rPr>
              <a:t>relative </a:t>
            </a:r>
            <a:r>
              <a:rPr sz="2000" spc="-545" dirty="0">
                <a:latin typeface="Arial MT"/>
                <a:cs typeface="Arial MT"/>
              </a:rPr>
              <a:t> </a:t>
            </a:r>
            <a:r>
              <a:rPr sz="2000" dirty="0">
                <a:latin typeface="Arial MT"/>
                <a:cs typeface="Arial MT"/>
              </a:rPr>
              <a:t>decline in the dominance of U.S. </a:t>
            </a:r>
            <a:r>
              <a:rPr sz="2000" spc="5" dirty="0">
                <a:latin typeface="Arial MT"/>
                <a:cs typeface="Arial MT"/>
              </a:rPr>
              <a:t> </a:t>
            </a:r>
            <a:r>
              <a:rPr sz="2000" dirty="0">
                <a:latin typeface="Arial MT"/>
                <a:cs typeface="Arial MT"/>
              </a:rPr>
              <a:t>firms</a:t>
            </a:r>
            <a:r>
              <a:rPr sz="2000" spc="-35" dirty="0">
                <a:latin typeface="Arial MT"/>
                <a:cs typeface="Arial MT"/>
              </a:rPr>
              <a:t> </a:t>
            </a:r>
            <a:r>
              <a:rPr sz="2000" dirty="0">
                <a:latin typeface="Arial MT"/>
                <a:cs typeface="Arial MT"/>
              </a:rPr>
              <a:t>in</a:t>
            </a:r>
            <a:r>
              <a:rPr sz="2000" spc="-5" dirty="0">
                <a:latin typeface="Arial MT"/>
                <a:cs typeface="Arial MT"/>
              </a:rPr>
              <a:t> the</a:t>
            </a:r>
            <a:r>
              <a:rPr sz="2000" spc="-20" dirty="0">
                <a:latin typeface="Arial MT"/>
                <a:cs typeface="Arial MT"/>
              </a:rPr>
              <a:t> </a:t>
            </a:r>
            <a:r>
              <a:rPr sz="2000" dirty="0">
                <a:latin typeface="Arial MT"/>
                <a:cs typeface="Arial MT"/>
              </a:rPr>
              <a:t>global</a:t>
            </a:r>
            <a:r>
              <a:rPr sz="2000" spc="-5" dirty="0">
                <a:latin typeface="Arial MT"/>
                <a:cs typeface="Arial MT"/>
              </a:rPr>
              <a:t> </a:t>
            </a:r>
            <a:r>
              <a:rPr sz="2000" dirty="0">
                <a:latin typeface="Arial MT"/>
                <a:cs typeface="Arial MT"/>
              </a:rPr>
              <a:t>marketplace</a:t>
            </a:r>
            <a:endParaRPr sz="2000">
              <a:latin typeface="Arial MT"/>
              <a:cs typeface="Arial MT"/>
            </a:endParaRPr>
          </a:p>
        </p:txBody>
      </p:sp>
      <p:sp>
        <p:nvSpPr>
          <p:cNvPr id="4" name="object 4"/>
          <p:cNvSpPr txBox="1"/>
          <p:nvPr/>
        </p:nvSpPr>
        <p:spPr>
          <a:xfrm>
            <a:off x="4727575" y="1595069"/>
            <a:ext cx="4078604" cy="2729230"/>
          </a:xfrm>
          <a:prstGeom prst="rect">
            <a:avLst/>
          </a:prstGeom>
        </p:spPr>
        <p:txBody>
          <a:bodyPr vert="horz" wrap="square" lIns="0" tIns="43815" rIns="0" bIns="0" rtlCol="0">
            <a:spAutoFit/>
          </a:bodyPr>
          <a:lstStyle/>
          <a:p>
            <a:pPr marL="299085" marR="5080" indent="-287020">
              <a:lnSpc>
                <a:spcPct val="90000"/>
              </a:lnSpc>
              <a:spcBef>
                <a:spcPts val="345"/>
              </a:spcBef>
              <a:buFont typeface="Wingdings"/>
              <a:buChar char=""/>
              <a:tabLst>
                <a:tab pos="299085" algn="l"/>
                <a:tab pos="299720" algn="l"/>
              </a:tabLst>
            </a:pPr>
            <a:r>
              <a:rPr sz="2000" b="1" dirty="0">
                <a:latin typeface="Arial"/>
                <a:cs typeface="Arial"/>
              </a:rPr>
              <a:t>Rise of </a:t>
            </a:r>
            <a:r>
              <a:rPr sz="2000" b="1" spc="-5" dirty="0">
                <a:latin typeface="Arial"/>
                <a:cs typeface="Arial"/>
              </a:rPr>
              <a:t>Mini-Multinationals </a:t>
            </a:r>
            <a:r>
              <a:rPr sz="2000" b="1" dirty="0">
                <a:latin typeface="Arial"/>
                <a:cs typeface="Arial"/>
              </a:rPr>
              <a:t> </a:t>
            </a:r>
            <a:r>
              <a:rPr sz="2000" dirty="0">
                <a:latin typeface="Arial MT"/>
                <a:cs typeface="Arial MT"/>
              </a:rPr>
              <a:t>Growth</a:t>
            </a:r>
            <a:r>
              <a:rPr sz="2000" spc="-50" dirty="0">
                <a:latin typeface="Arial MT"/>
                <a:cs typeface="Arial MT"/>
              </a:rPr>
              <a:t> </a:t>
            </a:r>
            <a:r>
              <a:rPr sz="2000" dirty="0">
                <a:latin typeface="Arial MT"/>
                <a:cs typeface="Arial MT"/>
              </a:rPr>
              <a:t>of</a:t>
            </a:r>
            <a:r>
              <a:rPr sz="2000" spc="-15" dirty="0">
                <a:latin typeface="Arial MT"/>
                <a:cs typeface="Arial MT"/>
              </a:rPr>
              <a:t> </a:t>
            </a:r>
            <a:r>
              <a:rPr sz="2000" dirty="0">
                <a:latin typeface="Arial MT"/>
                <a:cs typeface="Arial MT"/>
              </a:rPr>
              <a:t>medium-size</a:t>
            </a:r>
            <a:r>
              <a:rPr sz="2000" spc="-65" dirty="0">
                <a:latin typeface="Arial MT"/>
                <a:cs typeface="Arial MT"/>
              </a:rPr>
              <a:t> </a:t>
            </a:r>
            <a:r>
              <a:rPr sz="2000" dirty="0">
                <a:latin typeface="Arial MT"/>
                <a:cs typeface="Arial MT"/>
              </a:rPr>
              <a:t>and</a:t>
            </a:r>
            <a:r>
              <a:rPr sz="2000" spc="-20" dirty="0">
                <a:latin typeface="Arial MT"/>
                <a:cs typeface="Arial MT"/>
              </a:rPr>
              <a:t> </a:t>
            </a:r>
            <a:r>
              <a:rPr sz="2000" dirty="0">
                <a:latin typeface="Arial MT"/>
                <a:cs typeface="Arial MT"/>
              </a:rPr>
              <a:t>small </a:t>
            </a:r>
            <a:r>
              <a:rPr sz="2000" spc="-540" dirty="0">
                <a:latin typeface="Arial MT"/>
                <a:cs typeface="Arial MT"/>
              </a:rPr>
              <a:t> </a:t>
            </a:r>
            <a:r>
              <a:rPr sz="2000" dirty="0">
                <a:latin typeface="Arial MT"/>
                <a:cs typeface="Arial MT"/>
              </a:rPr>
              <a:t>multinationals has become a </a:t>
            </a:r>
            <a:r>
              <a:rPr sz="2000" spc="5" dirty="0">
                <a:latin typeface="Arial MT"/>
                <a:cs typeface="Arial MT"/>
              </a:rPr>
              <a:t> </a:t>
            </a:r>
            <a:r>
              <a:rPr sz="2000" dirty="0">
                <a:latin typeface="Arial MT"/>
                <a:cs typeface="Arial MT"/>
              </a:rPr>
              <a:t>trend</a:t>
            </a:r>
            <a:r>
              <a:rPr sz="2000" spc="-35" dirty="0">
                <a:latin typeface="Arial MT"/>
                <a:cs typeface="Arial MT"/>
              </a:rPr>
              <a:t> </a:t>
            </a:r>
            <a:r>
              <a:rPr sz="2000" dirty="0">
                <a:latin typeface="Arial MT"/>
                <a:cs typeface="Arial MT"/>
              </a:rPr>
              <a:t>in</a:t>
            </a:r>
            <a:r>
              <a:rPr sz="2000" spc="-5" dirty="0">
                <a:latin typeface="Arial MT"/>
                <a:cs typeface="Arial MT"/>
              </a:rPr>
              <a:t> </a:t>
            </a:r>
            <a:r>
              <a:rPr sz="2000" dirty="0">
                <a:latin typeface="Arial MT"/>
                <a:cs typeface="Arial MT"/>
              </a:rPr>
              <a:t>international</a:t>
            </a:r>
            <a:r>
              <a:rPr sz="2000" spc="-35" dirty="0">
                <a:latin typeface="Arial MT"/>
                <a:cs typeface="Arial MT"/>
              </a:rPr>
              <a:t> </a:t>
            </a:r>
            <a:r>
              <a:rPr sz="2000" dirty="0">
                <a:latin typeface="Arial MT"/>
                <a:cs typeface="Arial MT"/>
              </a:rPr>
              <a:t>business</a:t>
            </a:r>
            <a:endParaRPr sz="2000">
              <a:latin typeface="Arial MT"/>
              <a:cs typeface="Arial MT"/>
            </a:endParaRPr>
          </a:p>
          <a:p>
            <a:pPr>
              <a:lnSpc>
                <a:spcPct val="100000"/>
              </a:lnSpc>
              <a:spcBef>
                <a:spcPts val="20"/>
              </a:spcBef>
              <a:buFont typeface="Wingdings"/>
              <a:buChar char=""/>
            </a:pPr>
            <a:endParaRPr sz="3250">
              <a:latin typeface="Arial MT"/>
              <a:cs typeface="Arial MT"/>
            </a:endParaRPr>
          </a:p>
          <a:p>
            <a:pPr marL="299085" marR="118745" indent="-287020">
              <a:lnSpc>
                <a:spcPct val="90000"/>
              </a:lnSpc>
              <a:buFont typeface="Wingdings"/>
              <a:buChar char=""/>
              <a:tabLst>
                <a:tab pos="299085" algn="l"/>
                <a:tab pos="299720" algn="l"/>
              </a:tabLst>
            </a:pPr>
            <a:r>
              <a:rPr sz="2000" dirty="0">
                <a:latin typeface="Arial MT"/>
                <a:cs typeface="Arial MT"/>
              </a:rPr>
              <a:t>International business is </a:t>
            </a:r>
            <a:r>
              <a:rPr sz="2000" spc="5" dirty="0">
                <a:latin typeface="Arial MT"/>
                <a:cs typeface="Arial MT"/>
              </a:rPr>
              <a:t> </a:t>
            </a:r>
            <a:r>
              <a:rPr sz="2000" dirty="0">
                <a:latin typeface="Arial MT"/>
                <a:cs typeface="Arial MT"/>
              </a:rPr>
              <a:t>conducted</a:t>
            </a:r>
            <a:r>
              <a:rPr sz="2000" spc="-55" dirty="0">
                <a:latin typeface="Arial MT"/>
                <a:cs typeface="Arial MT"/>
              </a:rPr>
              <a:t> </a:t>
            </a:r>
            <a:r>
              <a:rPr sz="2000" dirty="0">
                <a:latin typeface="Arial MT"/>
                <a:cs typeface="Arial MT"/>
              </a:rPr>
              <a:t>not</a:t>
            </a:r>
            <a:r>
              <a:rPr sz="2000" spc="-25" dirty="0">
                <a:latin typeface="Arial MT"/>
                <a:cs typeface="Arial MT"/>
              </a:rPr>
              <a:t> </a:t>
            </a:r>
            <a:r>
              <a:rPr sz="2000" dirty="0">
                <a:latin typeface="Arial MT"/>
                <a:cs typeface="Arial MT"/>
              </a:rPr>
              <a:t>just</a:t>
            </a:r>
            <a:r>
              <a:rPr sz="2000" spc="-30" dirty="0">
                <a:latin typeface="Arial MT"/>
                <a:cs typeface="Arial MT"/>
              </a:rPr>
              <a:t> </a:t>
            </a:r>
            <a:r>
              <a:rPr sz="2000" dirty="0">
                <a:latin typeface="Arial MT"/>
                <a:cs typeface="Arial MT"/>
              </a:rPr>
              <a:t>by</a:t>
            </a:r>
            <a:r>
              <a:rPr sz="2000" spc="-15" dirty="0">
                <a:latin typeface="Arial MT"/>
                <a:cs typeface="Arial MT"/>
              </a:rPr>
              <a:t> </a:t>
            </a:r>
            <a:r>
              <a:rPr sz="2000" dirty="0">
                <a:latin typeface="Arial MT"/>
                <a:cs typeface="Arial MT"/>
              </a:rPr>
              <a:t>large</a:t>
            </a:r>
            <a:r>
              <a:rPr sz="2000" spc="-40" dirty="0">
                <a:latin typeface="Arial MT"/>
                <a:cs typeface="Arial MT"/>
              </a:rPr>
              <a:t> </a:t>
            </a:r>
            <a:r>
              <a:rPr sz="2000" dirty="0">
                <a:latin typeface="Arial MT"/>
                <a:cs typeface="Arial MT"/>
              </a:rPr>
              <a:t>firms </a:t>
            </a:r>
            <a:r>
              <a:rPr sz="2000" spc="-540" dirty="0">
                <a:latin typeface="Arial MT"/>
                <a:cs typeface="Arial MT"/>
              </a:rPr>
              <a:t> </a:t>
            </a:r>
            <a:r>
              <a:rPr sz="2000" dirty="0">
                <a:latin typeface="Arial MT"/>
                <a:cs typeface="Arial MT"/>
              </a:rPr>
              <a:t>but also by medium-size and </a:t>
            </a:r>
            <a:r>
              <a:rPr sz="2000" spc="5" dirty="0">
                <a:latin typeface="Arial MT"/>
                <a:cs typeface="Arial MT"/>
              </a:rPr>
              <a:t> </a:t>
            </a:r>
            <a:r>
              <a:rPr sz="2000" dirty="0">
                <a:latin typeface="Arial MT"/>
                <a:cs typeface="Arial MT"/>
              </a:rPr>
              <a:t>small</a:t>
            </a:r>
            <a:r>
              <a:rPr sz="2000" spc="-25" dirty="0">
                <a:latin typeface="Arial MT"/>
                <a:cs typeface="Arial MT"/>
              </a:rPr>
              <a:t> </a:t>
            </a:r>
            <a:r>
              <a:rPr sz="2000" dirty="0">
                <a:latin typeface="Arial MT"/>
                <a:cs typeface="Arial MT"/>
              </a:rPr>
              <a:t>enterprises</a:t>
            </a:r>
            <a:endParaRPr sz="2000">
              <a:latin typeface="Arial MT"/>
              <a:cs typeface="Arial M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47217" y="56768"/>
            <a:ext cx="6242685" cy="635000"/>
          </a:xfrm>
          <a:prstGeom prst="rect">
            <a:avLst/>
          </a:prstGeom>
        </p:spPr>
        <p:txBody>
          <a:bodyPr vert="horz" wrap="square" lIns="0" tIns="12065" rIns="0" bIns="0" rtlCol="0">
            <a:spAutoFit/>
          </a:bodyPr>
          <a:lstStyle/>
          <a:p>
            <a:pPr marL="12700">
              <a:lnSpc>
                <a:spcPct val="100000"/>
              </a:lnSpc>
              <a:spcBef>
                <a:spcPts val="95"/>
              </a:spcBef>
            </a:pPr>
            <a:r>
              <a:rPr sz="4000" spc="-5" dirty="0"/>
              <a:t>Current</a:t>
            </a:r>
            <a:r>
              <a:rPr sz="4000" dirty="0"/>
              <a:t> </a:t>
            </a:r>
            <a:r>
              <a:rPr sz="4000" spc="-5" dirty="0"/>
              <a:t>tendencies</a:t>
            </a:r>
            <a:r>
              <a:rPr sz="4000" spc="20" dirty="0"/>
              <a:t> </a:t>
            </a:r>
            <a:r>
              <a:rPr sz="1600" spc="-5" dirty="0"/>
              <a:t>(Harzing,</a:t>
            </a:r>
            <a:r>
              <a:rPr sz="1600" spc="25" dirty="0"/>
              <a:t> </a:t>
            </a:r>
            <a:r>
              <a:rPr sz="1600" spc="-5" dirty="0"/>
              <a:t>2015)</a:t>
            </a:r>
            <a:endParaRPr sz="1600"/>
          </a:p>
        </p:txBody>
      </p:sp>
      <p:sp>
        <p:nvSpPr>
          <p:cNvPr id="3" name="object 3"/>
          <p:cNvSpPr txBox="1"/>
          <p:nvPr/>
        </p:nvSpPr>
        <p:spPr>
          <a:xfrm>
            <a:off x="547217" y="1621028"/>
            <a:ext cx="3637279" cy="1567815"/>
          </a:xfrm>
          <a:prstGeom prst="rect">
            <a:avLst/>
          </a:prstGeom>
        </p:spPr>
        <p:txBody>
          <a:bodyPr vert="horz" wrap="square" lIns="0" tIns="45719" rIns="0" bIns="0" rtlCol="0">
            <a:spAutoFit/>
          </a:bodyPr>
          <a:lstStyle/>
          <a:p>
            <a:pPr marL="184785" marR="5080" indent="-172720">
              <a:lnSpc>
                <a:spcPct val="90000"/>
              </a:lnSpc>
              <a:spcBef>
                <a:spcPts val="359"/>
              </a:spcBef>
              <a:buFont typeface="Wingdings"/>
              <a:buChar char=""/>
              <a:tabLst>
                <a:tab pos="185420" algn="l"/>
              </a:tabLst>
            </a:pPr>
            <a:r>
              <a:rPr sz="2200" spc="-5" dirty="0">
                <a:latin typeface="Arial MT"/>
                <a:cs typeface="Arial MT"/>
              </a:rPr>
              <a:t>The</a:t>
            </a:r>
            <a:r>
              <a:rPr sz="2200" spc="10" dirty="0">
                <a:latin typeface="Arial MT"/>
                <a:cs typeface="Arial MT"/>
              </a:rPr>
              <a:t> </a:t>
            </a:r>
            <a:r>
              <a:rPr sz="2200" spc="-5" dirty="0">
                <a:latin typeface="Arial MT"/>
                <a:cs typeface="Arial MT"/>
              </a:rPr>
              <a:t>overwhelming</a:t>
            </a:r>
            <a:r>
              <a:rPr sz="2200" spc="30" dirty="0">
                <a:latin typeface="Arial MT"/>
                <a:cs typeface="Arial MT"/>
              </a:rPr>
              <a:t> </a:t>
            </a:r>
            <a:r>
              <a:rPr sz="2200" b="1" spc="-5" dirty="0">
                <a:latin typeface="Arial"/>
                <a:cs typeface="Arial"/>
              </a:rPr>
              <a:t>U.S. </a:t>
            </a:r>
            <a:r>
              <a:rPr sz="2200" b="1" dirty="0">
                <a:latin typeface="Arial"/>
                <a:cs typeface="Arial"/>
              </a:rPr>
              <a:t> </a:t>
            </a:r>
            <a:r>
              <a:rPr sz="2200" b="1" spc="-5" dirty="0">
                <a:latin typeface="Arial"/>
                <a:cs typeface="Arial"/>
              </a:rPr>
              <a:t>presence</a:t>
            </a:r>
            <a:r>
              <a:rPr sz="2200" b="1" spc="10" dirty="0">
                <a:latin typeface="Arial"/>
                <a:cs typeface="Arial"/>
              </a:rPr>
              <a:t> </a:t>
            </a:r>
            <a:r>
              <a:rPr sz="2200" b="1" spc="-5" dirty="0">
                <a:latin typeface="Arial"/>
                <a:cs typeface="Arial"/>
              </a:rPr>
              <a:t>has</a:t>
            </a:r>
            <a:r>
              <a:rPr sz="2200" b="1" spc="10" dirty="0">
                <a:latin typeface="Arial"/>
                <a:cs typeface="Arial"/>
              </a:rPr>
              <a:t> </a:t>
            </a:r>
            <a:r>
              <a:rPr sz="2200" b="1" spc="-5" dirty="0">
                <a:latin typeface="Arial"/>
                <a:cs typeface="Arial"/>
              </a:rPr>
              <a:t>been </a:t>
            </a:r>
            <a:r>
              <a:rPr sz="2200" b="1" dirty="0">
                <a:latin typeface="Arial"/>
                <a:cs typeface="Arial"/>
              </a:rPr>
              <a:t> </a:t>
            </a:r>
            <a:r>
              <a:rPr sz="2200" b="1" spc="-5" dirty="0">
                <a:latin typeface="Arial"/>
                <a:cs typeface="Arial"/>
              </a:rPr>
              <a:t>eclipsed</a:t>
            </a:r>
            <a:r>
              <a:rPr sz="2200" b="1" spc="15" dirty="0">
                <a:latin typeface="Arial"/>
                <a:cs typeface="Arial"/>
              </a:rPr>
              <a:t> </a:t>
            </a:r>
            <a:r>
              <a:rPr sz="2200" spc="-5" dirty="0">
                <a:latin typeface="Arial MT"/>
                <a:cs typeface="Arial MT"/>
              </a:rPr>
              <a:t>by</a:t>
            </a:r>
            <a:r>
              <a:rPr sz="2200" spc="5" dirty="0">
                <a:latin typeface="Arial MT"/>
                <a:cs typeface="Arial MT"/>
              </a:rPr>
              <a:t> </a:t>
            </a:r>
            <a:r>
              <a:rPr sz="2200" spc="-5" dirty="0">
                <a:latin typeface="Arial MT"/>
                <a:cs typeface="Arial MT"/>
              </a:rPr>
              <a:t>the</a:t>
            </a:r>
            <a:r>
              <a:rPr sz="2200" spc="10" dirty="0">
                <a:latin typeface="Arial MT"/>
                <a:cs typeface="Arial MT"/>
              </a:rPr>
              <a:t> </a:t>
            </a:r>
            <a:r>
              <a:rPr sz="2200" spc="-5" dirty="0">
                <a:latin typeface="Arial MT"/>
                <a:cs typeface="Arial MT"/>
              </a:rPr>
              <a:t>emergence </a:t>
            </a:r>
            <a:r>
              <a:rPr sz="2200" spc="-595" dirty="0">
                <a:latin typeface="Arial MT"/>
                <a:cs typeface="Arial MT"/>
              </a:rPr>
              <a:t> </a:t>
            </a:r>
            <a:r>
              <a:rPr sz="2200" spc="-5" dirty="0">
                <a:latin typeface="Arial MT"/>
                <a:cs typeface="Arial MT"/>
              </a:rPr>
              <a:t>of</a:t>
            </a:r>
            <a:r>
              <a:rPr sz="2200" spc="-10" dirty="0">
                <a:latin typeface="Arial MT"/>
                <a:cs typeface="Arial MT"/>
              </a:rPr>
              <a:t> </a:t>
            </a:r>
            <a:r>
              <a:rPr sz="2200" spc="-5" dirty="0">
                <a:latin typeface="Arial MT"/>
                <a:cs typeface="Arial MT"/>
              </a:rPr>
              <a:t>large</a:t>
            </a:r>
            <a:r>
              <a:rPr sz="2200" spc="10" dirty="0">
                <a:latin typeface="Arial MT"/>
                <a:cs typeface="Arial MT"/>
              </a:rPr>
              <a:t> </a:t>
            </a:r>
            <a:r>
              <a:rPr sz="2200" spc="-5" dirty="0">
                <a:latin typeface="Arial MT"/>
                <a:cs typeface="Arial MT"/>
              </a:rPr>
              <a:t>non-US </a:t>
            </a:r>
            <a:r>
              <a:rPr sz="2200" dirty="0">
                <a:latin typeface="Arial MT"/>
                <a:cs typeface="Arial MT"/>
              </a:rPr>
              <a:t> </a:t>
            </a:r>
            <a:r>
              <a:rPr sz="2200" spc="-5" dirty="0">
                <a:latin typeface="Arial MT"/>
                <a:cs typeface="Arial MT"/>
              </a:rPr>
              <a:t>multinationals.</a:t>
            </a:r>
            <a:endParaRPr sz="2200">
              <a:latin typeface="Arial MT"/>
              <a:cs typeface="Arial MT"/>
            </a:endParaRPr>
          </a:p>
        </p:txBody>
      </p:sp>
      <p:sp>
        <p:nvSpPr>
          <p:cNvPr id="4" name="object 4"/>
          <p:cNvSpPr txBox="1"/>
          <p:nvPr/>
        </p:nvSpPr>
        <p:spPr>
          <a:xfrm>
            <a:off x="5083302" y="1236421"/>
            <a:ext cx="3742690" cy="2171700"/>
          </a:xfrm>
          <a:prstGeom prst="rect">
            <a:avLst/>
          </a:prstGeom>
        </p:spPr>
        <p:txBody>
          <a:bodyPr vert="horz" wrap="square" lIns="0" tIns="45720" rIns="0" bIns="0" rtlCol="0">
            <a:spAutoFit/>
          </a:bodyPr>
          <a:lstStyle/>
          <a:p>
            <a:pPr marL="184785" marR="5080" indent="-172720">
              <a:lnSpc>
                <a:spcPct val="90000"/>
              </a:lnSpc>
              <a:spcBef>
                <a:spcPts val="360"/>
              </a:spcBef>
              <a:buFont typeface="Wingdings"/>
              <a:buChar char=""/>
              <a:tabLst>
                <a:tab pos="185420" algn="l"/>
              </a:tabLst>
            </a:pPr>
            <a:r>
              <a:rPr sz="2200" b="1" spc="-5" dirty="0">
                <a:latin typeface="Arial"/>
                <a:cs typeface="Arial"/>
              </a:rPr>
              <a:t>MNCs</a:t>
            </a:r>
            <a:r>
              <a:rPr sz="2200" b="1" spc="10" dirty="0">
                <a:latin typeface="Arial"/>
                <a:cs typeface="Arial"/>
              </a:rPr>
              <a:t> </a:t>
            </a:r>
            <a:r>
              <a:rPr sz="2200" b="1" spc="-5" dirty="0">
                <a:latin typeface="Arial"/>
                <a:cs typeface="Arial"/>
              </a:rPr>
              <a:t>from</a:t>
            </a:r>
            <a:r>
              <a:rPr sz="2200" b="1" spc="-10" dirty="0">
                <a:latin typeface="Arial"/>
                <a:cs typeface="Arial"/>
              </a:rPr>
              <a:t> </a:t>
            </a:r>
            <a:r>
              <a:rPr sz="2200" b="1" spc="-5" dirty="0">
                <a:latin typeface="Arial"/>
                <a:cs typeface="Arial"/>
              </a:rPr>
              <a:t>developing </a:t>
            </a:r>
            <a:r>
              <a:rPr sz="2200" b="1" dirty="0">
                <a:latin typeface="Arial"/>
                <a:cs typeface="Arial"/>
              </a:rPr>
              <a:t> </a:t>
            </a:r>
            <a:r>
              <a:rPr sz="2200" b="1" spc="-5" dirty="0">
                <a:latin typeface="Arial"/>
                <a:cs typeface="Arial"/>
              </a:rPr>
              <a:t>countries</a:t>
            </a:r>
            <a:r>
              <a:rPr sz="2200" b="1" spc="20" dirty="0">
                <a:latin typeface="Arial"/>
                <a:cs typeface="Arial"/>
              </a:rPr>
              <a:t> </a:t>
            </a:r>
            <a:r>
              <a:rPr sz="2200" spc="-5" dirty="0">
                <a:latin typeface="Arial MT"/>
                <a:cs typeface="Arial MT"/>
              </a:rPr>
              <a:t>e.g.,</a:t>
            </a:r>
            <a:r>
              <a:rPr sz="2200" spc="-15" dirty="0">
                <a:latin typeface="Arial MT"/>
                <a:cs typeface="Arial MT"/>
              </a:rPr>
              <a:t> </a:t>
            </a:r>
            <a:r>
              <a:rPr sz="2200" spc="-5" dirty="0">
                <a:latin typeface="Arial MT"/>
                <a:cs typeface="Arial MT"/>
              </a:rPr>
              <a:t>Whampoa</a:t>
            </a:r>
            <a:r>
              <a:rPr sz="2200" spc="15" dirty="0">
                <a:latin typeface="Arial MT"/>
                <a:cs typeface="Arial MT"/>
              </a:rPr>
              <a:t> </a:t>
            </a:r>
            <a:r>
              <a:rPr sz="2200" spc="-5" dirty="0">
                <a:latin typeface="Arial MT"/>
                <a:cs typeface="Arial MT"/>
              </a:rPr>
              <a:t>of </a:t>
            </a:r>
            <a:r>
              <a:rPr sz="2200" spc="-595" dirty="0">
                <a:latin typeface="Arial MT"/>
                <a:cs typeface="Arial MT"/>
              </a:rPr>
              <a:t> </a:t>
            </a:r>
            <a:r>
              <a:rPr sz="2200" spc="-5" dirty="0">
                <a:latin typeface="Arial MT"/>
                <a:cs typeface="Arial MT"/>
              </a:rPr>
              <a:t>Hong</a:t>
            </a:r>
            <a:r>
              <a:rPr sz="2200" spc="5" dirty="0">
                <a:latin typeface="Arial MT"/>
                <a:cs typeface="Arial MT"/>
              </a:rPr>
              <a:t> </a:t>
            </a:r>
            <a:r>
              <a:rPr sz="2200" spc="-5" dirty="0">
                <a:latin typeface="Arial MT"/>
                <a:cs typeface="Arial MT"/>
              </a:rPr>
              <a:t>Kong</a:t>
            </a:r>
            <a:r>
              <a:rPr sz="2200" spc="-10" dirty="0">
                <a:latin typeface="Arial MT"/>
                <a:cs typeface="Arial MT"/>
              </a:rPr>
              <a:t> </a:t>
            </a:r>
            <a:r>
              <a:rPr sz="2200" spc="-5" dirty="0">
                <a:latin typeface="Arial MT"/>
                <a:cs typeface="Arial MT"/>
              </a:rPr>
              <a:t>(part</a:t>
            </a:r>
            <a:r>
              <a:rPr sz="2200" spc="10" dirty="0">
                <a:latin typeface="Arial MT"/>
                <a:cs typeface="Arial MT"/>
              </a:rPr>
              <a:t> </a:t>
            </a:r>
            <a:r>
              <a:rPr sz="2200" spc="-5" dirty="0">
                <a:latin typeface="Arial MT"/>
                <a:cs typeface="Arial MT"/>
              </a:rPr>
              <a:t>of</a:t>
            </a:r>
            <a:r>
              <a:rPr sz="2200" spc="-10" dirty="0">
                <a:latin typeface="Arial MT"/>
                <a:cs typeface="Arial MT"/>
              </a:rPr>
              <a:t> </a:t>
            </a:r>
            <a:r>
              <a:rPr sz="2200" spc="-5" dirty="0">
                <a:latin typeface="Arial MT"/>
                <a:cs typeface="Arial MT"/>
              </a:rPr>
              <a:t>China), </a:t>
            </a:r>
            <a:r>
              <a:rPr sz="2200" dirty="0">
                <a:latin typeface="Arial MT"/>
                <a:cs typeface="Arial MT"/>
              </a:rPr>
              <a:t> </a:t>
            </a:r>
            <a:r>
              <a:rPr sz="2200" spc="-5" dirty="0">
                <a:latin typeface="Arial MT"/>
                <a:cs typeface="Arial MT"/>
              </a:rPr>
              <a:t>Petroleos</a:t>
            </a:r>
            <a:r>
              <a:rPr sz="2200" spc="5" dirty="0">
                <a:latin typeface="Arial MT"/>
                <a:cs typeface="Arial MT"/>
              </a:rPr>
              <a:t> </a:t>
            </a:r>
            <a:r>
              <a:rPr sz="2200" spc="-5" dirty="0">
                <a:latin typeface="Arial MT"/>
                <a:cs typeface="Arial MT"/>
              </a:rPr>
              <a:t>de </a:t>
            </a:r>
            <a:r>
              <a:rPr sz="2200" spc="-15" dirty="0">
                <a:latin typeface="Arial MT"/>
                <a:cs typeface="Arial MT"/>
              </a:rPr>
              <a:t>Venezuela, </a:t>
            </a:r>
            <a:r>
              <a:rPr sz="2200" spc="-10" dirty="0">
                <a:latin typeface="Arial MT"/>
                <a:cs typeface="Arial MT"/>
              </a:rPr>
              <a:t> </a:t>
            </a:r>
            <a:r>
              <a:rPr sz="2200" spc="-5" dirty="0">
                <a:latin typeface="Arial MT"/>
                <a:cs typeface="Arial MT"/>
              </a:rPr>
              <a:t>Cemex</a:t>
            </a:r>
            <a:r>
              <a:rPr sz="2200" spc="5" dirty="0">
                <a:latin typeface="Arial MT"/>
                <a:cs typeface="Arial MT"/>
              </a:rPr>
              <a:t> </a:t>
            </a:r>
            <a:r>
              <a:rPr sz="2200" spc="-5" dirty="0">
                <a:latin typeface="Arial MT"/>
                <a:cs typeface="Arial MT"/>
              </a:rPr>
              <a:t>of</a:t>
            </a:r>
            <a:r>
              <a:rPr sz="2200" spc="-10" dirty="0">
                <a:latin typeface="Arial MT"/>
                <a:cs typeface="Arial MT"/>
              </a:rPr>
              <a:t> </a:t>
            </a:r>
            <a:r>
              <a:rPr sz="2200" spc="-5" dirty="0">
                <a:latin typeface="Arial MT"/>
                <a:cs typeface="Arial MT"/>
              </a:rPr>
              <a:t>Mexico</a:t>
            </a:r>
            <a:r>
              <a:rPr sz="2200" spc="15" dirty="0">
                <a:latin typeface="Arial MT"/>
                <a:cs typeface="Arial MT"/>
              </a:rPr>
              <a:t> </a:t>
            </a:r>
            <a:r>
              <a:rPr sz="2200" spc="-5" dirty="0">
                <a:latin typeface="Arial MT"/>
                <a:cs typeface="Arial MT"/>
              </a:rPr>
              <a:t>are</a:t>
            </a:r>
            <a:r>
              <a:rPr sz="2200" spc="-10" dirty="0">
                <a:latin typeface="Arial MT"/>
                <a:cs typeface="Arial MT"/>
              </a:rPr>
              <a:t> </a:t>
            </a:r>
            <a:r>
              <a:rPr sz="2200" spc="-5" dirty="0">
                <a:latin typeface="Arial MT"/>
                <a:cs typeface="Arial MT"/>
              </a:rPr>
              <a:t>now </a:t>
            </a:r>
            <a:r>
              <a:rPr sz="2200" dirty="0">
                <a:latin typeface="Arial MT"/>
                <a:cs typeface="Arial MT"/>
              </a:rPr>
              <a:t> </a:t>
            </a:r>
            <a:r>
              <a:rPr sz="2200" spc="-5" dirty="0">
                <a:latin typeface="Arial MT"/>
                <a:cs typeface="Arial MT"/>
              </a:rPr>
              <a:t>among</a:t>
            </a:r>
            <a:r>
              <a:rPr sz="2200" spc="10" dirty="0">
                <a:latin typeface="Arial MT"/>
                <a:cs typeface="Arial MT"/>
              </a:rPr>
              <a:t> </a:t>
            </a:r>
            <a:r>
              <a:rPr sz="2200" spc="-5" dirty="0">
                <a:latin typeface="Arial MT"/>
                <a:cs typeface="Arial MT"/>
              </a:rPr>
              <a:t>the</a:t>
            </a:r>
            <a:r>
              <a:rPr sz="2200" spc="5" dirty="0">
                <a:latin typeface="Arial MT"/>
                <a:cs typeface="Arial MT"/>
              </a:rPr>
              <a:t> </a:t>
            </a:r>
            <a:r>
              <a:rPr sz="2200" spc="-5" dirty="0">
                <a:latin typeface="Arial MT"/>
                <a:cs typeface="Arial MT"/>
              </a:rPr>
              <a:t>top 100</a:t>
            </a:r>
            <a:r>
              <a:rPr sz="2200" spc="-10" dirty="0">
                <a:latin typeface="Arial MT"/>
                <a:cs typeface="Arial MT"/>
              </a:rPr>
              <a:t> </a:t>
            </a:r>
            <a:r>
              <a:rPr sz="2200" spc="-5" dirty="0">
                <a:latin typeface="Arial MT"/>
                <a:cs typeface="Arial MT"/>
              </a:rPr>
              <a:t>largest </a:t>
            </a:r>
            <a:r>
              <a:rPr sz="2200" dirty="0">
                <a:latin typeface="Arial MT"/>
                <a:cs typeface="Arial MT"/>
              </a:rPr>
              <a:t> </a:t>
            </a:r>
            <a:r>
              <a:rPr sz="2200" spc="-5" dirty="0">
                <a:latin typeface="Arial MT"/>
                <a:cs typeface="Arial MT"/>
              </a:rPr>
              <a:t>MNCs</a:t>
            </a:r>
            <a:endParaRPr sz="2200">
              <a:latin typeface="Arial MT"/>
              <a:cs typeface="Arial MT"/>
            </a:endParaRPr>
          </a:p>
        </p:txBody>
      </p:sp>
      <p:sp>
        <p:nvSpPr>
          <p:cNvPr id="5" name="object 5"/>
          <p:cNvSpPr txBox="1"/>
          <p:nvPr/>
        </p:nvSpPr>
        <p:spPr>
          <a:xfrm>
            <a:off x="186639" y="4261001"/>
            <a:ext cx="8527415" cy="1838960"/>
          </a:xfrm>
          <a:prstGeom prst="rect">
            <a:avLst/>
          </a:prstGeom>
        </p:spPr>
        <p:txBody>
          <a:bodyPr vert="horz" wrap="square" lIns="0" tIns="80645" rIns="0" bIns="0" rtlCol="0">
            <a:spAutoFit/>
          </a:bodyPr>
          <a:lstStyle/>
          <a:p>
            <a:pPr marL="184785" indent="-172720">
              <a:lnSpc>
                <a:spcPct val="100000"/>
              </a:lnSpc>
              <a:spcBef>
                <a:spcPts val="635"/>
              </a:spcBef>
              <a:buFont typeface="Wingdings"/>
              <a:buChar char=""/>
              <a:tabLst>
                <a:tab pos="185420" algn="l"/>
              </a:tabLst>
            </a:pPr>
            <a:r>
              <a:rPr sz="2200" spc="-5" dirty="0">
                <a:latin typeface="Arial MT"/>
                <a:cs typeface="Arial MT"/>
              </a:rPr>
              <a:t>After</a:t>
            </a:r>
            <a:r>
              <a:rPr sz="2200" spc="5" dirty="0">
                <a:latin typeface="Arial MT"/>
                <a:cs typeface="Arial MT"/>
              </a:rPr>
              <a:t> </a:t>
            </a:r>
            <a:r>
              <a:rPr sz="2200" spc="-5" dirty="0">
                <a:latin typeface="Arial MT"/>
                <a:cs typeface="Arial MT"/>
              </a:rPr>
              <a:t>the</a:t>
            </a:r>
            <a:r>
              <a:rPr sz="2200" dirty="0">
                <a:latin typeface="Arial MT"/>
                <a:cs typeface="Arial MT"/>
              </a:rPr>
              <a:t> </a:t>
            </a:r>
            <a:r>
              <a:rPr sz="2200" spc="-5" dirty="0">
                <a:latin typeface="Arial MT"/>
                <a:cs typeface="Arial MT"/>
              </a:rPr>
              <a:t>end of</a:t>
            </a:r>
            <a:r>
              <a:rPr sz="2200" spc="-10" dirty="0">
                <a:latin typeface="Arial MT"/>
                <a:cs typeface="Arial MT"/>
              </a:rPr>
              <a:t> </a:t>
            </a:r>
            <a:r>
              <a:rPr sz="2200" spc="-5" dirty="0">
                <a:latin typeface="Arial MT"/>
                <a:cs typeface="Arial MT"/>
              </a:rPr>
              <a:t>the</a:t>
            </a:r>
            <a:r>
              <a:rPr sz="2200" spc="10" dirty="0">
                <a:latin typeface="Arial MT"/>
                <a:cs typeface="Arial MT"/>
              </a:rPr>
              <a:t> </a:t>
            </a:r>
            <a:r>
              <a:rPr sz="2200" spc="-5" dirty="0">
                <a:latin typeface="Arial MT"/>
                <a:cs typeface="Arial MT"/>
              </a:rPr>
              <a:t>Cold </a:t>
            </a:r>
            <a:r>
              <a:rPr sz="2200" spc="-30" dirty="0">
                <a:latin typeface="Arial MT"/>
                <a:cs typeface="Arial MT"/>
              </a:rPr>
              <a:t>War</a:t>
            </a:r>
            <a:r>
              <a:rPr sz="2200" spc="-5" dirty="0">
                <a:latin typeface="Arial MT"/>
                <a:cs typeface="Arial MT"/>
              </a:rPr>
              <a:t> </a:t>
            </a:r>
            <a:r>
              <a:rPr sz="2200" dirty="0">
                <a:latin typeface="Arial MT"/>
                <a:cs typeface="Arial MT"/>
              </a:rPr>
              <a:t>in</a:t>
            </a:r>
            <a:r>
              <a:rPr sz="2200" spc="15" dirty="0">
                <a:latin typeface="Arial MT"/>
                <a:cs typeface="Arial MT"/>
              </a:rPr>
              <a:t> </a:t>
            </a:r>
            <a:r>
              <a:rPr sz="2200" b="1" dirty="0">
                <a:latin typeface="Arial"/>
                <a:cs typeface="Arial"/>
              </a:rPr>
              <a:t>1989</a:t>
            </a:r>
            <a:endParaRPr sz="2200">
              <a:latin typeface="Arial"/>
              <a:cs typeface="Arial"/>
            </a:endParaRPr>
          </a:p>
          <a:p>
            <a:pPr marL="184785" indent="-172720">
              <a:lnSpc>
                <a:spcPts val="2510"/>
              </a:lnSpc>
              <a:spcBef>
                <a:spcPts val="540"/>
              </a:spcBef>
              <a:buFont typeface="Wingdings"/>
              <a:buChar char=""/>
              <a:tabLst>
                <a:tab pos="185420" algn="l"/>
              </a:tabLst>
            </a:pPr>
            <a:r>
              <a:rPr sz="2200" spc="-5" dirty="0">
                <a:latin typeface="Arial MT"/>
                <a:cs typeface="Arial MT"/>
              </a:rPr>
              <a:t>MNCs</a:t>
            </a:r>
            <a:r>
              <a:rPr sz="2200" spc="10" dirty="0">
                <a:latin typeface="Arial MT"/>
                <a:cs typeface="Arial MT"/>
              </a:rPr>
              <a:t> </a:t>
            </a:r>
            <a:r>
              <a:rPr sz="2200" spc="-5" dirty="0">
                <a:latin typeface="Arial MT"/>
                <a:cs typeface="Arial MT"/>
              </a:rPr>
              <a:t>have</a:t>
            </a:r>
            <a:r>
              <a:rPr sz="2200" spc="10" dirty="0">
                <a:latin typeface="Arial MT"/>
                <a:cs typeface="Arial MT"/>
              </a:rPr>
              <a:t> </a:t>
            </a:r>
            <a:r>
              <a:rPr sz="2200" spc="-5" dirty="0">
                <a:latin typeface="Arial MT"/>
                <a:cs typeface="Arial MT"/>
              </a:rPr>
              <a:t>invested</a:t>
            </a:r>
            <a:r>
              <a:rPr sz="2200" spc="15" dirty="0">
                <a:latin typeface="Arial MT"/>
                <a:cs typeface="Arial MT"/>
              </a:rPr>
              <a:t> </a:t>
            </a:r>
            <a:r>
              <a:rPr sz="2200" spc="-5" dirty="0">
                <a:latin typeface="Arial MT"/>
                <a:cs typeface="Arial MT"/>
              </a:rPr>
              <a:t>heavily</a:t>
            </a:r>
            <a:r>
              <a:rPr sz="2200" spc="15" dirty="0">
                <a:latin typeface="Arial MT"/>
                <a:cs typeface="Arial MT"/>
              </a:rPr>
              <a:t> </a:t>
            </a:r>
            <a:r>
              <a:rPr sz="2200" spc="-5" dirty="0">
                <a:latin typeface="Arial MT"/>
                <a:cs typeface="Arial MT"/>
              </a:rPr>
              <a:t>in</a:t>
            </a:r>
            <a:r>
              <a:rPr sz="2200" spc="5" dirty="0">
                <a:latin typeface="Arial MT"/>
                <a:cs typeface="Arial MT"/>
              </a:rPr>
              <a:t> </a:t>
            </a:r>
            <a:r>
              <a:rPr sz="2200" b="1" spc="-5" dirty="0">
                <a:latin typeface="Arial"/>
                <a:cs typeface="Arial"/>
              </a:rPr>
              <a:t>China</a:t>
            </a:r>
            <a:r>
              <a:rPr sz="2200" b="1" spc="30" dirty="0">
                <a:latin typeface="Arial"/>
                <a:cs typeface="Arial"/>
              </a:rPr>
              <a:t> </a:t>
            </a:r>
            <a:r>
              <a:rPr sz="2200" spc="-5" dirty="0">
                <a:latin typeface="Arial MT"/>
                <a:cs typeface="Arial MT"/>
              </a:rPr>
              <a:t>and</a:t>
            </a:r>
            <a:r>
              <a:rPr sz="2200" spc="5" dirty="0">
                <a:latin typeface="Arial MT"/>
                <a:cs typeface="Arial MT"/>
              </a:rPr>
              <a:t> </a:t>
            </a:r>
            <a:r>
              <a:rPr sz="2200" dirty="0">
                <a:latin typeface="Arial MT"/>
                <a:cs typeface="Arial MT"/>
              </a:rPr>
              <a:t>in </a:t>
            </a:r>
            <a:r>
              <a:rPr sz="2200" spc="-5" dirty="0">
                <a:latin typeface="Arial MT"/>
                <a:cs typeface="Arial MT"/>
              </a:rPr>
              <a:t>former</a:t>
            </a:r>
            <a:r>
              <a:rPr sz="2200" spc="25" dirty="0">
                <a:latin typeface="Arial MT"/>
                <a:cs typeface="Arial MT"/>
              </a:rPr>
              <a:t> </a:t>
            </a:r>
            <a:r>
              <a:rPr sz="2200" dirty="0">
                <a:latin typeface="Arial MT"/>
                <a:cs typeface="Arial MT"/>
              </a:rPr>
              <a:t>socialist</a:t>
            </a:r>
            <a:endParaRPr sz="2200">
              <a:latin typeface="Arial MT"/>
              <a:cs typeface="Arial MT"/>
            </a:endParaRPr>
          </a:p>
          <a:p>
            <a:pPr marL="184785">
              <a:lnSpc>
                <a:spcPts val="2510"/>
              </a:lnSpc>
            </a:pPr>
            <a:r>
              <a:rPr sz="2200" spc="-5" dirty="0">
                <a:latin typeface="Arial MT"/>
                <a:cs typeface="Arial MT"/>
              </a:rPr>
              <a:t>countries</a:t>
            </a:r>
            <a:r>
              <a:rPr sz="2200" dirty="0">
                <a:latin typeface="Arial MT"/>
                <a:cs typeface="Arial MT"/>
              </a:rPr>
              <a:t> </a:t>
            </a:r>
            <a:r>
              <a:rPr sz="2200" spc="-5" dirty="0">
                <a:latin typeface="Arial MT"/>
                <a:cs typeface="Arial MT"/>
              </a:rPr>
              <a:t>of</a:t>
            </a:r>
            <a:r>
              <a:rPr sz="2200" dirty="0">
                <a:latin typeface="Arial MT"/>
                <a:cs typeface="Arial MT"/>
              </a:rPr>
              <a:t> </a:t>
            </a:r>
            <a:r>
              <a:rPr sz="2200" spc="-5" dirty="0">
                <a:latin typeface="Arial MT"/>
                <a:cs typeface="Arial MT"/>
              </a:rPr>
              <a:t>Soviet</a:t>
            </a:r>
            <a:r>
              <a:rPr sz="2200" spc="5" dirty="0">
                <a:latin typeface="Arial MT"/>
                <a:cs typeface="Arial MT"/>
              </a:rPr>
              <a:t> </a:t>
            </a:r>
            <a:r>
              <a:rPr sz="2200" spc="-5" dirty="0">
                <a:latin typeface="Arial MT"/>
                <a:cs typeface="Arial MT"/>
              </a:rPr>
              <a:t>Union</a:t>
            </a:r>
            <a:r>
              <a:rPr sz="2200" spc="20" dirty="0">
                <a:latin typeface="Arial MT"/>
                <a:cs typeface="Arial MT"/>
              </a:rPr>
              <a:t> </a:t>
            </a:r>
            <a:r>
              <a:rPr sz="2200" spc="-5" dirty="0">
                <a:latin typeface="Arial MT"/>
                <a:cs typeface="Arial MT"/>
              </a:rPr>
              <a:t>and</a:t>
            </a:r>
            <a:r>
              <a:rPr sz="2200" spc="30" dirty="0">
                <a:latin typeface="Arial MT"/>
                <a:cs typeface="Arial MT"/>
              </a:rPr>
              <a:t> </a:t>
            </a:r>
            <a:r>
              <a:rPr sz="2200" b="1" spc="-5" dirty="0">
                <a:latin typeface="Arial"/>
                <a:cs typeface="Arial"/>
              </a:rPr>
              <a:t>East</a:t>
            </a:r>
            <a:r>
              <a:rPr sz="2200" b="1" spc="5" dirty="0">
                <a:latin typeface="Arial"/>
                <a:cs typeface="Arial"/>
              </a:rPr>
              <a:t> </a:t>
            </a:r>
            <a:r>
              <a:rPr sz="2200" b="1" spc="-5" dirty="0">
                <a:latin typeface="Arial"/>
                <a:cs typeface="Arial"/>
              </a:rPr>
              <a:t>Europe</a:t>
            </a:r>
            <a:r>
              <a:rPr sz="2200" spc="-5" dirty="0">
                <a:latin typeface="Arial MT"/>
                <a:cs typeface="Arial MT"/>
              </a:rPr>
              <a:t>.</a:t>
            </a:r>
            <a:endParaRPr sz="2200">
              <a:latin typeface="Arial MT"/>
              <a:cs typeface="Arial MT"/>
            </a:endParaRPr>
          </a:p>
          <a:p>
            <a:pPr marL="184785" marR="5080" indent="-172720">
              <a:lnSpc>
                <a:spcPts val="2380"/>
              </a:lnSpc>
              <a:spcBef>
                <a:spcPts val="825"/>
              </a:spcBef>
              <a:buFont typeface="Wingdings"/>
              <a:buChar char=""/>
              <a:tabLst>
                <a:tab pos="185420" algn="l"/>
              </a:tabLst>
            </a:pPr>
            <a:r>
              <a:rPr sz="2200" spc="-5" dirty="0">
                <a:latin typeface="Arial MT"/>
                <a:cs typeface="Arial MT"/>
              </a:rPr>
              <a:t>In</a:t>
            </a:r>
            <a:r>
              <a:rPr sz="2200" dirty="0">
                <a:latin typeface="Arial MT"/>
                <a:cs typeface="Arial MT"/>
              </a:rPr>
              <a:t> </a:t>
            </a:r>
            <a:r>
              <a:rPr sz="2200" spc="-5" dirty="0">
                <a:latin typeface="Arial MT"/>
                <a:cs typeface="Arial MT"/>
              </a:rPr>
              <a:t>recent</a:t>
            </a:r>
            <a:r>
              <a:rPr sz="2200" spc="20" dirty="0">
                <a:latin typeface="Arial MT"/>
                <a:cs typeface="Arial MT"/>
              </a:rPr>
              <a:t> </a:t>
            </a:r>
            <a:r>
              <a:rPr sz="2200" spc="-5" dirty="0">
                <a:latin typeface="Arial MT"/>
                <a:cs typeface="Arial MT"/>
              </a:rPr>
              <a:t>years,</a:t>
            </a:r>
            <a:r>
              <a:rPr sz="2200" spc="20" dirty="0">
                <a:latin typeface="Arial MT"/>
                <a:cs typeface="Arial MT"/>
              </a:rPr>
              <a:t> </a:t>
            </a:r>
            <a:r>
              <a:rPr sz="2200" spc="-5" dirty="0">
                <a:latin typeface="Arial MT"/>
                <a:cs typeface="Arial MT"/>
              </a:rPr>
              <a:t>MNCs</a:t>
            </a:r>
            <a:r>
              <a:rPr sz="2200" spc="20" dirty="0">
                <a:latin typeface="Arial MT"/>
                <a:cs typeface="Arial MT"/>
              </a:rPr>
              <a:t> </a:t>
            </a:r>
            <a:r>
              <a:rPr sz="2200" spc="-5" dirty="0">
                <a:latin typeface="Arial MT"/>
                <a:cs typeface="Arial MT"/>
              </a:rPr>
              <a:t>from</a:t>
            </a:r>
            <a:r>
              <a:rPr sz="2200" spc="35" dirty="0">
                <a:latin typeface="Arial MT"/>
                <a:cs typeface="Arial MT"/>
              </a:rPr>
              <a:t> </a:t>
            </a:r>
            <a:r>
              <a:rPr sz="2200" spc="-5" dirty="0">
                <a:latin typeface="Arial MT"/>
                <a:cs typeface="Arial MT"/>
              </a:rPr>
              <a:t>developing</a:t>
            </a:r>
            <a:r>
              <a:rPr sz="2200" spc="5" dirty="0">
                <a:latin typeface="Arial MT"/>
                <a:cs typeface="Arial MT"/>
              </a:rPr>
              <a:t> </a:t>
            </a:r>
            <a:r>
              <a:rPr sz="2200" spc="-5" dirty="0">
                <a:latin typeface="Arial MT"/>
                <a:cs typeface="Arial MT"/>
              </a:rPr>
              <a:t>countries</a:t>
            </a:r>
            <a:r>
              <a:rPr sz="2200" spc="10" dirty="0">
                <a:latin typeface="Arial MT"/>
                <a:cs typeface="Arial MT"/>
              </a:rPr>
              <a:t> </a:t>
            </a:r>
            <a:r>
              <a:rPr sz="2200" spc="-5" dirty="0">
                <a:latin typeface="Arial MT"/>
                <a:cs typeface="Arial MT"/>
              </a:rPr>
              <a:t>have</a:t>
            </a:r>
            <a:r>
              <a:rPr sz="2200" spc="20" dirty="0">
                <a:latin typeface="Arial MT"/>
                <a:cs typeface="Arial MT"/>
              </a:rPr>
              <a:t> </a:t>
            </a:r>
            <a:r>
              <a:rPr sz="2200" spc="-5" dirty="0">
                <a:latin typeface="Arial MT"/>
                <a:cs typeface="Arial MT"/>
              </a:rPr>
              <a:t>become</a:t>
            </a:r>
            <a:r>
              <a:rPr sz="2200" spc="20" dirty="0">
                <a:latin typeface="Arial MT"/>
                <a:cs typeface="Arial MT"/>
              </a:rPr>
              <a:t> </a:t>
            </a:r>
            <a:r>
              <a:rPr sz="2200" spc="-5" dirty="0">
                <a:latin typeface="Arial MT"/>
                <a:cs typeface="Arial MT"/>
              </a:rPr>
              <a:t>key </a:t>
            </a:r>
            <a:r>
              <a:rPr sz="2200" spc="-600" dirty="0">
                <a:latin typeface="Arial MT"/>
                <a:cs typeface="Arial MT"/>
              </a:rPr>
              <a:t> </a:t>
            </a:r>
            <a:r>
              <a:rPr sz="2200" spc="-5" dirty="0">
                <a:latin typeface="Arial MT"/>
                <a:cs typeface="Arial MT"/>
              </a:rPr>
              <a:t>actors</a:t>
            </a:r>
            <a:r>
              <a:rPr sz="2200" dirty="0">
                <a:latin typeface="Arial MT"/>
                <a:cs typeface="Arial MT"/>
              </a:rPr>
              <a:t> </a:t>
            </a:r>
            <a:r>
              <a:rPr sz="2200" spc="-5" dirty="0">
                <a:latin typeface="Arial MT"/>
                <a:cs typeface="Arial MT"/>
              </a:rPr>
              <a:t>in</a:t>
            </a:r>
            <a:r>
              <a:rPr sz="2200" spc="5" dirty="0">
                <a:latin typeface="Arial MT"/>
                <a:cs typeface="Arial MT"/>
              </a:rPr>
              <a:t> </a:t>
            </a:r>
            <a:r>
              <a:rPr sz="2200" spc="-5" dirty="0">
                <a:latin typeface="Arial MT"/>
                <a:cs typeface="Arial MT"/>
              </a:rPr>
              <a:t>outward</a:t>
            </a:r>
            <a:r>
              <a:rPr sz="2200" spc="15" dirty="0">
                <a:latin typeface="Arial MT"/>
                <a:cs typeface="Arial MT"/>
              </a:rPr>
              <a:t> </a:t>
            </a:r>
            <a:r>
              <a:rPr sz="2200" spc="-5" dirty="0">
                <a:latin typeface="Arial MT"/>
                <a:cs typeface="Arial MT"/>
              </a:rPr>
              <a:t>FDI.</a:t>
            </a:r>
            <a:endParaRPr sz="2200">
              <a:latin typeface="Arial MT"/>
              <a:cs typeface="Arial MT"/>
            </a:endParaRPr>
          </a:p>
        </p:txBody>
      </p:sp>
      <p:grpSp>
        <p:nvGrpSpPr>
          <p:cNvPr id="6" name="object 6"/>
          <p:cNvGrpSpPr/>
          <p:nvPr/>
        </p:nvGrpSpPr>
        <p:grpSpPr>
          <a:xfrm>
            <a:off x="2046541" y="3640645"/>
            <a:ext cx="1090295" cy="657225"/>
            <a:chOff x="2046541" y="3640645"/>
            <a:chExt cx="1090295" cy="657225"/>
          </a:xfrm>
        </p:grpSpPr>
        <p:sp>
          <p:nvSpPr>
            <p:cNvPr id="7" name="object 7"/>
            <p:cNvSpPr/>
            <p:nvPr/>
          </p:nvSpPr>
          <p:spPr>
            <a:xfrm>
              <a:off x="2051304" y="3645408"/>
              <a:ext cx="1080770" cy="647700"/>
            </a:xfrm>
            <a:custGeom>
              <a:avLst/>
              <a:gdLst/>
              <a:ahLst/>
              <a:cxnLst/>
              <a:rect l="l" t="t" r="r" b="b"/>
              <a:pathLst>
                <a:path w="1080770" h="647700">
                  <a:moveTo>
                    <a:pt x="810387" y="0"/>
                  </a:moveTo>
                  <a:lnTo>
                    <a:pt x="270128" y="0"/>
                  </a:lnTo>
                  <a:lnTo>
                    <a:pt x="270128" y="485775"/>
                  </a:lnTo>
                  <a:lnTo>
                    <a:pt x="0" y="485775"/>
                  </a:lnTo>
                  <a:lnTo>
                    <a:pt x="540257" y="647700"/>
                  </a:lnTo>
                  <a:lnTo>
                    <a:pt x="1080515" y="485775"/>
                  </a:lnTo>
                  <a:lnTo>
                    <a:pt x="810387" y="485775"/>
                  </a:lnTo>
                  <a:lnTo>
                    <a:pt x="810387" y="0"/>
                  </a:lnTo>
                  <a:close/>
                </a:path>
              </a:pathLst>
            </a:custGeom>
            <a:solidFill>
              <a:srgbClr val="CC0000"/>
            </a:solidFill>
          </p:spPr>
          <p:txBody>
            <a:bodyPr wrap="square" lIns="0" tIns="0" rIns="0" bIns="0" rtlCol="0"/>
            <a:lstStyle/>
            <a:p>
              <a:endParaRPr/>
            </a:p>
          </p:txBody>
        </p:sp>
        <p:sp>
          <p:nvSpPr>
            <p:cNvPr id="8" name="object 8"/>
            <p:cNvSpPr/>
            <p:nvPr/>
          </p:nvSpPr>
          <p:spPr>
            <a:xfrm>
              <a:off x="2051304" y="3645408"/>
              <a:ext cx="1080770" cy="647700"/>
            </a:xfrm>
            <a:custGeom>
              <a:avLst/>
              <a:gdLst/>
              <a:ahLst/>
              <a:cxnLst/>
              <a:rect l="l" t="t" r="r" b="b"/>
              <a:pathLst>
                <a:path w="1080770" h="647700">
                  <a:moveTo>
                    <a:pt x="0" y="485775"/>
                  </a:moveTo>
                  <a:lnTo>
                    <a:pt x="270128" y="485775"/>
                  </a:lnTo>
                  <a:lnTo>
                    <a:pt x="270128" y="0"/>
                  </a:lnTo>
                  <a:lnTo>
                    <a:pt x="810387" y="0"/>
                  </a:lnTo>
                  <a:lnTo>
                    <a:pt x="810387" y="485775"/>
                  </a:lnTo>
                  <a:lnTo>
                    <a:pt x="1080515" y="485775"/>
                  </a:lnTo>
                  <a:lnTo>
                    <a:pt x="540257" y="647700"/>
                  </a:lnTo>
                  <a:lnTo>
                    <a:pt x="0" y="485775"/>
                  </a:lnTo>
                  <a:close/>
                </a:path>
              </a:pathLst>
            </a:custGeom>
            <a:ln w="9525">
              <a:solidFill>
                <a:srgbClr val="000000"/>
              </a:solidFill>
            </a:ln>
          </p:spPr>
          <p:txBody>
            <a:bodyPr wrap="square" lIns="0" tIns="0" rIns="0" bIns="0" rtlCol="0"/>
            <a:lstStyle/>
            <a:p>
              <a:endParaRPr/>
            </a:p>
          </p:txBody>
        </p:sp>
      </p:grpSp>
      <p:grpSp>
        <p:nvGrpSpPr>
          <p:cNvPr id="9" name="object 9"/>
          <p:cNvGrpSpPr/>
          <p:nvPr/>
        </p:nvGrpSpPr>
        <p:grpSpPr>
          <a:xfrm>
            <a:off x="4207573" y="2272093"/>
            <a:ext cx="728980" cy="657225"/>
            <a:chOff x="4207573" y="2272093"/>
            <a:chExt cx="728980" cy="657225"/>
          </a:xfrm>
        </p:grpSpPr>
        <p:sp>
          <p:nvSpPr>
            <p:cNvPr id="10" name="object 10"/>
            <p:cNvSpPr/>
            <p:nvPr/>
          </p:nvSpPr>
          <p:spPr>
            <a:xfrm>
              <a:off x="4212335" y="2276855"/>
              <a:ext cx="719455" cy="647700"/>
            </a:xfrm>
            <a:custGeom>
              <a:avLst/>
              <a:gdLst/>
              <a:ahLst/>
              <a:cxnLst/>
              <a:rect l="l" t="t" r="r" b="b"/>
              <a:pathLst>
                <a:path w="719454" h="647700">
                  <a:moveTo>
                    <a:pt x="539114" y="0"/>
                  </a:moveTo>
                  <a:lnTo>
                    <a:pt x="539114" y="161925"/>
                  </a:lnTo>
                  <a:lnTo>
                    <a:pt x="0" y="161925"/>
                  </a:lnTo>
                  <a:lnTo>
                    <a:pt x="0" y="485775"/>
                  </a:lnTo>
                  <a:lnTo>
                    <a:pt x="539114" y="485775"/>
                  </a:lnTo>
                  <a:lnTo>
                    <a:pt x="539114" y="647700"/>
                  </a:lnTo>
                  <a:lnTo>
                    <a:pt x="719327" y="323850"/>
                  </a:lnTo>
                  <a:lnTo>
                    <a:pt x="539114" y="0"/>
                  </a:lnTo>
                  <a:close/>
                </a:path>
              </a:pathLst>
            </a:custGeom>
            <a:solidFill>
              <a:srgbClr val="CC0000"/>
            </a:solidFill>
          </p:spPr>
          <p:txBody>
            <a:bodyPr wrap="square" lIns="0" tIns="0" rIns="0" bIns="0" rtlCol="0"/>
            <a:lstStyle/>
            <a:p>
              <a:endParaRPr/>
            </a:p>
          </p:txBody>
        </p:sp>
        <p:sp>
          <p:nvSpPr>
            <p:cNvPr id="11" name="object 11"/>
            <p:cNvSpPr/>
            <p:nvPr/>
          </p:nvSpPr>
          <p:spPr>
            <a:xfrm>
              <a:off x="4212335" y="2276855"/>
              <a:ext cx="719455" cy="647700"/>
            </a:xfrm>
            <a:custGeom>
              <a:avLst/>
              <a:gdLst/>
              <a:ahLst/>
              <a:cxnLst/>
              <a:rect l="l" t="t" r="r" b="b"/>
              <a:pathLst>
                <a:path w="719454" h="647700">
                  <a:moveTo>
                    <a:pt x="0" y="161925"/>
                  </a:moveTo>
                  <a:lnTo>
                    <a:pt x="539114" y="161925"/>
                  </a:lnTo>
                  <a:lnTo>
                    <a:pt x="539114" y="0"/>
                  </a:lnTo>
                  <a:lnTo>
                    <a:pt x="719327" y="323850"/>
                  </a:lnTo>
                  <a:lnTo>
                    <a:pt x="539114" y="647700"/>
                  </a:lnTo>
                  <a:lnTo>
                    <a:pt x="539114" y="485775"/>
                  </a:lnTo>
                  <a:lnTo>
                    <a:pt x="0" y="485775"/>
                  </a:lnTo>
                  <a:lnTo>
                    <a:pt x="0" y="161925"/>
                  </a:lnTo>
                  <a:close/>
                </a:path>
              </a:pathLst>
            </a:custGeom>
            <a:ln w="9525">
              <a:solidFill>
                <a:srgbClr val="000000"/>
              </a:solidFill>
            </a:ln>
          </p:spPr>
          <p:txBody>
            <a:bodyPr wrap="square" lIns="0" tIns="0" rIns="0" bIns="0" rtlCol="0"/>
            <a:lstStyle/>
            <a:p>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7535" y="369823"/>
            <a:ext cx="6061075" cy="635000"/>
          </a:xfrm>
          <a:prstGeom prst="rect">
            <a:avLst/>
          </a:prstGeom>
        </p:spPr>
        <p:txBody>
          <a:bodyPr vert="horz" wrap="square" lIns="0" tIns="12065" rIns="0" bIns="0" rtlCol="0">
            <a:spAutoFit/>
          </a:bodyPr>
          <a:lstStyle/>
          <a:p>
            <a:pPr marL="12700">
              <a:lnSpc>
                <a:spcPct val="100000"/>
              </a:lnSpc>
              <a:spcBef>
                <a:spcPts val="95"/>
              </a:spcBef>
            </a:pPr>
            <a:r>
              <a:rPr sz="4000" spc="-5" dirty="0"/>
              <a:t>The</a:t>
            </a:r>
            <a:r>
              <a:rPr sz="4000" spc="-40" dirty="0"/>
              <a:t> </a:t>
            </a:r>
            <a:r>
              <a:rPr sz="4000" spc="-5" dirty="0"/>
              <a:t>Globalisation</a:t>
            </a:r>
            <a:r>
              <a:rPr sz="4000" dirty="0"/>
              <a:t> </a:t>
            </a:r>
            <a:r>
              <a:rPr sz="4000" spc="-5" dirty="0"/>
              <a:t>debate</a:t>
            </a:r>
            <a:endParaRPr sz="4000"/>
          </a:p>
        </p:txBody>
      </p:sp>
      <p:sp>
        <p:nvSpPr>
          <p:cNvPr id="3" name="object 3"/>
          <p:cNvSpPr txBox="1">
            <a:spLocks noGrp="1"/>
          </p:cNvSpPr>
          <p:nvPr>
            <p:ph sz="half" idx="2"/>
          </p:nvPr>
        </p:nvSpPr>
        <p:spPr>
          <a:prstGeom prst="rect">
            <a:avLst/>
          </a:prstGeom>
        </p:spPr>
        <p:txBody>
          <a:bodyPr vert="horz" wrap="square" lIns="0" tIns="35560" rIns="0" bIns="0" rtlCol="0">
            <a:spAutoFit/>
          </a:bodyPr>
          <a:lstStyle/>
          <a:p>
            <a:pPr marL="184785" indent="-172720">
              <a:lnSpc>
                <a:spcPct val="100000"/>
              </a:lnSpc>
              <a:spcBef>
                <a:spcPts val="280"/>
              </a:spcBef>
              <a:buFont typeface="Wingdings"/>
              <a:buChar char=""/>
              <a:tabLst>
                <a:tab pos="185420" algn="l"/>
              </a:tabLst>
            </a:pPr>
            <a:r>
              <a:rPr dirty="0"/>
              <a:t>Pro</a:t>
            </a:r>
          </a:p>
          <a:p>
            <a:pPr marL="527685" lvl="1" indent="-172720">
              <a:lnSpc>
                <a:spcPct val="100000"/>
              </a:lnSpc>
              <a:spcBef>
                <a:spcPts val="160"/>
              </a:spcBef>
              <a:buFont typeface="Wingdings"/>
              <a:buChar char=""/>
              <a:tabLst>
                <a:tab pos="528320" algn="l"/>
              </a:tabLst>
            </a:pPr>
            <a:r>
              <a:rPr sz="2000" dirty="0">
                <a:latin typeface="Arial MT"/>
                <a:cs typeface="Arial MT"/>
              </a:rPr>
              <a:t>Create</a:t>
            </a:r>
            <a:r>
              <a:rPr sz="2000" spc="-65" dirty="0">
                <a:latin typeface="Arial MT"/>
                <a:cs typeface="Arial MT"/>
              </a:rPr>
              <a:t> </a:t>
            </a:r>
            <a:r>
              <a:rPr sz="2000" dirty="0">
                <a:latin typeface="Arial MT"/>
                <a:cs typeface="Arial MT"/>
              </a:rPr>
              <a:t>jobs</a:t>
            </a:r>
            <a:endParaRPr sz="2000">
              <a:latin typeface="Arial MT"/>
              <a:cs typeface="Arial MT"/>
            </a:endParaRPr>
          </a:p>
          <a:p>
            <a:pPr marL="527685" marR="636270" lvl="1" indent="-172720">
              <a:lnSpc>
                <a:spcPts val="2160"/>
              </a:lnSpc>
              <a:spcBef>
                <a:spcPts val="445"/>
              </a:spcBef>
              <a:buFont typeface="Wingdings"/>
              <a:buChar char=""/>
              <a:tabLst>
                <a:tab pos="528320" algn="l"/>
              </a:tabLst>
            </a:pPr>
            <a:r>
              <a:rPr sz="2000" dirty="0">
                <a:latin typeface="Arial MT"/>
                <a:cs typeface="Arial MT"/>
              </a:rPr>
              <a:t>Increase</a:t>
            </a:r>
            <a:r>
              <a:rPr sz="2000" spc="-80" dirty="0">
                <a:latin typeface="Arial MT"/>
                <a:cs typeface="Arial MT"/>
              </a:rPr>
              <a:t> </a:t>
            </a:r>
            <a:r>
              <a:rPr sz="2000" dirty="0">
                <a:latin typeface="Arial MT"/>
                <a:cs typeface="Arial MT"/>
              </a:rPr>
              <a:t>in</a:t>
            </a:r>
            <a:r>
              <a:rPr sz="2000" spc="-25" dirty="0">
                <a:latin typeface="Arial MT"/>
                <a:cs typeface="Arial MT"/>
              </a:rPr>
              <a:t> </a:t>
            </a:r>
            <a:r>
              <a:rPr sz="2000" dirty="0">
                <a:latin typeface="Arial MT"/>
                <a:cs typeface="Arial MT"/>
              </a:rPr>
              <a:t>consumer </a:t>
            </a:r>
            <a:r>
              <a:rPr sz="2000" spc="-540" dirty="0">
                <a:latin typeface="Arial MT"/>
                <a:cs typeface="Arial MT"/>
              </a:rPr>
              <a:t> </a:t>
            </a:r>
            <a:r>
              <a:rPr sz="2000" dirty="0">
                <a:latin typeface="Arial MT"/>
                <a:cs typeface="Arial MT"/>
              </a:rPr>
              <a:t>income</a:t>
            </a:r>
            <a:endParaRPr sz="2000">
              <a:latin typeface="Arial MT"/>
              <a:cs typeface="Arial MT"/>
            </a:endParaRPr>
          </a:p>
          <a:p>
            <a:pPr marL="527685" marR="1115060" lvl="1" indent="-172720">
              <a:lnSpc>
                <a:spcPts val="2160"/>
              </a:lnSpc>
              <a:spcBef>
                <a:spcPts val="395"/>
              </a:spcBef>
              <a:buFont typeface="Wingdings"/>
              <a:buChar char=""/>
              <a:tabLst>
                <a:tab pos="528320" algn="l"/>
              </a:tabLst>
            </a:pPr>
            <a:r>
              <a:rPr sz="2000" dirty="0">
                <a:latin typeface="Arial MT"/>
                <a:cs typeface="Arial MT"/>
              </a:rPr>
              <a:t>Economic</a:t>
            </a:r>
            <a:r>
              <a:rPr sz="2000" spc="-95" dirty="0">
                <a:latin typeface="Arial MT"/>
                <a:cs typeface="Arial MT"/>
              </a:rPr>
              <a:t> </a:t>
            </a:r>
            <a:r>
              <a:rPr sz="2000" dirty="0">
                <a:latin typeface="Arial MT"/>
                <a:cs typeface="Arial MT"/>
              </a:rPr>
              <a:t>growth </a:t>
            </a:r>
            <a:r>
              <a:rPr sz="2000" spc="-540" dirty="0">
                <a:latin typeface="Arial MT"/>
                <a:cs typeface="Arial MT"/>
              </a:rPr>
              <a:t> </a:t>
            </a:r>
            <a:r>
              <a:rPr sz="2000" dirty="0">
                <a:latin typeface="Arial MT"/>
                <a:cs typeface="Arial MT"/>
              </a:rPr>
              <a:t>stimulation</a:t>
            </a:r>
            <a:endParaRPr sz="2000">
              <a:latin typeface="Arial MT"/>
              <a:cs typeface="Arial MT"/>
            </a:endParaRPr>
          </a:p>
          <a:p>
            <a:pPr marL="527685" lvl="1" indent="-172720">
              <a:lnSpc>
                <a:spcPts val="2280"/>
              </a:lnSpc>
              <a:spcBef>
                <a:spcPts val="125"/>
              </a:spcBef>
              <a:buFont typeface="Wingdings"/>
              <a:buChar char=""/>
              <a:tabLst>
                <a:tab pos="528320" algn="l"/>
              </a:tabLst>
            </a:pPr>
            <a:r>
              <a:rPr sz="2000" dirty="0">
                <a:latin typeface="Arial MT"/>
                <a:cs typeface="Arial MT"/>
              </a:rPr>
              <a:t>Lower</a:t>
            </a:r>
            <a:r>
              <a:rPr sz="2000" spc="-35" dirty="0">
                <a:latin typeface="Arial MT"/>
                <a:cs typeface="Arial MT"/>
              </a:rPr>
              <a:t> </a:t>
            </a:r>
            <a:r>
              <a:rPr sz="2000" dirty="0">
                <a:latin typeface="Arial MT"/>
                <a:cs typeface="Arial MT"/>
              </a:rPr>
              <a:t>prices</a:t>
            </a:r>
            <a:r>
              <a:rPr sz="2000" spc="-30" dirty="0">
                <a:latin typeface="Arial MT"/>
                <a:cs typeface="Arial MT"/>
              </a:rPr>
              <a:t> </a:t>
            </a:r>
            <a:r>
              <a:rPr sz="2000" dirty="0">
                <a:latin typeface="Arial MT"/>
                <a:cs typeface="Arial MT"/>
              </a:rPr>
              <a:t>for</a:t>
            </a:r>
            <a:r>
              <a:rPr sz="2000" spc="-40" dirty="0">
                <a:latin typeface="Arial MT"/>
                <a:cs typeface="Arial MT"/>
              </a:rPr>
              <a:t> </a:t>
            </a:r>
            <a:r>
              <a:rPr sz="2000" dirty="0">
                <a:latin typeface="Arial MT"/>
                <a:cs typeface="Arial MT"/>
              </a:rPr>
              <a:t>goods</a:t>
            </a:r>
            <a:r>
              <a:rPr sz="2000" spc="-30" dirty="0">
                <a:latin typeface="Arial MT"/>
                <a:cs typeface="Arial MT"/>
              </a:rPr>
              <a:t> </a:t>
            </a:r>
            <a:r>
              <a:rPr sz="2000" dirty="0">
                <a:latin typeface="Arial MT"/>
                <a:cs typeface="Arial MT"/>
              </a:rPr>
              <a:t>and</a:t>
            </a:r>
            <a:endParaRPr sz="2000">
              <a:latin typeface="Arial MT"/>
              <a:cs typeface="Arial MT"/>
            </a:endParaRPr>
          </a:p>
          <a:p>
            <a:pPr marL="527685">
              <a:lnSpc>
                <a:spcPts val="2280"/>
              </a:lnSpc>
            </a:pPr>
            <a:r>
              <a:rPr sz="2000" b="0" dirty="0">
                <a:solidFill>
                  <a:srgbClr val="000000"/>
                </a:solidFill>
                <a:latin typeface="Arial MT"/>
                <a:cs typeface="Arial MT"/>
              </a:rPr>
              <a:t>services</a:t>
            </a:r>
            <a:endParaRPr sz="2000">
              <a:latin typeface="Arial MT"/>
              <a:cs typeface="Arial MT"/>
            </a:endParaRPr>
          </a:p>
          <a:p>
            <a:pPr marL="527685" marR="72390" lvl="1" indent="-172720">
              <a:lnSpc>
                <a:spcPts val="2160"/>
              </a:lnSpc>
              <a:spcBef>
                <a:spcPts val="440"/>
              </a:spcBef>
              <a:buFont typeface="Wingdings"/>
              <a:buChar char=""/>
              <a:tabLst>
                <a:tab pos="528320" algn="l"/>
              </a:tabLst>
            </a:pPr>
            <a:r>
              <a:rPr sz="2000" dirty="0">
                <a:latin typeface="Arial MT"/>
                <a:cs typeface="Arial MT"/>
              </a:rPr>
              <a:t>Countries specialise in </a:t>
            </a:r>
            <a:r>
              <a:rPr sz="2000" spc="5" dirty="0">
                <a:latin typeface="Arial MT"/>
                <a:cs typeface="Arial MT"/>
              </a:rPr>
              <a:t> </a:t>
            </a:r>
            <a:r>
              <a:rPr sz="2000" dirty="0">
                <a:latin typeface="Arial MT"/>
                <a:cs typeface="Arial MT"/>
              </a:rPr>
              <a:t>production of goods and </a:t>
            </a:r>
            <a:r>
              <a:rPr sz="2000" spc="5" dirty="0">
                <a:latin typeface="Arial MT"/>
                <a:cs typeface="Arial MT"/>
              </a:rPr>
              <a:t> </a:t>
            </a:r>
            <a:r>
              <a:rPr sz="2000" dirty="0">
                <a:latin typeface="Arial MT"/>
                <a:cs typeface="Arial MT"/>
              </a:rPr>
              <a:t>services</a:t>
            </a:r>
            <a:r>
              <a:rPr sz="2000" spc="-50" dirty="0">
                <a:latin typeface="Arial MT"/>
                <a:cs typeface="Arial MT"/>
              </a:rPr>
              <a:t> </a:t>
            </a:r>
            <a:r>
              <a:rPr sz="2000" dirty="0">
                <a:latin typeface="Arial MT"/>
                <a:cs typeface="Arial MT"/>
              </a:rPr>
              <a:t>that</a:t>
            </a:r>
            <a:r>
              <a:rPr sz="2000" spc="-40" dirty="0">
                <a:latin typeface="Arial MT"/>
                <a:cs typeface="Arial MT"/>
              </a:rPr>
              <a:t> </a:t>
            </a:r>
            <a:r>
              <a:rPr sz="2000" dirty="0">
                <a:latin typeface="Arial MT"/>
                <a:cs typeface="Arial MT"/>
              </a:rPr>
              <a:t>are</a:t>
            </a:r>
            <a:r>
              <a:rPr sz="2000" spc="-30" dirty="0">
                <a:latin typeface="Arial MT"/>
                <a:cs typeface="Arial MT"/>
              </a:rPr>
              <a:t> </a:t>
            </a:r>
            <a:r>
              <a:rPr sz="2000" dirty="0">
                <a:latin typeface="Arial MT"/>
                <a:cs typeface="Arial MT"/>
              </a:rPr>
              <a:t>produced </a:t>
            </a:r>
            <a:r>
              <a:rPr sz="2000" spc="-540" dirty="0">
                <a:latin typeface="Arial MT"/>
                <a:cs typeface="Arial MT"/>
              </a:rPr>
              <a:t> </a:t>
            </a:r>
            <a:r>
              <a:rPr sz="2000" dirty="0">
                <a:latin typeface="Arial MT"/>
                <a:cs typeface="Arial MT"/>
              </a:rPr>
              <a:t>most</a:t>
            </a:r>
            <a:r>
              <a:rPr sz="2000" spc="-40" dirty="0">
                <a:latin typeface="Arial MT"/>
                <a:cs typeface="Arial MT"/>
              </a:rPr>
              <a:t> </a:t>
            </a:r>
            <a:r>
              <a:rPr sz="2000" spc="-5" dirty="0">
                <a:latin typeface="Arial MT"/>
                <a:cs typeface="Arial MT"/>
              </a:rPr>
              <a:t>efficiently</a:t>
            </a:r>
            <a:endParaRPr sz="2000">
              <a:latin typeface="Arial MT"/>
              <a:cs typeface="Arial MT"/>
            </a:endParaRPr>
          </a:p>
        </p:txBody>
      </p:sp>
      <p:sp>
        <p:nvSpPr>
          <p:cNvPr id="4" name="object 4"/>
          <p:cNvSpPr txBox="1"/>
          <p:nvPr/>
        </p:nvSpPr>
        <p:spPr>
          <a:xfrm>
            <a:off x="4500117" y="1791496"/>
            <a:ext cx="4023360" cy="2214245"/>
          </a:xfrm>
          <a:prstGeom prst="rect">
            <a:avLst/>
          </a:prstGeom>
        </p:spPr>
        <p:txBody>
          <a:bodyPr vert="horz" wrap="square" lIns="0" tIns="35560" rIns="0" bIns="0" rtlCol="0">
            <a:spAutoFit/>
          </a:bodyPr>
          <a:lstStyle/>
          <a:p>
            <a:pPr marL="299085" indent="-287020">
              <a:lnSpc>
                <a:spcPct val="100000"/>
              </a:lnSpc>
              <a:spcBef>
                <a:spcPts val="280"/>
              </a:spcBef>
              <a:buFont typeface="Wingdings"/>
              <a:buChar char=""/>
              <a:tabLst>
                <a:tab pos="299085" algn="l"/>
                <a:tab pos="299720" algn="l"/>
              </a:tabLst>
            </a:pPr>
            <a:r>
              <a:rPr sz="2400" b="1" spc="-5" dirty="0">
                <a:solidFill>
                  <a:srgbClr val="CC0000"/>
                </a:solidFill>
                <a:latin typeface="Arial"/>
                <a:cs typeface="Arial"/>
              </a:rPr>
              <a:t>Con</a:t>
            </a:r>
            <a:endParaRPr sz="2400">
              <a:latin typeface="Arial"/>
              <a:cs typeface="Arial"/>
            </a:endParaRPr>
          </a:p>
          <a:p>
            <a:pPr marL="527685" marR="125730" lvl="1" indent="-172720">
              <a:lnSpc>
                <a:spcPct val="90100"/>
              </a:lnSpc>
              <a:spcBef>
                <a:spcPts val="400"/>
              </a:spcBef>
              <a:buFont typeface="Wingdings"/>
              <a:buChar char=""/>
              <a:tabLst>
                <a:tab pos="528320" algn="l"/>
              </a:tabLst>
            </a:pPr>
            <a:r>
              <a:rPr sz="2000" dirty="0">
                <a:latin typeface="Arial MT"/>
                <a:cs typeface="Arial MT"/>
              </a:rPr>
              <a:t>Companies</a:t>
            </a:r>
            <a:r>
              <a:rPr sz="2000" spc="-40" dirty="0">
                <a:latin typeface="Arial MT"/>
                <a:cs typeface="Arial MT"/>
              </a:rPr>
              <a:t> </a:t>
            </a:r>
            <a:r>
              <a:rPr sz="2000" dirty="0">
                <a:latin typeface="Arial MT"/>
                <a:cs typeface="Arial MT"/>
              </a:rPr>
              <a:t>move</a:t>
            </a:r>
            <a:r>
              <a:rPr sz="2000" spc="-30" dirty="0">
                <a:latin typeface="Arial MT"/>
                <a:cs typeface="Arial MT"/>
              </a:rPr>
              <a:t> </a:t>
            </a:r>
            <a:r>
              <a:rPr sz="2000" dirty="0">
                <a:latin typeface="Arial MT"/>
                <a:cs typeface="Arial MT"/>
              </a:rPr>
              <a:t>to</a:t>
            </a:r>
            <a:r>
              <a:rPr sz="2000" spc="-35" dirty="0">
                <a:latin typeface="Arial MT"/>
                <a:cs typeface="Arial MT"/>
              </a:rPr>
              <a:t> </a:t>
            </a:r>
            <a:r>
              <a:rPr sz="2000" dirty="0">
                <a:latin typeface="Arial MT"/>
                <a:cs typeface="Arial MT"/>
              </a:rPr>
              <a:t>countries </a:t>
            </a:r>
            <a:r>
              <a:rPr sz="2000" spc="-540" dirty="0">
                <a:latin typeface="Arial MT"/>
                <a:cs typeface="Arial MT"/>
              </a:rPr>
              <a:t> </a:t>
            </a:r>
            <a:r>
              <a:rPr sz="2000" dirty="0">
                <a:latin typeface="Arial MT"/>
                <a:cs typeface="Arial MT"/>
              </a:rPr>
              <a:t>with </a:t>
            </a:r>
            <a:r>
              <a:rPr sz="2000" spc="-5" dirty="0">
                <a:latin typeface="Arial MT"/>
                <a:cs typeface="Arial MT"/>
              </a:rPr>
              <a:t>fewer </a:t>
            </a:r>
            <a:r>
              <a:rPr sz="2000" dirty="0">
                <a:latin typeface="Arial MT"/>
                <a:cs typeface="Arial MT"/>
              </a:rPr>
              <a:t>labour and </a:t>
            </a:r>
            <a:r>
              <a:rPr sz="2000" spc="5" dirty="0">
                <a:latin typeface="Arial MT"/>
                <a:cs typeface="Arial MT"/>
              </a:rPr>
              <a:t> </a:t>
            </a:r>
            <a:r>
              <a:rPr sz="2000" dirty="0">
                <a:latin typeface="Arial MT"/>
                <a:cs typeface="Arial MT"/>
              </a:rPr>
              <a:t>environment</a:t>
            </a:r>
            <a:r>
              <a:rPr sz="2000" spc="-55" dirty="0">
                <a:latin typeface="Arial MT"/>
                <a:cs typeface="Arial MT"/>
              </a:rPr>
              <a:t> </a:t>
            </a:r>
            <a:r>
              <a:rPr sz="2000" dirty="0">
                <a:latin typeface="Arial MT"/>
                <a:cs typeface="Arial MT"/>
              </a:rPr>
              <a:t>regulations</a:t>
            </a:r>
            <a:endParaRPr sz="2000">
              <a:latin typeface="Arial MT"/>
              <a:cs typeface="Arial MT"/>
            </a:endParaRPr>
          </a:p>
          <a:p>
            <a:pPr marL="527685" marR="5080" lvl="1" indent="-172720">
              <a:lnSpc>
                <a:spcPts val="2160"/>
              </a:lnSpc>
              <a:spcBef>
                <a:spcPts val="440"/>
              </a:spcBef>
              <a:buFont typeface="Wingdings"/>
              <a:buChar char=""/>
              <a:tabLst>
                <a:tab pos="528320" algn="l"/>
              </a:tabLst>
            </a:pPr>
            <a:r>
              <a:rPr sz="2000" dirty="0">
                <a:latin typeface="Arial MT"/>
                <a:cs typeface="Arial MT"/>
              </a:rPr>
              <a:t>Destroys</a:t>
            </a:r>
            <a:r>
              <a:rPr sz="2000" spc="-65" dirty="0">
                <a:latin typeface="Arial MT"/>
                <a:cs typeface="Arial MT"/>
              </a:rPr>
              <a:t> </a:t>
            </a:r>
            <a:r>
              <a:rPr sz="2000" dirty="0">
                <a:latin typeface="Arial MT"/>
                <a:cs typeface="Arial MT"/>
              </a:rPr>
              <a:t>manufacturing</a:t>
            </a:r>
            <a:r>
              <a:rPr sz="2000" spc="-60" dirty="0">
                <a:latin typeface="Arial MT"/>
                <a:cs typeface="Arial MT"/>
              </a:rPr>
              <a:t> </a:t>
            </a:r>
            <a:r>
              <a:rPr sz="2000" dirty="0">
                <a:latin typeface="Arial MT"/>
                <a:cs typeface="Arial MT"/>
              </a:rPr>
              <a:t>jobs</a:t>
            </a:r>
            <a:r>
              <a:rPr sz="2000" spc="-35" dirty="0">
                <a:latin typeface="Arial MT"/>
                <a:cs typeface="Arial MT"/>
              </a:rPr>
              <a:t> </a:t>
            </a:r>
            <a:r>
              <a:rPr sz="2000" dirty="0">
                <a:latin typeface="Arial MT"/>
                <a:cs typeface="Arial MT"/>
              </a:rPr>
              <a:t>in </a:t>
            </a:r>
            <a:r>
              <a:rPr sz="2000" spc="-540" dirty="0">
                <a:latin typeface="Arial MT"/>
                <a:cs typeface="Arial MT"/>
              </a:rPr>
              <a:t> </a:t>
            </a:r>
            <a:r>
              <a:rPr sz="2000" dirty="0">
                <a:latin typeface="Arial MT"/>
                <a:cs typeface="Arial MT"/>
              </a:rPr>
              <a:t>wealthy</a:t>
            </a:r>
            <a:r>
              <a:rPr sz="2000" spc="-35" dirty="0">
                <a:latin typeface="Arial MT"/>
                <a:cs typeface="Arial MT"/>
              </a:rPr>
              <a:t> </a:t>
            </a:r>
            <a:r>
              <a:rPr sz="2000" dirty="0">
                <a:latin typeface="Arial MT"/>
                <a:cs typeface="Arial MT"/>
              </a:rPr>
              <a:t>advanced</a:t>
            </a:r>
            <a:r>
              <a:rPr sz="2000" spc="-30" dirty="0">
                <a:latin typeface="Arial MT"/>
                <a:cs typeface="Arial MT"/>
              </a:rPr>
              <a:t> </a:t>
            </a:r>
            <a:r>
              <a:rPr sz="2000" dirty="0">
                <a:latin typeface="Arial MT"/>
                <a:cs typeface="Arial MT"/>
              </a:rPr>
              <a:t>countries</a:t>
            </a:r>
            <a:endParaRPr sz="2000">
              <a:latin typeface="Arial MT"/>
              <a:cs typeface="Arial MT"/>
            </a:endParaRPr>
          </a:p>
          <a:p>
            <a:pPr marL="527685" lvl="1" indent="-172720">
              <a:lnSpc>
                <a:spcPct val="100000"/>
              </a:lnSpc>
              <a:spcBef>
                <a:spcPts val="125"/>
              </a:spcBef>
              <a:buFont typeface="Wingdings"/>
              <a:buChar char=""/>
              <a:tabLst>
                <a:tab pos="528320" algn="l"/>
              </a:tabLst>
            </a:pPr>
            <a:r>
              <a:rPr sz="2000" dirty="0">
                <a:latin typeface="Arial MT"/>
                <a:cs typeface="Arial MT"/>
              </a:rPr>
              <a:t>Loss</a:t>
            </a:r>
            <a:r>
              <a:rPr sz="2000" spc="-40" dirty="0">
                <a:latin typeface="Arial MT"/>
                <a:cs typeface="Arial MT"/>
              </a:rPr>
              <a:t> </a:t>
            </a:r>
            <a:r>
              <a:rPr sz="2000" dirty="0">
                <a:latin typeface="Arial MT"/>
                <a:cs typeface="Arial MT"/>
              </a:rPr>
              <a:t>of</a:t>
            </a:r>
            <a:r>
              <a:rPr sz="2000" spc="-40" dirty="0">
                <a:latin typeface="Arial MT"/>
                <a:cs typeface="Arial MT"/>
              </a:rPr>
              <a:t> </a:t>
            </a:r>
            <a:r>
              <a:rPr sz="2000" dirty="0">
                <a:latin typeface="Arial MT"/>
                <a:cs typeface="Arial MT"/>
              </a:rPr>
              <a:t>sovereignty</a:t>
            </a:r>
            <a:endParaRPr sz="2000">
              <a:latin typeface="Arial MT"/>
              <a:cs typeface="Arial M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739" y="442976"/>
            <a:ext cx="6985000" cy="574040"/>
          </a:xfrm>
          <a:prstGeom prst="rect">
            <a:avLst/>
          </a:prstGeom>
        </p:spPr>
        <p:txBody>
          <a:bodyPr vert="horz" wrap="square" lIns="0" tIns="12700" rIns="0" bIns="0" rtlCol="0">
            <a:spAutoFit/>
          </a:bodyPr>
          <a:lstStyle/>
          <a:p>
            <a:pPr marL="12700">
              <a:lnSpc>
                <a:spcPct val="100000"/>
              </a:lnSpc>
              <a:spcBef>
                <a:spcPts val="100"/>
              </a:spcBef>
            </a:pPr>
            <a:r>
              <a:rPr sz="3600" dirty="0"/>
              <a:t>Social</a:t>
            </a:r>
            <a:r>
              <a:rPr sz="3600" spc="-15" dirty="0"/>
              <a:t> </a:t>
            </a:r>
            <a:r>
              <a:rPr sz="3600" spc="-5" dirty="0"/>
              <a:t>Responsibilities</a:t>
            </a:r>
            <a:r>
              <a:rPr sz="3600" spc="-10" dirty="0"/>
              <a:t> </a:t>
            </a:r>
            <a:r>
              <a:rPr sz="3600" dirty="0"/>
              <a:t>of</a:t>
            </a:r>
            <a:r>
              <a:rPr sz="3600" spc="-15" dirty="0"/>
              <a:t> </a:t>
            </a:r>
            <a:r>
              <a:rPr sz="3600" dirty="0"/>
              <a:t>MNCs</a:t>
            </a:r>
            <a:endParaRPr sz="3600"/>
          </a:p>
        </p:txBody>
      </p:sp>
      <p:sp>
        <p:nvSpPr>
          <p:cNvPr id="3" name="object 3"/>
          <p:cNvSpPr txBox="1"/>
          <p:nvPr/>
        </p:nvSpPr>
        <p:spPr>
          <a:xfrm>
            <a:off x="186639" y="1552397"/>
            <a:ext cx="8660130" cy="4472940"/>
          </a:xfrm>
          <a:prstGeom prst="rect">
            <a:avLst/>
          </a:prstGeom>
        </p:spPr>
        <p:txBody>
          <a:bodyPr vert="horz" wrap="square" lIns="0" tIns="12700" rIns="0" bIns="0" rtlCol="0">
            <a:spAutoFit/>
          </a:bodyPr>
          <a:lstStyle/>
          <a:p>
            <a:pPr marL="12700">
              <a:lnSpc>
                <a:spcPts val="2595"/>
              </a:lnSpc>
              <a:spcBef>
                <a:spcPts val="100"/>
              </a:spcBef>
            </a:pPr>
            <a:r>
              <a:rPr sz="2400" b="1" spc="-5" dirty="0">
                <a:solidFill>
                  <a:srgbClr val="252525"/>
                </a:solidFill>
                <a:latin typeface="Arial"/>
                <a:cs typeface="Arial"/>
              </a:rPr>
              <a:t>Arguments</a:t>
            </a:r>
            <a:r>
              <a:rPr sz="2400" b="1" spc="5" dirty="0">
                <a:solidFill>
                  <a:srgbClr val="252525"/>
                </a:solidFill>
                <a:latin typeface="Arial"/>
                <a:cs typeface="Arial"/>
              </a:rPr>
              <a:t> </a:t>
            </a:r>
            <a:r>
              <a:rPr sz="2400" b="1" dirty="0">
                <a:solidFill>
                  <a:srgbClr val="252525"/>
                </a:solidFill>
                <a:latin typeface="Arial"/>
                <a:cs typeface="Arial"/>
              </a:rPr>
              <a:t>that</a:t>
            </a:r>
            <a:r>
              <a:rPr sz="2400" b="1" spc="5" dirty="0">
                <a:solidFill>
                  <a:srgbClr val="252525"/>
                </a:solidFill>
                <a:latin typeface="Arial"/>
                <a:cs typeface="Arial"/>
              </a:rPr>
              <a:t> </a:t>
            </a:r>
            <a:r>
              <a:rPr sz="2400" b="1" spc="-5" dirty="0">
                <a:solidFill>
                  <a:srgbClr val="252525"/>
                </a:solidFill>
                <a:latin typeface="Arial"/>
                <a:cs typeface="Arial"/>
              </a:rPr>
              <a:t>MNCs</a:t>
            </a:r>
            <a:r>
              <a:rPr sz="2400" b="1" spc="10" dirty="0">
                <a:solidFill>
                  <a:srgbClr val="252525"/>
                </a:solidFill>
                <a:latin typeface="Arial"/>
                <a:cs typeface="Arial"/>
              </a:rPr>
              <a:t> </a:t>
            </a:r>
            <a:r>
              <a:rPr sz="2400" b="1" spc="-5" dirty="0">
                <a:solidFill>
                  <a:srgbClr val="252525"/>
                </a:solidFill>
                <a:latin typeface="Arial"/>
                <a:cs typeface="Arial"/>
              </a:rPr>
              <a:t>should not</a:t>
            </a:r>
            <a:r>
              <a:rPr sz="2400" b="1" spc="-15" dirty="0">
                <a:solidFill>
                  <a:srgbClr val="252525"/>
                </a:solidFill>
                <a:latin typeface="Arial"/>
                <a:cs typeface="Arial"/>
              </a:rPr>
              <a:t> </a:t>
            </a:r>
            <a:r>
              <a:rPr sz="2400" b="1" spc="-5" dirty="0">
                <a:solidFill>
                  <a:srgbClr val="252525"/>
                </a:solidFill>
                <a:latin typeface="Arial"/>
                <a:cs typeface="Arial"/>
              </a:rPr>
              <a:t>focused</a:t>
            </a:r>
            <a:r>
              <a:rPr sz="2400" b="1" spc="5" dirty="0">
                <a:solidFill>
                  <a:srgbClr val="252525"/>
                </a:solidFill>
                <a:latin typeface="Arial"/>
                <a:cs typeface="Arial"/>
              </a:rPr>
              <a:t> </a:t>
            </a:r>
            <a:r>
              <a:rPr sz="2400" b="1" dirty="0">
                <a:solidFill>
                  <a:srgbClr val="252525"/>
                </a:solidFill>
                <a:latin typeface="Arial"/>
                <a:cs typeface="Arial"/>
              </a:rPr>
              <a:t>on</a:t>
            </a:r>
            <a:r>
              <a:rPr sz="2400" b="1" spc="-10" dirty="0">
                <a:solidFill>
                  <a:srgbClr val="252525"/>
                </a:solidFill>
                <a:latin typeface="Arial"/>
                <a:cs typeface="Arial"/>
              </a:rPr>
              <a:t> </a:t>
            </a:r>
            <a:r>
              <a:rPr sz="2400" b="1" spc="-5" dirty="0">
                <a:solidFill>
                  <a:srgbClr val="252525"/>
                </a:solidFill>
                <a:latin typeface="Arial"/>
                <a:cs typeface="Arial"/>
              </a:rPr>
              <a:t>Social</a:t>
            </a:r>
            <a:endParaRPr sz="2400">
              <a:latin typeface="Arial"/>
              <a:cs typeface="Arial"/>
            </a:endParaRPr>
          </a:p>
          <a:p>
            <a:pPr marL="184785">
              <a:lnSpc>
                <a:spcPts val="2595"/>
              </a:lnSpc>
            </a:pPr>
            <a:r>
              <a:rPr sz="2400" b="1" dirty="0">
                <a:solidFill>
                  <a:srgbClr val="252525"/>
                </a:solidFill>
                <a:latin typeface="Arial"/>
                <a:cs typeface="Arial"/>
              </a:rPr>
              <a:t>Responsibilities</a:t>
            </a:r>
            <a:r>
              <a:rPr sz="2400" b="1" spc="-65" dirty="0">
                <a:solidFill>
                  <a:srgbClr val="252525"/>
                </a:solidFill>
                <a:latin typeface="Arial"/>
                <a:cs typeface="Arial"/>
              </a:rPr>
              <a:t> </a:t>
            </a:r>
            <a:r>
              <a:rPr sz="2400" b="1" spc="-5" dirty="0">
                <a:solidFill>
                  <a:srgbClr val="252525"/>
                </a:solidFill>
                <a:latin typeface="Arial"/>
                <a:cs typeface="Arial"/>
              </a:rPr>
              <a:t>are</a:t>
            </a:r>
            <a:r>
              <a:rPr sz="2400" spc="-5" dirty="0">
                <a:solidFill>
                  <a:srgbClr val="252525"/>
                </a:solidFill>
                <a:latin typeface="Arial MT"/>
                <a:cs typeface="Arial MT"/>
              </a:rPr>
              <a:t>:</a:t>
            </a:r>
            <a:endParaRPr sz="2400">
              <a:latin typeface="Arial MT"/>
              <a:cs typeface="Arial MT"/>
            </a:endParaRPr>
          </a:p>
          <a:p>
            <a:pPr>
              <a:lnSpc>
                <a:spcPct val="100000"/>
              </a:lnSpc>
              <a:spcBef>
                <a:spcPts val="30"/>
              </a:spcBef>
            </a:pPr>
            <a:endParaRPr sz="2950">
              <a:latin typeface="Arial MT"/>
              <a:cs typeface="Arial MT"/>
            </a:endParaRPr>
          </a:p>
          <a:p>
            <a:pPr marL="184785" indent="-172720">
              <a:lnSpc>
                <a:spcPct val="100000"/>
              </a:lnSpc>
              <a:spcBef>
                <a:spcPts val="5"/>
              </a:spcBef>
              <a:buSzPct val="90000"/>
              <a:buFont typeface="Wingdings"/>
              <a:buChar char=""/>
              <a:tabLst>
                <a:tab pos="185420" algn="l"/>
              </a:tabLst>
            </a:pPr>
            <a:r>
              <a:rPr sz="2000" dirty="0">
                <a:solidFill>
                  <a:srgbClr val="252525"/>
                </a:solidFill>
                <a:latin typeface="Arial MT"/>
                <a:cs typeface="Arial MT"/>
              </a:rPr>
              <a:t>Firms’</a:t>
            </a:r>
            <a:r>
              <a:rPr sz="2000" spc="-90" dirty="0">
                <a:solidFill>
                  <a:srgbClr val="252525"/>
                </a:solidFill>
                <a:latin typeface="Arial MT"/>
                <a:cs typeface="Arial MT"/>
              </a:rPr>
              <a:t> </a:t>
            </a:r>
            <a:r>
              <a:rPr sz="2000" spc="-5" dirty="0">
                <a:solidFill>
                  <a:srgbClr val="252525"/>
                </a:solidFill>
                <a:latin typeface="Arial MT"/>
                <a:cs typeface="Arial MT"/>
              </a:rPr>
              <a:t>only </a:t>
            </a:r>
            <a:r>
              <a:rPr sz="2000" dirty="0">
                <a:solidFill>
                  <a:srgbClr val="252525"/>
                </a:solidFill>
                <a:latin typeface="Arial MT"/>
                <a:cs typeface="Arial MT"/>
              </a:rPr>
              <a:t>social</a:t>
            </a:r>
            <a:r>
              <a:rPr sz="2000" spc="-15" dirty="0">
                <a:solidFill>
                  <a:srgbClr val="252525"/>
                </a:solidFill>
                <a:latin typeface="Arial MT"/>
                <a:cs typeface="Arial MT"/>
              </a:rPr>
              <a:t> </a:t>
            </a:r>
            <a:r>
              <a:rPr sz="2000" spc="-5" dirty="0">
                <a:solidFill>
                  <a:srgbClr val="252525"/>
                </a:solidFill>
                <a:latin typeface="Arial MT"/>
                <a:cs typeface="Arial MT"/>
              </a:rPr>
              <a:t>responsibility</a:t>
            </a:r>
            <a:r>
              <a:rPr sz="2000" spc="-30" dirty="0">
                <a:solidFill>
                  <a:srgbClr val="252525"/>
                </a:solidFill>
                <a:latin typeface="Arial MT"/>
                <a:cs typeface="Arial MT"/>
              </a:rPr>
              <a:t> </a:t>
            </a:r>
            <a:r>
              <a:rPr sz="2000" spc="-5" dirty="0">
                <a:solidFill>
                  <a:srgbClr val="252525"/>
                </a:solidFill>
                <a:latin typeface="Arial MT"/>
                <a:cs typeface="Arial MT"/>
              </a:rPr>
              <a:t>is</a:t>
            </a:r>
            <a:r>
              <a:rPr sz="2000" spc="5" dirty="0">
                <a:solidFill>
                  <a:srgbClr val="252525"/>
                </a:solidFill>
                <a:latin typeface="Arial MT"/>
                <a:cs typeface="Arial MT"/>
              </a:rPr>
              <a:t> </a:t>
            </a:r>
            <a:r>
              <a:rPr sz="2000" dirty="0">
                <a:solidFill>
                  <a:srgbClr val="252525"/>
                </a:solidFill>
                <a:latin typeface="Arial MT"/>
                <a:cs typeface="Arial MT"/>
              </a:rPr>
              <a:t>to</a:t>
            </a:r>
            <a:r>
              <a:rPr sz="2000" spc="-15" dirty="0">
                <a:solidFill>
                  <a:srgbClr val="252525"/>
                </a:solidFill>
                <a:latin typeface="Arial MT"/>
                <a:cs typeface="Arial MT"/>
              </a:rPr>
              <a:t> </a:t>
            </a:r>
            <a:r>
              <a:rPr sz="2000" dirty="0">
                <a:solidFill>
                  <a:srgbClr val="252525"/>
                </a:solidFill>
                <a:latin typeface="Arial MT"/>
                <a:cs typeface="Arial MT"/>
              </a:rPr>
              <a:t>pursue</a:t>
            </a:r>
            <a:r>
              <a:rPr sz="2000" spc="-25" dirty="0">
                <a:solidFill>
                  <a:srgbClr val="252525"/>
                </a:solidFill>
                <a:latin typeface="Arial MT"/>
                <a:cs typeface="Arial MT"/>
              </a:rPr>
              <a:t> </a:t>
            </a:r>
            <a:r>
              <a:rPr sz="2000" spc="-5" dirty="0">
                <a:solidFill>
                  <a:srgbClr val="252525"/>
                </a:solidFill>
                <a:latin typeface="Arial MT"/>
                <a:cs typeface="Arial MT"/>
              </a:rPr>
              <a:t>profit</a:t>
            </a:r>
            <a:r>
              <a:rPr sz="2000" spc="-35" dirty="0">
                <a:solidFill>
                  <a:srgbClr val="252525"/>
                </a:solidFill>
                <a:latin typeface="Arial MT"/>
                <a:cs typeface="Arial MT"/>
              </a:rPr>
              <a:t> </a:t>
            </a:r>
            <a:r>
              <a:rPr sz="2000" dirty="0">
                <a:solidFill>
                  <a:srgbClr val="252525"/>
                </a:solidFill>
                <a:latin typeface="Arial MT"/>
                <a:cs typeface="Arial MT"/>
              </a:rPr>
              <a:t>(Friedman,</a:t>
            </a:r>
            <a:r>
              <a:rPr sz="2000" spc="-40" dirty="0">
                <a:solidFill>
                  <a:srgbClr val="252525"/>
                </a:solidFill>
                <a:latin typeface="Arial MT"/>
                <a:cs typeface="Arial MT"/>
              </a:rPr>
              <a:t> </a:t>
            </a:r>
            <a:r>
              <a:rPr sz="2000" dirty="0">
                <a:solidFill>
                  <a:srgbClr val="252525"/>
                </a:solidFill>
                <a:latin typeface="Arial MT"/>
                <a:cs typeface="Arial MT"/>
              </a:rPr>
              <a:t>1970)</a:t>
            </a:r>
            <a:endParaRPr sz="2000">
              <a:latin typeface="Arial MT"/>
              <a:cs typeface="Arial MT"/>
            </a:endParaRPr>
          </a:p>
          <a:p>
            <a:pPr>
              <a:lnSpc>
                <a:spcPct val="100000"/>
              </a:lnSpc>
              <a:spcBef>
                <a:spcPts val="5"/>
              </a:spcBef>
              <a:buClr>
                <a:srgbClr val="252525"/>
              </a:buClr>
              <a:buFont typeface="Wingdings"/>
              <a:buChar char=""/>
            </a:pPr>
            <a:endParaRPr sz="3050">
              <a:latin typeface="Arial MT"/>
              <a:cs typeface="Arial MT"/>
            </a:endParaRPr>
          </a:p>
          <a:p>
            <a:pPr marL="184785" marR="5080" indent="-172720">
              <a:lnSpc>
                <a:spcPts val="1920"/>
              </a:lnSpc>
              <a:buSzPct val="90000"/>
              <a:buFont typeface="Wingdings"/>
              <a:buChar char=""/>
              <a:tabLst>
                <a:tab pos="185420" algn="l"/>
              </a:tabLst>
            </a:pPr>
            <a:r>
              <a:rPr sz="2000" dirty="0">
                <a:solidFill>
                  <a:srgbClr val="252525"/>
                </a:solidFill>
                <a:latin typeface="Arial MT"/>
                <a:cs typeface="Arial MT"/>
              </a:rPr>
              <a:t>If</a:t>
            </a:r>
            <a:r>
              <a:rPr sz="2000" spc="-30" dirty="0">
                <a:solidFill>
                  <a:srgbClr val="252525"/>
                </a:solidFill>
                <a:latin typeface="Arial MT"/>
                <a:cs typeface="Arial MT"/>
              </a:rPr>
              <a:t> </a:t>
            </a:r>
            <a:r>
              <a:rPr sz="2000" dirty="0">
                <a:solidFill>
                  <a:srgbClr val="252525"/>
                </a:solidFill>
                <a:latin typeface="Arial MT"/>
                <a:cs typeface="Arial MT"/>
              </a:rPr>
              <a:t>we</a:t>
            </a:r>
            <a:r>
              <a:rPr sz="2000" spc="5" dirty="0">
                <a:solidFill>
                  <a:srgbClr val="252525"/>
                </a:solidFill>
                <a:latin typeface="Arial MT"/>
                <a:cs typeface="Arial MT"/>
              </a:rPr>
              <a:t> </a:t>
            </a:r>
            <a:r>
              <a:rPr sz="2000" dirty="0">
                <a:solidFill>
                  <a:srgbClr val="252525"/>
                </a:solidFill>
                <a:latin typeface="Arial MT"/>
                <a:cs typeface="Arial MT"/>
              </a:rPr>
              <a:t>make</a:t>
            </a:r>
            <a:r>
              <a:rPr sz="2000" spc="-20" dirty="0">
                <a:solidFill>
                  <a:srgbClr val="252525"/>
                </a:solidFill>
                <a:latin typeface="Arial MT"/>
                <a:cs typeface="Arial MT"/>
              </a:rPr>
              <a:t> </a:t>
            </a:r>
            <a:r>
              <a:rPr sz="2000" dirty="0">
                <a:solidFill>
                  <a:srgbClr val="252525"/>
                </a:solidFill>
                <a:latin typeface="Arial MT"/>
                <a:cs typeface="Arial MT"/>
              </a:rPr>
              <a:t>firms</a:t>
            </a:r>
            <a:r>
              <a:rPr sz="2000" spc="-20" dirty="0">
                <a:solidFill>
                  <a:srgbClr val="252525"/>
                </a:solidFill>
                <a:latin typeface="Arial MT"/>
                <a:cs typeface="Arial MT"/>
              </a:rPr>
              <a:t> </a:t>
            </a:r>
            <a:r>
              <a:rPr sz="2000" dirty="0">
                <a:solidFill>
                  <a:srgbClr val="252525"/>
                </a:solidFill>
                <a:latin typeface="Arial MT"/>
                <a:cs typeface="Arial MT"/>
              </a:rPr>
              <a:t>socially</a:t>
            </a:r>
            <a:r>
              <a:rPr sz="2000" spc="-10" dirty="0">
                <a:solidFill>
                  <a:srgbClr val="252525"/>
                </a:solidFill>
                <a:latin typeface="Arial MT"/>
                <a:cs typeface="Arial MT"/>
              </a:rPr>
              <a:t> </a:t>
            </a:r>
            <a:r>
              <a:rPr sz="2000" dirty="0">
                <a:solidFill>
                  <a:srgbClr val="252525"/>
                </a:solidFill>
                <a:latin typeface="Arial MT"/>
                <a:cs typeface="Arial MT"/>
              </a:rPr>
              <a:t>responsible,</a:t>
            </a:r>
            <a:r>
              <a:rPr sz="2000" spc="-40" dirty="0">
                <a:solidFill>
                  <a:srgbClr val="252525"/>
                </a:solidFill>
                <a:latin typeface="Arial MT"/>
                <a:cs typeface="Arial MT"/>
              </a:rPr>
              <a:t> </a:t>
            </a:r>
            <a:r>
              <a:rPr sz="2000" dirty="0">
                <a:solidFill>
                  <a:srgbClr val="252525"/>
                </a:solidFill>
                <a:latin typeface="Arial MT"/>
                <a:cs typeface="Arial MT"/>
              </a:rPr>
              <a:t>it</a:t>
            </a:r>
            <a:r>
              <a:rPr sz="2000" spc="-10" dirty="0">
                <a:solidFill>
                  <a:srgbClr val="252525"/>
                </a:solidFill>
                <a:latin typeface="Arial MT"/>
                <a:cs typeface="Arial MT"/>
              </a:rPr>
              <a:t> </a:t>
            </a:r>
            <a:r>
              <a:rPr sz="2000" dirty="0">
                <a:solidFill>
                  <a:srgbClr val="252525"/>
                </a:solidFill>
                <a:latin typeface="Arial MT"/>
                <a:cs typeface="Arial MT"/>
              </a:rPr>
              <a:t>would</a:t>
            </a:r>
            <a:r>
              <a:rPr sz="2000" spc="-15" dirty="0">
                <a:solidFill>
                  <a:srgbClr val="252525"/>
                </a:solidFill>
                <a:latin typeface="Arial MT"/>
                <a:cs typeface="Arial MT"/>
              </a:rPr>
              <a:t> </a:t>
            </a:r>
            <a:r>
              <a:rPr sz="2000" dirty="0">
                <a:solidFill>
                  <a:srgbClr val="252525"/>
                </a:solidFill>
                <a:latin typeface="Arial MT"/>
                <a:cs typeface="Arial MT"/>
              </a:rPr>
              <a:t>be</a:t>
            </a:r>
            <a:r>
              <a:rPr sz="2000" spc="5" dirty="0">
                <a:solidFill>
                  <a:srgbClr val="252525"/>
                </a:solidFill>
                <a:latin typeface="Arial MT"/>
                <a:cs typeface="Arial MT"/>
              </a:rPr>
              <a:t> </a:t>
            </a:r>
            <a:r>
              <a:rPr sz="2000" dirty="0">
                <a:solidFill>
                  <a:srgbClr val="252525"/>
                </a:solidFill>
                <a:latin typeface="Arial MT"/>
                <a:cs typeface="Arial MT"/>
              </a:rPr>
              <a:t>bad</a:t>
            </a:r>
            <a:r>
              <a:rPr sz="2000" spc="-20" dirty="0">
                <a:solidFill>
                  <a:srgbClr val="252525"/>
                </a:solidFill>
                <a:latin typeface="Arial MT"/>
                <a:cs typeface="Arial MT"/>
              </a:rPr>
              <a:t> </a:t>
            </a:r>
            <a:r>
              <a:rPr sz="2000" dirty="0">
                <a:solidFill>
                  <a:srgbClr val="252525"/>
                </a:solidFill>
                <a:latin typeface="Arial MT"/>
                <a:cs typeface="Arial MT"/>
              </a:rPr>
              <a:t>for</a:t>
            </a:r>
            <a:r>
              <a:rPr sz="2000" spc="-10" dirty="0">
                <a:solidFill>
                  <a:srgbClr val="252525"/>
                </a:solidFill>
                <a:latin typeface="Arial MT"/>
                <a:cs typeface="Arial MT"/>
              </a:rPr>
              <a:t> </a:t>
            </a:r>
            <a:r>
              <a:rPr sz="2000" dirty="0">
                <a:solidFill>
                  <a:srgbClr val="252525"/>
                </a:solidFill>
                <a:latin typeface="Arial MT"/>
                <a:cs typeface="Arial MT"/>
              </a:rPr>
              <a:t>both</a:t>
            </a:r>
            <a:r>
              <a:rPr sz="2000" spc="-10" dirty="0">
                <a:solidFill>
                  <a:srgbClr val="252525"/>
                </a:solidFill>
                <a:latin typeface="Arial MT"/>
                <a:cs typeface="Arial MT"/>
              </a:rPr>
              <a:t> </a:t>
            </a:r>
            <a:r>
              <a:rPr sz="2000" dirty="0">
                <a:solidFill>
                  <a:srgbClr val="252525"/>
                </a:solidFill>
                <a:latin typeface="Arial MT"/>
                <a:cs typeface="Arial MT"/>
              </a:rPr>
              <a:t>business</a:t>
            </a:r>
            <a:r>
              <a:rPr sz="2000" spc="-35" dirty="0">
                <a:solidFill>
                  <a:srgbClr val="252525"/>
                </a:solidFill>
                <a:latin typeface="Arial MT"/>
                <a:cs typeface="Arial MT"/>
              </a:rPr>
              <a:t> </a:t>
            </a:r>
            <a:r>
              <a:rPr sz="2000" dirty="0">
                <a:solidFill>
                  <a:srgbClr val="252525"/>
                </a:solidFill>
                <a:latin typeface="Arial MT"/>
                <a:cs typeface="Arial MT"/>
              </a:rPr>
              <a:t>and </a:t>
            </a:r>
            <a:r>
              <a:rPr sz="2000" spc="-540" dirty="0">
                <a:solidFill>
                  <a:srgbClr val="252525"/>
                </a:solidFill>
                <a:latin typeface="Arial MT"/>
                <a:cs typeface="Arial MT"/>
              </a:rPr>
              <a:t> </a:t>
            </a:r>
            <a:r>
              <a:rPr sz="2000" dirty="0">
                <a:solidFill>
                  <a:srgbClr val="252525"/>
                </a:solidFill>
                <a:latin typeface="Arial MT"/>
                <a:cs typeface="Arial MT"/>
              </a:rPr>
              <a:t>poor</a:t>
            </a:r>
            <a:r>
              <a:rPr sz="2000" spc="-30" dirty="0">
                <a:solidFill>
                  <a:srgbClr val="252525"/>
                </a:solidFill>
                <a:latin typeface="Arial MT"/>
                <a:cs typeface="Arial MT"/>
              </a:rPr>
              <a:t> </a:t>
            </a:r>
            <a:r>
              <a:rPr sz="2000" dirty="0">
                <a:solidFill>
                  <a:srgbClr val="252525"/>
                </a:solidFill>
                <a:latin typeface="Arial MT"/>
                <a:cs typeface="Arial MT"/>
              </a:rPr>
              <a:t>communities.</a:t>
            </a:r>
            <a:endParaRPr sz="2000">
              <a:latin typeface="Arial MT"/>
              <a:cs typeface="Arial MT"/>
            </a:endParaRPr>
          </a:p>
          <a:p>
            <a:pPr>
              <a:lnSpc>
                <a:spcPct val="100000"/>
              </a:lnSpc>
              <a:spcBef>
                <a:spcPts val="5"/>
              </a:spcBef>
              <a:buClr>
                <a:srgbClr val="252525"/>
              </a:buClr>
              <a:buFont typeface="Wingdings"/>
              <a:buChar char=""/>
            </a:pPr>
            <a:endParaRPr sz="2650">
              <a:latin typeface="Arial MT"/>
              <a:cs typeface="Arial MT"/>
            </a:endParaRPr>
          </a:p>
          <a:p>
            <a:pPr marL="184785" indent="-172720">
              <a:lnSpc>
                <a:spcPts val="2160"/>
              </a:lnSpc>
              <a:buSzPct val="90000"/>
              <a:buFont typeface="Wingdings"/>
              <a:buChar char=""/>
              <a:tabLst>
                <a:tab pos="185420" algn="l"/>
              </a:tabLst>
            </a:pPr>
            <a:r>
              <a:rPr sz="2000" dirty="0">
                <a:solidFill>
                  <a:srgbClr val="252525"/>
                </a:solidFill>
                <a:latin typeface="Arial MT"/>
                <a:cs typeface="Arial MT"/>
              </a:rPr>
              <a:t>Social responsibilities</a:t>
            </a:r>
            <a:r>
              <a:rPr sz="2000" spc="-20" dirty="0">
                <a:solidFill>
                  <a:srgbClr val="252525"/>
                </a:solidFill>
                <a:latin typeface="Arial MT"/>
                <a:cs typeface="Arial MT"/>
              </a:rPr>
              <a:t> </a:t>
            </a:r>
            <a:r>
              <a:rPr sz="2000" dirty="0">
                <a:solidFill>
                  <a:srgbClr val="252525"/>
                </a:solidFill>
                <a:latin typeface="Arial MT"/>
                <a:cs typeface="Arial MT"/>
              </a:rPr>
              <a:t>reduce</a:t>
            </a:r>
            <a:r>
              <a:rPr sz="2000" spc="-35" dirty="0">
                <a:solidFill>
                  <a:srgbClr val="252525"/>
                </a:solidFill>
                <a:latin typeface="Arial MT"/>
                <a:cs typeface="Arial MT"/>
              </a:rPr>
              <a:t> </a:t>
            </a:r>
            <a:r>
              <a:rPr sz="2000" dirty="0">
                <a:solidFill>
                  <a:srgbClr val="252525"/>
                </a:solidFill>
                <a:latin typeface="Arial MT"/>
                <a:cs typeface="Arial MT"/>
              </a:rPr>
              <a:t>shareholder</a:t>
            </a:r>
            <a:r>
              <a:rPr sz="2000" spc="-40" dirty="0">
                <a:solidFill>
                  <a:srgbClr val="252525"/>
                </a:solidFill>
                <a:latin typeface="Arial MT"/>
                <a:cs typeface="Arial MT"/>
              </a:rPr>
              <a:t> </a:t>
            </a:r>
            <a:r>
              <a:rPr sz="2000" dirty="0">
                <a:solidFill>
                  <a:srgbClr val="252525"/>
                </a:solidFill>
                <a:latin typeface="Arial MT"/>
                <a:cs typeface="Arial MT"/>
              </a:rPr>
              <a:t>returns</a:t>
            </a:r>
            <a:r>
              <a:rPr sz="2000" spc="-40" dirty="0">
                <a:solidFill>
                  <a:srgbClr val="252525"/>
                </a:solidFill>
                <a:latin typeface="Arial MT"/>
                <a:cs typeface="Arial MT"/>
              </a:rPr>
              <a:t> </a:t>
            </a:r>
            <a:r>
              <a:rPr sz="2000" dirty="0">
                <a:solidFill>
                  <a:srgbClr val="252525"/>
                </a:solidFill>
                <a:latin typeface="Arial MT"/>
                <a:cs typeface="Arial MT"/>
              </a:rPr>
              <a:t>and</a:t>
            </a:r>
            <a:r>
              <a:rPr sz="2000" spc="-10" dirty="0">
                <a:solidFill>
                  <a:srgbClr val="252525"/>
                </a:solidFill>
                <a:latin typeface="Arial MT"/>
                <a:cs typeface="Arial MT"/>
              </a:rPr>
              <a:t> </a:t>
            </a:r>
            <a:r>
              <a:rPr sz="2000" dirty="0">
                <a:solidFill>
                  <a:srgbClr val="252525"/>
                </a:solidFill>
                <a:latin typeface="Arial MT"/>
                <a:cs typeface="Arial MT"/>
              </a:rPr>
              <a:t>distract</a:t>
            </a:r>
            <a:r>
              <a:rPr sz="2000" spc="-30" dirty="0">
                <a:solidFill>
                  <a:srgbClr val="252525"/>
                </a:solidFill>
                <a:latin typeface="Arial MT"/>
                <a:cs typeface="Arial MT"/>
              </a:rPr>
              <a:t> </a:t>
            </a:r>
            <a:r>
              <a:rPr sz="2000" dirty="0">
                <a:solidFill>
                  <a:srgbClr val="252525"/>
                </a:solidFill>
                <a:latin typeface="Arial MT"/>
                <a:cs typeface="Arial MT"/>
              </a:rPr>
              <a:t>business</a:t>
            </a:r>
            <a:endParaRPr sz="2000">
              <a:latin typeface="Arial MT"/>
              <a:cs typeface="Arial MT"/>
            </a:endParaRPr>
          </a:p>
          <a:p>
            <a:pPr marL="184785">
              <a:lnSpc>
                <a:spcPts val="2160"/>
              </a:lnSpc>
            </a:pPr>
            <a:r>
              <a:rPr sz="2000" dirty="0">
                <a:solidFill>
                  <a:srgbClr val="252525"/>
                </a:solidFill>
                <a:latin typeface="Arial MT"/>
                <a:cs typeface="Arial MT"/>
              </a:rPr>
              <a:t>from</a:t>
            </a:r>
            <a:r>
              <a:rPr sz="2000" spc="-40" dirty="0">
                <a:solidFill>
                  <a:srgbClr val="252525"/>
                </a:solidFill>
                <a:latin typeface="Arial MT"/>
                <a:cs typeface="Arial MT"/>
              </a:rPr>
              <a:t> </a:t>
            </a:r>
            <a:r>
              <a:rPr sz="2000" dirty="0">
                <a:solidFill>
                  <a:srgbClr val="252525"/>
                </a:solidFill>
                <a:latin typeface="Arial MT"/>
                <a:cs typeface="Arial MT"/>
              </a:rPr>
              <a:t>what</a:t>
            </a:r>
            <a:r>
              <a:rPr sz="2000" spc="-30" dirty="0">
                <a:solidFill>
                  <a:srgbClr val="252525"/>
                </a:solidFill>
                <a:latin typeface="Arial MT"/>
                <a:cs typeface="Arial MT"/>
              </a:rPr>
              <a:t> </a:t>
            </a:r>
            <a:r>
              <a:rPr sz="2000" dirty="0">
                <a:solidFill>
                  <a:srgbClr val="252525"/>
                </a:solidFill>
                <a:latin typeface="Arial MT"/>
                <a:cs typeface="Arial MT"/>
              </a:rPr>
              <a:t>they</a:t>
            </a:r>
            <a:r>
              <a:rPr sz="2000" spc="-35" dirty="0">
                <a:solidFill>
                  <a:srgbClr val="252525"/>
                </a:solidFill>
                <a:latin typeface="Arial MT"/>
                <a:cs typeface="Arial MT"/>
              </a:rPr>
              <a:t> </a:t>
            </a:r>
            <a:r>
              <a:rPr sz="2000" dirty="0">
                <a:solidFill>
                  <a:srgbClr val="252525"/>
                </a:solidFill>
                <a:latin typeface="Arial MT"/>
                <a:cs typeface="Arial MT"/>
              </a:rPr>
              <a:t>can</a:t>
            </a:r>
            <a:r>
              <a:rPr sz="2000" spc="-15" dirty="0">
                <a:solidFill>
                  <a:srgbClr val="252525"/>
                </a:solidFill>
                <a:latin typeface="Arial MT"/>
                <a:cs typeface="Arial MT"/>
              </a:rPr>
              <a:t> </a:t>
            </a:r>
            <a:r>
              <a:rPr sz="2000" dirty="0">
                <a:solidFill>
                  <a:srgbClr val="252525"/>
                </a:solidFill>
                <a:latin typeface="Arial MT"/>
                <a:cs typeface="Arial MT"/>
              </a:rPr>
              <a:t>do</a:t>
            </a:r>
            <a:r>
              <a:rPr sz="2000" spc="-20" dirty="0">
                <a:solidFill>
                  <a:srgbClr val="252525"/>
                </a:solidFill>
                <a:latin typeface="Arial MT"/>
                <a:cs typeface="Arial MT"/>
              </a:rPr>
              <a:t> </a:t>
            </a:r>
            <a:r>
              <a:rPr sz="2000" dirty="0">
                <a:solidFill>
                  <a:srgbClr val="252525"/>
                </a:solidFill>
                <a:latin typeface="Arial MT"/>
                <a:cs typeface="Arial MT"/>
              </a:rPr>
              <a:t>best.</a:t>
            </a:r>
            <a:endParaRPr sz="2000">
              <a:latin typeface="Arial MT"/>
              <a:cs typeface="Arial MT"/>
            </a:endParaRPr>
          </a:p>
          <a:p>
            <a:pPr>
              <a:lnSpc>
                <a:spcPct val="100000"/>
              </a:lnSpc>
              <a:spcBef>
                <a:spcPts val="10"/>
              </a:spcBef>
            </a:pPr>
            <a:endParaRPr sz="3050">
              <a:latin typeface="Arial MT"/>
              <a:cs typeface="Arial MT"/>
            </a:endParaRPr>
          </a:p>
          <a:p>
            <a:pPr marL="184785" marR="333375" indent="-172720">
              <a:lnSpc>
                <a:spcPct val="80000"/>
              </a:lnSpc>
              <a:buSzPct val="90000"/>
              <a:buFont typeface="Wingdings"/>
              <a:buChar char=""/>
              <a:tabLst>
                <a:tab pos="185420" algn="l"/>
              </a:tabLst>
            </a:pPr>
            <a:r>
              <a:rPr sz="2000" dirty="0">
                <a:solidFill>
                  <a:srgbClr val="252525"/>
                </a:solidFill>
                <a:latin typeface="Arial MT"/>
                <a:cs typeface="Arial MT"/>
              </a:rPr>
              <a:t>Many</a:t>
            </a:r>
            <a:r>
              <a:rPr sz="2000" spc="-20" dirty="0">
                <a:solidFill>
                  <a:srgbClr val="252525"/>
                </a:solidFill>
                <a:latin typeface="Arial MT"/>
                <a:cs typeface="Arial MT"/>
              </a:rPr>
              <a:t> </a:t>
            </a:r>
            <a:r>
              <a:rPr sz="2000" dirty="0">
                <a:solidFill>
                  <a:srgbClr val="252525"/>
                </a:solidFill>
                <a:latin typeface="Arial MT"/>
                <a:cs typeface="Arial MT"/>
              </a:rPr>
              <a:t>companies</a:t>
            </a:r>
            <a:r>
              <a:rPr sz="2000" spc="-35" dirty="0">
                <a:solidFill>
                  <a:srgbClr val="252525"/>
                </a:solidFill>
                <a:latin typeface="Arial MT"/>
                <a:cs typeface="Arial MT"/>
              </a:rPr>
              <a:t> </a:t>
            </a:r>
            <a:r>
              <a:rPr sz="2000" dirty="0">
                <a:solidFill>
                  <a:srgbClr val="252525"/>
                </a:solidFill>
                <a:latin typeface="Arial MT"/>
                <a:cs typeface="Arial MT"/>
              </a:rPr>
              <a:t>can</a:t>
            </a:r>
            <a:r>
              <a:rPr sz="2000" spc="-15" dirty="0">
                <a:solidFill>
                  <a:srgbClr val="252525"/>
                </a:solidFill>
                <a:latin typeface="Arial MT"/>
                <a:cs typeface="Arial MT"/>
              </a:rPr>
              <a:t> </a:t>
            </a:r>
            <a:r>
              <a:rPr sz="2000" dirty="0">
                <a:solidFill>
                  <a:srgbClr val="252525"/>
                </a:solidFill>
                <a:latin typeface="Arial MT"/>
                <a:cs typeface="Arial MT"/>
              </a:rPr>
              <a:t>pull</a:t>
            </a:r>
            <a:r>
              <a:rPr sz="2000" spc="5" dirty="0">
                <a:solidFill>
                  <a:srgbClr val="252525"/>
                </a:solidFill>
                <a:latin typeface="Arial MT"/>
                <a:cs typeface="Arial MT"/>
              </a:rPr>
              <a:t> </a:t>
            </a:r>
            <a:r>
              <a:rPr sz="2000" spc="-5" dirty="0">
                <a:solidFill>
                  <a:srgbClr val="252525"/>
                </a:solidFill>
                <a:latin typeface="Arial MT"/>
                <a:cs typeface="Arial MT"/>
              </a:rPr>
              <a:t>their</a:t>
            </a:r>
            <a:r>
              <a:rPr sz="2000" spc="-10" dirty="0">
                <a:solidFill>
                  <a:srgbClr val="252525"/>
                </a:solidFill>
                <a:latin typeface="Arial MT"/>
                <a:cs typeface="Arial MT"/>
              </a:rPr>
              <a:t> </a:t>
            </a:r>
            <a:r>
              <a:rPr sz="2000" dirty="0">
                <a:solidFill>
                  <a:srgbClr val="252525"/>
                </a:solidFill>
                <a:latin typeface="Arial MT"/>
                <a:cs typeface="Arial MT"/>
              </a:rPr>
              <a:t>factories</a:t>
            </a:r>
            <a:r>
              <a:rPr sz="2000" spc="-30" dirty="0">
                <a:solidFill>
                  <a:srgbClr val="252525"/>
                </a:solidFill>
                <a:latin typeface="Arial MT"/>
                <a:cs typeface="Arial MT"/>
              </a:rPr>
              <a:t> </a:t>
            </a:r>
            <a:r>
              <a:rPr sz="2000" dirty="0">
                <a:solidFill>
                  <a:srgbClr val="252525"/>
                </a:solidFill>
                <a:latin typeface="Arial MT"/>
                <a:cs typeface="Arial MT"/>
              </a:rPr>
              <a:t>out</a:t>
            </a:r>
            <a:r>
              <a:rPr sz="2000" spc="-20" dirty="0">
                <a:solidFill>
                  <a:srgbClr val="252525"/>
                </a:solidFill>
                <a:latin typeface="Arial MT"/>
                <a:cs typeface="Arial MT"/>
              </a:rPr>
              <a:t> </a:t>
            </a:r>
            <a:r>
              <a:rPr sz="2000" dirty="0">
                <a:solidFill>
                  <a:srgbClr val="252525"/>
                </a:solidFill>
                <a:latin typeface="Arial MT"/>
                <a:cs typeface="Arial MT"/>
              </a:rPr>
              <a:t>of</a:t>
            </a:r>
            <a:r>
              <a:rPr sz="2000" spc="-15" dirty="0">
                <a:solidFill>
                  <a:srgbClr val="252525"/>
                </a:solidFill>
                <a:latin typeface="Arial MT"/>
                <a:cs typeface="Arial MT"/>
              </a:rPr>
              <a:t> </a:t>
            </a:r>
            <a:r>
              <a:rPr sz="2000" dirty="0">
                <a:solidFill>
                  <a:srgbClr val="252525"/>
                </a:solidFill>
                <a:latin typeface="Arial MT"/>
                <a:cs typeface="Arial MT"/>
              </a:rPr>
              <a:t>poor</a:t>
            </a:r>
            <a:r>
              <a:rPr sz="2000" spc="-20" dirty="0">
                <a:solidFill>
                  <a:srgbClr val="252525"/>
                </a:solidFill>
                <a:latin typeface="Arial MT"/>
                <a:cs typeface="Arial MT"/>
              </a:rPr>
              <a:t> </a:t>
            </a:r>
            <a:r>
              <a:rPr sz="2000" dirty="0">
                <a:solidFill>
                  <a:srgbClr val="252525"/>
                </a:solidFill>
                <a:latin typeface="Arial MT"/>
                <a:cs typeface="Arial MT"/>
              </a:rPr>
              <a:t>countries</a:t>
            </a:r>
            <a:r>
              <a:rPr sz="2000" spc="-35" dirty="0">
                <a:solidFill>
                  <a:srgbClr val="252525"/>
                </a:solidFill>
                <a:latin typeface="Arial MT"/>
                <a:cs typeface="Arial MT"/>
              </a:rPr>
              <a:t> </a:t>
            </a:r>
            <a:r>
              <a:rPr sz="2000" dirty="0">
                <a:solidFill>
                  <a:srgbClr val="252525"/>
                </a:solidFill>
                <a:latin typeface="Arial MT"/>
                <a:cs typeface="Arial MT"/>
              </a:rPr>
              <a:t>rather</a:t>
            </a:r>
            <a:r>
              <a:rPr sz="2000" spc="-20" dirty="0">
                <a:solidFill>
                  <a:srgbClr val="252525"/>
                </a:solidFill>
                <a:latin typeface="Arial MT"/>
                <a:cs typeface="Arial MT"/>
              </a:rPr>
              <a:t> </a:t>
            </a:r>
            <a:r>
              <a:rPr sz="2000" dirty="0">
                <a:solidFill>
                  <a:srgbClr val="252525"/>
                </a:solidFill>
                <a:latin typeface="Arial MT"/>
                <a:cs typeface="Arial MT"/>
              </a:rPr>
              <a:t>than </a:t>
            </a:r>
            <a:r>
              <a:rPr sz="2000" spc="-540" dirty="0">
                <a:solidFill>
                  <a:srgbClr val="252525"/>
                </a:solidFill>
                <a:latin typeface="Arial MT"/>
                <a:cs typeface="Arial MT"/>
              </a:rPr>
              <a:t> </a:t>
            </a:r>
            <a:r>
              <a:rPr sz="2000" dirty="0">
                <a:solidFill>
                  <a:srgbClr val="252525"/>
                </a:solidFill>
                <a:latin typeface="Arial MT"/>
                <a:cs typeface="Arial MT"/>
              </a:rPr>
              <a:t>risk being seen operating below accepted standards or abusing foreign </a:t>
            </a:r>
            <a:r>
              <a:rPr sz="2000" spc="5" dirty="0">
                <a:solidFill>
                  <a:srgbClr val="252525"/>
                </a:solidFill>
                <a:latin typeface="Arial MT"/>
                <a:cs typeface="Arial MT"/>
              </a:rPr>
              <a:t> </a:t>
            </a:r>
            <a:r>
              <a:rPr sz="2000" spc="-20" dirty="0">
                <a:solidFill>
                  <a:srgbClr val="252525"/>
                </a:solidFill>
                <a:latin typeface="Arial MT"/>
                <a:cs typeface="Arial MT"/>
              </a:rPr>
              <a:t>labor.</a:t>
            </a:r>
            <a:endParaRPr sz="2000">
              <a:latin typeface="Arial MT"/>
              <a:cs typeface="Arial M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08812"/>
            <a:ext cx="6251575" cy="635000"/>
          </a:xfrm>
          <a:prstGeom prst="rect">
            <a:avLst/>
          </a:prstGeom>
        </p:spPr>
        <p:txBody>
          <a:bodyPr vert="horz" wrap="square" lIns="0" tIns="12065" rIns="0" bIns="0" rtlCol="0">
            <a:spAutoFit/>
          </a:bodyPr>
          <a:lstStyle/>
          <a:p>
            <a:pPr marL="12700">
              <a:lnSpc>
                <a:spcPct val="100000"/>
              </a:lnSpc>
              <a:spcBef>
                <a:spcPts val="95"/>
              </a:spcBef>
            </a:pPr>
            <a:r>
              <a:rPr sz="4000" spc="-5" dirty="0"/>
              <a:t>Criticisms</a:t>
            </a:r>
            <a:r>
              <a:rPr sz="4000" spc="5" dirty="0"/>
              <a:t> </a:t>
            </a:r>
            <a:r>
              <a:rPr sz="4000" spc="-50" dirty="0"/>
              <a:t>Towards</a:t>
            </a:r>
            <a:r>
              <a:rPr sz="4000" dirty="0"/>
              <a:t> </a:t>
            </a:r>
            <a:r>
              <a:rPr sz="4000" spc="-10" dirty="0"/>
              <a:t>MNCs</a:t>
            </a:r>
            <a:endParaRPr sz="4000"/>
          </a:p>
        </p:txBody>
      </p:sp>
      <p:sp>
        <p:nvSpPr>
          <p:cNvPr id="3" name="object 3"/>
          <p:cNvSpPr txBox="1"/>
          <p:nvPr/>
        </p:nvSpPr>
        <p:spPr>
          <a:xfrm>
            <a:off x="535940" y="1552397"/>
            <a:ext cx="7959725" cy="4525645"/>
          </a:xfrm>
          <a:prstGeom prst="rect">
            <a:avLst/>
          </a:prstGeom>
        </p:spPr>
        <p:txBody>
          <a:bodyPr vert="horz" wrap="square" lIns="0" tIns="12700" rIns="0" bIns="0" rtlCol="0">
            <a:spAutoFit/>
          </a:bodyPr>
          <a:lstStyle/>
          <a:p>
            <a:pPr marL="184785" indent="-172720">
              <a:lnSpc>
                <a:spcPts val="2595"/>
              </a:lnSpc>
              <a:spcBef>
                <a:spcPts val="100"/>
              </a:spcBef>
              <a:buSzPct val="89583"/>
              <a:buFont typeface="Wingdings"/>
              <a:buChar char=""/>
              <a:tabLst>
                <a:tab pos="185420" algn="l"/>
              </a:tabLst>
            </a:pPr>
            <a:r>
              <a:rPr sz="2400" dirty="0">
                <a:solidFill>
                  <a:srgbClr val="252525"/>
                </a:solidFill>
                <a:latin typeface="Arial MT"/>
                <a:cs typeface="Arial MT"/>
              </a:rPr>
              <a:t>A</a:t>
            </a:r>
            <a:r>
              <a:rPr sz="2400" spc="-150" dirty="0">
                <a:solidFill>
                  <a:srgbClr val="252525"/>
                </a:solidFill>
                <a:latin typeface="Arial MT"/>
                <a:cs typeface="Arial MT"/>
              </a:rPr>
              <a:t> </a:t>
            </a:r>
            <a:r>
              <a:rPr sz="2400" dirty="0">
                <a:solidFill>
                  <a:srgbClr val="252525"/>
                </a:solidFill>
                <a:latin typeface="Arial MT"/>
                <a:cs typeface="Arial MT"/>
              </a:rPr>
              <a:t>threat to</a:t>
            </a:r>
            <a:r>
              <a:rPr sz="2400" spc="-15" dirty="0">
                <a:solidFill>
                  <a:srgbClr val="252525"/>
                </a:solidFill>
                <a:latin typeface="Arial MT"/>
                <a:cs typeface="Arial MT"/>
              </a:rPr>
              <a:t> </a:t>
            </a:r>
            <a:r>
              <a:rPr sz="2400" spc="-5" dirty="0">
                <a:solidFill>
                  <a:srgbClr val="252525"/>
                </a:solidFill>
                <a:latin typeface="Arial MT"/>
                <a:cs typeface="Arial MT"/>
              </a:rPr>
              <a:t>national</a:t>
            </a:r>
            <a:r>
              <a:rPr sz="2400" spc="10" dirty="0">
                <a:solidFill>
                  <a:srgbClr val="252525"/>
                </a:solidFill>
                <a:latin typeface="Arial MT"/>
                <a:cs typeface="Arial MT"/>
              </a:rPr>
              <a:t> </a:t>
            </a:r>
            <a:r>
              <a:rPr sz="2400" spc="-5" dirty="0">
                <a:solidFill>
                  <a:srgbClr val="252525"/>
                </a:solidFill>
                <a:latin typeface="Arial MT"/>
                <a:cs typeface="Arial MT"/>
              </a:rPr>
              <a:t>sovereignty</a:t>
            </a:r>
            <a:r>
              <a:rPr sz="2400" spc="25" dirty="0">
                <a:solidFill>
                  <a:srgbClr val="252525"/>
                </a:solidFill>
                <a:latin typeface="Arial MT"/>
                <a:cs typeface="Arial MT"/>
              </a:rPr>
              <a:t> </a:t>
            </a:r>
            <a:r>
              <a:rPr sz="2400" spc="-5" dirty="0">
                <a:solidFill>
                  <a:srgbClr val="252525"/>
                </a:solidFill>
                <a:latin typeface="Arial MT"/>
                <a:cs typeface="Arial MT"/>
              </a:rPr>
              <a:t>and</a:t>
            </a:r>
            <a:r>
              <a:rPr sz="2400" dirty="0">
                <a:solidFill>
                  <a:srgbClr val="252525"/>
                </a:solidFill>
                <a:latin typeface="Arial MT"/>
                <a:cs typeface="Arial MT"/>
              </a:rPr>
              <a:t> democratic</a:t>
            </a:r>
            <a:endParaRPr sz="2400">
              <a:latin typeface="Arial MT"/>
              <a:cs typeface="Arial MT"/>
            </a:endParaRPr>
          </a:p>
          <a:p>
            <a:pPr marL="184785">
              <a:lnSpc>
                <a:spcPts val="2595"/>
              </a:lnSpc>
            </a:pPr>
            <a:r>
              <a:rPr sz="2400" spc="-5" dirty="0">
                <a:solidFill>
                  <a:srgbClr val="252525"/>
                </a:solidFill>
                <a:latin typeface="Arial MT"/>
                <a:cs typeface="Arial MT"/>
              </a:rPr>
              <a:t>accountability</a:t>
            </a:r>
            <a:endParaRPr sz="2400">
              <a:latin typeface="Arial MT"/>
              <a:cs typeface="Arial MT"/>
            </a:endParaRPr>
          </a:p>
          <a:p>
            <a:pPr>
              <a:lnSpc>
                <a:spcPct val="100000"/>
              </a:lnSpc>
              <a:spcBef>
                <a:spcPts val="30"/>
              </a:spcBef>
            </a:pPr>
            <a:endParaRPr sz="3350">
              <a:latin typeface="Arial MT"/>
              <a:cs typeface="Arial MT"/>
            </a:endParaRPr>
          </a:p>
          <a:p>
            <a:pPr marL="184785" marR="5080" indent="-172720">
              <a:lnSpc>
                <a:spcPts val="2300"/>
              </a:lnSpc>
              <a:spcBef>
                <a:spcPts val="5"/>
              </a:spcBef>
              <a:buSzPct val="89583"/>
              <a:buFont typeface="Wingdings"/>
              <a:buChar char=""/>
              <a:tabLst>
                <a:tab pos="185420" algn="l"/>
              </a:tabLst>
            </a:pPr>
            <a:r>
              <a:rPr sz="2400" spc="-5" dirty="0">
                <a:solidFill>
                  <a:srgbClr val="252525"/>
                </a:solidFill>
                <a:latin typeface="Arial MT"/>
                <a:cs typeface="Arial MT"/>
              </a:rPr>
              <a:t>Accused</a:t>
            </a:r>
            <a:r>
              <a:rPr sz="2400" spc="10" dirty="0">
                <a:solidFill>
                  <a:srgbClr val="252525"/>
                </a:solidFill>
                <a:latin typeface="Arial MT"/>
                <a:cs typeface="Arial MT"/>
              </a:rPr>
              <a:t> </a:t>
            </a:r>
            <a:r>
              <a:rPr sz="2400" dirty="0">
                <a:solidFill>
                  <a:srgbClr val="252525"/>
                </a:solidFill>
                <a:latin typeface="Arial MT"/>
                <a:cs typeface="Arial MT"/>
              </a:rPr>
              <a:t>of </a:t>
            </a:r>
            <a:r>
              <a:rPr sz="2400" spc="-5" dirty="0">
                <a:solidFill>
                  <a:srgbClr val="252525"/>
                </a:solidFill>
                <a:latin typeface="Arial MT"/>
                <a:cs typeface="Arial MT"/>
              </a:rPr>
              <a:t>neutralizing</a:t>
            </a:r>
            <a:r>
              <a:rPr sz="2400" spc="35" dirty="0">
                <a:solidFill>
                  <a:srgbClr val="252525"/>
                </a:solidFill>
                <a:latin typeface="Arial MT"/>
                <a:cs typeface="Arial MT"/>
              </a:rPr>
              <a:t> </a:t>
            </a:r>
            <a:r>
              <a:rPr sz="2400" spc="-5" dirty="0">
                <a:solidFill>
                  <a:srgbClr val="252525"/>
                </a:solidFill>
                <a:latin typeface="Arial MT"/>
                <a:cs typeface="Arial MT"/>
              </a:rPr>
              <a:t>anything</a:t>
            </a:r>
            <a:r>
              <a:rPr sz="2400" spc="20" dirty="0">
                <a:solidFill>
                  <a:srgbClr val="252525"/>
                </a:solidFill>
                <a:latin typeface="Arial MT"/>
                <a:cs typeface="Arial MT"/>
              </a:rPr>
              <a:t> </a:t>
            </a:r>
            <a:r>
              <a:rPr sz="2400" dirty="0">
                <a:solidFill>
                  <a:srgbClr val="252525"/>
                </a:solidFill>
                <a:latin typeface="Arial MT"/>
                <a:cs typeface="Arial MT"/>
              </a:rPr>
              <a:t>that</a:t>
            </a:r>
            <a:r>
              <a:rPr sz="2400" spc="-15" dirty="0">
                <a:solidFill>
                  <a:srgbClr val="252525"/>
                </a:solidFill>
                <a:latin typeface="Arial MT"/>
                <a:cs typeface="Arial MT"/>
              </a:rPr>
              <a:t> </a:t>
            </a:r>
            <a:r>
              <a:rPr sz="2400" dirty="0">
                <a:solidFill>
                  <a:srgbClr val="252525"/>
                </a:solidFill>
                <a:latin typeface="Arial MT"/>
                <a:cs typeface="Arial MT"/>
              </a:rPr>
              <a:t>stands </a:t>
            </a:r>
            <a:r>
              <a:rPr sz="2400" spc="-5" dirty="0">
                <a:solidFill>
                  <a:srgbClr val="252525"/>
                </a:solidFill>
                <a:latin typeface="Arial MT"/>
                <a:cs typeface="Arial MT"/>
              </a:rPr>
              <a:t>in</a:t>
            </a:r>
            <a:r>
              <a:rPr sz="2400" dirty="0">
                <a:solidFill>
                  <a:srgbClr val="252525"/>
                </a:solidFill>
                <a:latin typeface="Arial MT"/>
                <a:cs typeface="Arial MT"/>
              </a:rPr>
              <a:t> the </a:t>
            </a:r>
            <a:r>
              <a:rPr sz="2400" spc="-5" dirty="0">
                <a:solidFill>
                  <a:srgbClr val="252525"/>
                </a:solidFill>
                <a:latin typeface="Arial MT"/>
                <a:cs typeface="Arial MT"/>
              </a:rPr>
              <a:t>way</a:t>
            </a:r>
            <a:r>
              <a:rPr sz="2400" dirty="0">
                <a:solidFill>
                  <a:srgbClr val="252525"/>
                </a:solidFill>
                <a:latin typeface="Arial MT"/>
                <a:cs typeface="Arial MT"/>
              </a:rPr>
              <a:t> of </a:t>
            </a:r>
            <a:r>
              <a:rPr sz="2400" spc="-650" dirty="0">
                <a:solidFill>
                  <a:srgbClr val="252525"/>
                </a:solidFill>
                <a:latin typeface="Arial MT"/>
                <a:cs typeface="Arial MT"/>
              </a:rPr>
              <a:t> </a:t>
            </a:r>
            <a:r>
              <a:rPr sz="2400" dirty="0">
                <a:solidFill>
                  <a:srgbClr val="252525"/>
                </a:solidFill>
                <a:latin typeface="Arial MT"/>
                <a:cs typeface="Arial MT"/>
              </a:rPr>
              <a:t>profits</a:t>
            </a:r>
            <a:endParaRPr sz="2400">
              <a:latin typeface="Arial MT"/>
              <a:cs typeface="Arial MT"/>
            </a:endParaRPr>
          </a:p>
          <a:p>
            <a:pPr>
              <a:lnSpc>
                <a:spcPct val="100000"/>
              </a:lnSpc>
              <a:spcBef>
                <a:spcPts val="10"/>
              </a:spcBef>
              <a:buClr>
                <a:srgbClr val="252525"/>
              </a:buClr>
              <a:buFont typeface="Wingdings"/>
              <a:buChar char=""/>
            </a:pPr>
            <a:endParaRPr sz="2900">
              <a:latin typeface="Arial MT"/>
              <a:cs typeface="Arial MT"/>
            </a:endParaRPr>
          </a:p>
          <a:p>
            <a:pPr marL="184785" indent="-172720">
              <a:lnSpc>
                <a:spcPct val="100000"/>
              </a:lnSpc>
              <a:spcBef>
                <a:spcPts val="5"/>
              </a:spcBef>
              <a:buSzPct val="89583"/>
              <a:buFont typeface="Wingdings"/>
              <a:buChar char=""/>
              <a:tabLst>
                <a:tab pos="185420" algn="l"/>
              </a:tabLst>
            </a:pPr>
            <a:r>
              <a:rPr sz="2400" spc="-5" dirty="0">
                <a:solidFill>
                  <a:srgbClr val="252525"/>
                </a:solidFill>
                <a:latin typeface="Arial MT"/>
                <a:cs typeface="Arial MT"/>
              </a:rPr>
              <a:t>MNCs accentuate</a:t>
            </a:r>
            <a:r>
              <a:rPr sz="2400" spc="15" dirty="0">
                <a:solidFill>
                  <a:srgbClr val="252525"/>
                </a:solidFill>
                <a:latin typeface="Arial MT"/>
                <a:cs typeface="Arial MT"/>
              </a:rPr>
              <a:t> </a:t>
            </a:r>
            <a:r>
              <a:rPr sz="2400" spc="-5" dirty="0">
                <a:solidFill>
                  <a:srgbClr val="252525"/>
                </a:solidFill>
                <a:latin typeface="Arial MT"/>
                <a:cs typeface="Arial MT"/>
              </a:rPr>
              <a:t>social</a:t>
            </a:r>
            <a:r>
              <a:rPr sz="2400" spc="15" dirty="0">
                <a:solidFill>
                  <a:srgbClr val="252525"/>
                </a:solidFill>
                <a:latin typeface="Arial MT"/>
                <a:cs typeface="Arial MT"/>
              </a:rPr>
              <a:t> </a:t>
            </a:r>
            <a:r>
              <a:rPr sz="2400" spc="-5" dirty="0">
                <a:solidFill>
                  <a:srgbClr val="252525"/>
                </a:solidFill>
                <a:latin typeface="Arial MT"/>
                <a:cs typeface="Arial MT"/>
              </a:rPr>
              <a:t>inequalities</a:t>
            </a:r>
            <a:endParaRPr sz="2400">
              <a:latin typeface="Arial MT"/>
              <a:cs typeface="Arial MT"/>
            </a:endParaRPr>
          </a:p>
          <a:p>
            <a:pPr>
              <a:lnSpc>
                <a:spcPct val="100000"/>
              </a:lnSpc>
              <a:buClr>
                <a:srgbClr val="252525"/>
              </a:buClr>
              <a:buFont typeface="Wingdings"/>
              <a:buChar char=""/>
            </a:pPr>
            <a:endParaRPr sz="2900">
              <a:latin typeface="Arial MT"/>
              <a:cs typeface="Arial MT"/>
            </a:endParaRPr>
          </a:p>
          <a:p>
            <a:pPr marL="184785" indent="-172720">
              <a:lnSpc>
                <a:spcPct val="100000"/>
              </a:lnSpc>
              <a:buSzPct val="89583"/>
              <a:buFont typeface="Wingdings"/>
              <a:buChar char=""/>
              <a:tabLst>
                <a:tab pos="185420" algn="l"/>
              </a:tabLst>
            </a:pPr>
            <a:r>
              <a:rPr sz="2400" dirty="0">
                <a:solidFill>
                  <a:srgbClr val="252525"/>
                </a:solidFill>
                <a:latin typeface="Arial MT"/>
                <a:cs typeface="Arial MT"/>
              </a:rPr>
              <a:t>MNCs</a:t>
            </a:r>
            <a:r>
              <a:rPr sz="2400" spc="-15" dirty="0">
                <a:solidFill>
                  <a:srgbClr val="252525"/>
                </a:solidFill>
                <a:latin typeface="Arial MT"/>
                <a:cs typeface="Arial MT"/>
              </a:rPr>
              <a:t> </a:t>
            </a:r>
            <a:r>
              <a:rPr sz="2400" spc="-5" dirty="0">
                <a:solidFill>
                  <a:srgbClr val="252525"/>
                </a:solidFill>
                <a:latin typeface="Arial MT"/>
                <a:cs typeface="Arial MT"/>
              </a:rPr>
              <a:t>destroy</a:t>
            </a:r>
            <a:r>
              <a:rPr sz="2400" spc="-15" dirty="0">
                <a:solidFill>
                  <a:srgbClr val="252525"/>
                </a:solidFill>
                <a:latin typeface="Arial MT"/>
                <a:cs typeface="Arial MT"/>
              </a:rPr>
              <a:t> </a:t>
            </a:r>
            <a:r>
              <a:rPr sz="2400" spc="-5" dirty="0">
                <a:solidFill>
                  <a:srgbClr val="252525"/>
                </a:solidFill>
                <a:latin typeface="Arial MT"/>
                <a:cs typeface="Arial MT"/>
              </a:rPr>
              <a:t>jobs</a:t>
            </a:r>
            <a:endParaRPr sz="2400">
              <a:latin typeface="Arial MT"/>
              <a:cs typeface="Arial MT"/>
            </a:endParaRPr>
          </a:p>
          <a:p>
            <a:pPr>
              <a:lnSpc>
                <a:spcPct val="100000"/>
              </a:lnSpc>
              <a:spcBef>
                <a:spcPts val="50"/>
              </a:spcBef>
              <a:buClr>
                <a:srgbClr val="252525"/>
              </a:buClr>
              <a:buFont typeface="Wingdings"/>
              <a:buChar char=""/>
            </a:pPr>
            <a:endParaRPr sz="2850">
              <a:latin typeface="Arial MT"/>
              <a:cs typeface="Arial MT"/>
            </a:endParaRPr>
          </a:p>
          <a:p>
            <a:pPr marL="184785" indent="-172720">
              <a:lnSpc>
                <a:spcPct val="100000"/>
              </a:lnSpc>
              <a:buSzPct val="89583"/>
              <a:buFont typeface="Wingdings"/>
              <a:buChar char=""/>
              <a:tabLst>
                <a:tab pos="185420" algn="l"/>
              </a:tabLst>
            </a:pPr>
            <a:r>
              <a:rPr sz="2400" spc="-5" dirty="0">
                <a:solidFill>
                  <a:srgbClr val="252525"/>
                </a:solidFill>
                <a:latin typeface="Arial MT"/>
                <a:cs typeface="Arial MT"/>
              </a:rPr>
              <a:t>Poor</a:t>
            </a:r>
            <a:r>
              <a:rPr sz="2400" spc="10" dirty="0">
                <a:solidFill>
                  <a:srgbClr val="252525"/>
                </a:solidFill>
                <a:latin typeface="Arial MT"/>
                <a:cs typeface="Arial MT"/>
              </a:rPr>
              <a:t> </a:t>
            </a:r>
            <a:r>
              <a:rPr sz="2400" spc="-5" dirty="0">
                <a:solidFill>
                  <a:srgbClr val="252525"/>
                </a:solidFill>
                <a:latin typeface="Arial MT"/>
                <a:cs typeface="Arial MT"/>
              </a:rPr>
              <a:t>pay</a:t>
            </a:r>
            <a:r>
              <a:rPr sz="2400" spc="5" dirty="0">
                <a:solidFill>
                  <a:srgbClr val="252525"/>
                </a:solidFill>
                <a:latin typeface="Arial MT"/>
                <a:cs typeface="Arial MT"/>
              </a:rPr>
              <a:t> </a:t>
            </a:r>
            <a:r>
              <a:rPr sz="2400" spc="-5" dirty="0">
                <a:solidFill>
                  <a:srgbClr val="252525"/>
                </a:solidFill>
                <a:latin typeface="Arial MT"/>
                <a:cs typeface="Arial MT"/>
              </a:rPr>
              <a:t>and</a:t>
            </a:r>
            <a:r>
              <a:rPr sz="2400" spc="15" dirty="0">
                <a:solidFill>
                  <a:srgbClr val="252525"/>
                </a:solidFill>
                <a:latin typeface="Arial MT"/>
                <a:cs typeface="Arial MT"/>
              </a:rPr>
              <a:t> </a:t>
            </a:r>
            <a:r>
              <a:rPr sz="2400" spc="-5" dirty="0">
                <a:solidFill>
                  <a:srgbClr val="252525"/>
                </a:solidFill>
                <a:latin typeface="Arial MT"/>
                <a:cs typeface="Arial MT"/>
              </a:rPr>
              <a:t>labour</a:t>
            </a:r>
            <a:r>
              <a:rPr sz="2400" spc="30" dirty="0">
                <a:solidFill>
                  <a:srgbClr val="252525"/>
                </a:solidFill>
                <a:latin typeface="Arial MT"/>
                <a:cs typeface="Arial MT"/>
              </a:rPr>
              <a:t> </a:t>
            </a:r>
            <a:r>
              <a:rPr sz="2400" spc="-5" dirty="0">
                <a:solidFill>
                  <a:srgbClr val="252525"/>
                </a:solidFill>
                <a:latin typeface="Arial MT"/>
                <a:cs typeface="Arial MT"/>
              </a:rPr>
              <a:t>conditions</a:t>
            </a:r>
            <a:r>
              <a:rPr sz="2400" spc="35" dirty="0">
                <a:solidFill>
                  <a:srgbClr val="252525"/>
                </a:solidFill>
                <a:latin typeface="Arial MT"/>
                <a:cs typeface="Arial MT"/>
              </a:rPr>
              <a:t> </a:t>
            </a:r>
            <a:r>
              <a:rPr sz="2400" spc="-5" dirty="0">
                <a:solidFill>
                  <a:srgbClr val="252525"/>
                </a:solidFill>
                <a:latin typeface="Arial MT"/>
                <a:cs typeface="Arial MT"/>
              </a:rPr>
              <a:t>in Developing</a:t>
            </a:r>
            <a:r>
              <a:rPr sz="2400" spc="50" dirty="0">
                <a:solidFill>
                  <a:srgbClr val="252525"/>
                </a:solidFill>
                <a:latin typeface="Arial MT"/>
                <a:cs typeface="Arial MT"/>
              </a:rPr>
              <a:t> </a:t>
            </a:r>
            <a:r>
              <a:rPr sz="2400" spc="-5" dirty="0">
                <a:solidFill>
                  <a:srgbClr val="252525"/>
                </a:solidFill>
                <a:latin typeface="Arial MT"/>
                <a:cs typeface="Arial MT"/>
              </a:rPr>
              <a:t>Countries</a:t>
            </a:r>
            <a:endParaRPr sz="2400">
              <a:latin typeface="Arial MT"/>
              <a:cs typeface="Arial MT"/>
            </a:endParaRPr>
          </a:p>
          <a:p>
            <a:pPr marL="184785" indent="-172720">
              <a:lnSpc>
                <a:spcPct val="100000"/>
              </a:lnSpc>
              <a:spcBef>
                <a:spcPts val="225"/>
              </a:spcBef>
              <a:buClr>
                <a:srgbClr val="252525"/>
              </a:buClr>
              <a:buSzPct val="89583"/>
              <a:buFont typeface="Wingdings"/>
              <a:buChar char=""/>
              <a:tabLst>
                <a:tab pos="185420" algn="l"/>
              </a:tabLst>
            </a:pPr>
            <a:r>
              <a:rPr sz="2400" u="heavy" spc="-5" dirty="0">
                <a:solidFill>
                  <a:srgbClr val="0462C1"/>
                </a:solidFill>
                <a:uFill>
                  <a:solidFill>
                    <a:srgbClr val="0462C1"/>
                  </a:solidFill>
                </a:uFill>
                <a:latin typeface="Arial MT"/>
                <a:cs typeface="Arial MT"/>
                <a:hlinkClick r:id="rId2"/>
              </a:rPr>
              <a:t>https://www.youtube.com/watch?v=ISj8BECf40Q</a:t>
            </a:r>
            <a:endParaRPr sz="2400">
              <a:latin typeface="Arial MT"/>
              <a:cs typeface="Arial M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16433"/>
            <a:ext cx="5631815" cy="574040"/>
          </a:xfrm>
          <a:prstGeom prst="rect">
            <a:avLst/>
          </a:prstGeom>
        </p:spPr>
        <p:txBody>
          <a:bodyPr vert="horz" wrap="square" lIns="0" tIns="12700" rIns="0" bIns="0" rtlCol="0">
            <a:spAutoFit/>
          </a:bodyPr>
          <a:lstStyle/>
          <a:p>
            <a:pPr marL="12700">
              <a:lnSpc>
                <a:spcPct val="100000"/>
              </a:lnSpc>
              <a:spcBef>
                <a:spcPts val="100"/>
              </a:spcBef>
            </a:pPr>
            <a:r>
              <a:rPr sz="3600" spc="-5" dirty="0"/>
              <a:t>Criticisms</a:t>
            </a:r>
            <a:r>
              <a:rPr sz="3600" spc="-25" dirty="0"/>
              <a:t> </a:t>
            </a:r>
            <a:r>
              <a:rPr sz="3600" spc="-40" dirty="0"/>
              <a:t>Towards</a:t>
            </a:r>
            <a:r>
              <a:rPr sz="3600" spc="-20" dirty="0"/>
              <a:t> </a:t>
            </a:r>
            <a:r>
              <a:rPr sz="3600" dirty="0"/>
              <a:t>MNCs</a:t>
            </a:r>
            <a:endParaRPr sz="3600"/>
          </a:p>
        </p:txBody>
      </p:sp>
      <p:sp>
        <p:nvSpPr>
          <p:cNvPr id="3" name="object 3"/>
          <p:cNvSpPr txBox="1"/>
          <p:nvPr/>
        </p:nvSpPr>
        <p:spPr>
          <a:xfrm>
            <a:off x="535940" y="1740534"/>
            <a:ext cx="7621270" cy="3270250"/>
          </a:xfrm>
          <a:prstGeom prst="rect">
            <a:avLst/>
          </a:prstGeom>
        </p:spPr>
        <p:txBody>
          <a:bodyPr vert="horz" wrap="square" lIns="0" tIns="12700" rIns="0" bIns="0" rtlCol="0">
            <a:spAutoFit/>
          </a:bodyPr>
          <a:lstStyle/>
          <a:p>
            <a:pPr marL="12700">
              <a:lnSpc>
                <a:spcPct val="100000"/>
              </a:lnSpc>
              <a:spcBef>
                <a:spcPts val="100"/>
              </a:spcBef>
            </a:pPr>
            <a:r>
              <a:rPr sz="2400" spc="-5" dirty="0">
                <a:solidFill>
                  <a:srgbClr val="252525"/>
                </a:solidFill>
                <a:latin typeface="Arial MT"/>
                <a:cs typeface="Arial MT"/>
              </a:rPr>
              <a:t>Despite</a:t>
            </a:r>
            <a:r>
              <a:rPr sz="2400" spc="5" dirty="0">
                <a:solidFill>
                  <a:srgbClr val="252525"/>
                </a:solidFill>
                <a:latin typeface="Arial MT"/>
                <a:cs typeface="Arial MT"/>
              </a:rPr>
              <a:t> </a:t>
            </a:r>
            <a:r>
              <a:rPr sz="2400" dirty="0">
                <a:solidFill>
                  <a:srgbClr val="252525"/>
                </a:solidFill>
                <a:latin typeface="Arial MT"/>
                <a:cs typeface="Arial MT"/>
              </a:rPr>
              <a:t>the </a:t>
            </a:r>
            <a:r>
              <a:rPr sz="2400" spc="-5" dirty="0">
                <a:solidFill>
                  <a:srgbClr val="252525"/>
                </a:solidFill>
                <a:latin typeface="Arial MT"/>
                <a:cs typeface="Arial MT"/>
              </a:rPr>
              <a:t>criticisms</a:t>
            </a:r>
            <a:r>
              <a:rPr sz="2400" spc="5" dirty="0">
                <a:solidFill>
                  <a:srgbClr val="252525"/>
                </a:solidFill>
                <a:latin typeface="Arial MT"/>
                <a:cs typeface="Arial MT"/>
              </a:rPr>
              <a:t> </a:t>
            </a:r>
            <a:r>
              <a:rPr sz="2400" spc="-5" dirty="0">
                <a:solidFill>
                  <a:srgbClr val="252525"/>
                </a:solidFill>
                <a:latin typeface="Arial MT"/>
                <a:cs typeface="Arial MT"/>
              </a:rPr>
              <a:t>against</a:t>
            </a:r>
            <a:r>
              <a:rPr sz="2400" spc="15" dirty="0">
                <a:solidFill>
                  <a:srgbClr val="252525"/>
                </a:solidFill>
                <a:latin typeface="Arial MT"/>
                <a:cs typeface="Arial MT"/>
              </a:rPr>
              <a:t> </a:t>
            </a:r>
            <a:r>
              <a:rPr sz="2400" dirty="0">
                <a:solidFill>
                  <a:srgbClr val="252525"/>
                </a:solidFill>
                <a:latin typeface="Arial MT"/>
                <a:cs typeface="Arial MT"/>
              </a:rPr>
              <a:t>the </a:t>
            </a:r>
            <a:r>
              <a:rPr sz="2400" spc="-5" dirty="0">
                <a:solidFill>
                  <a:srgbClr val="252525"/>
                </a:solidFill>
                <a:latin typeface="Arial MT"/>
                <a:cs typeface="Arial MT"/>
              </a:rPr>
              <a:t>MNCs:</a:t>
            </a:r>
            <a:endParaRPr sz="2400">
              <a:latin typeface="Arial MT"/>
              <a:cs typeface="Arial MT"/>
            </a:endParaRPr>
          </a:p>
          <a:p>
            <a:pPr>
              <a:lnSpc>
                <a:spcPct val="100000"/>
              </a:lnSpc>
            </a:pPr>
            <a:endParaRPr sz="2700">
              <a:latin typeface="Arial MT"/>
              <a:cs typeface="Arial MT"/>
            </a:endParaRPr>
          </a:p>
          <a:p>
            <a:pPr>
              <a:lnSpc>
                <a:spcPct val="100000"/>
              </a:lnSpc>
              <a:spcBef>
                <a:spcPts val="15"/>
              </a:spcBef>
            </a:pPr>
            <a:endParaRPr sz="2400">
              <a:latin typeface="Arial MT"/>
              <a:cs typeface="Arial MT"/>
            </a:endParaRPr>
          </a:p>
          <a:p>
            <a:pPr marL="184785" indent="-172720">
              <a:lnSpc>
                <a:spcPct val="100000"/>
              </a:lnSpc>
              <a:spcBef>
                <a:spcPts val="5"/>
              </a:spcBef>
              <a:buSzPct val="89130"/>
              <a:buFont typeface="Wingdings"/>
              <a:buChar char=""/>
              <a:tabLst>
                <a:tab pos="185420" algn="l"/>
              </a:tabLst>
            </a:pPr>
            <a:r>
              <a:rPr sz="2300" dirty="0">
                <a:solidFill>
                  <a:srgbClr val="252525"/>
                </a:solidFill>
                <a:latin typeface="Arial MT"/>
                <a:cs typeface="Arial MT"/>
              </a:rPr>
              <a:t>MNCs</a:t>
            </a:r>
            <a:r>
              <a:rPr sz="2300" spc="-30" dirty="0">
                <a:solidFill>
                  <a:srgbClr val="252525"/>
                </a:solidFill>
                <a:latin typeface="Arial MT"/>
                <a:cs typeface="Arial MT"/>
              </a:rPr>
              <a:t> </a:t>
            </a:r>
            <a:r>
              <a:rPr sz="2300" dirty="0">
                <a:solidFill>
                  <a:srgbClr val="252525"/>
                </a:solidFill>
                <a:latin typeface="Arial MT"/>
                <a:cs typeface="Arial MT"/>
              </a:rPr>
              <a:t>are</a:t>
            </a:r>
            <a:r>
              <a:rPr sz="2300" spc="-15" dirty="0">
                <a:solidFill>
                  <a:srgbClr val="252525"/>
                </a:solidFill>
                <a:latin typeface="Arial MT"/>
                <a:cs typeface="Arial MT"/>
              </a:rPr>
              <a:t> </a:t>
            </a:r>
            <a:r>
              <a:rPr sz="2300" dirty="0">
                <a:solidFill>
                  <a:srgbClr val="252525"/>
                </a:solidFill>
                <a:latin typeface="Arial MT"/>
                <a:cs typeface="Arial MT"/>
              </a:rPr>
              <a:t>engines</a:t>
            </a:r>
            <a:r>
              <a:rPr sz="2300" spc="-25" dirty="0">
                <a:solidFill>
                  <a:srgbClr val="252525"/>
                </a:solidFill>
                <a:latin typeface="Arial MT"/>
                <a:cs typeface="Arial MT"/>
              </a:rPr>
              <a:t> </a:t>
            </a:r>
            <a:r>
              <a:rPr sz="2300" dirty="0">
                <a:solidFill>
                  <a:srgbClr val="252525"/>
                </a:solidFill>
                <a:latin typeface="Arial MT"/>
                <a:cs typeface="Arial MT"/>
              </a:rPr>
              <a:t>of</a:t>
            </a:r>
            <a:r>
              <a:rPr sz="2300" spc="-50" dirty="0">
                <a:solidFill>
                  <a:srgbClr val="252525"/>
                </a:solidFill>
                <a:latin typeface="Arial MT"/>
                <a:cs typeface="Arial MT"/>
              </a:rPr>
              <a:t> </a:t>
            </a:r>
            <a:r>
              <a:rPr sz="2300" dirty="0">
                <a:solidFill>
                  <a:srgbClr val="252525"/>
                </a:solidFill>
                <a:latin typeface="Arial MT"/>
                <a:cs typeface="Arial MT"/>
              </a:rPr>
              <a:t>growth</a:t>
            </a:r>
            <a:endParaRPr sz="2300">
              <a:latin typeface="Arial MT"/>
              <a:cs typeface="Arial MT"/>
            </a:endParaRPr>
          </a:p>
          <a:p>
            <a:pPr marL="184785" indent="-172720">
              <a:lnSpc>
                <a:spcPct val="100000"/>
              </a:lnSpc>
              <a:spcBef>
                <a:spcPts val="2185"/>
              </a:spcBef>
              <a:buSzPct val="89130"/>
              <a:buFont typeface="Wingdings"/>
              <a:buChar char=""/>
              <a:tabLst>
                <a:tab pos="185420" algn="l"/>
              </a:tabLst>
            </a:pPr>
            <a:r>
              <a:rPr sz="2300" dirty="0">
                <a:solidFill>
                  <a:srgbClr val="252525"/>
                </a:solidFill>
                <a:latin typeface="Arial MT"/>
                <a:cs typeface="Arial MT"/>
              </a:rPr>
              <a:t>MNCs</a:t>
            </a:r>
            <a:r>
              <a:rPr sz="2300" spc="-35" dirty="0">
                <a:solidFill>
                  <a:srgbClr val="252525"/>
                </a:solidFill>
                <a:latin typeface="Arial MT"/>
                <a:cs typeface="Arial MT"/>
              </a:rPr>
              <a:t> </a:t>
            </a:r>
            <a:r>
              <a:rPr sz="2300" dirty="0">
                <a:solidFill>
                  <a:srgbClr val="252525"/>
                </a:solidFill>
                <a:latin typeface="Arial MT"/>
                <a:cs typeface="Arial MT"/>
              </a:rPr>
              <a:t>are</a:t>
            </a:r>
            <a:r>
              <a:rPr sz="2300" spc="-25" dirty="0">
                <a:solidFill>
                  <a:srgbClr val="252525"/>
                </a:solidFill>
                <a:latin typeface="Arial MT"/>
                <a:cs typeface="Arial MT"/>
              </a:rPr>
              <a:t> </a:t>
            </a:r>
            <a:r>
              <a:rPr sz="2300" dirty="0">
                <a:solidFill>
                  <a:srgbClr val="252525"/>
                </a:solidFill>
                <a:latin typeface="Arial MT"/>
                <a:cs typeface="Arial MT"/>
              </a:rPr>
              <a:t>social</a:t>
            </a:r>
            <a:r>
              <a:rPr sz="2300" spc="-50" dirty="0">
                <a:solidFill>
                  <a:srgbClr val="252525"/>
                </a:solidFill>
                <a:latin typeface="Arial MT"/>
                <a:cs typeface="Arial MT"/>
              </a:rPr>
              <a:t> </a:t>
            </a:r>
            <a:r>
              <a:rPr sz="2300" dirty="0">
                <a:solidFill>
                  <a:srgbClr val="252525"/>
                </a:solidFill>
                <a:latin typeface="Arial MT"/>
                <a:cs typeface="Arial MT"/>
              </a:rPr>
              <a:t>institutions</a:t>
            </a:r>
            <a:endParaRPr sz="2300">
              <a:latin typeface="Arial MT"/>
              <a:cs typeface="Arial MT"/>
            </a:endParaRPr>
          </a:p>
          <a:p>
            <a:pPr marL="184785" marR="5080" indent="-172720">
              <a:lnSpc>
                <a:spcPct val="150100"/>
              </a:lnSpc>
              <a:spcBef>
                <a:spcPts val="790"/>
              </a:spcBef>
              <a:buSzPct val="89130"/>
              <a:buFont typeface="Wingdings"/>
              <a:buChar char=""/>
              <a:tabLst>
                <a:tab pos="185420" algn="l"/>
              </a:tabLst>
            </a:pPr>
            <a:r>
              <a:rPr sz="2300" dirty="0">
                <a:solidFill>
                  <a:srgbClr val="252525"/>
                </a:solidFill>
                <a:latin typeface="Arial MT"/>
                <a:cs typeface="Arial MT"/>
              </a:rPr>
              <a:t>In</a:t>
            </a:r>
            <a:r>
              <a:rPr sz="2300" spc="-20" dirty="0">
                <a:solidFill>
                  <a:srgbClr val="252525"/>
                </a:solidFill>
                <a:latin typeface="Arial MT"/>
                <a:cs typeface="Arial MT"/>
              </a:rPr>
              <a:t> </a:t>
            </a:r>
            <a:r>
              <a:rPr sz="2300" dirty="0">
                <a:solidFill>
                  <a:srgbClr val="252525"/>
                </a:solidFill>
                <a:latin typeface="Arial MT"/>
                <a:cs typeface="Arial MT"/>
              </a:rPr>
              <a:t>addition</a:t>
            </a:r>
            <a:r>
              <a:rPr sz="2300" spc="-50" dirty="0">
                <a:solidFill>
                  <a:srgbClr val="252525"/>
                </a:solidFill>
                <a:latin typeface="Arial MT"/>
                <a:cs typeface="Arial MT"/>
              </a:rPr>
              <a:t> </a:t>
            </a:r>
            <a:r>
              <a:rPr sz="2300" dirty="0">
                <a:solidFill>
                  <a:srgbClr val="252525"/>
                </a:solidFill>
                <a:latin typeface="Arial MT"/>
                <a:cs typeface="Arial MT"/>
              </a:rPr>
              <a:t>to being</a:t>
            </a:r>
            <a:r>
              <a:rPr sz="2300" spc="-40" dirty="0">
                <a:solidFill>
                  <a:srgbClr val="252525"/>
                </a:solidFill>
                <a:latin typeface="Arial MT"/>
                <a:cs typeface="Arial MT"/>
              </a:rPr>
              <a:t> </a:t>
            </a:r>
            <a:r>
              <a:rPr sz="2300" dirty="0">
                <a:solidFill>
                  <a:srgbClr val="252525"/>
                </a:solidFill>
                <a:latin typeface="Arial MT"/>
                <a:cs typeface="Arial MT"/>
              </a:rPr>
              <a:t>profit</a:t>
            </a:r>
            <a:r>
              <a:rPr sz="2300" spc="-25" dirty="0">
                <a:solidFill>
                  <a:srgbClr val="252525"/>
                </a:solidFill>
                <a:latin typeface="Arial MT"/>
                <a:cs typeface="Arial MT"/>
              </a:rPr>
              <a:t> </a:t>
            </a:r>
            <a:r>
              <a:rPr sz="2300" dirty="0">
                <a:solidFill>
                  <a:srgbClr val="252525"/>
                </a:solidFill>
                <a:latin typeface="Arial MT"/>
                <a:cs typeface="Arial MT"/>
              </a:rPr>
              <a:t>agents,</a:t>
            </a:r>
            <a:r>
              <a:rPr sz="2300" spc="-45" dirty="0">
                <a:solidFill>
                  <a:srgbClr val="252525"/>
                </a:solidFill>
                <a:latin typeface="Arial MT"/>
                <a:cs typeface="Arial MT"/>
              </a:rPr>
              <a:t> </a:t>
            </a:r>
            <a:r>
              <a:rPr sz="2300" dirty="0">
                <a:solidFill>
                  <a:srgbClr val="252525"/>
                </a:solidFill>
                <a:latin typeface="Arial MT"/>
                <a:cs typeface="Arial MT"/>
              </a:rPr>
              <a:t>MNCs</a:t>
            </a:r>
            <a:r>
              <a:rPr sz="2300" spc="-10" dirty="0">
                <a:solidFill>
                  <a:srgbClr val="252525"/>
                </a:solidFill>
                <a:latin typeface="Arial MT"/>
                <a:cs typeface="Arial MT"/>
              </a:rPr>
              <a:t> </a:t>
            </a:r>
            <a:r>
              <a:rPr sz="2300" dirty="0">
                <a:solidFill>
                  <a:srgbClr val="252525"/>
                </a:solidFill>
                <a:latin typeface="Arial MT"/>
                <a:cs typeface="Arial MT"/>
              </a:rPr>
              <a:t>can</a:t>
            </a:r>
            <a:r>
              <a:rPr sz="2300" spc="-25" dirty="0">
                <a:solidFill>
                  <a:srgbClr val="252525"/>
                </a:solidFill>
                <a:latin typeface="Arial MT"/>
                <a:cs typeface="Arial MT"/>
              </a:rPr>
              <a:t> </a:t>
            </a:r>
            <a:r>
              <a:rPr sz="2300" dirty="0">
                <a:solidFill>
                  <a:srgbClr val="252525"/>
                </a:solidFill>
                <a:latin typeface="Arial MT"/>
                <a:cs typeface="Arial MT"/>
              </a:rPr>
              <a:t>also</a:t>
            </a:r>
            <a:r>
              <a:rPr sz="2300" spc="-25" dirty="0">
                <a:solidFill>
                  <a:srgbClr val="252525"/>
                </a:solidFill>
                <a:latin typeface="Arial MT"/>
                <a:cs typeface="Arial MT"/>
              </a:rPr>
              <a:t> </a:t>
            </a:r>
            <a:r>
              <a:rPr sz="2300" dirty="0">
                <a:solidFill>
                  <a:srgbClr val="252525"/>
                </a:solidFill>
                <a:latin typeface="Arial MT"/>
                <a:cs typeface="Arial MT"/>
              </a:rPr>
              <a:t>be</a:t>
            </a:r>
            <a:r>
              <a:rPr sz="2300" spc="-10" dirty="0">
                <a:solidFill>
                  <a:srgbClr val="252525"/>
                </a:solidFill>
                <a:latin typeface="Arial MT"/>
                <a:cs typeface="Arial MT"/>
              </a:rPr>
              <a:t> </a:t>
            </a:r>
            <a:r>
              <a:rPr sz="2300" dirty="0">
                <a:solidFill>
                  <a:srgbClr val="252525"/>
                </a:solidFill>
                <a:latin typeface="Arial MT"/>
                <a:cs typeface="Arial MT"/>
              </a:rPr>
              <a:t>good </a:t>
            </a:r>
            <a:r>
              <a:rPr sz="2300" spc="-625" dirty="0">
                <a:solidFill>
                  <a:srgbClr val="252525"/>
                </a:solidFill>
                <a:latin typeface="Arial MT"/>
                <a:cs typeface="Arial MT"/>
              </a:rPr>
              <a:t> </a:t>
            </a:r>
            <a:r>
              <a:rPr sz="2300" dirty="0">
                <a:solidFill>
                  <a:srgbClr val="252525"/>
                </a:solidFill>
                <a:latin typeface="Arial MT"/>
                <a:cs typeface="Arial MT"/>
              </a:rPr>
              <a:t>corporate</a:t>
            </a:r>
            <a:r>
              <a:rPr sz="2300" spc="-60" dirty="0">
                <a:solidFill>
                  <a:srgbClr val="252525"/>
                </a:solidFill>
                <a:latin typeface="Arial MT"/>
                <a:cs typeface="Arial MT"/>
              </a:rPr>
              <a:t> </a:t>
            </a:r>
            <a:r>
              <a:rPr sz="2300" dirty="0">
                <a:solidFill>
                  <a:srgbClr val="252525"/>
                </a:solidFill>
                <a:latin typeface="Arial MT"/>
                <a:cs typeface="Arial MT"/>
              </a:rPr>
              <a:t>citizens.</a:t>
            </a:r>
            <a:endParaRPr sz="2300">
              <a:latin typeface="Arial MT"/>
              <a:cs typeface="Arial M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69895" y="302133"/>
            <a:ext cx="2225040" cy="635000"/>
          </a:xfrm>
          <a:prstGeom prst="rect">
            <a:avLst/>
          </a:prstGeom>
        </p:spPr>
        <p:txBody>
          <a:bodyPr vert="horz" wrap="square" lIns="0" tIns="12065" rIns="0" bIns="0" rtlCol="0">
            <a:spAutoFit/>
          </a:bodyPr>
          <a:lstStyle/>
          <a:p>
            <a:pPr marL="12700">
              <a:lnSpc>
                <a:spcPct val="100000"/>
              </a:lnSpc>
              <a:spcBef>
                <a:spcPts val="95"/>
              </a:spcBef>
            </a:pPr>
            <a:r>
              <a:rPr sz="4000" spc="-5" dirty="0"/>
              <a:t>Question</a:t>
            </a:r>
            <a:endParaRPr sz="4000"/>
          </a:p>
        </p:txBody>
      </p:sp>
      <p:sp>
        <p:nvSpPr>
          <p:cNvPr id="3" name="object 3"/>
          <p:cNvSpPr txBox="1"/>
          <p:nvPr/>
        </p:nvSpPr>
        <p:spPr>
          <a:xfrm>
            <a:off x="250952" y="4126179"/>
            <a:ext cx="7645400" cy="1661795"/>
          </a:xfrm>
          <a:prstGeom prst="rect">
            <a:avLst/>
          </a:prstGeom>
        </p:spPr>
        <p:txBody>
          <a:bodyPr vert="horz" wrap="square" lIns="0" tIns="17780" rIns="0" bIns="0" rtlCol="0">
            <a:spAutoFit/>
          </a:bodyPr>
          <a:lstStyle/>
          <a:p>
            <a:pPr marL="12700" marR="5080">
              <a:lnSpc>
                <a:spcPct val="99100"/>
              </a:lnSpc>
              <a:spcBef>
                <a:spcPts val="140"/>
              </a:spcBef>
            </a:pPr>
            <a:r>
              <a:rPr sz="3600" b="1" i="1" spc="-5" dirty="0">
                <a:latin typeface="Calibri"/>
                <a:cs typeface="Calibri"/>
              </a:rPr>
              <a:t>Should MNCs </a:t>
            </a:r>
            <a:r>
              <a:rPr sz="3600" b="1" i="1" spc="-10" dirty="0">
                <a:latin typeface="Calibri"/>
                <a:cs typeface="Calibri"/>
              </a:rPr>
              <a:t>be destroyed, </a:t>
            </a:r>
            <a:r>
              <a:rPr sz="3600" b="1" i="1" spc="-5" dirty="0">
                <a:latin typeface="Calibri"/>
                <a:cs typeface="Calibri"/>
              </a:rPr>
              <a:t>or </a:t>
            </a:r>
            <a:r>
              <a:rPr sz="3600" b="1" i="1" spc="-10" dirty="0">
                <a:latin typeface="Calibri"/>
                <a:cs typeface="Calibri"/>
              </a:rPr>
              <a:t>rather </a:t>
            </a:r>
            <a:r>
              <a:rPr sz="3600" b="1" i="1" spc="-5" dirty="0">
                <a:latin typeface="Calibri"/>
                <a:cs typeface="Calibri"/>
              </a:rPr>
              <a:t> channeled </a:t>
            </a:r>
            <a:r>
              <a:rPr sz="3600" b="1" i="1" dirty="0">
                <a:latin typeface="Calibri"/>
                <a:cs typeface="Calibri"/>
              </a:rPr>
              <a:t>and </a:t>
            </a:r>
            <a:r>
              <a:rPr sz="3600" b="1" i="1" spc="-10" dirty="0">
                <a:latin typeface="Calibri"/>
                <a:cs typeface="Calibri"/>
              </a:rPr>
              <a:t>controlled for </a:t>
            </a:r>
            <a:r>
              <a:rPr sz="3600" b="1" i="1" dirty="0">
                <a:latin typeface="Calibri"/>
                <a:cs typeface="Calibri"/>
              </a:rPr>
              <a:t>the </a:t>
            </a:r>
            <a:r>
              <a:rPr sz="3600" b="1" i="1" spc="-10" dirty="0">
                <a:latin typeface="Calibri"/>
                <a:cs typeface="Calibri"/>
              </a:rPr>
              <a:t>benefit </a:t>
            </a:r>
            <a:r>
              <a:rPr sz="3600" b="1" i="1" spc="-800" dirty="0">
                <a:latin typeface="Calibri"/>
                <a:cs typeface="Calibri"/>
              </a:rPr>
              <a:t> </a:t>
            </a:r>
            <a:r>
              <a:rPr sz="3600" b="1" i="1" spc="-5" dirty="0">
                <a:latin typeface="Calibri"/>
                <a:cs typeface="Calibri"/>
              </a:rPr>
              <a:t>of</a:t>
            </a:r>
            <a:r>
              <a:rPr sz="3600" b="1" i="1" spc="-10" dirty="0">
                <a:latin typeface="Calibri"/>
                <a:cs typeface="Calibri"/>
              </a:rPr>
              <a:t> </a:t>
            </a:r>
            <a:r>
              <a:rPr sz="3600" b="1" i="1" dirty="0">
                <a:latin typeface="Calibri"/>
                <a:cs typeface="Calibri"/>
              </a:rPr>
              <a:t>the </a:t>
            </a:r>
            <a:r>
              <a:rPr sz="3600" b="1" i="1" spc="-5" dirty="0">
                <a:latin typeface="Calibri"/>
                <a:cs typeface="Calibri"/>
              </a:rPr>
              <a:t>global</a:t>
            </a:r>
            <a:r>
              <a:rPr sz="3600" b="1" i="1" spc="10" dirty="0">
                <a:latin typeface="Calibri"/>
                <a:cs typeface="Calibri"/>
              </a:rPr>
              <a:t> </a:t>
            </a:r>
            <a:r>
              <a:rPr sz="3600" b="1" i="1" spc="-5" dirty="0">
                <a:latin typeface="Calibri"/>
                <a:cs typeface="Calibri"/>
              </a:rPr>
              <a:t>human </a:t>
            </a:r>
            <a:r>
              <a:rPr sz="3600" b="1" i="1" spc="-10" dirty="0">
                <a:latin typeface="Calibri"/>
                <a:cs typeface="Calibri"/>
              </a:rPr>
              <a:t>society?</a:t>
            </a:r>
            <a:endParaRPr sz="3600">
              <a:latin typeface="Calibri"/>
              <a:cs typeface="Calibri"/>
            </a:endParaRPr>
          </a:p>
        </p:txBody>
      </p:sp>
      <p:pic>
        <p:nvPicPr>
          <p:cNvPr id="4" name="object 4"/>
          <p:cNvPicPr/>
          <p:nvPr/>
        </p:nvPicPr>
        <p:blipFill>
          <a:blip r:embed="rId2" cstate="print"/>
          <a:stretch>
            <a:fillRect/>
          </a:stretch>
        </p:blipFill>
        <p:spPr>
          <a:xfrm>
            <a:off x="356615" y="1341119"/>
            <a:ext cx="7930896" cy="2159507"/>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8449" y="408812"/>
            <a:ext cx="2338070" cy="635000"/>
          </a:xfrm>
          <a:prstGeom prst="rect">
            <a:avLst/>
          </a:prstGeom>
        </p:spPr>
        <p:txBody>
          <a:bodyPr vert="horz" wrap="square" lIns="0" tIns="12065" rIns="0" bIns="0" rtlCol="0">
            <a:spAutoFit/>
          </a:bodyPr>
          <a:lstStyle/>
          <a:p>
            <a:pPr marL="12700">
              <a:lnSpc>
                <a:spcPct val="100000"/>
              </a:lnSpc>
              <a:spcBef>
                <a:spcPts val="95"/>
              </a:spcBef>
            </a:pPr>
            <a:r>
              <a:rPr sz="4000" spc="-5" dirty="0"/>
              <a:t>Summary</a:t>
            </a:r>
            <a:endParaRPr sz="4000"/>
          </a:p>
        </p:txBody>
      </p:sp>
      <p:sp>
        <p:nvSpPr>
          <p:cNvPr id="3" name="object 3"/>
          <p:cNvSpPr txBox="1"/>
          <p:nvPr/>
        </p:nvSpPr>
        <p:spPr>
          <a:xfrm>
            <a:off x="511555" y="1626234"/>
            <a:ext cx="4949190" cy="2993390"/>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252525"/>
                </a:solidFill>
                <a:latin typeface="Arial"/>
                <a:cs typeface="Arial"/>
              </a:rPr>
              <a:t>Overall,</a:t>
            </a:r>
            <a:r>
              <a:rPr sz="2400" b="1" spc="-30" dirty="0">
                <a:solidFill>
                  <a:srgbClr val="252525"/>
                </a:solidFill>
                <a:latin typeface="Arial"/>
                <a:cs typeface="Arial"/>
              </a:rPr>
              <a:t> </a:t>
            </a:r>
            <a:r>
              <a:rPr sz="2400" b="1" dirty="0">
                <a:solidFill>
                  <a:srgbClr val="252525"/>
                </a:solidFill>
                <a:latin typeface="Arial"/>
                <a:cs typeface="Arial"/>
              </a:rPr>
              <a:t>in</a:t>
            </a:r>
            <a:r>
              <a:rPr sz="2400" b="1" spc="-35" dirty="0">
                <a:solidFill>
                  <a:srgbClr val="252525"/>
                </a:solidFill>
                <a:latin typeface="Arial"/>
                <a:cs typeface="Arial"/>
              </a:rPr>
              <a:t> </a:t>
            </a:r>
            <a:r>
              <a:rPr sz="2400" b="1" dirty="0">
                <a:solidFill>
                  <a:srgbClr val="252525"/>
                </a:solidFill>
                <a:latin typeface="Arial"/>
                <a:cs typeface="Arial"/>
              </a:rPr>
              <a:t>this</a:t>
            </a:r>
            <a:r>
              <a:rPr sz="2400" b="1" spc="-35" dirty="0">
                <a:solidFill>
                  <a:srgbClr val="252525"/>
                </a:solidFill>
                <a:latin typeface="Arial"/>
                <a:cs typeface="Arial"/>
              </a:rPr>
              <a:t> </a:t>
            </a:r>
            <a:r>
              <a:rPr sz="2400" b="1" dirty="0">
                <a:solidFill>
                  <a:srgbClr val="252525"/>
                </a:solidFill>
                <a:latin typeface="Arial"/>
                <a:cs typeface="Arial"/>
              </a:rPr>
              <a:t>lecture</a:t>
            </a:r>
            <a:r>
              <a:rPr sz="2400" b="1" spc="-15" dirty="0">
                <a:solidFill>
                  <a:srgbClr val="252525"/>
                </a:solidFill>
                <a:latin typeface="Arial"/>
                <a:cs typeface="Arial"/>
              </a:rPr>
              <a:t> </a:t>
            </a:r>
            <a:r>
              <a:rPr sz="2400" b="1" spc="15" dirty="0">
                <a:solidFill>
                  <a:srgbClr val="252525"/>
                </a:solidFill>
                <a:latin typeface="Arial"/>
                <a:cs typeface="Arial"/>
              </a:rPr>
              <a:t>we</a:t>
            </a:r>
            <a:r>
              <a:rPr sz="2400" b="1" spc="-50" dirty="0">
                <a:solidFill>
                  <a:srgbClr val="252525"/>
                </a:solidFill>
                <a:latin typeface="Arial"/>
                <a:cs typeface="Arial"/>
              </a:rPr>
              <a:t> </a:t>
            </a:r>
            <a:r>
              <a:rPr sz="2400" b="1" spc="-5" dirty="0">
                <a:solidFill>
                  <a:srgbClr val="252525"/>
                </a:solidFill>
                <a:latin typeface="Arial"/>
                <a:cs typeface="Arial"/>
              </a:rPr>
              <a:t>covered</a:t>
            </a:r>
            <a:endParaRPr sz="2400">
              <a:latin typeface="Arial"/>
              <a:cs typeface="Arial"/>
            </a:endParaRPr>
          </a:p>
          <a:p>
            <a:pPr marL="184785" indent="-172720">
              <a:lnSpc>
                <a:spcPct val="100000"/>
              </a:lnSpc>
              <a:spcBef>
                <a:spcPts val="2245"/>
              </a:spcBef>
              <a:buSzPct val="89583"/>
              <a:buFont typeface="Wingdings"/>
              <a:buChar char=""/>
              <a:tabLst>
                <a:tab pos="185420" algn="l"/>
              </a:tabLst>
            </a:pPr>
            <a:r>
              <a:rPr sz="2400" spc="-5" dirty="0">
                <a:solidFill>
                  <a:srgbClr val="252525"/>
                </a:solidFill>
                <a:latin typeface="Arial MT"/>
                <a:cs typeface="Arial MT"/>
              </a:rPr>
              <a:t>MNC</a:t>
            </a:r>
            <a:endParaRPr sz="2400">
              <a:latin typeface="Arial MT"/>
              <a:cs typeface="Arial MT"/>
            </a:endParaRPr>
          </a:p>
          <a:p>
            <a:pPr marL="184785" indent="-172720">
              <a:lnSpc>
                <a:spcPct val="100000"/>
              </a:lnSpc>
              <a:spcBef>
                <a:spcPts val="2230"/>
              </a:spcBef>
              <a:buSzPct val="89583"/>
              <a:buFont typeface="Wingdings"/>
              <a:buChar char=""/>
              <a:tabLst>
                <a:tab pos="185420" algn="l"/>
              </a:tabLst>
            </a:pPr>
            <a:r>
              <a:rPr sz="2400" spc="-10" dirty="0">
                <a:solidFill>
                  <a:srgbClr val="252525"/>
                </a:solidFill>
                <a:latin typeface="Arial MT"/>
                <a:cs typeface="Arial MT"/>
              </a:rPr>
              <a:t>Different </a:t>
            </a:r>
            <a:r>
              <a:rPr sz="2400" dirty="0">
                <a:solidFill>
                  <a:srgbClr val="252525"/>
                </a:solidFill>
                <a:latin typeface="Arial MT"/>
                <a:cs typeface="Arial MT"/>
              </a:rPr>
              <a:t>MNC</a:t>
            </a:r>
            <a:r>
              <a:rPr sz="2400" spc="-20" dirty="0">
                <a:solidFill>
                  <a:srgbClr val="252525"/>
                </a:solidFill>
                <a:latin typeface="Arial MT"/>
                <a:cs typeface="Arial MT"/>
              </a:rPr>
              <a:t> </a:t>
            </a:r>
            <a:r>
              <a:rPr sz="2400" spc="-5" dirty="0">
                <a:solidFill>
                  <a:srgbClr val="252525"/>
                </a:solidFill>
                <a:latin typeface="Arial MT"/>
                <a:cs typeface="Arial MT"/>
              </a:rPr>
              <a:t>typologies</a:t>
            </a:r>
            <a:endParaRPr sz="2400">
              <a:latin typeface="Arial MT"/>
              <a:cs typeface="Arial MT"/>
            </a:endParaRPr>
          </a:p>
          <a:p>
            <a:pPr marL="184785" indent="-172720">
              <a:lnSpc>
                <a:spcPct val="100000"/>
              </a:lnSpc>
              <a:spcBef>
                <a:spcPts val="2245"/>
              </a:spcBef>
              <a:buSzPct val="89583"/>
              <a:buFont typeface="Wingdings"/>
              <a:buChar char=""/>
              <a:tabLst>
                <a:tab pos="185420" algn="l"/>
              </a:tabLst>
            </a:pPr>
            <a:r>
              <a:rPr sz="2400" spc="-5" dirty="0">
                <a:solidFill>
                  <a:srgbClr val="252525"/>
                </a:solidFill>
                <a:latin typeface="Arial MT"/>
                <a:cs typeface="Arial MT"/>
              </a:rPr>
              <a:t>Globalisation</a:t>
            </a:r>
            <a:r>
              <a:rPr sz="2400" spc="30" dirty="0">
                <a:solidFill>
                  <a:srgbClr val="252525"/>
                </a:solidFill>
                <a:latin typeface="Arial MT"/>
                <a:cs typeface="Arial MT"/>
              </a:rPr>
              <a:t> </a:t>
            </a:r>
            <a:r>
              <a:rPr sz="2400" spc="-5" dirty="0">
                <a:solidFill>
                  <a:srgbClr val="252525"/>
                </a:solidFill>
                <a:latin typeface="Arial MT"/>
                <a:cs typeface="Arial MT"/>
              </a:rPr>
              <a:t>and</a:t>
            </a:r>
            <a:r>
              <a:rPr sz="2400" spc="-20" dirty="0">
                <a:solidFill>
                  <a:srgbClr val="252525"/>
                </a:solidFill>
                <a:latin typeface="Arial MT"/>
                <a:cs typeface="Arial MT"/>
              </a:rPr>
              <a:t> </a:t>
            </a:r>
            <a:r>
              <a:rPr sz="2400" spc="-5" dirty="0">
                <a:solidFill>
                  <a:srgbClr val="252525"/>
                </a:solidFill>
                <a:latin typeface="Arial MT"/>
                <a:cs typeface="Arial MT"/>
              </a:rPr>
              <a:t>HRM</a:t>
            </a:r>
            <a:endParaRPr sz="2400">
              <a:latin typeface="Arial MT"/>
              <a:cs typeface="Arial MT"/>
            </a:endParaRPr>
          </a:p>
          <a:p>
            <a:pPr marL="184785" indent="-172720">
              <a:lnSpc>
                <a:spcPct val="100000"/>
              </a:lnSpc>
              <a:spcBef>
                <a:spcPts val="2250"/>
              </a:spcBef>
              <a:buSzPct val="89583"/>
              <a:buFont typeface="Wingdings"/>
              <a:buChar char=""/>
              <a:tabLst>
                <a:tab pos="185420" algn="l"/>
              </a:tabLst>
            </a:pPr>
            <a:r>
              <a:rPr sz="2400" spc="-5" dirty="0">
                <a:solidFill>
                  <a:srgbClr val="252525"/>
                </a:solidFill>
                <a:latin typeface="Arial MT"/>
                <a:cs typeface="Arial MT"/>
              </a:rPr>
              <a:t>Debates</a:t>
            </a:r>
            <a:r>
              <a:rPr sz="2400" dirty="0">
                <a:solidFill>
                  <a:srgbClr val="252525"/>
                </a:solidFill>
                <a:latin typeface="Arial MT"/>
                <a:cs typeface="Arial MT"/>
              </a:rPr>
              <a:t> for </a:t>
            </a:r>
            <a:r>
              <a:rPr sz="2400" spc="-5" dirty="0">
                <a:solidFill>
                  <a:srgbClr val="252525"/>
                </a:solidFill>
                <a:latin typeface="Arial MT"/>
                <a:cs typeface="Arial MT"/>
              </a:rPr>
              <a:t>and against</a:t>
            </a:r>
            <a:r>
              <a:rPr sz="2400" spc="15" dirty="0">
                <a:solidFill>
                  <a:srgbClr val="252525"/>
                </a:solidFill>
                <a:latin typeface="Arial MT"/>
                <a:cs typeface="Arial MT"/>
              </a:rPr>
              <a:t> </a:t>
            </a:r>
            <a:r>
              <a:rPr sz="2400" spc="-5" dirty="0">
                <a:solidFill>
                  <a:srgbClr val="252525"/>
                </a:solidFill>
                <a:latin typeface="Arial MT"/>
                <a:cs typeface="Arial MT"/>
              </a:rPr>
              <a:t>MNCs</a:t>
            </a:r>
            <a:endParaRPr sz="2400">
              <a:latin typeface="Arial MT"/>
              <a:cs typeface="Arial M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9AEB45-E01F-456C-98EE-847EEF4D11C3}"/>
              </a:ext>
            </a:extLst>
          </p:cNvPr>
          <p:cNvSpPr txBox="1"/>
          <p:nvPr/>
        </p:nvSpPr>
        <p:spPr>
          <a:xfrm>
            <a:off x="381000" y="609600"/>
            <a:ext cx="8305800" cy="3416320"/>
          </a:xfrm>
          <a:prstGeom prst="rect">
            <a:avLst/>
          </a:prstGeom>
          <a:noFill/>
        </p:spPr>
        <p:txBody>
          <a:bodyPr wrap="square">
            <a:spAutoFit/>
          </a:bodyPr>
          <a:lstStyle/>
          <a:p>
            <a:pPr algn="l"/>
            <a:r>
              <a:rPr lang="en-GB" b="1" i="0" dirty="0">
                <a:effectLst/>
                <a:latin typeface="Work Sans" pitchFamily="2" charset="0"/>
              </a:rPr>
              <a:t>Group Activity 1 (30 mins)</a:t>
            </a:r>
            <a:r>
              <a:rPr lang="en-GB" b="0" i="0" dirty="0">
                <a:effectLst/>
                <a:latin typeface="Work Sans" pitchFamily="2" charset="0"/>
              </a:rPr>
              <a:t> •In small groups, discuss and present examples of Challenges and Opportunities of globalisation and how it has impacted on IHRM. •It is important that you contribute one example from your own country. Once you have all discussed the similarities/differences of your examples, please present your answers to the following questions </a:t>
            </a:r>
            <a:r>
              <a:rPr lang="en-GB" b="1" i="0" dirty="0">
                <a:effectLst/>
                <a:latin typeface="Work Sans" pitchFamily="2" charset="0"/>
              </a:rPr>
              <a:t>using power point </a:t>
            </a:r>
            <a:r>
              <a:rPr lang="en-GB" b="0" i="0" dirty="0">
                <a:effectLst/>
                <a:latin typeface="Work Sans" pitchFamily="2" charset="0"/>
              </a:rPr>
              <a:t>slides: •What are the key challenges and opportunities emerging for practitioners of international human resource management? •How did the company in your example manage the issues? •What are the key HRM skills that are required this scenario? •How could improvements be made?</a:t>
            </a:r>
          </a:p>
          <a:p>
            <a:pPr algn="l"/>
            <a:r>
              <a:rPr lang="en-GB" b="0" i="0" dirty="0">
                <a:effectLst/>
                <a:latin typeface="Work Sans" pitchFamily="2" charset="0"/>
              </a:rPr>
              <a:t>﻿</a:t>
            </a:r>
            <a:br>
              <a:rPr lang="en-GB" b="0" i="0" dirty="0">
                <a:effectLst/>
                <a:latin typeface="Work Sans" pitchFamily="2" charset="0"/>
              </a:rPr>
            </a:br>
            <a:endParaRPr lang="en-GB" b="0" i="0" dirty="0">
              <a:effectLst/>
              <a:latin typeface="Work Sans" pitchFamily="2" charset="0"/>
            </a:endParaRPr>
          </a:p>
        </p:txBody>
      </p:sp>
    </p:spTree>
    <p:extLst>
      <p:ext uri="{BB962C8B-B14F-4D97-AF65-F5344CB8AC3E}">
        <p14:creationId xmlns:p14="http://schemas.microsoft.com/office/powerpoint/2010/main" val="1793740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0C697C-C962-480F-A7CB-5689633DA4AE}"/>
              </a:ext>
            </a:extLst>
          </p:cNvPr>
          <p:cNvSpPr txBox="1"/>
          <p:nvPr/>
        </p:nvSpPr>
        <p:spPr>
          <a:xfrm>
            <a:off x="152400" y="381000"/>
            <a:ext cx="8839200" cy="5909310"/>
          </a:xfrm>
          <a:prstGeom prst="rect">
            <a:avLst/>
          </a:prstGeom>
          <a:noFill/>
        </p:spPr>
        <p:txBody>
          <a:bodyPr wrap="square">
            <a:spAutoFit/>
          </a:bodyPr>
          <a:lstStyle/>
          <a:p>
            <a:pPr algn="l"/>
            <a:endParaRPr lang="en-GB" b="0" i="0" dirty="0">
              <a:effectLst/>
              <a:latin typeface="Work Sans" pitchFamily="2" charset="0"/>
            </a:endParaRPr>
          </a:p>
          <a:p>
            <a:pPr algn="l"/>
            <a:r>
              <a:rPr lang="en-GB" b="1" i="0" dirty="0">
                <a:effectLst/>
                <a:latin typeface="Work Sans" pitchFamily="2" charset="0"/>
              </a:rPr>
              <a:t> Group Activity 2 (Scenario based discussion)</a:t>
            </a:r>
            <a:r>
              <a:rPr lang="en-GB" b="0" i="0" dirty="0">
                <a:effectLst/>
                <a:latin typeface="Work Sans" pitchFamily="2" charset="0"/>
              </a:rPr>
              <a:t> Consider an organisation that has never owned any hotels outside the UK before, and has now hired a team of independent management consultants to advise them on how to proceed. They have provided the consultants with the following information during their initial meeting: •The majority of their existing managers say they would like a chance to work abroad. •None of their existing managers speak French fluently. •They need to complete the rebranding of the hotels by four weeks. The new hotels must be ready to open after that time. •They intend to recruit a large number of staff for the new French hotels, because more than 70 percent of the employees from the acquired organisation have left the organisation. •They will require their managers to be flexible and move between countries if any problems arise. As a consultant, the hotel management has asked you to decide if they should look only at internal candidates who are parent country nationals (PCNs) or if they should recruit host country nationals (HCNs). The seminar class will be divided into three groups; each group should prepare a 3-minute argument based on the following: </a:t>
            </a:r>
          </a:p>
          <a:p>
            <a:pPr algn="l"/>
            <a:r>
              <a:rPr lang="en-GB" b="1" i="0" dirty="0">
                <a:effectLst/>
                <a:latin typeface="Work Sans" pitchFamily="2" charset="0"/>
              </a:rPr>
              <a:t>•Group 1 believes that only PCNs should be hired. •Group 2 believes that only HCNs should be hired. •Group 3 believes that a combination of PCNs and HCNs should be hired. </a:t>
            </a:r>
            <a:endParaRPr lang="en-GB" b="0" i="0" dirty="0">
              <a:effectLst/>
              <a:latin typeface="Work Sans" pitchFamily="2" charset="0"/>
            </a:endParaRPr>
          </a:p>
        </p:txBody>
      </p:sp>
    </p:spTree>
    <p:extLst>
      <p:ext uri="{BB962C8B-B14F-4D97-AF65-F5344CB8AC3E}">
        <p14:creationId xmlns:p14="http://schemas.microsoft.com/office/powerpoint/2010/main" val="872379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TotalTime>
  <Words>2056</Words>
  <Application>Microsoft Office PowerPoint</Application>
  <PresentationFormat>On-screen Show (4:3)</PresentationFormat>
  <Paragraphs>372</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Arial MT</vt:lpstr>
      <vt:lpstr>Calibri</vt:lpstr>
      <vt:lpstr>Calibri Light</vt:lpstr>
      <vt:lpstr>Tahoma</vt:lpstr>
      <vt:lpstr>Times New Roman</vt:lpstr>
      <vt:lpstr>Wingdings</vt:lpstr>
      <vt:lpstr>Work Sans</vt:lpstr>
      <vt:lpstr>Office Theme</vt:lpstr>
      <vt:lpstr>PowerPoint Presentation</vt:lpstr>
      <vt:lpstr>HRM in Multinational  Organisations and HRM Strategies</vt:lpstr>
      <vt:lpstr>What is an MNC</vt:lpstr>
      <vt:lpstr>Foreign Direct Investment (FDI)</vt:lpstr>
      <vt:lpstr>MNCs in the world</vt:lpstr>
      <vt:lpstr>MNCs versus countries- an economic comparison Sources: Fortune, 2015; International Monetary Fund, 2015</vt:lpstr>
      <vt:lpstr>Emergence of Global Institutions:</vt:lpstr>
      <vt:lpstr>Perlmutter’s typology</vt:lpstr>
      <vt:lpstr>Perlmutter’s typology Ethnocentricity</vt:lpstr>
      <vt:lpstr>Perlmutter’s typology  Polycentricity</vt:lpstr>
      <vt:lpstr>Perlmutter’s typology  Geocentricity</vt:lpstr>
      <vt:lpstr>Perlmutter’s typology Regiocentricity</vt:lpstr>
      <vt:lpstr>Strategy and International HRM</vt:lpstr>
      <vt:lpstr>International Strategy</vt:lpstr>
      <vt:lpstr>Corporate Cross-Cultural Evolution</vt:lpstr>
      <vt:lpstr>Phases and areas of focus in HRM</vt:lpstr>
      <vt:lpstr>Globalisation and HRM (Adler and Ghadar, 1990)</vt:lpstr>
      <vt:lpstr>Changing Nature of Multinationals</vt:lpstr>
      <vt:lpstr>Current tendencies (Harzing, 2015)</vt:lpstr>
      <vt:lpstr>The Globalisation debate</vt:lpstr>
      <vt:lpstr>Social Responsibilities of MNCs</vt:lpstr>
      <vt:lpstr>Criticisms Towards MNCs</vt:lpstr>
      <vt:lpstr>Criticisms Towards MNCs</vt:lpstr>
      <vt:lpstr>Question</vt:lpstr>
      <vt:lpstr>Summary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Internationalisation and multinational corporations</dc:title>
  <dc:creator>Natalia</dc:creator>
  <cp:lastModifiedBy>Zahra Mohammadnazari</cp:lastModifiedBy>
  <cp:revision>3</cp:revision>
  <dcterms:created xsi:type="dcterms:W3CDTF">2023-01-09T23:11:14Z</dcterms:created>
  <dcterms:modified xsi:type="dcterms:W3CDTF">2023-01-09T23:27:35Z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2021-09-18T00:00:00Z</vt:filetime>
  </property>
  <property fmtid="{D5CDD505-2E9C-101B-9397-08002B2CF9AE}" pid="3" name="Creator">
    <vt:lpwstr>Microsoft® PowerPoint® for Microsoft 365</vt:lpwstr>
  </property>
  <property fmtid="{D5CDD505-2E9C-101B-9397-08002B2CF9AE}" pid="4" name="LastSaved">
    <vt:filetime>2023-01-09T00:00:00Z</vt:filetime>
  </property>
</Properties>
</file>