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notesSlides/notesSlide1.xml" ContentType="application/vnd.openxmlformats-officedocument.presentationml.notesSl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notesSlides/notesSlide2.xml" ContentType="application/vnd.openxmlformats-officedocument.presentationml.notesSl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56"/>
  </p:notesMasterIdLst>
  <p:handoutMasterIdLst>
    <p:handoutMasterId r:id="rId57"/>
  </p:handoutMasterIdLst>
  <p:sldIdLst>
    <p:sldId id="656" r:id="rId2"/>
    <p:sldId id="504" r:id="rId3"/>
    <p:sldId id="506" r:id="rId4"/>
    <p:sldId id="623" r:id="rId5"/>
    <p:sldId id="397" r:id="rId6"/>
    <p:sldId id="435" r:id="rId7"/>
    <p:sldId id="398" r:id="rId8"/>
    <p:sldId id="400" r:id="rId9"/>
    <p:sldId id="437" r:id="rId10"/>
    <p:sldId id="505" r:id="rId11"/>
    <p:sldId id="645" r:id="rId12"/>
    <p:sldId id="662" r:id="rId13"/>
    <p:sldId id="438" r:id="rId14"/>
    <p:sldId id="439" r:id="rId15"/>
    <p:sldId id="657" r:id="rId16"/>
    <p:sldId id="658" r:id="rId17"/>
    <p:sldId id="441" r:id="rId18"/>
    <p:sldId id="447" r:id="rId19"/>
    <p:sldId id="444" r:id="rId20"/>
    <p:sldId id="449" r:id="rId21"/>
    <p:sldId id="442" r:id="rId22"/>
    <p:sldId id="663" r:id="rId23"/>
    <p:sldId id="664" r:id="rId24"/>
    <p:sldId id="659" r:id="rId25"/>
    <p:sldId id="660" r:id="rId26"/>
    <p:sldId id="627" r:id="rId27"/>
    <p:sldId id="628" r:id="rId28"/>
    <p:sldId id="452" r:id="rId29"/>
    <p:sldId id="453" r:id="rId30"/>
    <p:sldId id="503" r:id="rId31"/>
    <p:sldId id="625" r:id="rId32"/>
    <p:sldId id="456" r:id="rId33"/>
    <p:sldId id="457" r:id="rId34"/>
    <p:sldId id="661" r:id="rId35"/>
    <p:sldId id="642" r:id="rId36"/>
    <p:sldId id="646" r:id="rId37"/>
    <p:sldId id="649" r:id="rId38"/>
    <p:sldId id="650" r:id="rId39"/>
    <p:sldId id="624" r:id="rId40"/>
    <p:sldId id="513" r:id="rId41"/>
    <p:sldId id="446" r:id="rId42"/>
    <p:sldId id="515" r:id="rId43"/>
    <p:sldId id="519" r:id="rId44"/>
    <p:sldId id="516" r:id="rId45"/>
    <p:sldId id="653" r:id="rId46"/>
    <p:sldId id="520" r:id="rId47"/>
    <p:sldId id="521" r:id="rId48"/>
    <p:sldId id="654" r:id="rId49"/>
    <p:sldId id="655" r:id="rId50"/>
    <p:sldId id="522" r:id="rId51"/>
    <p:sldId id="445" r:id="rId52"/>
    <p:sldId id="600" r:id="rId53"/>
    <p:sldId id="450" r:id="rId54"/>
    <p:sldId id="448" r:id="rId55"/>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990" autoAdjust="0"/>
  </p:normalViewPr>
  <p:slideViewPr>
    <p:cSldViewPr>
      <p:cViewPr varScale="1">
        <p:scale>
          <a:sx n="68" d="100"/>
          <a:sy n="68" d="100"/>
        </p:scale>
        <p:origin x="538" y="67"/>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2025/6/27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2025/6/27</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lang="en-US" altLang="zh-TW" sz="1600" b="0" i="0" kern="1200" dirty="0">
                <a:solidFill>
                  <a:schemeClr val="tx1"/>
                </a:solidFill>
                <a:effectLst/>
                <a:latin typeface="+mn-lt"/>
                <a:ea typeface="+mn-ea"/>
                <a:cs typeface="+mn-cs"/>
              </a:rPr>
              <a:t>Aurel Stein: a Hungarian-born British archaeologist, primarily known for his explorations and archaeological discoveries in Central Asia.</a:t>
            </a:r>
            <a:endParaRPr lang="zh-TW" altLang="en-US" dirty="0"/>
          </a:p>
        </p:txBody>
      </p:sp>
    </p:spTree>
    <p:extLst>
      <p:ext uri="{BB962C8B-B14F-4D97-AF65-F5344CB8AC3E}">
        <p14:creationId xmlns:p14="http://schemas.microsoft.com/office/powerpoint/2010/main" val="1116683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084866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2025/6/27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2025/6/27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2025/6/27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2025/6/27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2025/6/27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2025/6/27</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microsoft.com/office/2007/relationships/hdphoto" Target="../media/hdphoto1.wdp"/><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5.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47.xml"/><Relationship Id="rId4" Type="http://schemas.openxmlformats.org/officeDocument/2006/relationships/image" Target="../media/image17.png"/></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50.xml"/><Relationship Id="rId4" Type="http://schemas.openxmlformats.org/officeDocument/2006/relationships/image" Target="../media/image18.png"/></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F79C6C3-EEC0-7095-C038-0EF72D4C3E44}"/>
              </a:ext>
            </a:extLst>
          </p:cNvPr>
          <p:cNvSpPr/>
          <p:nvPr/>
        </p:nvSpPr>
        <p:spPr>
          <a:xfrm>
            <a:off x="2313992" y="2348880"/>
            <a:ext cx="7560840" cy="172819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684000" rIns="0" bIns="0" rtlCol="0" anchor="ctr">
            <a:scene3d>
              <a:camera prst="orthographicFront"/>
              <a:lightRig rig="chilly" dir="t"/>
            </a:scene3d>
            <a:sp3d prstMaterial="clear"/>
          </a:bodyPr>
          <a:lstStyle/>
          <a:p>
            <a:pPr algn="ctr"/>
            <a:r>
              <a:rPr lang="en-US" altLang="zh-TW" sz="4400" dirty="0">
                <a:solidFill>
                  <a:schemeClr val="bg1"/>
                </a:solidFill>
              </a:rPr>
              <a:t>The Diamond Sutra-1</a:t>
            </a:r>
            <a:endParaRPr lang="zh-TW" altLang="en-US" sz="4400" dirty="0">
              <a:solidFill>
                <a:schemeClr val="bg1"/>
              </a:solidFill>
            </a:endParaRPr>
          </a:p>
          <a:p>
            <a:pPr algn="ctr"/>
            <a:endParaRPr lang="zh-TW" altLang="en-US" sz="4400" dirty="0"/>
          </a:p>
        </p:txBody>
      </p:sp>
    </p:spTree>
    <p:extLst>
      <p:ext uri="{BB962C8B-B14F-4D97-AF65-F5344CB8AC3E}">
        <p14:creationId xmlns:p14="http://schemas.microsoft.com/office/powerpoint/2010/main" val="234945053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B333189-B558-4370-A6DD-BB884104CBE6}"/>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8" name="文字方塊 7">
            <a:extLst>
              <a:ext uri="{FF2B5EF4-FFF2-40B4-BE49-F238E27FC236}">
                <a16:creationId xmlns:a16="http://schemas.microsoft.com/office/drawing/2014/main" id="{3E9C869C-B7E2-471D-BAFF-E2324B465D1D}"/>
              </a:ext>
            </a:extLst>
          </p:cNvPr>
          <p:cNvSpPr txBox="1"/>
          <p:nvPr/>
        </p:nvSpPr>
        <p:spPr>
          <a:xfrm>
            <a:off x="1092524" y="1726304"/>
            <a:ext cx="10513168" cy="4549835"/>
          </a:xfrm>
          <a:prstGeom prst="rect">
            <a:avLst/>
          </a:prstGeom>
          <a:noFill/>
        </p:spPr>
        <p:txBody>
          <a:bodyPr wrap="square" rtlCol="0">
            <a:spAutoFit/>
          </a:bodyPr>
          <a:lstStyle/>
          <a:p>
            <a:pPr>
              <a:lnSpc>
                <a:spcPct val="150000"/>
              </a:lnSpc>
            </a:pPr>
            <a:r>
              <a:rPr lang="en-US" altLang="zh-CN" sz="2800" dirty="0">
                <a:solidFill>
                  <a:srgbClr val="FFFF00"/>
                </a:solidFill>
              </a:rPr>
              <a:t>The </a:t>
            </a:r>
            <a:r>
              <a:rPr lang="en-US" altLang="zh-CN" sz="2800" i="1" dirty="0">
                <a:solidFill>
                  <a:srgbClr val="FFFF00"/>
                </a:solidFill>
              </a:rPr>
              <a:t>Diamond Sutra </a:t>
            </a:r>
            <a:r>
              <a:rPr lang="en-US" altLang="zh-CN" sz="2800" dirty="0">
                <a:solidFill>
                  <a:srgbClr val="FFFF00"/>
                </a:solidFill>
              </a:rPr>
              <a:t>(</a:t>
            </a:r>
            <a:r>
              <a:rPr lang="zh-CN" altLang="en-US" sz="2800" dirty="0">
                <a:solidFill>
                  <a:srgbClr val="FFFF00"/>
                </a:solidFill>
              </a:rPr>
              <a:t>金剛經</a:t>
            </a:r>
            <a:r>
              <a:rPr lang="en-US" altLang="zh-CN" sz="2800" dirty="0">
                <a:solidFill>
                  <a:srgbClr val="FFFF00"/>
                </a:solidFill>
              </a:rPr>
              <a:t>; Sanskrit: </a:t>
            </a:r>
            <a:r>
              <a:rPr lang="en-US" altLang="zh-CN" sz="2800" i="1" dirty="0" err="1">
                <a:solidFill>
                  <a:srgbClr val="FFFF00"/>
                </a:solidFill>
              </a:rPr>
              <a:t>Vajracchedikā</a:t>
            </a:r>
            <a:r>
              <a:rPr lang="en-US" altLang="zh-CN" sz="2800" i="1" dirty="0">
                <a:solidFill>
                  <a:srgbClr val="FFFF00"/>
                </a:solidFill>
              </a:rPr>
              <a:t> </a:t>
            </a:r>
            <a:r>
              <a:rPr lang="en-US" altLang="zh-CN" sz="2800" i="1" dirty="0" err="1">
                <a:solidFill>
                  <a:srgbClr val="FFFF00"/>
                </a:solidFill>
              </a:rPr>
              <a:t>Prajñāpāramitā</a:t>
            </a:r>
            <a:r>
              <a:rPr lang="en-US" altLang="zh-CN" sz="2800" i="1" dirty="0">
                <a:solidFill>
                  <a:srgbClr val="FFFF00"/>
                </a:solidFill>
              </a:rPr>
              <a:t> </a:t>
            </a:r>
            <a:r>
              <a:rPr lang="en-US" altLang="zh-CN" sz="2800" i="1" dirty="0" err="1">
                <a:solidFill>
                  <a:srgbClr val="FFFF00"/>
                </a:solidFill>
              </a:rPr>
              <a:t>Sūtra</a:t>
            </a:r>
            <a:r>
              <a:rPr lang="en-US" altLang="zh-CN" sz="2800" dirty="0">
                <a:solidFill>
                  <a:srgbClr val="FFFF00"/>
                </a:solidFill>
              </a:rPr>
              <a:t>) is a </a:t>
            </a:r>
            <a:r>
              <a:rPr lang="en-US" altLang="zh-CN" sz="2800" dirty="0" err="1">
                <a:solidFill>
                  <a:srgbClr val="FFFF00"/>
                </a:solidFill>
              </a:rPr>
              <a:t>Mahāyāna</a:t>
            </a:r>
            <a:r>
              <a:rPr lang="en-US" altLang="zh-CN" sz="2800" dirty="0">
                <a:solidFill>
                  <a:srgbClr val="FFFF00"/>
                </a:solidFill>
              </a:rPr>
              <a:t> sutra from the genre of </a:t>
            </a:r>
            <a:r>
              <a:rPr lang="en-US" altLang="zh-CN" sz="2800" dirty="0" err="1">
                <a:solidFill>
                  <a:srgbClr val="FFFF00"/>
                </a:solidFill>
              </a:rPr>
              <a:t>Prajñāpāramitā</a:t>
            </a:r>
            <a:r>
              <a:rPr lang="en-US" altLang="zh-CN" sz="2800" dirty="0">
                <a:solidFill>
                  <a:srgbClr val="FFFF00"/>
                </a:solidFill>
              </a:rPr>
              <a:t> ('perfection of wisdom') sutras. Translated into dozens of languages (e.g., Chinese, Tibetan, classical Mongolian, classical Japanese) over a broad geographic range, the </a:t>
            </a:r>
            <a:r>
              <a:rPr lang="en-US" altLang="zh-CN" sz="2800" i="1" dirty="0">
                <a:solidFill>
                  <a:srgbClr val="FFFF00"/>
                </a:solidFill>
              </a:rPr>
              <a:t>Diamond </a:t>
            </a:r>
            <a:r>
              <a:rPr lang="en-US" altLang="zh-CN" sz="2800" i="1" dirty="0" err="1">
                <a:solidFill>
                  <a:srgbClr val="FFFF00"/>
                </a:solidFill>
              </a:rPr>
              <a:t>Sūtra</a:t>
            </a:r>
            <a:r>
              <a:rPr lang="en-US" altLang="zh-CN" sz="2800" i="1" dirty="0">
                <a:solidFill>
                  <a:srgbClr val="FFFF00"/>
                </a:solidFill>
              </a:rPr>
              <a:t> </a:t>
            </a:r>
            <a:r>
              <a:rPr lang="en-US" altLang="zh-CN" sz="2800" dirty="0">
                <a:solidFill>
                  <a:srgbClr val="FFFF00"/>
                </a:solidFill>
              </a:rPr>
              <a:t>is one of the most influential Mahayana sutras in East Asia, and it is particularly prominent within the Chan (or Zen) tradition, along with the </a:t>
            </a:r>
            <a:r>
              <a:rPr lang="en-US" altLang="zh-CN" sz="2800" i="1" dirty="0">
                <a:solidFill>
                  <a:srgbClr val="FFFF00"/>
                </a:solidFill>
              </a:rPr>
              <a:t>Heart Sutra</a:t>
            </a:r>
            <a:r>
              <a:rPr lang="en-US" altLang="zh-CN" sz="2800" dirty="0">
                <a:solidFill>
                  <a:srgbClr val="FFFF00"/>
                </a:solidFill>
              </a:rPr>
              <a:t>.</a:t>
            </a:r>
            <a:endParaRPr lang="en-US" altLang="zh-CN" sz="2800" i="1" dirty="0">
              <a:solidFill>
                <a:srgbClr val="FFFF00"/>
              </a:solidFill>
            </a:endParaRPr>
          </a:p>
        </p:txBody>
      </p:sp>
      <p:sp>
        <p:nvSpPr>
          <p:cNvPr id="9" name="文字方塊 8">
            <a:extLst>
              <a:ext uri="{FF2B5EF4-FFF2-40B4-BE49-F238E27FC236}">
                <a16:creationId xmlns:a16="http://schemas.microsoft.com/office/drawing/2014/main" id="{87A20280-2B22-4F69-AEA8-CC2A2D6A1A02}"/>
              </a:ext>
            </a:extLst>
          </p:cNvPr>
          <p:cNvSpPr txBox="1"/>
          <p:nvPr/>
        </p:nvSpPr>
        <p:spPr>
          <a:xfrm>
            <a:off x="1126105" y="1021274"/>
            <a:ext cx="6190692" cy="523220"/>
          </a:xfrm>
          <a:prstGeom prst="rect">
            <a:avLst/>
          </a:prstGeom>
          <a:noFill/>
          <a:ln>
            <a:noFill/>
          </a:ln>
        </p:spPr>
        <p:txBody>
          <a:bodyPr wrap="square" rtlCol="0">
            <a:spAutoFit/>
          </a:bodyPr>
          <a:lstStyle/>
          <a:p>
            <a:r>
              <a:rPr lang="en-US" altLang="zh-CN" sz="2800" b="1" dirty="0">
                <a:solidFill>
                  <a:schemeClr val="bg1"/>
                </a:solidFill>
              </a:rPr>
              <a:t>Introduction</a:t>
            </a:r>
          </a:p>
        </p:txBody>
      </p:sp>
    </p:spTree>
    <p:extLst>
      <p:ext uri="{BB962C8B-B14F-4D97-AF65-F5344CB8AC3E}">
        <p14:creationId xmlns:p14="http://schemas.microsoft.com/office/powerpoint/2010/main" val="22944396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6F0F7E5-283E-49E7-8865-412F048E6498}"/>
              </a:ext>
            </a:extLst>
          </p:cNvPr>
          <p:cNvSpPr txBox="1"/>
          <p:nvPr/>
        </p:nvSpPr>
        <p:spPr>
          <a:xfrm>
            <a:off x="405780" y="1196752"/>
            <a:ext cx="6984776" cy="5196166"/>
          </a:xfrm>
          <a:prstGeom prst="rect">
            <a:avLst/>
          </a:prstGeom>
          <a:noFill/>
        </p:spPr>
        <p:txBody>
          <a:bodyPr wrap="square" rtlCol="0">
            <a:spAutoFit/>
          </a:bodyPr>
          <a:lstStyle/>
          <a:p>
            <a:pPr>
              <a:lnSpc>
                <a:spcPct val="150000"/>
              </a:lnSpc>
            </a:pPr>
            <a:r>
              <a:rPr lang="en-US" altLang="zh-CN" sz="2800" dirty="0">
                <a:solidFill>
                  <a:srgbClr val="FFFF00"/>
                </a:solidFill>
              </a:rPr>
              <a:t>A copy of the Tang-dynasty (</a:t>
            </a:r>
            <a:r>
              <a:rPr lang="en-US" altLang="zh-TW" sz="2800" dirty="0">
                <a:solidFill>
                  <a:srgbClr val="FFFF00"/>
                </a:solidFill>
              </a:rPr>
              <a:t>618—907</a:t>
            </a:r>
            <a:r>
              <a:rPr lang="en-US" altLang="zh-CN" sz="2800" dirty="0">
                <a:solidFill>
                  <a:srgbClr val="FFFF00"/>
                </a:solidFill>
              </a:rPr>
              <a:t>) Chinese version of the </a:t>
            </a:r>
            <a:r>
              <a:rPr lang="en-US" altLang="zh-CN" sz="2800" i="1" dirty="0">
                <a:solidFill>
                  <a:srgbClr val="FFFF00"/>
                </a:solidFill>
              </a:rPr>
              <a:t>Diamond </a:t>
            </a:r>
            <a:r>
              <a:rPr lang="en-US" altLang="zh-CN" sz="2800" i="1" dirty="0" err="1">
                <a:solidFill>
                  <a:srgbClr val="FFFF00"/>
                </a:solidFill>
              </a:rPr>
              <a:t>Sūtra</a:t>
            </a:r>
            <a:r>
              <a:rPr lang="en-US" altLang="zh-CN" sz="2800" i="1" dirty="0">
                <a:solidFill>
                  <a:srgbClr val="FFFF00"/>
                </a:solidFill>
              </a:rPr>
              <a:t> </a:t>
            </a:r>
            <a:r>
              <a:rPr lang="en-US" altLang="zh-CN" sz="2800" dirty="0">
                <a:solidFill>
                  <a:srgbClr val="FFFF00"/>
                </a:solidFill>
              </a:rPr>
              <a:t>was found among the Dunhuang manuscripts in 1900 by a Daoist monk Wang </a:t>
            </a:r>
            <a:r>
              <a:rPr lang="en-US" altLang="zh-CN" sz="2800" dirty="0" err="1">
                <a:solidFill>
                  <a:srgbClr val="FFFF00"/>
                </a:solidFill>
              </a:rPr>
              <a:t>Yuanlu</a:t>
            </a:r>
            <a:r>
              <a:rPr lang="en-US" altLang="zh-CN" sz="2800" dirty="0">
                <a:solidFill>
                  <a:srgbClr val="FFFF00"/>
                </a:solidFill>
              </a:rPr>
              <a:t> (</a:t>
            </a:r>
            <a:r>
              <a:rPr lang="zh-CN" altLang="en-US" sz="2800" dirty="0">
                <a:solidFill>
                  <a:srgbClr val="FFFF00"/>
                </a:solidFill>
              </a:rPr>
              <a:t>王圓箓</a:t>
            </a:r>
            <a:r>
              <a:rPr lang="en-US" altLang="zh-CN" sz="2800" dirty="0">
                <a:solidFill>
                  <a:srgbClr val="FFFF00"/>
                </a:solidFill>
              </a:rPr>
              <a:t>) and sold to Aurel Stein in 1907. It dates back to May 11, 868 CE and is, in the words of the British Library, "the earliest dated printed book".</a:t>
            </a:r>
            <a:endParaRPr lang="en-US" altLang="zh-CN" sz="2800" i="1" dirty="0">
              <a:solidFill>
                <a:srgbClr val="FFFF00"/>
              </a:solidFill>
            </a:endParaRPr>
          </a:p>
        </p:txBody>
      </p:sp>
      <p:pic>
        <p:nvPicPr>
          <p:cNvPr id="10" name="圖片 9">
            <a:extLst>
              <a:ext uri="{FF2B5EF4-FFF2-40B4-BE49-F238E27FC236}">
                <a16:creationId xmlns:a16="http://schemas.microsoft.com/office/drawing/2014/main" id="{1DDEFAF7-EC38-426D-ADF5-AD00C872455A}"/>
              </a:ext>
            </a:extLst>
          </p:cNvPr>
          <p:cNvPicPr>
            <a:picLocks noChangeAspect="1"/>
          </p:cNvPicPr>
          <p:nvPr/>
        </p:nvPicPr>
        <p:blipFill>
          <a:blip r:embed="rId4"/>
          <a:stretch>
            <a:fillRect/>
          </a:stretch>
        </p:blipFill>
        <p:spPr>
          <a:xfrm>
            <a:off x="7703128" y="3446342"/>
            <a:ext cx="2286000" cy="3276600"/>
          </a:xfrm>
          <a:prstGeom prst="rect">
            <a:avLst/>
          </a:prstGeom>
        </p:spPr>
      </p:pic>
      <p:pic>
        <p:nvPicPr>
          <p:cNvPr id="3" name="圖片 2">
            <a:extLst>
              <a:ext uri="{FF2B5EF4-FFF2-40B4-BE49-F238E27FC236}">
                <a16:creationId xmlns:a16="http://schemas.microsoft.com/office/drawing/2014/main" id="{9D85FC12-3483-4441-8845-85F4BD27C934}"/>
              </a:ext>
            </a:extLst>
          </p:cNvPr>
          <p:cNvPicPr>
            <a:picLocks noChangeAspect="1"/>
          </p:cNvPicPr>
          <p:nvPr/>
        </p:nvPicPr>
        <p:blipFill>
          <a:blip r:embed="rId5"/>
          <a:stretch>
            <a:fillRect/>
          </a:stretch>
        </p:blipFill>
        <p:spPr>
          <a:xfrm>
            <a:off x="10056431" y="3446342"/>
            <a:ext cx="2019300" cy="3371850"/>
          </a:xfrm>
          <a:prstGeom prst="rect">
            <a:avLst/>
          </a:prstGeom>
        </p:spPr>
      </p:pic>
      <p:pic>
        <p:nvPicPr>
          <p:cNvPr id="14" name="圖片 13">
            <a:extLst>
              <a:ext uri="{FF2B5EF4-FFF2-40B4-BE49-F238E27FC236}">
                <a16:creationId xmlns:a16="http://schemas.microsoft.com/office/drawing/2014/main" id="{B3FB9EFB-107A-4FB7-815F-1536560241B4}"/>
              </a:ext>
            </a:extLst>
          </p:cNvPr>
          <p:cNvPicPr>
            <a:picLocks noChangeAspect="1"/>
          </p:cNvPicPr>
          <p:nvPr/>
        </p:nvPicPr>
        <p:blipFill>
          <a:blip r:embed="rId6"/>
          <a:stretch>
            <a:fillRect/>
          </a:stretch>
        </p:blipFill>
        <p:spPr>
          <a:xfrm>
            <a:off x="8023421" y="39808"/>
            <a:ext cx="4066020" cy="3304176"/>
          </a:xfrm>
          <a:prstGeom prst="rect">
            <a:avLst/>
          </a:prstGeom>
        </p:spPr>
      </p:pic>
      <p:sp>
        <p:nvSpPr>
          <p:cNvPr id="2" name="矩形: 按鈕形 1">
            <a:extLst>
              <a:ext uri="{FF2B5EF4-FFF2-40B4-BE49-F238E27FC236}">
                <a16:creationId xmlns:a16="http://schemas.microsoft.com/office/drawing/2014/main" id="{BFF7F1BC-AB28-F79B-062D-45C6592FF1F7}"/>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620146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8EF52B88-682E-4BD1-9256-14F60B766114}"/>
              </a:ext>
            </a:extLst>
          </p:cNvPr>
          <p:cNvPicPr>
            <a:picLocks noChangeAspect="1"/>
          </p:cNvPicPr>
          <p:nvPr/>
        </p:nvPicPr>
        <p:blipFill>
          <a:blip r:embed="rId3"/>
          <a:stretch>
            <a:fillRect/>
          </a:stretch>
        </p:blipFill>
        <p:spPr>
          <a:xfrm>
            <a:off x="4576464" y="1124744"/>
            <a:ext cx="7459376" cy="5244282"/>
          </a:xfrm>
          <a:prstGeom prst="rect">
            <a:avLst/>
          </a:prstGeom>
        </p:spPr>
      </p:pic>
      <p:sp>
        <p:nvSpPr>
          <p:cNvPr id="10" name="文字方塊 9">
            <a:extLst>
              <a:ext uri="{FF2B5EF4-FFF2-40B4-BE49-F238E27FC236}">
                <a16:creationId xmlns:a16="http://schemas.microsoft.com/office/drawing/2014/main" id="{D63189AD-C505-44BA-8C52-96FAF82E74CF}"/>
              </a:ext>
            </a:extLst>
          </p:cNvPr>
          <p:cNvSpPr txBox="1"/>
          <p:nvPr/>
        </p:nvSpPr>
        <p:spPr>
          <a:xfrm>
            <a:off x="333772" y="1124744"/>
            <a:ext cx="4248472" cy="5188472"/>
          </a:xfrm>
          <a:prstGeom prst="rect">
            <a:avLst/>
          </a:prstGeom>
          <a:noFill/>
        </p:spPr>
        <p:txBody>
          <a:bodyPr wrap="square" rtlCol="0">
            <a:spAutoFit/>
          </a:bodyPr>
          <a:lstStyle/>
          <a:p>
            <a:pPr>
              <a:lnSpc>
                <a:spcPts val="4000"/>
              </a:lnSpc>
            </a:pPr>
            <a:r>
              <a:rPr lang="en-US" altLang="zh-CN" sz="2800" dirty="0">
                <a:solidFill>
                  <a:srgbClr val="FFFF00"/>
                </a:solidFill>
              </a:rPr>
              <a:t>Front line of the Chinese </a:t>
            </a:r>
            <a:r>
              <a:rPr lang="en-US" altLang="zh-CN" sz="2800" i="1" dirty="0">
                <a:solidFill>
                  <a:srgbClr val="FFFF00"/>
                </a:solidFill>
              </a:rPr>
              <a:t>Diamond </a:t>
            </a:r>
            <a:r>
              <a:rPr lang="en-US" altLang="zh-CN" sz="2800" i="1" dirty="0" err="1">
                <a:solidFill>
                  <a:srgbClr val="FFFF00"/>
                </a:solidFill>
              </a:rPr>
              <a:t>Sūtra</a:t>
            </a:r>
            <a:r>
              <a:rPr lang="en-US" altLang="zh-CN" sz="2800" dirty="0">
                <a:solidFill>
                  <a:srgbClr val="FFFF00"/>
                </a:solidFill>
              </a:rPr>
              <a:t>, the oldest known dated printed book in the world. It is also the first known creative work with an explicit public-domain dedication, as its colophon at the end states that it was created "for universal free distribution. "</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929A90E0-07CD-34CD-DC44-8704F158F836}"/>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13904441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AB1DBC8-3020-4861-B20E-F679A6A944BF}"/>
              </a:ext>
            </a:extLst>
          </p:cNvPr>
          <p:cNvSpPr txBox="1"/>
          <p:nvPr/>
        </p:nvSpPr>
        <p:spPr>
          <a:xfrm>
            <a:off x="1017848" y="1196752"/>
            <a:ext cx="10153128" cy="1964512"/>
          </a:xfrm>
          <a:prstGeom prst="rect">
            <a:avLst/>
          </a:prstGeom>
          <a:noFill/>
          <a:ln>
            <a:noFill/>
          </a:ln>
        </p:spPr>
        <p:txBody>
          <a:bodyPr wrap="square" rtlCol="0">
            <a:spAutoFit/>
          </a:bodyPr>
          <a:lstStyle/>
          <a:p>
            <a:pPr>
              <a:lnSpc>
                <a:spcPct val="150000"/>
              </a:lnSpc>
            </a:pPr>
            <a:r>
              <a:rPr lang="en-US" altLang="zh-CN" sz="2800" dirty="0">
                <a:solidFill>
                  <a:srgbClr val="FFFF00"/>
                </a:solidFill>
              </a:rPr>
              <a:t>Buddhist scholarship generally agrees that the </a:t>
            </a:r>
            <a:r>
              <a:rPr lang="en-US" altLang="zh-CN" sz="2800" i="1" dirty="0">
                <a:solidFill>
                  <a:srgbClr val="FFFF00"/>
                </a:solidFill>
              </a:rPr>
              <a:t>Prajnaparamita sutras </a:t>
            </a:r>
            <a:r>
              <a:rPr lang="en-US" altLang="zh-CN" sz="2800" dirty="0">
                <a:solidFill>
                  <a:srgbClr val="FFFF00"/>
                </a:solidFill>
              </a:rPr>
              <a:t>represent the earliest layer of Mahayana sutra literature. </a:t>
            </a:r>
            <a:r>
              <a:rPr lang="en-US" altLang="zh-CN" sz="2800" dirty="0" err="1">
                <a:solidFill>
                  <a:srgbClr val="FFFF00"/>
                </a:solidFill>
              </a:rPr>
              <a:t>Conze</a:t>
            </a:r>
            <a:r>
              <a:rPr lang="en-US" altLang="zh-CN" sz="2800" dirty="0">
                <a:solidFill>
                  <a:srgbClr val="FFFF00"/>
                </a:solidFill>
              </a:rPr>
              <a:t> has distinguished four phases of development:</a:t>
            </a:r>
            <a:endParaRPr lang="en-US" altLang="zh-CN" sz="2800" i="1" dirty="0">
              <a:solidFill>
                <a:srgbClr val="FFFF00"/>
              </a:solidFill>
            </a:endParaRPr>
          </a:p>
        </p:txBody>
      </p:sp>
      <p:sp>
        <p:nvSpPr>
          <p:cNvPr id="6" name="文字方塊 5">
            <a:extLst>
              <a:ext uri="{FF2B5EF4-FFF2-40B4-BE49-F238E27FC236}">
                <a16:creationId xmlns:a16="http://schemas.microsoft.com/office/drawing/2014/main" id="{F8EF2CCC-55EE-45BF-85EC-13B29B87B15B}"/>
              </a:ext>
            </a:extLst>
          </p:cNvPr>
          <p:cNvSpPr txBox="1"/>
          <p:nvPr/>
        </p:nvSpPr>
        <p:spPr>
          <a:xfrm>
            <a:off x="1017848" y="3548402"/>
            <a:ext cx="10153128" cy="2610843"/>
          </a:xfrm>
          <a:prstGeom prst="rect">
            <a:avLst/>
          </a:prstGeom>
          <a:noFill/>
          <a:ln>
            <a:noFill/>
          </a:ln>
        </p:spPr>
        <p:txBody>
          <a:bodyPr wrap="square" rtlCol="0">
            <a:spAutoFit/>
          </a:bodyPr>
          <a:lstStyle/>
          <a:p>
            <a:pPr marL="514350" indent="-514350">
              <a:lnSpc>
                <a:spcPct val="150000"/>
              </a:lnSpc>
              <a:buAutoNum type="arabicParenBoth"/>
            </a:pPr>
            <a:r>
              <a:rPr lang="en-US" altLang="zh-CN" sz="2800" dirty="0">
                <a:solidFill>
                  <a:srgbClr val="FFFF00"/>
                </a:solidFill>
              </a:rPr>
              <a:t>100 B.C.E. to 100 C.E. </a:t>
            </a:r>
          </a:p>
          <a:p>
            <a:pPr>
              <a:lnSpc>
                <a:spcPct val="150000"/>
              </a:lnSpc>
            </a:pPr>
            <a:r>
              <a:rPr lang="en-US" altLang="zh-CN" sz="2800" dirty="0">
                <a:solidFill>
                  <a:srgbClr val="FFFF00"/>
                </a:solidFill>
              </a:rPr>
              <a:t>This period is </a:t>
            </a:r>
            <a:r>
              <a:rPr lang="en-US" altLang="zh-CN" sz="2800" dirty="0" err="1">
                <a:solidFill>
                  <a:srgbClr val="FFFF00"/>
                </a:solidFill>
              </a:rPr>
              <a:t>characterised</a:t>
            </a:r>
            <a:r>
              <a:rPr lang="en-US" altLang="zh-CN" sz="2800" dirty="0">
                <a:solidFill>
                  <a:srgbClr val="FFFF00"/>
                </a:solidFill>
              </a:rPr>
              <a:t> by the formation and composition of the basic text. The oldest text from this period is the </a:t>
            </a:r>
            <a:r>
              <a:rPr lang="en-US" altLang="zh-CN" sz="2800" i="1" dirty="0" err="1">
                <a:solidFill>
                  <a:srgbClr val="FFFF00"/>
                </a:solidFill>
              </a:rPr>
              <a:t>Ashtasahasrika</a:t>
            </a:r>
            <a:r>
              <a:rPr lang="en-US" altLang="zh-CN" sz="2800" i="1" dirty="0">
                <a:solidFill>
                  <a:srgbClr val="FFFF00"/>
                </a:solidFill>
              </a:rPr>
              <a:t> Prajnaparamita</a:t>
            </a:r>
            <a:r>
              <a:rPr lang="en-US" altLang="zh-CN" sz="2800" dirty="0">
                <a:solidFill>
                  <a:srgbClr val="FFFF00"/>
                </a:solidFill>
              </a:rPr>
              <a:t> or the </a:t>
            </a:r>
            <a:r>
              <a:rPr lang="en-US" altLang="zh-CN" sz="2800" i="1" dirty="0">
                <a:solidFill>
                  <a:srgbClr val="FFFF00"/>
                </a:solidFill>
              </a:rPr>
              <a:t>Prajnaparamita in Eight Thousand Verses</a:t>
            </a:r>
            <a:r>
              <a:rPr lang="en-US" altLang="zh-CN" sz="2800" dirty="0">
                <a:solidFill>
                  <a:srgbClr val="FFFF00"/>
                </a:solidFill>
              </a:rPr>
              <a:t>. </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18A18B92-7DA9-87BA-B14D-A415D8F71630}"/>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9581260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E1837CA0-2B65-4AF5-AC69-6C87F5A74422}"/>
              </a:ext>
            </a:extLst>
          </p:cNvPr>
          <p:cNvPicPr>
            <a:picLocks noChangeAspect="1"/>
          </p:cNvPicPr>
          <p:nvPr/>
        </p:nvPicPr>
        <p:blipFill>
          <a:blip r:embed="rId3"/>
          <a:stretch>
            <a:fillRect/>
          </a:stretch>
        </p:blipFill>
        <p:spPr>
          <a:xfrm>
            <a:off x="1125860" y="187002"/>
            <a:ext cx="10225136" cy="6483996"/>
          </a:xfrm>
          <a:prstGeom prst="rect">
            <a:avLst/>
          </a:prstGeom>
        </p:spPr>
      </p:pic>
    </p:spTree>
    <p:extLst>
      <p:ext uri="{BB962C8B-B14F-4D97-AF65-F5344CB8AC3E}">
        <p14:creationId xmlns:p14="http://schemas.microsoft.com/office/powerpoint/2010/main" val="9435567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65C7CBA-EA0F-4C45-85ED-978AA9EC0312}"/>
              </a:ext>
            </a:extLst>
          </p:cNvPr>
          <p:cNvSpPr txBox="1"/>
          <p:nvPr/>
        </p:nvSpPr>
        <p:spPr>
          <a:xfrm>
            <a:off x="1017848" y="1800413"/>
            <a:ext cx="10153128" cy="3257174"/>
          </a:xfrm>
          <a:prstGeom prst="rect">
            <a:avLst/>
          </a:prstGeom>
          <a:noFill/>
          <a:ln>
            <a:noFill/>
          </a:ln>
        </p:spPr>
        <p:txBody>
          <a:bodyPr wrap="square" rtlCol="0">
            <a:spAutoFit/>
          </a:bodyPr>
          <a:lstStyle/>
          <a:p>
            <a:pPr>
              <a:lnSpc>
                <a:spcPct val="150000"/>
              </a:lnSpc>
            </a:pPr>
            <a:r>
              <a:rPr lang="en-US" altLang="zh-CN" sz="2800" dirty="0">
                <a:solidFill>
                  <a:srgbClr val="FFFF00"/>
                </a:solidFill>
              </a:rPr>
              <a:t>(2) 100 C.E. to 300 C.E. </a:t>
            </a:r>
          </a:p>
          <a:p>
            <a:pPr>
              <a:lnSpc>
                <a:spcPct val="150000"/>
              </a:lnSpc>
            </a:pPr>
            <a:r>
              <a:rPr lang="en-US" altLang="zh-CN" sz="2800" dirty="0">
                <a:solidFill>
                  <a:srgbClr val="FFFF00"/>
                </a:solidFill>
              </a:rPr>
              <a:t>In this period the basic texts are expanded. The </a:t>
            </a:r>
            <a:r>
              <a:rPr lang="en-US" altLang="zh-CN" sz="2800" i="1" dirty="0" err="1">
                <a:solidFill>
                  <a:srgbClr val="FFFF00"/>
                </a:solidFill>
              </a:rPr>
              <a:t>Shatasahasrika</a:t>
            </a:r>
            <a:r>
              <a:rPr lang="en-US" altLang="zh-CN" sz="2800" i="1" dirty="0">
                <a:solidFill>
                  <a:srgbClr val="FFFF00"/>
                </a:solidFill>
              </a:rPr>
              <a:t> Sutra </a:t>
            </a:r>
            <a:r>
              <a:rPr lang="en-US" altLang="zh-CN" sz="2800" dirty="0">
                <a:solidFill>
                  <a:srgbClr val="FFFF00"/>
                </a:solidFill>
              </a:rPr>
              <a:t>(100,000 verses), the </a:t>
            </a:r>
            <a:r>
              <a:rPr lang="en-US" altLang="zh-CN" sz="2800" i="1" dirty="0" err="1">
                <a:solidFill>
                  <a:srgbClr val="FFFF00"/>
                </a:solidFill>
              </a:rPr>
              <a:t>Panchavimshatisahasrika</a:t>
            </a:r>
            <a:r>
              <a:rPr lang="en-US" altLang="zh-CN" sz="2800" i="1" dirty="0">
                <a:solidFill>
                  <a:srgbClr val="FFFF00"/>
                </a:solidFill>
              </a:rPr>
              <a:t> Sutra </a:t>
            </a:r>
            <a:r>
              <a:rPr lang="en-US" altLang="zh-CN" sz="2800" dirty="0">
                <a:solidFill>
                  <a:srgbClr val="FFFF00"/>
                </a:solidFill>
              </a:rPr>
              <a:t>(25,000 verses), and the </a:t>
            </a:r>
            <a:r>
              <a:rPr lang="en-US" altLang="zh-CN" sz="2800" i="1" dirty="0" err="1">
                <a:solidFill>
                  <a:srgbClr val="FFFF00"/>
                </a:solidFill>
              </a:rPr>
              <a:t>Ashtadashasahasrika</a:t>
            </a:r>
            <a:r>
              <a:rPr lang="en-US" altLang="zh-CN" sz="2800" i="1" dirty="0">
                <a:solidFill>
                  <a:srgbClr val="FFFF00"/>
                </a:solidFill>
              </a:rPr>
              <a:t> Sutra </a:t>
            </a:r>
            <a:r>
              <a:rPr lang="en-US" altLang="zh-CN" sz="2800" dirty="0">
                <a:solidFill>
                  <a:srgbClr val="FFFF00"/>
                </a:solidFill>
              </a:rPr>
              <a:t>(18,000 verses) belong to this period.</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8760A878-90A7-4E77-E00E-DCAE291F2F16}"/>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34490643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AF4C1EC-1E34-43A4-B210-49E400465D5B}"/>
              </a:ext>
            </a:extLst>
          </p:cNvPr>
          <p:cNvSpPr txBox="1"/>
          <p:nvPr/>
        </p:nvSpPr>
        <p:spPr>
          <a:xfrm>
            <a:off x="1125860" y="1477248"/>
            <a:ext cx="10153128" cy="3903504"/>
          </a:xfrm>
          <a:prstGeom prst="rect">
            <a:avLst/>
          </a:prstGeom>
          <a:noFill/>
          <a:ln>
            <a:noFill/>
          </a:ln>
        </p:spPr>
        <p:txBody>
          <a:bodyPr wrap="square" rtlCol="0">
            <a:spAutoFit/>
          </a:bodyPr>
          <a:lstStyle/>
          <a:p>
            <a:pPr>
              <a:lnSpc>
                <a:spcPct val="150000"/>
              </a:lnSpc>
            </a:pPr>
            <a:r>
              <a:rPr lang="en-US" altLang="zh-CN" sz="2800" dirty="0">
                <a:solidFill>
                  <a:srgbClr val="FFFF00"/>
                </a:solidFill>
              </a:rPr>
              <a:t>(3) 300 C.E. to 500 C.E. </a:t>
            </a:r>
          </a:p>
          <a:p>
            <a:pPr>
              <a:lnSpc>
                <a:spcPct val="150000"/>
              </a:lnSpc>
            </a:pPr>
            <a:r>
              <a:rPr lang="en-US" altLang="zh-CN" sz="2800" dirty="0">
                <a:solidFill>
                  <a:srgbClr val="FFFF00"/>
                </a:solidFill>
              </a:rPr>
              <a:t>This period is </a:t>
            </a:r>
            <a:r>
              <a:rPr lang="en-US" altLang="zh-CN" sz="2800" dirty="0" err="1">
                <a:solidFill>
                  <a:srgbClr val="FFFF00"/>
                </a:solidFill>
              </a:rPr>
              <a:t>characterised</a:t>
            </a:r>
            <a:r>
              <a:rPr lang="en-US" altLang="zh-CN" sz="2800" dirty="0">
                <a:solidFill>
                  <a:srgbClr val="FFFF00"/>
                </a:solidFill>
              </a:rPr>
              <a:t> by the restatement of the basic ideas in short sutras on the one hand and versified summaries on the other. The </a:t>
            </a:r>
            <a:r>
              <a:rPr lang="en-US" altLang="zh-CN" sz="2800" i="1" dirty="0" err="1">
                <a:solidFill>
                  <a:srgbClr val="FFFF00"/>
                </a:solidFill>
              </a:rPr>
              <a:t>Vajracchedika</a:t>
            </a:r>
            <a:r>
              <a:rPr lang="en-US" altLang="zh-CN" sz="2800" i="1" dirty="0">
                <a:solidFill>
                  <a:srgbClr val="FFFF00"/>
                </a:solidFill>
              </a:rPr>
              <a:t> Prajnaparamita Sutra</a:t>
            </a:r>
            <a:r>
              <a:rPr lang="en-US" altLang="zh-CN" sz="2800" dirty="0">
                <a:solidFill>
                  <a:srgbClr val="FFFF00"/>
                </a:solidFill>
              </a:rPr>
              <a:t> (the </a:t>
            </a:r>
            <a:r>
              <a:rPr lang="en-US" altLang="zh-CN" sz="2800" i="1" dirty="0">
                <a:solidFill>
                  <a:srgbClr val="FFFF00"/>
                </a:solidFill>
              </a:rPr>
              <a:t>Diamond Sutra</a:t>
            </a:r>
            <a:r>
              <a:rPr lang="en-US" altLang="zh-CN" sz="2800" dirty="0">
                <a:solidFill>
                  <a:srgbClr val="FFFF00"/>
                </a:solidFill>
              </a:rPr>
              <a:t>, also know as the </a:t>
            </a:r>
            <a:r>
              <a:rPr lang="en-US" altLang="zh-CN" sz="2800" i="1" dirty="0">
                <a:solidFill>
                  <a:srgbClr val="FFFF00"/>
                </a:solidFill>
              </a:rPr>
              <a:t>Prajnaparamita in Three Hundred Verses</a:t>
            </a:r>
            <a:r>
              <a:rPr lang="en-US" altLang="zh-CN" sz="2800" dirty="0">
                <a:solidFill>
                  <a:srgbClr val="FFFF00"/>
                </a:solidFill>
              </a:rPr>
              <a:t> ) belongs to this period.</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4E5C58CF-AFB4-B8F6-A648-46964CBD0269}"/>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97714760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9ECD6A3-852F-4E39-9D37-761F6AF1C7CF}"/>
              </a:ext>
            </a:extLst>
          </p:cNvPr>
          <p:cNvSpPr txBox="1"/>
          <p:nvPr/>
        </p:nvSpPr>
        <p:spPr>
          <a:xfrm>
            <a:off x="1125860" y="1800413"/>
            <a:ext cx="10153128" cy="3257174"/>
          </a:xfrm>
          <a:prstGeom prst="rect">
            <a:avLst/>
          </a:prstGeom>
          <a:noFill/>
          <a:ln>
            <a:noFill/>
          </a:ln>
        </p:spPr>
        <p:txBody>
          <a:bodyPr wrap="square" rtlCol="0">
            <a:spAutoFit/>
          </a:bodyPr>
          <a:lstStyle/>
          <a:p>
            <a:pPr>
              <a:lnSpc>
                <a:spcPct val="150000"/>
              </a:lnSpc>
            </a:pPr>
            <a:r>
              <a:rPr lang="en-US" altLang="zh-CN" sz="2800" dirty="0">
                <a:solidFill>
                  <a:srgbClr val="FFFF00"/>
                </a:solidFill>
              </a:rPr>
              <a:t>(4) 500 C.E. to 1200 C.E. </a:t>
            </a:r>
          </a:p>
          <a:p>
            <a:pPr>
              <a:lnSpc>
                <a:spcPct val="150000"/>
              </a:lnSpc>
            </a:pPr>
            <a:r>
              <a:rPr lang="en-US" altLang="zh-CN" sz="2800" dirty="0">
                <a:solidFill>
                  <a:srgbClr val="FFFF00"/>
                </a:solidFill>
              </a:rPr>
              <a:t>This period is </a:t>
            </a:r>
            <a:r>
              <a:rPr lang="en-US" altLang="zh-CN" sz="2800" dirty="0" err="1">
                <a:solidFill>
                  <a:srgbClr val="FFFF00"/>
                </a:solidFill>
              </a:rPr>
              <a:t>characterised</a:t>
            </a:r>
            <a:r>
              <a:rPr lang="en-US" altLang="zh-CN" sz="2800" dirty="0">
                <a:solidFill>
                  <a:srgbClr val="FFFF00"/>
                </a:solidFill>
              </a:rPr>
              <a:t> by the influence of the tantras, evidence of magical elements in the sutras and their usage. An example from this period is the </a:t>
            </a:r>
            <a:r>
              <a:rPr lang="en-US" altLang="zh-CN" sz="2800" i="1" dirty="0" err="1">
                <a:solidFill>
                  <a:srgbClr val="FFFF00"/>
                </a:solidFill>
              </a:rPr>
              <a:t>Adhyardhashatika</a:t>
            </a:r>
            <a:r>
              <a:rPr lang="en-US" altLang="zh-CN" sz="2800" i="1" dirty="0">
                <a:solidFill>
                  <a:srgbClr val="FFFF00"/>
                </a:solidFill>
              </a:rPr>
              <a:t> Prajnaparamita Sutra</a:t>
            </a:r>
            <a:r>
              <a:rPr lang="en-US" altLang="zh-CN" sz="2800" dirty="0">
                <a:solidFill>
                  <a:srgbClr val="FFFF00"/>
                </a:solidFill>
              </a:rPr>
              <a:t> (150 verses; also known as the </a:t>
            </a:r>
            <a:r>
              <a:rPr lang="en-US" altLang="zh-CN" sz="2800" i="1" dirty="0">
                <a:solidFill>
                  <a:srgbClr val="FFFF00"/>
                </a:solidFill>
              </a:rPr>
              <a:t>Heart Sutra</a:t>
            </a:r>
            <a:r>
              <a:rPr lang="en-US" altLang="zh-CN" sz="2800" dirty="0">
                <a:solidFill>
                  <a:srgbClr val="FFFF00"/>
                </a:solidFill>
              </a:rPr>
              <a:t>).</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B6E0522A-62B9-996A-CF4B-0861815C1F6A}"/>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11833400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246E18B-917B-49FD-AD1C-E0462CB3B67D}"/>
              </a:ext>
            </a:extLst>
          </p:cNvPr>
          <p:cNvSpPr txBox="1"/>
          <p:nvPr/>
        </p:nvSpPr>
        <p:spPr>
          <a:xfrm>
            <a:off x="801824" y="1354137"/>
            <a:ext cx="10585176" cy="4149726"/>
          </a:xfrm>
          <a:prstGeom prst="rect">
            <a:avLst/>
          </a:prstGeom>
          <a:noFill/>
          <a:ln>
            <a:noFill/>
          </a:ln>
        </p:spPr>
        <p:txBody>
          <a:bodyPr wrap="square" rtlCol="0">
            <a:spAutoFit/>
          </a:bodyPr>
          <a:lstStyle/>
          <a:p>
            <a:pPr algn="ctr">
              <a:lnSpc>
                <a:spcPct val="150000"/>
              </a:lnSpc>
              <a:spcAft>
                <a:spcPts val="1200"/>
              </a:spcAft>
            </a:pPr>
            <a:r>
              <a:rPr lang="en-US" altLang="zh-CN" sz="3200" b="1" dirty="0">
                <a:solidFill>
                  <a:srgbClr val="FFFF00"/>
                </a:solidFill>
              </a:rPr>
              <a:t>Title</a:t>
            </a:r>
          </a:p>
          <a:p>
            <a:pPr>
              <a:lnSpc>
                <a:spcPct val="150000"/>
              </a:lnSpc>
            </a:pPr>
            <a:r>
              <a:rPr lang="en-US" altLang="zh-CN" sz="2800" dirty="0">
                <a:solidFill>
                  <a:srgbClr val="FFFF00"/>
                </a:solidFill>
              </a:rPr>
              <a:t>The Sanskrit title for the </a:t>
            </a:r>
            <a:r>
              <a:rPr lang="en-US" altLang="zh-CN" sz="2800" dirty="0" err="1">
                <a:solidFill>
                  <a:srgbClr val="FFFF00"/>
                </a:solidFill>
              </a:rPr>
              <a:t>sūtra</a:t>
            </a:r>
            <a:r>
              <a:rPr lang="en-US" altLang="zh-CN" sz="2800" dirty="0">
                <a:solidFill>
                  <a:srgbClr val="FFFF00"/>
                </a:solidFill>
              </a:rPr>
              <a:t> is the </a:t>
            </a:r>
            <a:r>
              <a:rPr lang="en-US" altLang="zh-CN" sz="2800" i="1" dirty="0" err="1">
                <a:solidFill>
                  <a:srgbClr val="FFFF00"/>
                </a:solidFill>
              </a:rPr>
              <a:t>Vajracchedikā</a:t>
            </a:r>
            <a:r>
              <a:rPr lang="en-US" altLang="zh-CN" sz="2800" i="1" dirty="0">
                <a:solidFill>
                  <a:srgbClr val="FFFF00"/>
                </a:solidFill>
              </a:rPr>
              <a:t> </a:t>
            </a:r>
            <a:r>
              <a:rPr lang="en-US" altLang="zh-CN" sz="2800" i="1" dirty="0" err="1">
                <a:solidFill>
                  <a:srgbClr val="FFFF00"/>
                </a:solidFill>
              </a:rPr>
              <a:t>Prajñāpāramitā</a:t>
            </a:r>
            <a:r>
              <a:rPr lang="en-US" altLang="zh-CN" sz="2800" i="1" dirty="0">
                <a:solidFill>
                  <a:srgbClr val="FFFF00"/>
                </a:solidFill>
              </a:rPr>
              <a:t> </a:t>
            </a:r>
            <a:r>
              <a:rPr lang="en-US" altLang="zh-CN" sz="2800" i="1" dirty="0" err="1">
                <a:solidFill>
                  <a:srgbClr val="FFFF00"/>
                </a:solidFill>
              </a:rPr>
              <a:t>Sūtra</a:t>
            </a:r>
            <a:r>
              <a:rPr lang="en-US" altLang="zh-CN" sz="2800" dirty="0">
                <a:solidFill>
                  <a:srgbClr val="FFFF00"/>
                </a:solidFill>
              </a:rPr>
              <a:t>, which may be translated roughly as the "Vajra Cutter Perfection of Wisdom </a:t>
            </a:r>
            <a:r>
              <a:rPr lang="en-US" altLang="zh-CN" sz="2800" dirty="0" err="1">
                <a:solidFill>
                  <a:srgbClr val="FFFF00"/>
                </a:solidFill>
              </a:rPr>
              <a:t>Sūtra</a:t>
            </a:r>
            <a:r>
              <a:rPr lang="en-US" altLang="zh-CN" sz="2800" dirty="0">
                <a:solidFill>
                  <a:srgbClr val="FFFF00"/>
                </a:solidFill>
              </a:rPr>
              <a:t>" or "The Perfection of Wisdom Text that Cuts Like a diamond". In English, shortened forms such as </a:t>
            </a:r>
            <a:r>
              <a:rPr lang="en-US" altLang="zh-CN" sz="2800" i="1" dirty="0">
                <a:solidFill>
                  <a:srgbClr val="FFFF00"/>
                </a:solidFill>
              </a:rPr>
              <a:t>Diamond </a:t>
            </a:r>
            <a:r>
              <a:rPr lang="en-US" altLang="zh-CN" sz="2800" i="1" dirty="0" err="1">
                <a:solidFill>
                  <a:srgbClr val="FFFF00"/>
                </a:solidFill>
              </a:rPr>
              <a:t>Sūtra</a:t>
            </a:r>
            <a:r>
              <a:rPr lang="en-US" altLang="zh-CN" sz="2800" i="1" dirty="0">
                <a:solidFill>
                  <a:srgbClr val="FFFF00"/>
                </a:solidFill>
              </a:rPr>
              <a:t> </a:t>
            </a:r>
            <a:r>
              <a:rPr lang="en-US" altLang="zh-CN" sz="2800" dirty="0">
                <a:solidFill>
                  <a:srgbClr val="FFFF00"/>
                </a:solidFill>
              </a:rPr>
              <a:t>and </a:t>
            </a:r>
            <a:r>
              <a:rPr lang="en-US" altLang="zh-CN" sz="2800" i="1" dirty="0">
                <a:solidFill>
                  <a:srgbClr val="FFFF00"/>
                </a:solidFill>
              </a:rPr>
              <a:t>Vajra </a:t>
            </a:r>
            <a:r>
              <a:rPr lang="en-US" altLang="zh-CN" sz="2800" i="1" dirty="0" err="1">
                <a:solidFill>
                  <a:srgbClr val="FFFF00"/>
                </a:solidFill>
              </a:rPr>
              <a:t>Sūtra</a:t>
            </a:r>
            <a:r>
              <a:rPr lang="en-US" altLang="zh-CN" sz="2800" i="1" dirty="0">
                <a:solidFill>
                  <a:srgbClr val="FFFF00"/>
                </a:solidFill>
              </a:rPr>
              <a:t> </a:t>
            </a:r>
            <a:r>
              <a:rPr lang="en-US" altLang="zh-CN" sz="2800" dirty="0">
                <a:solidFill>
                  <a:srgbClr val="FFFF00"/>
                </a:solidFill>
              </a:rPr>
              <a:t>are common. </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88D1EF25-B465-F0A2-ECA1-9DE402BB05D0}"/>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57092964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31D8049-A41E-4B98-AB09-B9E3E56D9584}"/>
              </a:ext>
            </a:extLst>
          </p:cNvPr>
          <p:cNvSpPr txBox="1"/>
          <p:nvPr/>
        </p:nvSpPr>
        <p:spPr>
          <a:xfrm>
            <a:off x="333772" y="1036677"/>
            <a:ext cx="10729192" cy="1077218"/>
          </a:xfrm>
          <a:prstGeom prst="rect">
            <a:avLst/>
          </a:prstGeom>
          <a:noFill/>
          <a:ln>
            <a:noFill/>
          </a:ln>
        </p:spPr>
        <p:txBody>
          <a:bodyPr wrap="square" rtlCol="0">
            <a:spAutoFit/>
          </a:bodyPr>
          <a:lstStyle/>
          <a:p>
            <a:r>
              <a:rPr lang="en-US" altLang="zh-CN" sz="3200" b="1" dirty="0">
                <a:solidFill>
                  <a:srgbClr val="FFFF00"/>
                </a:solidFill>
              </a:rPr>
              <a:t>Vajra</a:t>
            </a:r>
            <a:r>
              <a:rPr lang="en-US" altLang="zh-CN" sz="3200" dirty="0">
                <a:solidFill>
                  <a:srgbClr val="FFFF00"/>
                </a:solidFill>
              </a:rPr>
              <a:t>: a ritual object and symbol, representing diamond, thunderbolt, or lightning. </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D6DCF825-9D72-9971-ACE9-8BAC22499144}"/>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CAF88576-5328-70BB-7C18-196945649F4D}"/>
              </a:ext>
            </a:extLst>
          </p:cNvPr>
          <p:cNvSpPr txBox="1"/>
          <p:nvPr/>
        </p:nvSpPr>
        <p:spPr>
          <a:xfrm>
            <a:off x="88141" y="3727193"/>
            <a:ext cx="2117839" cy="584775"/>
          </a:xfrm>
          <a:prstGeom prst="rect">
            <a:avLst/>
          </a:prstGeom>
          <a:noFill/>
          <a:ln>
            <a:noFill/>
          </a:ln>
        </p:spPr>
        <p:txBody>
          <a:bodyPr wrap="square" rtlCol="0">
            <a:spAutoFit/>
          </a:bodyPr>
          <a:lstStyle/>
          <a:p>
            <a:r>
              <a:rPr lang="en-US" altLang="zh-CN" sz="3200" dirty="0">
                <a:solidFill>
                  <a:srgbClr val="FFFF00"/>
                </a:solidFill>
              </a:rPr>
              <a:t>Vajra</a:t>
            </a:r>
            <a:endParaRPr lang="en-US" altLang="zh-CN" sz="2800" i="1" dirty="0">
              <a:solidFill>
                <a:srgbClr val="FFFF00"/>
              </a:solidFill>
            </a:endParaRPr>
          </a:p>
        </p:txBody>
      </p:sp>
      <p:sp>
        <p:nvSpPr>
          <p:cNvPr id="4" name="左大括弧 3">
            <a:extLst>
              <a:ext uri="{FF2B5EF4-FFF2-40B4-BE49-F238E27FC236}">
                <a16:creationId xmlns:a16="http://schemas.microsoft.com/office/drawing/2014/main" id="{C48FE92C-92D2-A910-0C13-B6109FA2F8A6}"/>
              </a:ext>
            </a:extLst>
          </p:cNvPr>
          <p:cNvSpPr/>
          <p:nvPr/>
        </p:nvSpPr>
        <p:spPr>
          <a:xfrm>
            <a:off x="1138108" y="2544591"/>
            <a:ext cx="216024" cy="3044649"/>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D01F8446-D119-F4F1-AE70-FEB1F5341EE2}"/>
              </a:ext>
            </a:extLst>
          </p:cNvPr>
          <p:cNvSpPr txBox="1"/>
          <p:nvPr/>
        </p:nvSpPr>
        <p:spPr>
          <a:xfrm>
            <a:off x="1363084" y="2348880"/>
            <a:ext cx="2117839" cy="584775"/>
          </a:xfrm>
          <a:prstGeom prst="rect">
            <a:avLst/>
          </a:prstGeom>
          <a:noFill/>
          <a:ln>
            <a:noFill/>
          </a:ln>
        </p:spPr>
        <p:txBody>
          <a:bodyPr wrap="square" rtlCol="0">
            <a:spAutoFit/>
          </a:bodyPr>
          <a:lstStyle/>
          <a:p>
            <a:r>
              <a:rPr lang="en-US" altLang="zh-CN" sz="3200" dirty="0">
                <a:solidFill>
                  <a:srgbClr val="FFFF00"/>
                </a:solidFill>
              </a:rPr>
              <a:t>Solidity</a:t>
            </a:r>
            <a:endParaRPr lang="en-US" altLang="zh-CN" sz="2800" i="1" dirty="0">
              <a:solidFill>
                <a:srgbClr val="FFFF00"/>
              </a:solidFill>
            </a:endParaRPr>
          </a:p>
        </p:txBody>
      </p:sp>
      <p:sp>
        <p:nvSpPr>
          <p:cNvPr id="7" name="文字方塊 6">
            <a:extLst>
              <a:ext uri="{FF2B5EF4-FFF2-40B4-BE49-F238E27FC236}">
                <a16:creationId xmlns:a16="http://schemas.microsoft.com/office/drawing/2014/main" id="{0ADCC63A-02CE-A3B9-5970-B5B9BC6908FC}"/>
              </a:ext>
            </a:extLst>
          </p:cNvPr>
          <p:cNvSpPr txBox="1"/>
          <p:nvPr/>
        </p:nvSpPr>
        <p:spPr>
          <a:xfrm>
            <a:off x="3191747" y="2338456"/>
            <a:ext cx="8640960" cy="1077218"/>
          </a:xfrm>
          <a:prstGeom prst="rect">
            <a:avLst/>
          </a:prstGeom>
          <a:noFill/>
          <a:ln>
            <a:noFill/>
          </a:ln>
        </p:spPr>
        <p:txBody>
          <a:bodyPr wrap="square" rtlCol="0">
            <a:spAutoFit/>
          </a:bodyPr>
          <a:lstStyle/>
          <a:p>
            <a:r>
              <a:rPr lang="en-US" altLang="zh-CN" sz="3200" dirty="0">
                <a:solidFill>
                  <a:srgbClr val="FFFF00"/>
                </a:solidFill>
              </a:rPr>
              <a:t>—Ultimate Reality </a:t>
            </a:r>
            <a:r>
              <a:rPr lang="en-US" altLang="zh-CN" sz="3200" dirty="0" err="1">
                <a:solidFill>
                  <a:srgbClr val="FFFF00"/>
                </a:solidFill>
              </a:rPr>
              <a:t>Prajñā</a:t>
            </a:r>
            <a:r>
              <a:rPr lang="en-US" altLang="zh-CN" sz="3200" dirty="0">
                <a:solidFill>
                  <a:srgbClr val="FFFF00"/>
                </a:solidFill>
              </a:rPr>
              <a:t> (the essence of all things—eternal, unchanging, and indestructible)</a:t>
            </a:r>
            <a:endParaRPr lang="en-US" altLang="zh-CN" sz="2800" i="1" dirty="0">
              <a:solidFill>
                <a:srgbClr val="FFFF00"/>
              </a:solidFill>
            </a:endParaRPr>
          </a:p>
        </p:txBody>
      </p:sp>
      <p:sp>
        <p:nvSpPr>
          <p:cNvPr id="8" name="文字方塊 7">
            <a:extLst>
              <a:ext uri="{FF2B5EF4-FFF2-40B4-BE49-F238E27FC236}">
                <a16:creationId xmlns:a16="http://schemas.microsoft.com/office/drawing/2014/main" id="{07DB05F7-A7A3-CBAE-C909-AF11DB415DC5}"/>
              </a:ext>
            </a:extLst>
          </p:cNvPr>
          <p:cNvSpPr txBox="1"/>
          <p:nvPr/>
        </p:nvSpPr>
        <p:spPr>
          <a:xfrm>
            <a:off x="1363084" y="3819614"/>
            <a:ext cx="2117839" cy="584775"/>
          </a:xfrm>
          <a:prstGeom prst="rect">
            <a:avLst/>
          </a:prstGeom>
          <a:noFill/>
          <a:ln>
            <a:noFill/>
          </a:ln>
        </p:spPr>
        <p:txBody>
          <a:bodyPr wrap="square" rtlCol="0">
            <a:spAutoFit/>
          </a:bodyPr>
          <a:lstStyle/>
          <a:p>
            <a:r>
              <a:rPr lang="en-US" altLang="zh-CN" sz="3200" dirty="0">
                <a:solidFill>
                  <a:srgbClr val="FFFF00"/>
                </a:solidFill>
              </a:rPr>
              <a:t>Sharpness</a:t>
            </a:r>
            <a:endParaRPr lang="en-US" altLang="zh-CN" sz="2800" i="1" dirty="0">
              <a:solidFill>
                <a:srgbClr val="FFFF00"/>
              </a:solidFill>
            </a:endParaRPr>
          </a:p>
        </p:txBody>
      </p:sp>
      <p:sp>
        <p:nvSpPr>
          <p:cNvPr id="9" name="文字方塊 8">
            <a:extLst>
              <a:ext uri="{FF2B5EF4-FFF2-40B4-BE49-F238E27FC236}">
                <a16:creationId xmlns:a16="http://schemas.microsoft.com/office/drawing/2014/main" id="{E50B9AB9-ED0A-7A97-3DD1-B31727F9E855}"/>
              </a:ext>
            </a:extLst>
          </p:cNvPr>
          <p:cNvSpPr txBox="1"/>
          <p:nvPr/>
        </p:nvSpPr>
        <p:spPr>
          <a:xfrm>
            <a:off x="3191747" y="3819614"/>
            <a:ext cx="8640960" cy="1077218"/>
          </a:xfrm>
          <a:prstGeom prst="rect">
            <a:avLst/>
          </a:prstGeom>
          <a:noFill/>
          <a:ln>
            <a:noFill/>
          </a:ln>
        </p:spPr>
        <p:txBody>
          <a:bodyPr wrap="square" rtlCol="0">
            <a:spAutoFit/>
          </a:bodyPr>
          <a:lstStyle/>
          <a:p>
            <a:r>
              <a:rPr lang="en-US" altLang="zh-CN" sz="3200" dirty="0">
                <a:solidFill>
                  <a:srgbClr val="FFFF00"/>
                </a:solidFill>
              </a:rPr>
              <a:t>—Contemplative </a:t>
            </a:r>
            <a:r>
              <a:rPr lang="en-US" altLang="zh-CN" sz="3200" dirty="0" err="1">
                <a:solidFill>
                  <a:srgbClr val="FFFF00"/>
                </a:solidFill>
              </a:rPr>
              <a:t>Prajñā</a:t>
            </a:r>
            <a:r>
              <a:rPr lang="en-US" altLang="zh-CN" sz="3200" dirty="0">
                <a:solidFill>
                  <a:srgbClr val="FFFF00"/>
                </a:solidFill>
              </a:rPr>
              <a:t> (the wisdom that cuts through mental defilements)</a:t>
            </a:r>
            <a:endParaRPr lang="en-US" altLang="zh-CN" sz="2800" i="1" dirty="0">
              <a:solidFill>
                <a:srgbClr val="FFFF00"/>
              </a:solidFill>
            </a:endParaRPr>
          </a:p>
        </p:txBody>
      </p:sp>
      <p:sp>
        <p:nvSpPr>
          <p:cNvPr id="10" name="文字方塊 9">
            <a:extLst>
              <a:ext uri="{FF2B5EF4-FFF2-40B4-BE49-F238E27FC236}">
                <a16:creationId xmlns:a16="http://schemas.microsoft.com/office/drawing/2014/main" id="{A6D51DB2-873C-184A-7A9C-327AF4006CB2}"/>
              </a:ext>
            </a:extLst>
          </p:cNvPr>
          <p:cNvSpPr txBox="1"/>
          <p:nvPr/>
        </p:nvSpPr>
        <p:spPr>
          <a:xfrm>
            <a:off x="1384579" y="5203652"/>
            <a:ext cx="2117839" cy="584775"/>
          </a:xfrm>
          <a:prstGeom prst="rect">
            <a:avLst/>
          </a:prstGeom>
          <a:noFill/>
          <a:ln>
            <a:noFill/>
          </a:ln>
        </p:spPr>
        <p:txBody>
          <a:bodyPr wrap="square" rtlCol="0">
            <a:spAutoFit/>
          </a:bodyPr>
          <a:lstStyle/>
          <a:p>
            <a:r>
              <a:rPr lang="en-US" altLang="zh-CN" sz="3200" dirty="0">
                <a:solidFill>
                  <a:srgbClr val="FFFF00"/>
                </a:solidFill>
              </a:rPr>
              <a:t>Radiance</a:t>
            </a:r>
          </a:p>
        </p:txBody>
      </p:sp>
      <p:sp>
        <p:nvSpPr>
          <p:cNvPr id="11" name="文字方塊 10">
            <a:extLst>
              <a:ext uri="{FF2B5EF4-FFF2-40B4-BE49-F238E27FC236}">
                <a16:creationId xmlns:a16="http://schemas.microsoft.com/office/drawing/2014/main" id="{2A49684C-D8BF-8ECE-5848-87C73735A6BF}"/>
              </a:ext>
            </a:extLst>
          </p:cNvPr>
          <p:cNvSpPr txBox="1"/>
          <p:nvPr/>
        </p:nvSpPr>
        <p:spPr>
          <a:xfrm>
            <a:off x="3191747" y="5203652"/>
            <a:ext cx="8640960" cy="1569660"/>
          </a:xfrm>
          <a:prstGeom prst="rect">
            <a:avLst/>
          </a:prstGeom>
          <a:noFill/>
          <a:ln>
            <a:noFill/>
          </a:ln>
        </p:spPr>
        <p:txBody>
          <a:bodyPr wrap="square" rtlCol="0">
            <a:spAutoFit/>
          </a:bodyPr>
          <a:lstStyle/>
          <a:p>
            <a:r>
              <a:rPr lang="en-US" altLang="zh-CN" sz="3200" dirty="0">
                <a:solidFill>
                  <a:srgbClr val="FFFF00"/>
                </a:solidFill>
              </a:rPr>
              <a:t>—Verbal </a:t>
            </a:r>
            <a:r>
              <a:rPr lang="en-US" altLang="zh-CN" sz="3200" dirty="0" err="1">
                <a:solidFill>
                  <a:srgbClr val="FFFF00"/>
                </a:solidFill>
              </a:rPr>
              <a:t>Prajñā</a:t>
            </a:r>
            <a:r>
              <a:rPr lang="en-US" altLang="zh-CN" sz="3200" dirty="0">
                <a:solidFill>
                  <a:srgbClr val="FFFF00"/>
                </a:solidFill>
              </a:rPr>
              <a:t> (the wisdom revealed through the Buddha’s words and teachings, illuminating innate wisdom in sentient beings)</a:t>
            </a:r>
            <a:endParaRPr lang="en-US" altLang="zh-CN" sz="2800" i="1" dirty="0">
              <a:solidFill>
                <a:srgbClr val="FFFF00"/>
              </a:solidFill>
            </a:endParaRPr>
          </a:p>
        </p:txBody>
      </p:sp>
    </p:spTree>
    <p:extLst>
      <p:ext uri="{BB962C8B-B14F-4D97-AF65-F5344CB8AC3E}">
        <p14:creationId xmlns:p14="http://schemas.microsoft.com/office/powerpoint/2010/main" val="4162005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6" grpId="0"/>
      <p:bldP spid="7" grpId="0"/>
      <p:bldP spid="8"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3481360-8624-F4C5-64B1-13FDE443252C}"/>
              </a:ext>
            </a:extLst>
          </p:cNvPr>
          <p:cNvSpPr txBox="1"/>
          <p:nvPr/>
        </p:nvSpPr>
        <p:spPr>
          <a:xfrm>
            <a:off x="1053852" y="44624"/>
            <a:ext cx="10729192" cy="584775"/>
          </a:xfrm>
          <a:prstGeom prst="rect">
            <a:avLst/>
          </a:prstGeom>
          <a:noFill/>
          <a:ln>
            <a:noFill/>
          </a:ln>
        </p:spPr>
        <p:txBody>
          <a:bodyPr wrap="square" rtlCol="0">
            <a:spAutoFit/>
          </a:bodyPr>
          <a:lstStyle/>
          <a:p>
            <a:r>
              <a:rPr lang="en-US" altLang="zh-CN" sz="3200" b="1" dirty="0" err="1">
                <a:solidFill>
                  <a:srgbClr val="FFFF00"/>
                </a:solidFill>
              </a:rPr>
              <a:t>Pāramitā</a:t>
            </a:r>
            <a:endParaRPr lang="en-US" altLang="zh-CN" sz="2800" b="1" i="1" dirty="0">
              <a:solidFill>
                <a:srgbClr val="FFFF00"/>
              </a:solidFill>
            </a:endParaRPr>
          </a:p>
        </p:txBody>
      </p:sp>
      <p:sp>
        <p:nvSpPr>
          <p:cNvPr id="6" name="文字方塊 5">
            <a:extLst>
              <a:ext uri="{FF2B5EF4-FFF2-40B4-BE49-F238E27FC236}">
                <a16:creationId xmlns:a16="http://schemas.microsoft.com/office/drawing/2014/main" id="{6383DEFC-FB62-5E82-B601-D29F555836CB}"/>
              </a:ext>
            </a:extLst>
          </p:cNvPr>
          <p:cNvSpPr txBox="1"/>
          <p:nvPr/>
        </p:nvSpPr>
        <p:spPr>
          <a:xfrm>
            <a:off x="1053852" y="793655"/>
            <a:ext cx="10729192" cy="1077218"/>
          </a:xfrm>
          <a:prstGeom prst="rect">
            <a:avLst/>
          </a:prstGeom>
          <a:noFill/>
          <a:ln>
            <a:noFill/>
          </a:ln>
        </p:spPr>
        <p:txBody>
          <a:bodyPr wrap="square" rtlCol="0">
            <a:spAutoFit/>
          </a:bodyPr>
          <a:lstStyle/>
          <a:p>
            <a:r>
              <a:rPr lang="en-US" altLang="zh-CN" sz="3200" dirty="0">
                <a:solidFill>
                  <a:srgbClr val="FFFF00"/>
                </a:solidFill>
              </a:rPr>
              <a:t>“</a:t>
            </a:r>
            <a:r>
              <a:rPr lang="en-US" altLang="zh-CN" sz="3200" dirty="0" err="1">
                <a:solidFill>
                  <a:srgbClr val="FFFF00"/>
                </a:solidFill>
              </a:rPr>
              <a:t>pāra</a:t>
            </a:r>
            <a:r>
              <a:rPr lang="en-US" altLang="zh-CN" sz="3200" dirty="0">
                <a:solidFill>
                  <a:srgbClr val="FFFF00"/>
                </a:solidFill>
              </a:rPr>
              <a:t>” meaning “the other shore” (i.e., the shore beyond </a:t>
            </a:r>
            <a:r>
              <a:rPr lang="en-US" altLang="zh-CN" sz="3200" dirty="0" err="1">
                <a:solidFill>
                  <a:srgbClr val="FFFF00"/>
                </a:solidFill>
              </a:rPr>
              <a:t>saṃsāra</a:t>
            </a:r>
            <a:r>
              <a:rPr lang="en-US" altLang="zh-CN" sz="3200" dirty="0">
                <a:solidFill>
                  <a:srgbClr val="FFFF00"/>
                </a:solidFill>
              </a:rPr>
              <a:t> — the cycle of suffering)</a:t>
            </a:r>
            <a:endParaRPr lang="en-US" altLang="zh-CN" sz="2800" i="1" dirty="0">
              <a:solidFill>
                <a:srgbClr val="FFFF00"/>
              </a:solidFill>
            </a:endParaRPr>
          </a:p>
        </p:txBody>
      </p:sp>
      <p:sp>
        <p:nvSpPr>
          <p:cNvPr id="7" name="文字方塊 6">
            <a:extLst>
              <a:ext uri="{FF2B5EF4-FFF2-40B4-BE49-F238E27FC236}">
                <a16:creationId xmlns:a16="http://schemas.microsoft.com/office/drawing/2014/main" id="{AF536F13-9B9E-A191-163D-0DA5FEFEC9C3}"/>
              </a:ext>
            </a:extLst>
          </p:cNvPr>
          <p:cNvSpPr txBox="1"/>
          <p:nvPr/>
        </p:nvSpPr>
        <p:spPr>
          <a:xfrm>
            <a:off x="1053852" y="1988840"/>
            <a:ext cx="10729192" cy="584775"/>
          </a:xfrm>
          <a:prstGeom prst="rect">
            <a:avLst/>
          </a:prstGeom>
          <a:noFill/>
          <a:ln>
            <a:noFill/>
          </a:ln>
        </p:spPr>
        <p:txBody>
          <a:bodyPr wrap="square" rtlCol="0">
            <a:spAutoFit/>
          </a:bodyPr>
          <a:lstStyle/>
          <a:p>
            <a:r>
              <a:rPr lang="en-US" altLang="zh-CN" sz="3200" dirty="0">
                <a:solidFill>
                  <a:srgbClr val="FFFF00"/>
                </a:solidFill>
              </a:rPr>
              <a:t>“-</a:t>
            </a:r>
            <a:r>
              <a:rPr lang="en-US" altLang="zh-CN" sz="3200" dirty="0" err="1">
                <a:solidFill>
                  <a:srgbClr val="FFFF00"/>
                </a:solidFill>
              </a:rPr>
              <a:t>mitā</a:t>
            </a:r>
            <a:r>
              <a:rPr lang="en-US" altLang="zh-CN" sz="3200" dirty="0">
                <a:solidFill>
                  <a:srgbClr val="FFFF00"/>
                </a:solidFill>
              </a:rPr>
              <a:t>, meaning “that which has gone” or “that which leads to.”</a:t>
            </a:r>
            <a:endParaRPr lang="en-US" altLang="zh-CN" sz="2800" i="1" dirty="0">
              <a:solidFill>
                <a:srgbClr val="FFFF00"/>
              </a:solidFill>
            </a:endParaRPr>
          </a:p>
        </p:txBody>
      </p:sp>
      <p:sp>
        <p:nvSpPr>
          <p:cNvPr id="8" name="文字方塊 7">
            <a:extLst>
              <a:ext uri="{FF2B5EF4-FFF2-40B4-BE49-F238E27FC236}">
                <a16:creationId xmlns:a16="http://schemas.microsoft.com/office/drawing/2014/main" id="{364DF9DB-D3B5-A8E3-DD82-945022415F84}"/>
              </a:ext>
            </a:extLst>
          </p:cNvPr>
          <p:cNvSpPr txBox="1"/>
          <p:nvPr/>
        </p:nvSpPr>
        <p:spPr>
          <a:xfrm>
            <a:off x="405780" y="2731657"/>
            <a:ext cx="11377263" cy="1569660"/>
          </a:xfrm>
          <a:prstGeom prst="rect">
            <a:avLst/>
          </a:prstGeom>
          <a:noFill/>
          <a:ln>
            <a:noFill/>
          </a:ln>
        </p:spPr>
        <p:txBody>
          <a:bodyPr wrap="square" rtlCol="0">
            <a:spAutoFit/>
          </a:bodyPr>
          <a:lstStyle/>
          <a:p>
            <a:r>
              <a:rPr lang="en-US" altLang="zh-CN" sz="3200" dirty="0">
                <a:solidFill>
                  <a:srgbClr val="FFFF00"/>
                </a:solidFill>
              </a:rPr>
              <a:t>Thus, </a:t>
            </a:r>
            <a:r>
              <a:rPr lang="en-US" altLang="zh-CN" sz="3200" dirty="0" err="1">
                <a:solidFill>
                  <a:srgbClr val="FFFF00"/>
                </a:solidFill>
              </a:rPr>
              <a:t>pāramitā</a:t>
            </a:r>
            <a:r>
              <a:rPr lang="en-US" altLang="zh-CN" sz="3200" dirty="0">
                <a:solidFill>
                  <a:srgbClr val="FFFF00"/>
                </a:solidFill>
              </a:rPr>
              <a:t> can be interpreted as “that which leads to the other shore” — </a:t>
            </a:r>
            <a:r>
              <a:rPr lang="en-US" altLang="zh-CN" sz="3200" dirty="0" err="1">
                <a:solidFill>
                  <a:srgbClr val="FFFF00"/>
                </a:solidFill>
              </a:rPr>
              <a:t>symbolising</a:t>
            </a:r>
            <a:r>
              <a:rPr lang="en-US" altLang="zh-CN" sz="3200" dirty="0">
                <a:solidFill>
                  <a:srgbClr val="FFFF00"/>
                </a:solidFill>
              </a:rPr>
              <a:t> the perfections of character and practice that carry a practitioner across to enlightenment.</a:t>
            </a:r>
            <a:endParaRPr lang="en-US" altLang="zh-CN" sz="2800" i="1" dirty="0">
              <a:solidFill>
                <a:srgbClr val="FFFF00"/>
              </a:solidFill>
            </a:endParaRPr>
          </a:p>
        </p:txBody>
      </p:sp>
      <p:sp>
        <p:nvSpPr>
          <p:cNvPr id="9" name="圓柱形 8">
            <a:extLst>
              <a:ext uri="{FF2B5EF4-FFF2-40B4-BE49-F238E27FC236}">
                <a16:creationId xmlns:a16="http://schemas.microsoft.com/office/drawing/2014/main" id="{DF80AF45-A671-5D26-0510-436960841641}"/>
              </a:ext>
            </a:extLst>
          </p:cNvPr>
          <p:cNvSpPr/>
          <p:nvPr/>
        </p:nvSpPr>
        <p:spPr>
          <a:xfrm>
            <a:off x="8974732" y="5877272"/>
            <a:ext cx="2952328" cy="691129"/>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600" dirty="0"/>
              <a:t>This shore: Samsara</a:t>
            </a:r>
            <a:endParaRPr lang="zh-TW" altLang="en-US" sz="2600" dirty="0"/>
          </a:p>
        </p:txBody>
      </p:sp>
      <p:sp>
        <p:nvSpPr>
          <p:cNvPr id="10" name="圓柱形 9">
            <a:extLst>
              <a:ext uri="{FF2B5EF4-FFF2-40B4-BE49-F238E27FC236}">
                <a16:creationId xmlns:a16="http://schemas.microsoft.com/office/drawing/2014/main" id="{1E179A43-A960-FFCB-2A51-DEAF105BAC75}"/>
              </a:ext>
            </a:extLst>
          </p:cNvPr>
          <p:cNvSpPr/>
          <p:nvPr/>
        </p:nvSpPr>
        <p:spPr>
          <a:xfrm>
            <a:off x="549796" y="5877272"/>
            <a:ext cx="2952328" cy="691129"/>
          </a:xfrm>
          <a:prstGeom prst="can">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500" dirty="0"/>
              <a:t>Other shore: Nirvana</a:t>
            </a:r>
            <a:endParaRPr lang="zh-TW" altLang="en-US" sz="2500" dirty="0"/>
          </a:p>
        </p:txBody>
      </p:sp>
      <p:pic>
        <p:nvPicPr>
          <p:cNvPr id="16" name="圖片 15">
            <a:extLst>
              <a:ext uri="{FF2B5EF4-FFF2-40B4-BE49-F238E27FC236}">
                <a16:creationId xmlns:a16="http://schemas.microsoft.com/office/drawing/2014/main" id="{62C81944-D971-9036-59EE-5B01E2ABBF2A}"/>
              </a:ext>
            </a:extLst>
          </p:cNvPr>
          <p:cNvPicPr>
            <a:picLocks noChangeAspect="1"/>
          </p:cNvPicPr>
          <p:nvPr/>
        </p:nvPicPr>
        <p:blipFill>
          <a:blip r:embed="rId3"/>
          <a:stretch>
            <a:fillRect/>
          </a:stretch>
        </p:blipFill>
        <p:spPr>
          <a:xfrm>
            <a:off x="4006180" y="4524731"/>
            <a:ext cx="4176464" cy="1840738"/>
          </a:xfrm>
          <a:prstGeom prst="rect">
            <a:avLst/>
          </a:prstGeom>
        </p:spPr>
      </p:pic>
      <p:sp>
        <p:nvSpPr>
          <p:cNvPr id="17" name="文字方塊 16">
            <a:extLst>
              <a:ext uri="{FF2B5EF4-FFF2-40B4-BE49-F238E27FC236}">
                <a16:creationId xmlns:a16="http://schemas.microsoft.com/office/drawing/2014/main" id="{0CE735C6-7970-A072-CFE1-101F0CE13ECD}"/>
              </a:ext>
            </a:extLst>
          </p:cNvPr>
          <p:cNvSpPr txBox="1"/>
          <p:nvPr/>
        </p:nvSpPr>
        <p:spPr>
          <a:xfrm>
            <a:off x="4150196" y="6396335"/>
            <a:ext cx="10729192" cy="477054"/>
          </a:xfrm>
          <a:prstGeom prst="rect">
            <a:avLst/>
          </a:prstGeom>
          <a:noFill/>
          <a:ln>
            <a:noFill/>
          </a:ln>
        </p:spPr>
        <p:txBody>
          <a:bodyPr wrap="square" rtlCol="0">
            <a:spAutoFit/>
          </a:bodyPr>
          <a:lstStyle/>
          <a:p>
            <a:r>
              <a:rPr lang="en-US" altLang="zh-CN" sz="2500" dirty="0">
                <a:solidFill>
                  <a:srgbClr val="FFFF00"/>
                </a:solidFill>
              </a:rPr>
              <a:t>Stream: mental defilements</a:t>
            </a:r>
            <a:endParaRPr lang="en-US" altLang="zh-CN" sz="2500" i="1" dirty="0">
              <a:solidFill>
                <a:srgbClr val="FFFF00"/>
              </a:solidFill>
            </a:endParaRPr>
          </a:p>
        </p:txBody>
      </p:sp>
      <p:pic>
        <p:nvPicPr>
          <p:cNvPr id="21" name="圖片 20">
            <a:extLst>
              <a:ext uri="{FF2B5EF4-FFF2-40B4-BE49-F238E27FC236}">
                <a16:creationId xmlns:a16="http://schemas.microsoft.com/office/drawing/2014/main" id="{E38A72EF-0BF5-8389-B76A-934ED70C807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backgroundMark x1="29048" y1="18440" x2="29048" y2="18440"/>
                      </a14:backgroundRemoval>
                    </a14:imgEffect>
                  </a14:imgLayer>
                </a14:imgProps>
              </a:ext>
            </a:extLst>
          </a:blip>
          <a:stretch>
            <a:fillRect/>
          </a:stretch>
        </p:blipFill>
        <p:spPr>
          <a:xfrm>
            <a:off x="6742484" y="5063370"/>
            <a:ext cx="1308188" cy="878355"/>
          </a:xfrm>
          <a:prstGeom prst="rect">
            <a:avLst/>
          </a:prstGeom>
        </p:spPr>
      </p:pic>
      <p:cxnSp>
        <p:nvCxnSpPr>
          <p:cNvPr id="23" name="直線單箭頭接點 22">
            <a:extLst>
              <a:ext uri="{FF2B5EF4-FFF2-40B4-BE49-F238E27FC236}">
                <a16:creationId xmlns:a16="http://schemas.microsoft.com/office/drawing/2014/main" id="{8A4E80DE-07CF-3C24-175C-1AFC9DFF88F0}"/>
              </a:ext>
            </a:extLst>
          </p:cNvPr>
          <p:cNvCxnSpPr>
            <a:cxnSpLocks/>
          </p:cNvCxnSpPr>
          <p:nvPr/>
        </p:nvCxnSpPr>
        <p:spPr>
          <a:xfrm flipV="1">
            <a:off x="7750596" y="5319921"/>
            <a:ext cx="1152128" cy="269319"/>
          </a:xfrm>
          <a:prstGeom prst="straightConnector1">
            <a:avLst/>
          </a:prstGeom>
          <a:ln w="1905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5" name="文字方塊 24">
            <a:extLst>
              <a:ext uri="{FF2B5EF4-FFF2-40B4-BE49-F238E27FC236}">
                <a16:creationId xmlns:a16="http://schemas.microsoft.com/office/drawing/2014/main" id="{AFE81A04-5E09-674A-7543-20C6105F04E8}"/>
              </a:ext>
            </a:extLst>
          </p:cNvPr>
          <p:cNvSpPr txBox="1"/>
          <p:nvPr/>
        </p:nvSpPr>
        <p:spPr>
          <a:xfrm>
            <a:off x="8711409" y="4706815"/>
            <a:ext cx="2772309" cy="584775"/>
          </a:xfrm>
          <a:prstGeom prst="rect">
            <a:avLst/>
          </a:prstGeom>
          <a:noFill/>
          <a:ln>
            <a:noFill/>
          </a:ln>
        </p:spPr>
        <p:txBody>
          <a:bodyPr wrap="square" rtlCol="0">
            <a:spAutoFit/>
          </a:bodyPr>
          <a:lstStyle/>
          <a:p>
            <a:r>
              <a:rPr lang="en-US" altLang="zh-CN" sz="3200" dirty="0">
                <a:solidFill>
                  <a:schemeClr val="accent6"/>
                </a:solidFill>
              </a:rPr>
              <a:t> 6 perfections</a:t>
            </a:r>
            <a:endParaRPr lang="en-US" altLang="zh-CN" sz="2800" i="1" dirty="0">
              <a:solidFill>
                <a:schemeClr val="accent6"/>
              </a:solidFill>
            </a:endParaRPr>
          </a:p>
        </p:txBody>
      </p:sp>
    </p:spTree>
    <p:extLst>
      <p:ext uri="{BB962C8B-B14F-4D97-AF65-F5344CB8AC3E}">
        <p14:creationId xmlns:p14="http://schemas.microsoft.com/office/powerpoint/2010/main" val="30995227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animBg="1"/>
      <p:bldP spid="10" grpId="0" animBg="1"/>
      <p:bldP spid="17" grpId="0"/>
      <p:bldP spid="2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89A7204-9D29-48B8-9EF9-9AA2D89046E8}"/>
              </a:ext>
            </a:extLst>
          </p:cNvPr>
          <p:cNvSpPr txBox="1"/>
          <p:nvPr/>
        </p:nvSpPr>
        <p:spPr>
          <a:xfrm>
            <a:off x="837828" y="836712"/>
            <a:ext cx="10153128"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Traditional Chinese Buddhist hermeneutical explanation.</a:t>
            </a:r>
          </a:p>
        </p:txBody>
      </p:sp>
      <p:sp>
        <p:nvSpPr>
          <p:cNvPr id="2" name="矩形: 按鈕形 1">
            <a:extLst>
              <a:ext uri="{FF2B5EF4-FFF2-40B4-BE49-F238E27FC236}">
                <a16:creationId xmlns:a16="http://schemas.microsoft.com/office/drawing/2014/main" id="{5950AE6F-2927-1054-DE11-C41C1E99E5A4}"/>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B4979E4A-633B-E049-9154-E3218F2D3F5C}"/>
              </a:ext>
            </a:extLst>
          </p:cNvPr>
          <p:cNvSpPr txBox="1"/>
          <p:nvPr/>
        </p:nvSpPr>
        <p:spPr>
          <a:xfrm>
            <a:off x="837828" y="1448734"/>
            <a:ext cx="10153128"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Jiang </a:t>
            </a:r>
            <a:r>
              <a:rPr lang="en-US" altLang="zh-CN" sz="2800" dirty="0" err="1">
                <a:solidFill>
                  <a:srgbClr val="FFFF00"/>
                </a:solidFill>
              </a:rPr>
              <a:t>Weinong’s</a:t>
            </a:r>
            <a:r>
              <a:rPr lang="en-US" altLang="zh-CN" sz="2800" dirty="0">
                <a:solidFill>
                  <a:srgbClr val="FFFF00"/>
                </a:solidFill>
              </a:rPr>
              <a:t> </a:t>
            </a:r>
            <a:r>
              <a:rPr lang="en-US" altLang="zh-CN" sz="2800" i="1" dirty="0">
                <a:solidFill>
                  <a:srgbClr val="FFFF00"/>
                </a:solidFill>
              </a:rPr>
              <a:t>Commentary on the Diamond Sutra</a:t>
            </a:r>
          </a:p>
        </p:txBody>
      </p:sp>
      <p:sp>
        <p:nvSpPr>
          <p:cNvPr id="4" name="文字方塊 3">
            <a:extLst>
              <a:ext uri="{FF2B5EF4-FFF2-40B4-BE49-F238E27FC236}">
                <a16:creationId xmlns:a16="http://schemas.microsoft.com/office/drawing/2014/main" id="{9CBD43D9-9ADA-4075-7E40-AA622001E868}"/>
              </a:ext>
            </a:extLst>
          </p:cNvPr>
          <p:cNvSpPr txBox="1"/>
          <p:nvPr/>
        </p:nvSpPr>
        <p:spPr>
          <a:xfrm>
            <a:off x="847691" y="2204864"/>
            <a:ext cx="6876764" cy="3257174"/>
          </a:xfrm>
          <a:prstGeom prst="rect">
            <a:avLst/>
          </a:prstGeom>
          <a:noFill/>
          <a:ln>
            <a:noFill/>
          </a:ln>
        </p:spPr>
        <p:txBody>
          <a:bodyPr wrap="square" rtlCol="0">
            <a:spAutoFit/>
          </a:bodyPr>
          <a:lstStyle/>
          <a:p>
            <a:pPr>
              <a:lnSpc>
                <a:spcPct val="150000"/>
              </a:lnSpc>
            </a:pPr>
            <a:r>
              <a:rPr lang="en-US" altLang="zh-CN" sz="2800" dirty="0">
                <a:solidFill>
                  <a:srgbClr val="FFFF00"/>
                </a:solidFill>
              </a:rPr>
              <a:t>Jiang </a:t>
            </a:r>
            <a:r>
              <a:rPr lang="en-US" altLang="zh-CN" sz="2800" dirty="0" err="1">
                <a:solidFill>
                  <a:srgbClr val="FFFF00"/>
                </a:solidFill>
              </a:rPr>
              <a:t>Weinong</a:t>
            </a:r>
            <a:r>
              <a:rPr lang="en-US" altLang="zh-CN" sz="2800" dirty="0">
                <a:solidFill>
                  <a:srgbClr val="FFFF00"/>
                </a:solidFill>
              </a:rPr>
              <a:t> (</a:t>
            </a:r>
            <a:r>
              <a:rPr lang="en-US" altLang="zh-TW" sz="2800" dirty="0">
                <a:solidFill>
                  <a:srgbClr val="FFFF00"/>
                </a:solidFill>
              </a:rPr>
              <a:t>1872—1938</a:t>
            </a:r>
            <a:r>
              <a:rPr lang="en-US" altLang="zh-CN" sz="2800" dirty="0">
                <a:solidFill>
                  <a:srgbClr val="FFFF00"/>
                </a:solidFill>
              </a:rPr>
              <a:t>) collated the Diamond Sutra using the Dunhuang manuscript and ancient commentaries, producing a corrected edition that is more accurate than commonly circulated versions.</a:t>
            </a:r>
            <a:endParaRPr lang="en-US" altLang="zh-CN" sz="2800" i="1" dirty="0">
              <a:solidFill>
                <a:srgbClr val="FFFF00"/>
              </a:solidFill>
            </a:endParaRPr>
          </a:p>
        </p:txBody>
      </p:sp>
      <p:pic>
        <p:nvPicPr>
          <p:cNvPr id="7" name="圖片 6">
            <a:extLst>
              <a:ext uri="{FF2B5EF4-FFF2-40B4-BE49-F238E27FC236}">
                <a16:creationId xmlns:a16="http://schemas.microsoft.com/office/drawing/2014/main" id="{5A66F45E-44A1-16EC-EA10-0DA8A27724E0}"/>
              </a:ext>
            </a:extLst>
          </p:cNvPr>
          <p:cNvPicPr>
            <a:picLocks noChangeAspect="1"/>
          </p:cNvPicPr>
          <p:nvPr/>
        </p:nvPicPr>
        <p:blipFill>
          <a:blip r:embed="rId3"/>
          <a:stretch>
            <a:fillRect/>
          </a:stretch>
        </p:blipFill>
        <p:spPr>
          <a:xfrm>
            <a:off x="7966620" y="2411642"/>
            <a:ext cx="2724150" cy="3133725"/>
          </a:xfrm>
          <a:prstGeom prst="rect">
            <a:avLst/>
          </a:prstGeom>
        </p:spPr>
      </p:pic>
      <p:sp>
        <p:nvSpPr>
          <p:cNvPr id="8" name="文字方塊 7">
            <a:extLst>
              <a:ext uri="{FF2B5EF4-FFF2-40B4-BE49-F238E27FC236}">
                <a16:creationId xmlns:a16="http://schemas.microsoft.com/office/drawing/2014/main" id="{75E7DF5A-D83B-9919-B52B-4487BB2BA408}"/>
              </a:ext>
            </a:extLst>
          </p:cNvPr>
          <p:cNvSpPr txBox="1"/>
          <p:nvPr/>
        </p:nvSpPr>
        <p:spPr>
          <a:xfrm>
            <a:off x="837828" y="5685362"/>
            <a:ext cx="11719302"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English translation of </a:t>
            </a:r>
            <a:r>
              <a:rPr lang="en-US" altLang="zh-CN" sz="2800" i="1" dirty="0">
                <a:solidFill>
                  <a:srgbClr val="FFFF00"/>
                </a:solidFill>
              </a:rPr>
              <a:t>the Diamond Sutra </a:t>
            </a:r>
            <a:r>
              <a:rPr lang="en-US" altLang="zh-CN" sz="2800" dirty="0">
                <a:solidFill>
                  <a:srgbClr val="FFFF00"/>
                </a:solidFill>
              </a:rPr>
              <a:t>by A. Charles Muller 2013</a:t>
            </a:r>
            <a:endParaRPr lang="en-US" altLang="zh-CN" sz="2800" i="1" dirty="0">
              <a:solidFill>
                <a:srgbClr val="FFFF00"/>
              </a:solidFill>
            </a:endParaRPr>
          </a:p>
        </p:txBody>
      </p:sp>
    </p:spTree>
    <p:extLst>
      <p:ext uri="{BB962C8B-B14F-4D97-AF65-F5344CB8AC3E}">
        <p14:creationId xmlns:p14="http://schemas.microsoft.com/office/powerpoint/2010/main" val="13438258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3E5EC43-B2FC-4C81-B9B9-DC4CCAAF3E5B}"/>
              </a:ext>
            </a:extLst>
          </p:cNvPr>
          <p:cNvSpPr txBox="1"/>
          <p:nvPr/>
        </p:nvSpPr>
        <p:spPr>
          <a:xfrm>
            <a:off x="909836" y="980728"/>
            <a:ext cx="10153128"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Exegetical framework</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40B80BFF-67DD-0456-205C-C7056B62988D}"/>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3" name="左大括弧 2">
            <a:extLst>
              <a:ext uri="{FF2B5EF4-FFF2-40B4-BE49-F238E27FC236}">
                <a16:creationId xmlns:a16="http://schemas.microsoft.com/office/drawing/2014/main" id="{6E0BE81A-BD8D-E4BE-81D5-19C37C255E9A}"/>
              </a:ext>
            </a:extLst>
          </p:cNvPr>
          <p:cNvSpPr/>
          <p:nvPr/>
        </p:nvSpPr>
        <p:spPr>
          <a:xfrm>
            <a:off x="549796" y="2348880"/>
            <a:ext cx="216024" cy="3528392"/>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4" name="文字方塊 3">
            <a:extLst>
              <a:ext uri="{FF2B5EF4-FFF2-40B4-BE49-F238E27FC236}">
                <a16:creationId xmlns:a16="http://schemas.microsoft.com/office/drawing/2014/main" id="{5EBABEEC-77D0-FE0B-58CA-14AE0CD00DBF}"/>
              </a:ext>
            </a:extLst>
          </p:cNvPr>
          <p:cNvSpPr txBox="1"/>
          <p:nvPr/>
        </p:nvSpPr>
        <p:spPr>
          <a:xfrm>
            <a:off x="878450" y="201295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5" name="文字方塊 4">
            <a:extLst>
              <a:ext uri="{FF2B5EF4-FFF2-40B4-BE49-F238E27FC236}">
                <a16:creationId xmlns:a16="http://schemas.microsoft.com/office/drawing/2014/main" id="{0D83A498-3DCB-98CA-6B42-3DE486422CDB}"/>
              </a:ext>
            </a:extLst>
          </p:cNvPr>
          <p:cNvSpPr txBox="1"/>
          <p:nvPr/>
        </p:nvSpPr>
        <p:spPr>
          <a:xfrm>
            <a:off x="851103" y="364502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Main teaching</a:t>
            </a:r>
            <a:endParaRPr lang="en-US" altLang="zh-CN" sz="2800" b="1" i="1" dirty="0">
              <a:solidFill>
                <a:srgbClr val="FFFF00"/>
              </a:solidFill>
            </a:endParaRPr>
          </a:p>
        </p:txBody>
      </p:sp>
      <p:sp>
        <p:nvSpPr>
          <p:cNvPr id="7" name="文字方塊 6">
            <a:extLst>
              <a:ext uri="{FF2B5EF4-FFF2-40B4-BE49-F238E27FC236}">
                <a16:creationId xmlns:a16="http://schemas.microsoft.com/office/drawing/2014/main" id="{6861603C-E4FF-4660-4E9A-0D95D3BD5B9E}"/>
              </a:ext>
            </a:extLst>
          </p:cNvPr>
          <p:cNvSpPr txBox="1"/>
          <p:nvPr/>
        </p:nvSpPr>
        <p:spPr>
          <a:xfrm>
            <a:off x="851103"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8" name="左大括弧 7">
            <a:extLst>
              <a:ext uri="{FF2B5EF4-FFF2-40B4-BE49-F238E27FC236}">
                <a16:creationId xmlns:a16="http://schemas.microsoft.com/office/drawing/2014/main" id="{C08802CE-3F23-74DA-BC3A-8DFA70AACE37}"/>
              </a:ext>
            </a:extLst>
          </p:cNvPr>
          <p:cNvSpPr/>
          <p:nvPr/>
        </p:nvSpPr>
        <p:spPr>
          <a:xfrm>
            <a:off x="3142084" y="1988840"/>
            <a:ext cx="216024" cy="936104"/>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89F4F219-3C01-4B15-3B0D-AFF6D1EFC421}"/>
              </a:ext>
            </a:extLst>
          </p:cNvPr>
          <p:cNvSpPr txBox="1"/>
          <p:nvPr/>
        </p:nvSpPr>
        <p:spPr>
          <a:xfrm>
            <a:off x="3470738" y="1572399"/>
            <a:ext cx="5855650"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General introduction</a:t>
            </a:r>
            <a:endParaRPr lang="en-US" altLang="zh-CN" sz="2800" b="1" i="1" dirty="0">
              <a:solidFill>
                <a:srgbClr val="FFFF00"/>
              </a:solidFill>
            </a:endParaRPr>
          </a:p>
        </p:txBody>
      </p:sp>
      <p:sp>
        <p:nvSpPr>
          <p:cNvPr id="10" name="文字方塊 9">
            <a:extLst>
              <a:ext uri="{FF2B5EF4-FFF2-40B4-BE49-F238E27FC236}">
                <a16:creationId xmlns:a16="http://schemas.microsoft.com/office/drawing/2014/main" id="{8096C616-D2FD-D58A-0DAF-A59E38F61D24}"/>
              </a:ext>
            </a:extLst>
          </p:cNvPr>
          <p:cNvSpPr txBox="1"/>
          <p:nvPr/>
        </p:nvSpPr>
        <p:spPr>
          <a:xfrm>
            <a:off x="3470738" y="2424605"/>
            <a:ext cx="5855650"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Specific introduction</a:t>
            </a:r>
            <a:endParaRPr lang="en-US" altLang="zh-CN" sz="2800" i="1" dirty="0">
              <a:solidFill>
                <a:srgbClr val="FFFF00"/>
              </a:solidFill>
            </a:endParaRPr>
          </a:p>
        </p:txBody>
      </p:sp>
      <p:sp>
        <p:nvSpPr>
          <p:cNvPr id="11" name="文字方塊 10">
            <a:extLst>
              <a:ext uri="{FF2B5EF4-FFF2-40B4-BE49-F238E27FC236}">
                <a16:creationId xmlns:a16="http://schemas.microsoft.com/office/drawing/2014/main" id="{6B77B84D-8B4E-E069-6686-1C924CA87C3C}"/>
              </a:ext>
            </a:extLst>
          </p:cNvPr>
          <p:cNvSpPr txBox="1"/>
          <p:nvPr/>
        </p:nvSpPr>
        <p:spPr>
          <a:xfrm>
            <a:off x="5302324" y="3635209"/>
            <a:ext cx="6539454" cy="1597745"/>
          </a:xfrm>
          <a:prstGeom prst="rect">
            <a:avLst/>
          </a:prstGeom>
          <a:noFill/>
          <a:ln>
            <a:noFill/>
          </a:ln>
        </p:spPr>
        <p:txBody>
          <a:bodyPr wrap="square" rtlCol="0">
            <a:spAutoFit/>
          </a:bodyPr>
          <a:lstStyle/>
          <a:p>
            <a:pPr>
              <a:lnSpc>
                <a:spcPts val="4000"/>
              </a:lnSpc>
            </a:pPr>
            <a:r>
              <a:rPr lang="en-US" altLang="zh-CN" sz="2800" b="1" dirty="0">
                <a:solidFill>
                  <a:schemeClr val="bg1"/>
                </a:solidFill>
              </a:rPr>
              <a:t>Thus I have heard. Once, the Buddha was staying in the </a:t>
            </a:r>
            <a:r>
              <a:rPr lang="en-US" altLang="zh-CN" sz="2800" b="1" dirty="0" err="1">
                <a:solidFill>
                  <a:schemeClr val="bg1"/>
                </a:solidFill>
              </a:rPr>
              <a:t>Jetavana</a:t>
            </a:r>
            <a:r>
              <a:rPr lang="en-US" altLang="zh-CN" sz="2800" b="1" dirty="0">
                <a:solidFill>
                  <a:schemeClr val="bg1"/>
                </a:solidFill>
              </a:rPr>
              <a:t> Grove in </a:t>
            </a:r>
            <a:r>
              <a:rPr lang="en-US" altLang="zh-CN" sz="2800" b="1" dirty="0" err="1">
                <a:solidFill>
                  <a:schemeClr val="bg1"/>
                </a:solidFill>
              </a:rPr>
              <a:t>Śrāvastī</a:t>
            </a:r>
            <a:r>
              <a:rPr lang="en-US" altLang="zh-CN" sz="2800" b="1" dirty="0">
                <a:solidFill>
                  <a:schemeClr val="bg1"/>
                </a:solidFill>
              </a:rPr>
              <a:t> with a community of 1250 monks.</a:t>
            </a:r>
            <a:endParaRPr lang="en-US" altLang="zh-CN" sz="2800" b="1" i="1" dirty="0">
              <a:solidFill>
                <a:schemeClr val="bg1"/>
              </a:solidFill>
            </a:endParaRPr>
          </a:p>
        </p:txBody>
      </p:sp>
      <p:cxnSp>
        <p:nvCxnSpPr>
          <p:cNvPr id="13" name="直線接點 12">
            <a:extLst>
              <a:ext uri="{FF2B5EF4-FFF2-40B4-BE49-F238E27FC236}">
                <a16:creationId xmlns:a16="http://schemas.microsoft.com/office/drawing/2014/main" id="{BDB080A6-2FAC-EFED-FA45-C4CDC2470789}"/>
              </a:ext>
            </a:extLst>
          </p:cNvPr>
          <p:cNvCxnSpPr>
            <a:cxnSpLocks/>
          </p:cNvCxnSpPr>
          <p:nvPr/>
        </p:nvCxnSpPr>
        <p:spPr>
          <a:xfrm>
            <a:off x="6598468" y="2190244"/>
            <a:ext cx="720080" cy="14547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7086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7" grpId="0"/>
      <p:bldP spid="8" grpId="0" animBg="1"/>
      <p:bldP spid="9"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8E3E966-E9F2-B803-E698-083A5F72B5D9}"/>
              </a:ext>
            </a:extLst>
          </p:cNvPr>
          <p:cNvSpPr txBox="1"/>
          <p:nvPr/>
        </p:nvSpPr>
        <p:spPr>
          <a:xfrm>
            <a:off x="909836" y="980728"/>
            <a:ext cx="10153128"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Exegetical framework</a:t>
            </a:r>
            <a:endParaRPr lang="en-US" altLang="zh-CN" sz="2800" i="1" dirty="0">
              <a:solidFill>
                <a:srgbClr val="FFFF00"/>
              </a:solidFill>
            </a:endParaRPr>
          </a:p>
        </p:txBody>
      </p:sp>
      <p:sp>
        <p:nvSpPr>
          <p:cNvPr id="5" name="矩形: 按鈕形 4">
            <a:extLst>
              <a:ext uri="{FF2B5EF4-FFF2-40B4-BE49-F238E27FC236}">
                <a16:creationId xmlns:a16="http://schemas.microsoft.com/office/drawing/2014/main" id="{0DF49B9A-15D3-411D-BAE4-C184F33A4822}"/>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6" name="左大括弧 5">
            <a:extLst>
              <a:ext uri="{FF2B5EF4-FFF2-40B4-BE49-F238E27FC236}">
                <a16:creationId xmlns:a16="http://schemas.microsoft.com/office/drawing/2014/main" id="{897344CC-4973-5B45-4D09-082984563CC7}"/>
              </a:ext>
            </a:extLst>
          </p:cNvPr>
          <p:cNvSpPr/>
          <p:nvPr/>
        </p:nvSpPr>
        <p:spPr>
          <a:xfrm>
            <a:off x="549796" y="2348880"/>
            <a:ext cx="216024" cy="3528392"/>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7" name="文字方塊 6">
            <a:extLst>
              <a:ext uri="{FF2B5EF4-FFF2-40B4-BE49-F238E27FC236}">
                <a16:creationId xmlns:a16="http://schemas.microsoft.com/office/drawing/2014/main" id="{817B2ACB-6493-5D07-F24D-7E489C60878D}"/>
              </a:ext>
            </a:extLst>
          </p:cNvPr>
          <p:cNvSpPr txBox="1"/>
          <p:nvPr/>
        </p:nvSpPr>
        <p:spPr>
          <a:xfrm>
            <a:off x="878450" y="201295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8" name="文字方塊 7">
            <a:extLst>
              <a:ext uri="{FF2B5EF4-FFF2-40B4-BE49-F238E27FC236}">
                <a16:creationId xmlns:a16="http://schemas.microsoft.com/office/drawing/2014/main" id="{C1B230EE-3847-565F-A41C-6C268BF0F48E}"/>
              </a:ext>
            </a:extLst>
          </p:cNvPr>
          <p:cNvSpPr txBox="1"/>
          <p:nvPr/>
        </p:nvSpPr>
        <p:spPr>
          <a:xfrm>
            <a:off x="851103" y="364502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Main teaching</a:t>
            </a:r>
            <a:endParaRPr lang="en-US" altLang="zh-CN" sz="2800" b="1" i="1" dirty="0">
              <a:solidFill>
                <a:srgbClr val="FFFF00"/>
              </a:solidFill>
            </a:endParaRPr>
          </a:p>
        </p:txBody>
      </p:sp>
      <p:sp>
        <p:nvSpPr>
          <p:cNvPr id="9" name="文字方塊 8">
            <a:extLst>
              <a:ext uri="{FF2B5EF4-FFF2-40B4-BE49-F238E27FC236}">
                <a16:creationId xmlns:a16="http://schemas.microsoft.com/office/drawing/2014/main" id="{BEFEFAAC-8CA8-48FC-E855-EB69A0A538BC}"/>
              </a:ext>
            </a:extLst>
          </p:cNvPr>
          <p:cNvSpPr txBox="1"/>
          <p:nvPr/>
        </p:nvSpPr>
        <p:spPr>
          <a:xfrm>
            <a:off x="851103"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10" name="左大括弧 9">
            <a:extLst>
              <a:ext uri="{FF2B5EF4-FFF2-40B4-BE49-F238E27FC236}">
                <a16:creationId xmlns:a16="http://schemas.microsoft.com/office/drawing/2014/main" id="{6F97627F-CD1B-628D-A941-C4E5588418F5}"/>
              </a:ext>
            </a:extLst>
          </p:cNvPr>
          <p:cNvSpPr/>
          <p:nvPr/>
        </p:nvSpPr>
        <p:spPr>
          <a:xfrm>
            <a:off x="3142084" y="1988840"/>
            <a:ext cx="216024" cy="936104"/>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B3BC821C-1291-B966-B494-FE79A0B6DD0C}"/>
              </a:ext>
            </a:extLst>
          </p:cNvPr>
          <p:cNvSpPr txBox="1"/>
          <p:nvPr/>
        </p:nvSpPr>
        <p:spPr>
          <a:xfrm>
            <a:off x="3470738" y="1572399"/>
            <a:ext cx="5855650" cy="671851"/>
          </a:xfrm>
          <a:prstGeom prst="rect">
            <a:avLst/>
          </a:prstGeom>
          <a:noFill/>
          <a:ln>
            <a:noFill/>
          </a:ln>
        </p:spPr>
        <p:txBody>
          <a:bodyPr wrap="square" rtlCol="0">
            <a:spAutoFit/>
          </a:bodyPr>
          <a:lstStyle/>
          <a:p>
            <a:pPr>
              <a:lnSpc>
                <a:spcPct val="150000"/>
              </a:lnSpc>
            </a:pPr>
            <a:r>
              <a:rPr lang="en-US" altLang="zh-CN" sz="2800" dirty="0">
                <a:solidFill>
                  <a:srgbClr val="FFFF00"/>
                </a:solidFill>
              </a:rPr>
              <a:t>General introduction</a:t>
            </a:r>
            <a:endParaRPr lang="en-US" altLang="zh-CN" sz="2800" i="1" dirty="0">
              <a:solidFill>
                <a:srgbClr val="FFFF00"/>
              </a:solidFill>
            </a:endParaRPr>
          </a:p>
        </p:txBody>
      </p:sp>
      <p:sp>
        <p:nvSpPr>
          <p:cNvPr id="12" name="文字方塊 11">
            <a:extLst>
              <a:ext uri="{FF2B5EF4-FFF2-40B4-BE49-F238E27FC236}">
                <a16:creationId xmlns:a16="http://schemas.microsoft.com/office/drawing/2014/main" id="{1253239A-6931-96AA-6D27-317C9F9D55D5}"/>
              </a:ext>
            </a:extLst>
          </p:cNvPr>
          <p:cNvSpPr txBox="1"/>
          <p:nvPr/>
        </p:nvSpPr>
        <p:spPr>
          <a:xfrm>
            <a:off x="3470738" y="2424605"/>
            <a:ext cx="5855650"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Specific introduction</a:t>
            </a:r>
            <a:endParaRPr lang="en-US" altLang="zh-CN" sz="2800" b="1" i="1" dirty="0">
              <a:solidFill>
                <a:srgbClr val="FFFF00"/>
              </a:solidFill>
            </a:endParaRPr>
          </a:p>
        </p:txBody>
      </p:sp>
      <p:sp>
        <p:nvSpPr>
          <p:cNvPr id="13" name="文字方塊 12">
            <a:extLst>
              <a:ext uri="{FF2B5EF4-FFF2-40B4-BE49-F238E27FC236}">
                <a16:creationId xmlns:a16="http://schemas.microsoft.com/office/drawing/2014/main" id="{05CB1120-8D13-3043-5C5D-2CB38D0A9368}"/>
              </a:ext>
            </a:extLst>
          </p:cNvPr>
          <p:cNvSpPr txBox="1"/>
          <p:nvPr/>
        </p:nvSpPr>
        <p:spPr>
          <a:xfrm>
            <a:off x="3438136" y="3448516"/>
            <a:ext cx="8280921" cy="3136628"/>
          </a:xfrm>
          <a:prstGeom prst="rect">
            <a:avLst/>
          </a:prstGeom>
          <a:noFill/>
          <a:ln>
            <a:noFill/>
          </a:ln>
        </p:spPr>
        <p:txBody>
          <a:bodyPr wrap="square" rtlCol="0">
            <a:spAutoFit/>
          </a:bodyPr>
          <a:lstStyle/>
          <a:p>
            <a:pPr>
              <a:lnSpc>
                <a:spcPts val="4000"/>
              </a:lnSpc>
            </a:pPr>
            <a:r>
              <a:rPr lang="en-US" altLang="zh-CN" sz="2800" b="1" dirty="0">
                <a:solidFill>
                  <a:schemeClr val="bg1"/>
                </a:solidFill>
              </a:rPr>
              <a:t>Then, at mealtime, the World-honored One put on his robe, took his bowl, and went into the great city of </a:t>
            </a:r>
            <a:r>
              <a:rPr lang="en-US" altLang="zh-CN" sz="2800" b="1" dirty="0" err="1">
                <a:solidFill>
                  <a:schemeClr val="bg1"/>
                </a:solidFill>
              </a:rPr>
              <a:t>Śrāvastī</a:t>
            </a:r>
            <a:r>
              <a:rPr lang="en-US" altLang="zh-CN" sz="2800" b="1" dirty="0">
                <a:solidFill>
                  <a:schemeClr val="bg1"/>
                </a:solidFill>
              </a:rPr>
              <a:t> to seek alms food, going from house to house within the city. Finishing, he returned home and took his meal. He then put away his robe and bowl, washed his feet, arranged his seat, and sat down.</a:t>
            </a:r>
            <a:endParaRPr lang="en-US" altLang="zh-CN" sz="2800" b="1" i="1" dirty="0">
              <a:solidFill>
                <a:schemeClr val="bg1"/>
              </a:solidFill>
            </a:endParaRPr>
          </a:p>
        </p:txBody>
      </p:sp>
      <p:cxnSp>
        <p:nvCxnSpPr>
          <p:cNvPr id="14" name="直線接點 13">
            <a:extLst>
              <a:ext uri="{FF2B5EF4-FFF2-40B4-BE49-F238E27FC236}">
                <a16:creationId xmlns:a16="http://schemas.microsoft.com/office/drawing/2014/main" id="{0E321AA2-026C-086D-9523-0D9A58BC5380}"/>
              </a:ext>
            </a:extLst>
          </p:cNvPr>
          <p:cNvCxnSpPr>
            <a:cxnSpLocks/>
          </p:cNvCxnSpPr>
          <p:nvPr/>
        </p:nvCxnSpPr>
        <p:spPr>
          <a:xfrm>
            <a:off x="6526460" y="3029092"/>
            <a:ext cx="360040" cy="39990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圖片 17">
            <a:extLst>
              <a:ext uri="{FF2B5EF4-FFF2-40B4-BE49-F238E27FC236}">
                <a16:creationId xmlns:a16="http://schemas.microsoft.com/office/drawing/2014/main" id="{30DB05CE-268D-6D3D-D893-01E095A2CB4C}"/>
              </a:ext>
            </a:extLst>
          </p:cNvPr>
          <p:cNvPicPr>
            <a:picLocks noChangeAspect="1"/>
          </p:cNvPicPr>
          <p:nvPr/>
        </p:nvPicPr>
        <p:blipFill>
          <a:blip r:embed="rId3"/>
          <a:stretch>
            <a:fillRect/>
          </a:stretch>
        </p:blipFill>
        <p:spPr>
          <a:xfrm>
            <a:off x="6624054" y="225416"/>
            <a:ext cx="3070758" cy="2267480"/>
          </a:xfrm>
          <a:prstGeom prst="rect">
            <a:avLst/>
          </a:prstGeom>
        </p:spPr>
      </p:pic>
      <p:pic>
        <p:nvPicPr>
          <p:cNvPr id="19" name="圖片 18">
            <a:extLst>
              <a:ext uri="{FF2B5EF4-FFF2-40B4-BE49-F238E27FC236}">
                <a16:creationId xmlns:a16="http://schemas.microsoft.com/office/drawing/2014/main" id="{7830441C-3EB1-BE57-CB61-D8F8900868B8}"/>
              </a:ext>
            </a:extLst>
          </p:cNvPr>
          <p:cNvPicPr>
            <a:picLocks noChangeAspect="1"/>
          </p:cNvPicPr>
          <p:nvPr/>
        </p:nvPicPr>
        <p:blipFill>
          <a:blip r:embed="rId4"/>
          <a:stretch>
            <a:fillRect/>
          </a:stretch>
        </p:blipFill>
        <p:spPr>
          <a:xfrm>
            <a:off x="9817193" y="-171400"/>
            <a:ext cx="1821836" cy="3708249"/>
          </a:xfrm>
          <a:prstGeom prst="rect">
            <a:avLst/>
          </a:prstGeom>
        </p:spPr>
      </p:pic>
    </p:spTree>
    <p:extLst>
      <p:ext uri="{BB962C8B-B14F-4D97-AF65-F5344CB8AC3E}">
        <p14:creationId xmlns:p14="http://schemas.microsoft.com/office/powerpoint/2010/main" val="5196976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1A5421A-5507-D496-BFB3-ED48E06F824D}"/>
              </a:ext>
            </a:extLst>
          </p:cNvPr>
          <p:cNvSpPr txBox="1"/>
          <p:nvPr/>
        </p:nvSpPr>
        <p:spPr>
          <a:xfrm>
            <a:off x="1017848" y="1556792"/>
            <a:ext cx="10153128" cy="2610843"/>
          </a:xfrm>
          <a:prstGeom prst="rect">
            <a:avLst/>
          </a:prstGeom>
          <a:noFill/>
          <a:ln>
            <a:noFill/>
          </a:ln>
        </p:spPr>
        <p:txBody>
          <a:bodyPr wrap="square" rtlCol="0">
            <a:spAutoFit/>
          </a:bodyPr>
          <a:lstStyle/>
          <a:p>
            <a:pPr>
              <a:lnSpc>
                <a:spcPct val="150000"/>
              </a:lnSpc>
            </a:pPr>
            <a:r>
              <a:rPr lang="en-US" altLang="zh-CN" sz="2800" dirty="0">
                <a:solidFill>
                  <a:srgbClr val="FFFF00"/>
                </a:solidFill>
              </a:rPr>
              <a:t>The introductory section of the </a:t>
            </a:r>
            <a:r>
              <a:rPr lang="en-US" altLang="zh-CN" sz="2800" i="1" dirty="0">
                <a:solidFill>
                  <a:srgbClr val="FFFF00"/>
                </a:solidFill>
              </a:rPr>
              <a:t>Diamond Sutra </a:t>
            </a:r>
            <a:r>
              <a:rPr lang="en-US" altLang="zh-CN" sz="2800" dirty="0">
                <a:solidFill>
                  <a:srgbClr val="FFFF00"/>
                </a:solidFill>
              </a:rPr>
              <a:t>reveals that the Buddha, whether in the dynamic act of entering the city to receive alms or in the stillness of seated meditation after the meal, abides constantly in the state of Vajra-like wisdom.</a:t>
            </a:r>
            <a:endParaRPr lang="en-US" altLang="zh-CN" sz="2800" i="1" dirty="0">
              <a:solidFill>
                <a:srgbClr val="FFFF00"/>
              </a:solidFill>
            </a:endParaRPr>
          </a:p>
        </p:txBody>
      </p:sp>
      <p:sp>
        <p:nvSpPr>
          <p:cNvPr id="5" name="矩形: 按鈕形 4">
            <a:extLst>
              <a:ext uri="{FF2B5EF4-FFF2-40B4-BE49-F238E27FC236}">
                <a16:creationId xmlns:a16="http://schemas.microsoft.com/office/drawing/2014/main" id="{17E935B5-A0AF-5D5D-1C19-672522E51612}"/>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0667807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左大括弧 7">
            <a:extLst>
              <a:ext uri="{FF2B5EF4-FFF2-40B4-BE49-F238E27FC236}">
                <a16:creationId xmlns:a16="http://schemas.microsoft.com/office/drawing/2014/main" id="{502FD23C-8D55-05E0-C24E-F1968C5F52E5}"/>
              </a:ext>
            </a:extLst>
          </p:cNvPr>
          <p:cNvSpPr/>
          <p:nvPr/>
        </p:nvSpPr>
        <p:spPr>
          <a:xfrm>
            <a:off x="45740" y="404664"/>
            <a:ext cx="328654" cy="54726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758D62DF-F580-2417-3EAD-90F65A2A914D}"/>
              </a:ext>
            </a:extLst>
          </p:cNvPr>
          <p:cNvSpPr txBox="1"/>
          <p:nvPr/>
        </p:nvSpPr>
        <p:spPr>
          <a:xfrm>
            <a:off x="374394" y="-2738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10" name="文字方塊 9">
            <a:extLst>
              <a:ext uri="{FF2B5EF4-FFF2-40B4-BE49-F238E27FC236}">
                <a16:creationId xmlns:a16="http://schemas.microsoft.com/office/drawing/2014/main" id="{1CADF6E7-280E-AA78-8D42-C8741AE28A55}"/>
              </a:ext>
            </a:extLst>
          </p:cNvPr>
          <p:cNvSpPr txBox="1"/>
          <p:nvPr/>
        </p:nvSpPr>
        <p:spPr>
          <a:xfrm>
            <a:off x="347047" y="2613133"/>
            <a:ext cx="8555677" cy="954107"/>
          </a:xfrm>
          <a:prstGeom prst="rect">
            <a:avLst/>
          </a:prstGeom>
          <a:noFill/>
          <a:ln>
            <a:noFill/>
          </a:ln>
        </p:spPr>
        <p:txBody>
          <a:bodyPr wrap="square" rtlCol="0">
            <a:spAutoFit/>
          </a:bodyPr>
          <a:lstStyle/>
          <a:p>
            <a:r>
              <a:rPr lang="en-US" altLang="zh-CN" sz="2800" b="1" dirty="0">
                <a:solidFill>
                  <a:srgbClr val="FFFF00"/>
                </a:solidFill>
              </a:rPr>
              <a:t>Main </a:t>
            </a:r>
          </a:p>
          <a:p>
            <a:r>
              <a:rPr lang="en-US" altLang="zh-CN" sz="2800" b="1" dirty="0">
                <a:solidFill>
                  <a:srgbClr val="FFFF00"/>
                </a:solidFill>
              </a:rPr>
              <a:t>teaching</a:t>
            </a:r>
            <a:endParaRPr lang="en-US" altLang="zh-CN" sz="2800" b="1" i="1" dirty="0">
              <a:solidFill>
                <a:srgbClr val="FFFF00"/>
              </a:solidFill>
            </a:endParaRPr>
          </a:p>
        </p:txBody>
      </p:sp>
      <p:sp>
        <p:nvSpPr>
          <p:cNvPr id="12" name="文字方塊 11">
            <a:extLst>
              <a:ext uri="{FF2B5EF4-FFF2-40B4-BE49-F238E27FC236}">
                <a16:creationId xmlns:a16="http://schemas.microsoft.com/office/drawing/2014/main" id="{84346B03-F57C-253E-B3B8-BFCCBD1A75DA}"/>
              </a:ext>
            </a:extLst>
          </p:cNvPr>
          <p:cNvSpPr txBox="1"/>
          <p:nvPr/>
        </p:nvSpPr>
        <p:spPr>
          <a:xfrm>
            <a:off x="347047"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24" name="左大括弧 23">
            <a:extLst>
              <a:ext uri="{FF2B5EF4-FFF2-40B4-BE49-F238E27FC236}">
                <a16:creationId xmlns:a16="http://schemas.microsoft.com/office/drawing/2014/main" id="{F2D1CABA-810D-CC85-0EFF-8EC0845C8307}"/>
              </a:ext>
            </a:extLst>
          </p:cNvPr>
          <p:cNvSpPr/>
          <p:nvPr/>
        </p:nvSpPr>
        <p:spPr>
          <a:xfrm>
            <a:off x="1701924" y="1484784"/>
            <a:ext cx="328654" cy="3168352"/>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25" name="文字方塊 24">
            <a:extLst>
              <a:ext uri="{FF2B5EF4-FFF2-40B4-BE49-F238E27FC236}">
                <a16:creationId xmlns:a16="http://schemas.microsoft.com/office/drawing/2014/main" id="{28799B5D-833B-036F-578C-2A01CED85FF4}"/>
              </a:ext>
            </a:extLst>
          </p:cNvPr>
          <p:cNvSpPr txBox="1"/>
          <p:nvPr/>
        </p:nvSpPr>
        <p:spPr>
          <a:xfrm>
            <a:off x="2147007" y="1054629"/>
            <a:ext cx="1571141" cy="954107"/>
          </a:xfrm>
          <a:prstGeom prst="rect">
            <a:avLst/>
          </a:prstGeom>
          <a:noFill/>
          <a:ln>
            <a:noFill/>
          </a:ln>
        </p:spPr>
        <p:txBody>
          <a:bodyPr wrap="square" rtlCol="0">
            <a:spAutoFit/>
          </a:bodyPr>
          <a:lstStyle/>
          <a:p>
            <a:r>
              <a:rPr lang="en-US" altLang="zh-CN" sz="2800" b="1" dirty="0" err="1">
                <a:solidFill>
                  <a:srgbClr val="FFFF00"/>
                </a:solidFill>
              </a:rPr>
              <a:t>Subhūti’s</a:t>
            </a:r>
            <a:r>
              <a:rPr lang="en-US" altLang="zh-CN" sz="2800" b="1" dirty="0">
                <a:solidFill>
                  <a:srgbClr val="FFFF00"/>
                </a:solidFill>
              </a:rPr>
              <a:t> </a:t>
            </a:r>
          </a:p>
          <a:p>
            <a:r>
              <a:rPr lang="en-US" altLang="zh-CN" sz="2800" b="1" dirty="0">
                <a:solidFill>
                  <a:srgbClr val="FFFF00"/>
                </a:solidFill>
              </a:rPr>
              <a:t>request</a:t>
            </a:r>
            <a:endParaRPr lang="en-US" altLang="zh-CN" sz="2800" b="1" i="1" dirty="0">
              <a:solidFill>
                <a:srgbClr val="FFFF00"/>
              </a:solidFill>
            </a:endParaRPr>
          </a:p>
        </p:txBody>
      </p:sp>
      <p:sp>
        <p:nvSpPr>
          <p:cNvPr id="26" name="文字方塊 25">
            <a:extLst>
              <a:ext uri="{FF2B5EF4-FFF2-40B4-BE49-F238E27FC236}">
                <a16:creationId xmlns:a16="http://schemas.microsoft.com/office/drawing/2014/main" id="{4F57B9DB-1C88-5AFF-81A1-82A8D63412B9}"/>
              </a:ext>
            </a:extLst>
          </p:cNvPr>
          <p:cNvSpPr txBox="1"/>
          <p:nvPr/>
        </p:nvSpPr>
        <p:spPr>
          <a:xfrm>
            <a:off x="2127363" y="4171637"/>
            <a:ext cx="1806809" cy="954107"/>
          </a:xfrm>
          <a:prstGeom prst="rect">
            <a:avLst/>
          </a:prstGeom>
          <a:noFill/>
          <a:ln>
            <a:noFill/>
          </a:ln>
        </p:spPr>
        <p:txBody>
          <a:bodyPr wrap="square" rtlCol="0">
            <a:spAutoFit/>
          </a:bodyPr>
          <a:lstStyle/>
          <a:p>
            <a:r>
              <a:rPr lang="en-US" altLang="zh-CN" sz="2800" dirty="0">
                <a:solidFill>
                  <a:srgbClr val="FFFF00"/>
                </a:solidFill>
              </a:rPr>
              <a:t>Buddha’s </a:t>
            </a:r>
          </a:p>
          <a:p>
            <a:r>
              <a:rPr lang="en-US" altLang="zh-CN" sz="2800" dirty="0">
                <a:solidFill>
                  <a:srgbClr val="FFFF00"/>
                </a:solidFill>
              </a:rPr>
              <a:t>response</a:t>
            </a:r>
            <a:endParaRPr lang="en-US" altLang="zh-CN" sz="2800" i="1" dirty="0">
              <a:solidFill>
                <a:srgbClr val="FFFF00"/>
              </a:solidFill>
            </a:endParaRPr>
          </a:p>
        </p:txBody>
      </p:sp>
      <p:sp>
        <p:nvSpPr>
          <p:cNvPr id="27" name="文字方塊 26">
            <a:extLst>
              <a:ext uri="{FF2B5EF4-FFF2-40B4-BE49-F238E27FC236}">
                <a16:creationId xmlns:a16="http://schemas.microsoft.com/office/drawing/2014/main" id="{FCEE30DA-FAB1-BD58-63AE-1B1B027DC6A6}"/>
              </a:ext>
            </a:extLst>
          </p:cNvPr>
          <p:cNvSpPr txBox="1"/>
          <p:nvPr/>
        </p:nvSpPr>
        <p:spPr>
          <a:xfrm>
            <a:off x="3783547" y="0"/>
            <a:ext cx="8359537" cy="5188472"/>
          </a:xfrm>
          <a:prstGeom prst="rect">
            <a:avLst/>
          </a:prstGeom>
          <a:noFill/>
          <a:ln>
            <a:noFill/>
          </a:ln>
        </p:spPr>
        <p:txBody>
          <a:bodyPr wrap="square" rtlCol="0">
            <a:spAutoFit/>
          </a:bodyPr>
          <a:lstStyle/>
          <a:p>
            <a:pPr>
              <a:lnSpc>
                <a:spcPts val="4000"/>
              </a:lnSpc>
            </a:pPr>
            <a:r>
              <a:rPr lang="en-US" altLang="zh-CN" sz="2800" b="1" dirty="0">
                <a:solidFill>
                  <a:schemeClr val="bg1"/>
                </a:solidFill>
              </a:rPr>
              <a:t>The elder </a:t>
            </a:r>
            <a:r>
              <a:rPr lang="en-US" altLang="zh-CN" sz="2800" b="1" dirty="0" err="1">
                <a:solidFill>
                  <a:schemeClr val="bg1"/>
                </a:solidFill>
              </a:rPr>
              <a:t>Subhūti</a:t>
            </a:r>
            <a:r>
              <a:rPr lang="en-US" altLang="zh-CN" sz="2800" b="1" dirty="0">
                <a:solidFill>
                  <a:schemeClr val="bg1"/>
                </a:solidFill>
              </a:rPr>
              <a:t>, who was in the great assembly, then arose from his seat, stood up, bared his right shoulder, kneeled down with his right knee, clasped his hands together and respectfully addressed the Buddha, saying: “How rare is the World-honored One! The Tathāgata is well mindful of all the bodhisattvas; he keeps them well in his fold. World-honored One, when good sons and good daughters seek peerless perfect enlightenment, how should they abide, and how should they subdue their thoughts?</a:t>
            </a:r>
          </a:p>
        </p:txBody>
      </p:sp>
      <p:cxnSp>
        <p:nvCxnSpPr>
          <p:cNvPr id="28" name="直線接點 27">
            <a:extLst>
              <a:ext uri="{FF2B5EF4-FFF2-40B4-BE49-F238E27FC236}">
                <a16:creationId xmlns:a16="http://schemas.microsoft.com/office/drawing/2014/main" id="{321A0D4D-FEB1-D06E-9A32-C6052426B577}"/>
              </a:ext>
            </a:extLst>
          </p:cNvPr>
          <p:cNvCxnSpPr>
            <a:cxnSpLocks/>
          </p:cNvCxnSpPr>
          <p:nvPr/>
        </p:nvCxnSpPr>
        <p:spPr>
          <a:xfrm>
            <a:off x="3574132" y="1556792"/>
            <a:ext cx="21602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1" name="圖片 30">
            <a:extLst>
              <a:ext uri="{FF2B5EF4-FFF2-40B4-BE49-F238E27FC236}">
                <a16:creationId xmlns:a16="http://schemas.microsoft.com/office/drawing/2014/main" id="{2008F420-7FA1-D5C8-90C4-84B4DA44D16A}"/>
              </a:ext>
            </a:extLst>
          </p:cNvPr>
          <p:cNvPicPr>
            <a:picLocks noChangeAspect="1"/>
          </p:cNvPicPr>
          <p:nvPr/>
        </p:nvPicPr>
        <p:blipFill>
          <a:blip r:embed="rId3"/>
          <a:stretch>
            <a:fillRect/>
          </a:stretch>
        </p:blipFill>
        <p:spPr>
          <a:xfrm>
            <a:off x="6787088" y="5125744"/>
            <a:ext cx="898004" cy="1669528"/>
          </a:xfrm>
          <a:prstGeom prst="rect">
            <a:avLst/>
          </a:prstGeom>
        </p:spPr>
      </p:pic>
      <p:pic>
        <p:nvPicPr>
          <p:cNvPr id="32" name="圖片 31">
            <a:extLst>
              <a:ext uri="{FF2B5EF4-FFF2-40B4-BE49-F238E27FC236}">
                <a16:creationId xmlns:a16="http://schemas.microsoft.com/office/drawing/2014/main" id="{B4072A75-2C16-8C94-4649-3BC1B4C5E94F}"/>
              </a:ext>
            </a:extLst>
          </p:cNvPr>
          <p:cNvPicPr>
            <a:picLocks noChangeAspect="1"/>
          </p:cNvPicPr>
          <p:nvPr/>
        </p:nvPicPr>
        <p:blipFill>
          <a:blip r:embed="rId4"/>
          <a:stretch>
            <a:fillRect/>
          </a:stretch>
        </p:blipFill>
        <p:spPr>
          <a:xfrm>
            <a:off x="10196242" y="4702798"/>
            <a:ext cx="1210479" cy="2110578"/>
          </a:xfrm>
          <a:prstGeom prst="rect">
            <a:avLst/>
          </a:prstGeom>
        </p:spPr>
      </p:pic>
    </p:spTree>
    <p:extLst>
      <p:ext uri="{BB962C8B-B14F-4D97-AF65-F5344CB8AC3E}">
        <p14:creationId xmlns:p14="http://schemas.microsoft.com/office/powerpoint/2010/main" val="1507151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p:bldP spid="26" grpId="0"/>
      <p:bldP spid="2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CC215A0-2F67-4422-9D47-AF3055DE0395}"/>
              </a:ext>
            </a:extLst>
          </p:cNvPr>
          <p:cNvSpPr txBox="1"/>
          <p:nvPr/>
        </p:nvSpPr>
        <p:spPr>
          <a:xfrm>
            <a:off x="137146" y="1124744"/>
            <a:ext cx="8136904" cy="3431580"/>
          </a:xfrm>
          <a:prstGeom prst="rect">
            <a:avLst/>
          </a:prstGeom>
          <a:noFill/>
          <a:ln>
            <a:noFill/>
          </a:ln>
        </p:spPr>
        <p:txBody>
          <a:bodyPr wrap="square" rtlCol="0">
            <a:spAutoFit/>
          </a:bodyPr>
          <a:lstStyle/>
          <a:p>
            <a:pPr>
              <a:lnSpc>
                <a:spcPts val="4400"/>
              </a:lnSpc>
            </a:pPr>
            <a:r>
              <a:rPr lang="en-US" altLang="zh-CN" sz="2800" dirty="0" err="1">
                <a:solidFill>
                  <a:srgbClr val="FFFF00"/>
                </a:solidFill>
              </a:rPr>
              <a:t>Subhūti</a:t>
            </a:r>
            <a:r>
              <a:rPr lang="en-US" altLang="zh-CN" sz="2800" dirty="0">
                <a:solidFill>
                  <a:srgbClr val="FFFF00"/>
                </a:solidFill>
              </a:rPr>
              <a:t> is one of the Buddha’s most well-known disciples, especially in the </a:t>
            </a:r>
            <a:r>
              <a:rPr lang="en-US" altLang="zh-CN" sz="2800" dirty="0" err="1">
                <a:solidFill>
                  <a:srgbClr val="FFFF00"/>
                </a:solidFill>
              </a:rPr>
              <a:t>Prajñāpāramitā</a:t>
            </a:r>
            <a:r>
              <a:rPr lang="en-US" altLang="zh-CN" sz="2800" dirty="0">
                <a:solidFill>
                  <a:srgbClr val="FFFF00"/>
                </a:solidFill>
              </a:rPr>
              <a:t> (Perfection of Wisdom) literature such as the Diamond Sutra (</a:t>
            </a:r>
            <a:r>
              <a:rPr lang="en-US" altLang="zh-CN" sz="2800" dirty="0" err="1">
                <a:solidFill>
                  <a:srgbClr val="FFFF00"/>
                </a:solidFill>
              </a:rPr>
              <a:t>Vajracchedikā</a:t>
            </a:r>
            <a:r>
              <a:rPr lang="en-US" altLang="zh-CN" sz="2800" dirty="0">
                <a:solidFill>
                  <a:srgbClr val="FFFF00"/>
                </a:solidFill>
              </a:rPr>
              <a:t> </a:t>
            </a:r>
            <a:r>
              <a:rPr lang="en-US" altLang="zh-CN" sz="2800" dirty="0" err="1">
                <a:solidFill>
                  <a:srgbClr val="FFFF00"/>
                </a:solidFill>
              </a:rPr>
              <a:t>Prajñāpāramitā</a:t>
            </a:r>
            <a:r>
              <a:rPr lang="en-US" altLang="zh-CN" sz="2800" dirty="0">
                <a:solidFill>
                  <a:srgbClr val="FFFF00"/>
                </a:solidFill>
              </a:rPr>
              <a:t> </a:t>
            </a:r>
            <a:r>
              <a:rPr lang="en-US" altLang="zh-CN" sz="2800" dirty="0" err="1">
                <a:solidFill>
                  <a:srgbClr val="FFFF00"/>
                </a:solidFill>
              </a:rPr>
              <a:t>Sūtra</a:t>
            </a:r>
            <a:r>
              <a:rPr lang="en-US" altLang="zh-CN" sz="2800" dirty="0">
                <a:solidFill>
                  <a:srgbClr val="FFFF00"/>
                </a:solidFill>
              </a:rPr>
              <a:t>). His character is associated with deep insight into emptiness (</a:t>
            </a:r>
            <a:r>
              <a:rPr lang="en-US" altLang="zh-CN" sz="2800" dirty="0" err="1">
                <a:solidFill>
                  <a:srgbClr val="FFFF00"/>
                </a:solidFill>
              </a:rPr>
              <a:t>śūnyatā</a:t>
            </a:r>
            <a:r>
              <a:rPr lang="en-US" altLang="zh-CN" sz="2800" dirty="0">
                <a:solidFill>
                  <a:srgbClr val="FFFF00"/>
                </a:solidFill>
              </a:rPr>
              <a:t>) and the subtle nature of wisdom.</a:t>
            </a:r>
          </a:p>
        </p:txBody>
      </p:sp>
      <p:sp>
        <p:nvSpPr>
          <p:cNvPr id="3" name="矩形: 按鈕形 2">
            <a:extLst>
              <a:ext uri="{FF2B5EF4-FFF2-40B4-BE49-F238E27FC236}">
                <a16:creationId xmlns:a16="http://schemas.microsoft.com/office/drawing/2014/main" id="{50FD5674-30BA-20CA-C535-3F6C34EE07D1}"/>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8FA1B025-C521-6602-49AC-AC3B0C1594D2}"/>
              </a:ext>
            </a:extLst>
          </p:cNvPr>
          <p:cNvPicPr>
            <a:picLocks noChangeAspect="1"/>
          </p:cNvPicPr>
          <p:nvPr/>
        </p:nvPicPr>
        <p:blipFill>
          <a:blip r:embed="rId3"/>
          <a:stretch>
            <a:fillRect/>
          </a:stretch>
        </p:blipFill>
        <p:spPr>
          <a:xfrm>
            <a:off x="8274050" y="44624"/>
            <a:ext cx="3914775" cy="6730374"/>
          </a:xfrm>
          <a:prstGeom prst="rect">
            <a:avLst/>
          </a:prstGeom>
        </p:spPr>
      </p:pic>
      <p:sp>
        <p:nvSpPr>
          <p:cNvPr id="2" name="文字方塊 1">
            <a:extLst>
              <a:ext uri="{FF2B5EF4-FFF2-40B4-BE49-F238E27FC236}">
                <a16:creationId xmlns:a16="http://schemas.microsoft.com/office/drawing/2014/main" id="{96AF1D9C-C2F2-8249-9905-97570F0E4B7E}"/>
              </a:ext>
            </a:extLst>
          </p:cNvPr>
          <p:cNvSpPr txBox="1"/>
          <p:nvPr/>
        </p:nvSpPr>
        <p:spPr>
          <a:xfrm>
            <a:off x="389375" y="4750218"/>
            <a:ext cx="8136904" cy="610295"/>
          </a:xfrm>
          <a:prstGeom prst="rect">
            <a:avLst/>
          </a:prstGeom>
          <a:noFill/>
          <a:ln>
            <a:noFill/>
          </a:ln>
        </p:spPr>
        <p:txBody>
          <a:bodyPr wrap="square" rtlCol="0">
            <a:spAutoFit/>
          </a:bodyPr>
          <a:lstStyle/>
          <a:p>
            <a:pPr>
              <a:lnSpc>
                <a:spcPts val="4400"/>
              </a:lnSpc>
            </a:pPr>
            <a:r>
              <a:rPr lang="en-US" altLang="zh-CN" sz="2800" dirty="0">
                <a:solidFill>
                  <a:srgbClr val="FFFF00"/>
                </a:solidFill>
              </a:rPr>
              <a:t> Foremost in Understanding Emptiness (</a:t>
            </a:r>
            <a:r>
              <a:rPr lang="en-US" altLang="zh-CN" sz="2800" dirty="0" err="1">
                <a:solidFill>
                  <a:srgbClr val="FFFF00"/>
                </a:solidFill>
              </a:rPr>
              <a:t>Śūnyatā</a:t>
            </a:r>
            <a:r>
              <a:rPr lang="en-US" altLang="zh-CN" sz="2800" dirty="0">
                <a:solidFill>
                  <a:srgbClr val="FFFF00"/>
                </a:solidFill>
              </a:rPr>
              <a:t>)</a:t>
            </a:r>
          </a:p>
        </p:txBody>
      </p:sp>
      <p:sp>
        <p:nvSpPr>
          <p:cNvPr id="6" name="文字方塊 5">
            <a:extLst>
              <a:ext uri="{FF2B5EF4-FFF2-40B4-BE49-F238E27FC236}">
                <a16:creationId xmlns:a16="http://schemas.microsoft.com/office/drawing/2014/main" id="{C6432FC3-62EB-2CDD-A0F5-BC54FEC83086}"/>
              </a:ext>
            </a:extLst>
          </p:cNvPr>
          <p:cNvSpPr txBox="1"/>
          <p:nvPr/>
        </p:nvSpPr>
        <p:spPr>
          <a:xfrm>
            <a:off x="468869" y="5301208"/>
            <a:ext cx="8136904" cy="610295"/>
          </a:xfrm>
          <a:prstGeom prst="rect">
            <a:avLst/>
          </a:prstGeom>
          <a:noFill/>
          <a:ln>
            <a:noFill/>
          </a:ln>
        </p:spPr>
        <p:txBody>
          <a:bodyPr wrap="square" rtlCol="0">
            <a:spAutoFit/>
          </a:bodyPr>
          <a:lstStyle/>
          <a:p>
            <a:pPr>
              <a:lnSpc>
                <a:spcPts val="4400"/>
              </a:lnSpc>
            </a:pPr>
            <a:r>
              <a:rPr lang="en-US" altLang="zh-CN" sz="2800" dirty="0">
                <a:solidFill>
                  <a:srgbClr val="FFFF00"/>
                </a:solidFill>
              </a:rPr>
              <a:t>Ideal Interl</a:t>
            </a:r>
            <a:r>
              <a:rPr lang="en-US" altLang="zh-CN" sz="2800" u="sng" dirty="0">
                <a:solidFill>
                  <a:srgbClr val="FFFF00"/>
                </a:solidFill>
              </a:rPr>
              <a:t>o</a:t>
            </a:r>
            <a:r>
              <a:rPr lang="en-US" altLang="zh-CN" sz="2800" dirty="0">
                <a:solidFill>
                  <a:srgbClr val="FFFF00"/>
                </a:solidFill>
              </a:rPr>
              <a:t>cutor in the Diamond Sutra</a:t>
            </a:r>
          </a:p>
        </p:txBody>
      </p:sp>
      <p:sp>
        <p:nvSpPr>
          <p:cNvPr id="7" name="文字方塊 6">
            <a:extLst>
              <a:ext uri="{FF2B5EF4-FFF2-40B4-BE49-F238E27FC236}">
                <a16:creationId xmlns:a16="http://schemas.microsoft.com/office/drawing/2014/main" id="{01569F4A-15B4-627F-C5D6-1430B33347F5}"/>
              </a:ext>
            </a:extLst>
          </p:cNvPr>
          <p:cNvSpPr txBox="1"/>
          <p:nvPr/>
        </p:nvSpPr>
        <p:spPr>
          <a:xfrm>
            <a:off x="477788" y="5888523"/>
            <a:ext cx="8136904" cy="610295"/>
          </a:xfrm>
          <a:prstGeom prst="rect">
            <a:avLst/>
          </a:prstGeom>
          <a:noFill/>
          <a:ln>
            <a:noFill/>
          </a:ln>
        </p:spPr>
        <p:txBody>
          <a:bodyPr wrap="square" rtlCol="0">
            <a:spAutoFit/>
          </a:bodyPr>
          <a:lstStyle/>
          <a:p>
            <a:pPr>
              <a:lnSpc>
                <a:spcPts val="4400"/>
              </a:lnSpc>
            </a:pPr>
            <a:r>
              <a:rPr lang="en-US" altLang="zh-CN" sz="2800" dirty="0">
                <a:solidFill>
                  <a:srgbClr val="FFFF00"/>
                </a:solidFill>
              </a:rPr>
              <a:t>Renowned for Detachment</a:t>
            </a:r>
          </a:p>
        </p:txBody>
      </p:sp>
    </p:spTree>
    <p:extLst>
      <p:ext uri="{BB962C8B-B14F-4D97-AF65-F5344CB8AC3E}">
        <p14:creationId xmlns:p14="http://schemas.microsoft.com/office/powerpoint/2010/main" val="4006135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4B502DB-7F2E-96AD-3002-4568BFECBA35}"/>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D6793D1E-6DB9-CCCA-ED39-0C2DF000086D}"/>
              </a:ext>
            </a:extLst>
          </p:cNvPr>
          <p:cNvSpPr txBox="1"/>
          <p:nvPr/>
        </p:nvSpPr>
        <p:spPr>
          <a:xfrm>
            <a:off x="1305880" y="1988840"/>
            <a:ext cx="9577064" cy="2610843"/>
          </a:xfrm>
          <a:prstGeom prst="rect">
            <a:avLst/>
          </a:prstGeom>
          <a:noFill/>
          <a:ln>
            <a:noFill/>
          </a:ln>
        </p:spPr>
        <p:txBody>
          <a:bodyPr wrap="square" rtlCol="0">
            <a:spAutoFit/>
          </a:bodyPr>
          <a:lstStyle/>
          <a:p>
            <a:pPr>
              <a:lnSpc>
                <a:spcPts val="4400"/>
              </a:lnSpc>
              <a:spcAft>
                <a:spcPts val="1200"/>
              </a:spcAft>
            </a:pPr>
            <a:r>
              <a:rPr lang="en-US" altLang="zh-CN" sz="2800" b="1" dirty="0">
                <a:solidFill>
                  <a:schemeClr val="bg1"/>
                </a:solidFill>
              </a:rPr>
              <a:t>“The aspiration for peerless perfect enlightenment”</a:t>
            </a:r>
            <a:endParaRPr lang="en-US" altLang="zh-CN" sz="2800" dirty="0">
              <a:solidFill>
                <a:srgbClr val="FFFF00"/>
              </a:solidFill>
            </a:endParaRPr>
          </a:p>
          <a:p>
            <a:pPr>
              <a:lnSpc>
                <a:spcPts val="4400"/>
              </a:lnSpc>
              <a:spcBef>
                <a:spcPts val="1200"/>
              </a:spcBef>
            </a:pPr>
            <a:r>
              <a:rPr lang="en-US" altLang="zh-CN" sz="2800" b="1" dirty="0">
                <a:solidFill>
                  <a:srgbClr val="FFFF00"/>
                </a:solidFill>
              </a:rPr>
              <a:t>Bodhicitta</a:t>
            </a:r>
            <a:r>
              <a:rPr lang="en-US" altLang="zh-CN" sz="2800" dirty="0">
                <a:solidFill>
                  <a:srgbClr val="FFFF00"/>
                </a:solidFill>
              </a:rPr>
              <a:t>, "</a:t>
            </a:r>
            <a:r>
              <a:rPr lang="en-US" altLang="zh-CN" sz="2800" b="1" dirty="0">
                <a:solidFill>
                  <a:srgbClr val="FFFF00"/>
                </a:solidFill>
              </a:rPr>
              <a:t>enlightenment-mind</a:t>
            </a:r>
            <a:r>
              <a:rPr lang="en-US" altLang="zh-CN" sz="2800" dirty="0">
                <a:solidFill>
                  <a:srgbClr val="FFFF00"/>
                </a:solidFill>
              </a:rPr>
              <a:t>", is the mind that strives toward awakening, the altruistic intention to attain Buddhahood for the benefit of all sentient beings.</a:t>
            </a:r>
          </a:p>
        </p:txBody>
      </p:sp>
    </p:spTree>
    <p:extLst>
      <p:ext uri="{BB962C8B-B14F-4D97-AF65-F5344CB8AC3E}">
        <p14:creationId xmlns:p14="http://schemas.microsoft.com/office/powerpoint/2010/main" val="299567988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5E982DC-22C5-4B48-9395-CDFD4BAEF9C0}"/>
              </a:ext>
            </a:extLst>
          </p:cNvPr>
          <p:cNvSpPr txBox="1"/>
          <p:nvPr/>
        </p:nvSpPr>
        <p:spPr>
          <a:xfrm>
            <a:off x="1305880" y="1268760"/>
            <a:ext cx="9577064" cy="4149726"/>
          </a:xfrm>
          <a:prstGeom prst="rect">
            <a:avLst/>
          </a:prstGeom>
          <a:noFill/>
          <a:ln>
            <a:noFill/>
          </a:ln>
        </p:spPr>
        <p:txBody>
          <a:bodyPr wrap="square" rtlCol="0">
            <a:spAutoFit/>
          </a:bodyPr>
          <a:lstStyle/>
          <a:p>
            <a:pPr>
              <a:lnSpc>
                <a:spcPts val="4400"/>
              </a:lnSpc>
              <a:spcAft>
                <a:spcPts val="1200"/>
              </a:spcAft>
            </a:pPr>
            <a:r>
              <a:rPr lang="en-US" altLang="zh-CN" sz="2800" b="1" dirty="0">
                <a:solidFill>
                  <a:schemeClr val="bg1"/>
                </a:solidFill>
              </a:rPr>
              <a:t>Peerless perfect enlightenment</a:t>
            </a:r>
          </a:p>
          <a:p>
            <a:pPr>
              <a:lnSpc>
                <a:spcPts val="4400"/>
              </a:lnSpc>
            </a:pPr>
            <a:r>
              <a:rPr lang="en-US" altLang="zh-CN" sz="2800" dirty="0">
                <a:solidFill>
                  <a:srgbClr val="FFFF00"/>
                </a:solidFill>
              </a:rPr>
              <a:t>This is the attainment of full </a:t>
            </a:r>
            <a:r>
              <a:rPr lang="en-US" altLang="zh-CN" sz="2800" dirty="0" err="1">
                <a:solidFill>
                  <a:srgbClr val="FFFF00"/>
                </a:solidFill>
              </a:rPr>
              <a:t>buddhahood</a:t>
            </a:r>
            <a:r>
              <a:rPr lang="en-US" altLang="zh-CN" sz="2800" dirty="0">
                <a:solidFill>
                  <a:srgbClr val="FFFF00"/>
                </a:solidFill>
              </a:rPr>
              <a:t> or the awakening of a perfect Buddha. This </a:t>
            </a:r>
            <a:r>
              <a:rPr lang="en-US" altLang="zh-CN" sz="2800" dirty="0" err="1">
                <a:solidFill>
                  <a:srgbClr val="FFFF00"/>
                </a:solidFill>
              </a:rPr>
              <a:t>realisation</a:t>
            </a:r>
            <a:r>
              <a:rPr lang="en-US" altLang="zh-CN" sz="2800" dirty="0">
                <a:solidFill>
                  <a:srgbClr val="FFFF00"/>
                </a:solidFill>
              </a:rPr>
              <a:t> is called </a:t>
            </a:r>
            <a:r>
              <a:rPr lang="en-US" altLang="zh-CN" sz="2800" b="1" dirty="0" err="1">
                <a:solidFill>
                  <a:srgbClr val="FFFF00"/>
                </a:solidFill>
              </a:rPr>
              <a:t>anuttara</a:t>
            </a:r>
            <a:r>
              <a:rPr lang="en-US" altLang="zh-CN" sz="2800" b="1" dirty="0">
                <a:solidFill>
                  <a:srgbClr val="FFFF00"/>
                </a:solidFill>
              </a:rPr>
              <a:t> </a:t>
            </a:r>
            <a:r>
              <a:rPr lang="en-US" altLang="zh-CN" sz="2800" b="1" dirty="0" err="1">
                <a:solidFill>
                  <a:srgbClr val="FFFF00"/>
                </a:solidFill>
              </a:rPr>
              <a:t>samyaksambodhi</a:t>
            </a:r>
            <a:r>
              <a:rPr lang="en-US" altLang="zh-CN" sz="2800" dirty="0">
                <a:solidFill>
                  <a:srgbClr val="FFFF00"/>
                </a:solidFill>
              </a:rPr>
              <a:t> and is </a:t>
            </a:r>
            <a:r>
              <a:rPr lang="en-US" altLang="zh-CN" sz="2800" dirty="0" err="1">
                <a:solidFill>
                  <a:srgbClr val="FFFF00"/>
                </a:solidFill>
              </a:rPr>
              <a:t>characterised</a:t>
            </a:r>
            <a:r>
              <a:rPr lang="en-US" altLang="zh-CN" sz="2800" dirty="0">
                <a:solidFill>
                  <a:srgbClr val="FFFF00"/>
                </a:solidFill>
              </a:rPr>
              <a:t> by the overcoming of all defects and the possession of omniscience and the rest of the ten powers (</a:t>
            </a:r>
            <a:r>
              <a:rPr lang="en-US" altLang="zh-CN" sz="2800" dirty="0" err="1">
                <a:solidFill>
                  <a:srgbClr val="FFFF00"/>
                </a:solidFill>
              </a:rPr>
              <a:t>dashabala</a:t>
            </a:r>
            <a:r>
              <a:rPr lang="en-US" altLang="zh-CN" sz="2800" dirty="0">
                <a:solidFill>
                  <a:srgbClr val="FFFF00"/>
                </a:solidFill>
              </a:rPr>
              <a:t>) of a perfected Buddha. In Mahayana this is the goal of the bodhisattva path. </a:t>
            </a:r>
          </a:p>
        </p:txBody>
      </p:sp>
      <p:sp>
        <p:nvSpPr>
          <p:cNvPr id="2" name="矩形: 按鈕形 1">
            <a:extLst>
              <a:ext uri="{FF2B5EF4-FFF2-40B4-BE49-F238E27FC236}">
                <a16:creationId xmlns:a16="http://schemas.microsoft.com/office/drawing/2014/main" id="{15523368-35D5-33D6-F8BC-0510365234C1}"/>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715274938"/>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左大括弧 3">
            <a:extLst>
              <a:ext uri="{FF2B5EF4-FFF2-40B4-BE49-F238E27FC236}">
                <a16:creationId xmlns:a16="http://schemas.microsoft.com/office/drawing/2014/main" id="{68A7FB6E-E896-D5EA-7EF3-C26AB6FCE324}"/>
              </a:ext>
            </a:extLst>
          </p:cNvPr>
          <p:cNvSpPr/>
          <p:nvPr/>
        </p:nvSpPr>
        <p:spPr>
          <a:xfrm>
            <a:off x="45740" y="404664"/>
            <a:ext cx="328654" cy="54726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B949ECAB-4309-3D24-6C6C-A5A49DD08D22}"/>
              </a:ext>
            </a:extLst>
          </p:cNvPr>
          <p:cNvSpPr txBox="1"/>
          <p:nvPr/>
        </p:nvSpPr>
        <p:spPr>
          <a:xfrm>
            <a:off x="374394" y="-2738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6" name="文字方塊 5">
            <a:extLst>
              <a:ext uri="{FF2B5EF4-FFF2-40B4-BE49-F238E27FC236}">
                <a16:creationId xmlns:a16="http://schemas.microsoft.com/office/drawing/2014/main" id="{23586683-0880-D58D-8CE1-A6AD9EF0C48A}"/>
              </a:ext>
            </a:extLst>
          </p:cNvPr>
          <p:cNvSpPr txBox="1"/>
          <p:nvPr/>
        </p:nvSpPr>
        <p:spPr>
          <a:xfrm>
            <a:off x="347047" y="2613133"/>
            <a:ext cx="8555677" cy="954107"/>
          </a:xfrm>
          <a:prstGeom prst="rect">
            <a:avLst/>
          </a:prstGeom>
          <a:noFill/>
          <a:ln>
            <a:noFill/>
          </a:ln>
        </p:spPr>
        <p:txBody>
          <a:bodyPr wrap="square" rtlCol="0">
            <a:spAutoFit/>
          </a:bodyPr>
          <a:lstStyle/>
          <a:p>
            <a:r>
              <a:rPr lang="en-US" altLang="zh-CN" sz="2800" b="1" dirty="0">
                <a:solidFill>
                  <a:srgbClr val="FFFF00"/>
                </a:solidFill>
              </a:rPr>
              <a:t>Main </a:t>
            </a:r>
          </a:p>
          <a:p>
            <a:r>
              <a:rPr lang="en-US" altLang="zh-CN" sz="2800" b="1" dirty="0">
                <a:solidFill>
                  <a:srgbClr val="FFFF00"/>
                </a:solidFill>
              </a:rPr>
              <a:t>teaching</a:t>
            </a:r>
            <a:endParaRPr lang="en-US" altLang="zh-CN" sz="2800" b="1" i="1" dirty="0">
              <a:solidFill>
                <a:srgbClr val="FFFF00"/>
              </a:solidFill>
            </a:endParaRPr>
          </a:p>
        </p:txBody>
      </p:sp>
      <p:sp>
        <p:nvSpPr>
          <p:cNvPr id="7" name="文字方塊 6">
            <a:extLst>
              <a:ext uri="{FF2B5EF4-FFF2-40B4-BE49-F238E27FC236}">
                <a16:creationId xmlns:a16="http://schemas.microsoft.com/office/drawing/2014/main" id="{22062BF5-1F93-D70E-DBA0-E912D932E968}"/>
              </a:ext>
            </a:extLst>
          </p:cNvPr>
          <p:cNvSpPr txBox="1"/>
          <p:nvPr/>
        </p:nvSpPr>
        <p:spPr>
          <a:xfrm>
            <a:off x="347047"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8" name="左大括弧 7">
            <a:extLst>
              <a:ext uri="{FF2B5EF4-FFF2-40B4-BE49-F238E27FC236}">
                <a16:creationId xmlns:a16="http://schemas.microsoft.com/office/drawing/2014/main" id="{05328E9A-F0CB-1981-C9D6-3FDAAD5AD7D2}"/>
              </a:ext>
            </a:extLst>
          </p:cNvPr>
          <p:cNvSpPr/>
          <p:nvPr/>
        </p:nvSpPr>
        <p:spPr>
          <a:xfrm>
            <a:off x="1701924" y="1484784"/>
            <a:ext cx="144016" cy="2520280"/>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D29A8A1B-CF14-E585-FD29-39CBA9119511}"/>
              </a:ext>
            </a:extLst>
          </p:cNvPr>
          <p:cNvSpPr txBox="1"/>
          <p:nvPr/>
        </p:nvSpPr>
        <p:spPr>
          <a:xfrm>
            <a:off x="1937592" y="1054629"/>
            <a:ext cx="1571141" cy="954107"/>
          </a:xfrm>
          <a:prstGeom prst="rect">
            <a:avLst/>
          </a:prstGeom>
          <a:noFill/>
          <a:ln>
            <a:noFill/>
          </a:ln>
        </p:spPr>
        <p:txBody>
          <a:bodyPr wrap="square" rtlCol="0">
            <a:spAutoFit/>
          </a:bodyPr>
          <a:lstStyle/>
          <a:p>
            <a:r>
              <a:rPr lang="en-US" altLang="zh-CN" sz="2800" dirty="0" err="1">
                <a:solidFill>
                  <a:srgbClr val="FFFF00"/>
                </a:solidFill>
              </a:rPr>
              <a:t>Subhūti’s</a:t>
            </a:r>
            <a:r>
              <a:rPr lang="en-US" altLang="zh-CN" sz="2800" dirty="0">
                <a:solidFill>
                  <a:srgbClr val="FFFF00"/>
                </a:solidFill>
              </a:rPr>
              <a:t> </a:t>
            </a:r>
          </a:p>
          <a:p>
            <a:r>
              <a:rPr lang="en-US" altLang="zh-CN" sz="2800" dirty="0">
                <a:solidFill>
                  <a:srgbClr val="FFFF00"/>
                </a:solidFill>
              </a:rPr>
              <a:t>request</a:t>
            </a:r>
            <a:endParaRPr lang="en-US" altLang="zh-CN" sz="2800" i="1" dirty="0">
              <a:solidFill>
                <a:srgbClr val="FFFF00"/>
              </a:solidFill>
            </a:endParaRPr>
          </a:p>
        </p:txBody>
      </p:sp>
      <p:sp>
        <p:nvSpPr>
          <p:cNvPr id="12" name="文字方塊 11">
            <a:extLst>
              <a:ext uri="{FF2B5EF4-FFF2-40B4-BE49-F238E27FC236}">
                <a16:creationId xmlns:a16="http://schemas.microsoft.com/office/drawing/2014/main" id="{B8BEA20B-2A37-0392-A22B-4DE16E9B4E93}"/>
              </a:ext>
            </a:extLst>
          </p:cNvPr>
          <p:cNvSpPr txBox="1"/>
          <p:nvPr/>
        </p:nvSpPr>
        <p:spPr>
          <a:xfrm>
            <a:off x="1899425" y="3263098"/>
            <a:ext cx="1806809" cy="954107"/>
          </a:xfrm>
          <a:prstGeom prst="rect">
            <a:avLst/>
          </a:prstGeom>
          <a:noFill/>
          <a:ln>
            <a:noFill/>
          </a:ln>
        </p:spPr>
        <p:txBody>
          <a:bodyPr wrap="square" rtlCol="0">
            <a:spAutoFit/>
          </a:bodyPr>
          <a:lstStyle/>
          <a:p>
            <a:r>
              <a:rPr lang="en-US" altLang="zh-CN" sz="2800" b="1" dirty="0">
                <a:solidFill>
                  <a:srgbClr val="FFFF00"/>
                </a:solidFill>
              </a:rPr>
              <a:t>Buddha’s </a:t>
            </a:r>
          </a:p>
          <a:p>
            <a:r>
              <a:rPr lang="en-US" altLang="zh-CN" sz="2800" b="1" dirty="0">
                <a:solidFill>
                  <a:srgbClr val="FFFF00"/>
                </a:solidFill>
              </a:rPr>
              <a:t>response</a:t>
            </a:r>
            <a:endParaRPr lang="en-US" altLang="zh-CN" sz="2800" b="1" i="1" dirty="0">
              <a:solidFill>
                <a:srgbClr val="FFFF00"/>
              </a:solidFill>
            </a:endParaRPr>
          </a:p>
        </p:txBody>
      </p:sp>
      <p:sp>
        <p:nvSpPr>
          <p:cNvPr id="13" name="文字方塊 12">
            <a:extLst>
              <a:ext uri="{FF2B5EF4-FFF2-40B4-BE49-F238E27FC236}">
                <a16:creationId xmlns:a16="http://schemas.microsoft.com/office/drawing/2014/main" id="{76350600-9C1C-0D79-4024-9FA48AD03D13}"/>
              </a:ext>
            </a:extLst>
          </p:cNvPr>
          <p:cNvSpPr txBox="1"/>
          <p:nvPr/>
        </p:nvSpPr>
        <p:spPr>
          <a:xfrm>
            <a:off x="5374176" y="167915"/>
            <a:ext cx="6813585" cy="2623667"/>
          </a:xfrm>
          <a:prstGeom prst="rect">
            <a:avLst/>
          </a:prstGeom>
          <a:noFill/>
          <a:ln>
            <a:noFill/>
          </a:ln>
        </p:spPr>
        <p:txBody>
          <a:bodyPr wrap="square" rtlCol="0">
            <a:spAutoFit/>
          </a:bodyPr>
          <a:lstStyle/>
          <a:p>
            <a:pPr>
              <a:lnSpc>
                <a:spcPts val="4000"/>
              </a:lnSpc>
              <a:spcAft>
                <a:spcPts val="1200"/>
              </a:spcAft>
            </a:pPr>
            <a:r>
              <a:rPr lang="en-US" altLang="zh-CN" sz="2800" b="1" dirty="0">
                <a:solidFill>
                  <a:schemeClr val="bg1"/>
                </a:solidFill>
              </a:rPr>
              <a:t>The Buddha said, “Excellent! Excellent! </a:t>
            </a:r>
            <a:r>
              <a:rPr lang="en-US" altLang="zh-CN" sz="2800" b="1" dirty="0" err="1">
                <a:solidFill>
                  <a:schemeClr val="bg1"/>
                </a:solidFill>
              </a:rPr>
              <a:t>Subhūti</a:t>
            </a:r>
            <a:r>
              <a:rPr lang="en-US" altLang="zh-CN" sz="2800" b="1" dirty="0">
                <a:solidFill>
                  <a:schemeClr val="bg1"/>
                </a:solidFill>
              </a:rPr>
              <a:t>, it is as you have said. The Tathāgata is well mindful of all the bodhisattvas, and is </a:t>
            </a:r>
            <a:r>
              <a:rPr lang="en-US" altLang="zh-CN" sz="2800" b="1" dirty="0" err="1">
                <a:solidFill>
                  <a:schemeClr val="bg1"/>
                </a:solidFill>
              </a:rPr>
              <a:t>skilful</a:t>
            </a:r>
            <a:r>
              <a:rPr lang="en-US" altLang="zh-CN" sz="2800" b="1" dirty="0">
                <a:solidFill>
                  <a:schemeClr val="bg1"/>
                </a:solidFill>
              </a:rPr>
              <a:t> at keeping them in his fold. Now you listen well, and I shall explain it for you.”</a:t>
            </a:r>
          </a:p>
        </p:txBody>
      </p:sp>
      <p:cxnSp>
        <p:nvCxnSpPr>
          <p:cNvPr id="14" name="直線接點 13">
            <a:extLst>
              <a:ext uri="{FF2B5EF4-FFF2-40B4-BE49-F238E27FC236}">
                <a16:creationId xmlns:a16="http://schemas.microsoft.com/office/drawing/2014/main" id="{B4F287A3-FF16-E96B-6093-1DA5131E8C16}"/>
              </a:ext>
            </a:extLst>
          </p:cNvPr>
          <p:cNvCxnSpPr>
            <a:cxnSpLocks/>
          </p:cNvCxnSpPr>
          <p:nvPr/>
        </p:nvCxnSpPr>
        <p:spPr>
          <a:xfrm>
            <a:off x="4942284" y="1479103"/>
            <a:ext cx="21602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左大括弧 16">
            <a:extLst>
              <a:ext uri="{FF2B5EF4-FFF2-40B4-BE49-F238E27FC236}">
                <a16:creationId xmlns:a16="http://schemas.microsoft.com/office/drawing/2014/main" id="{BBA4F0C2-9FF0-947D-BFDA-ECC39EDF6D35}"/>
              </a:ext>
            </a:extLst>
          </p:cNvPr>
          <p:cNvSpPr/>
          <p:nvPr/>
        </p:nvSpPr>
        <p:spPr>
          <a:xfrm>
            <a:off x="3508733" y="1331767"/>
            <a:ext cx="269509" cy="4470945"/>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8" name="文字方塊 17">
            <a:extLst>
              <a:ext uri="{FF2B5EF4-FFF2-40B4-BE49-F238E27FC236}">
                <a16:creationId xmlns:a16="http://schemas.microsoft.com/office/drawing/2014/main" id="{624B7381-825A-7CBF-C806-FDEB7DB81FF8}"/>
              </a:ext>
            </a:extLst>
          </p:cNvPr>
          <p:cNvSpPr txBox="1"/>
          <p:nvPr/>
        </p:nvSpPr>
        <p:spPr>
          <a:xfrm>
            <a:off x="3838472" y="1007730"/>
            <a:ext cx="1571141" cy="954107"/>
          </a:xfrm>
          <a:prstGeom prst="rect">
            <a:avLst/>
          </a:prstGeom>
          <a:noFill/>
          <a:ln>
            <a:noFill/>
          </a:ln>
        </p:spPr>
        <p:txBody>
          <a:bodyPr wrap="square" rtlCol="0">
            <a:spAutoFit/>
          </a:bodyPr>
          <a:lstStyle/>
          <a:p>
            <a:r>
              <a:rPr lang="en-US" altLang="zh-CN" sz="2800" b="1" dirty="0">
                <a:solidFill>
                  <a:srgbClr val="FFFF00"/>
                </a:solidFill>
              </a:rPr>
              <a:t>Short response</a:t>
            </a:r>
          </a:p>
        </p:txBody>
      </p:sp>
      <p:sp>
        <p:nvSpPr>
          <p:cNvPr id="19" name="文字方塊 18">
            <a:extLst>
              <a:ext uri="{FF2B5EF4-FFF2-40B4-BE49-F238E27FC236}">
                <a16:creationId xmlns:a16="http://schemas.microsoft.com/office/drawing/2014/main" id="{33476E0A-D113-67AA-B111-32AA05C6A5BC}"/>
              </a:ext>
            </a:extLst>
          </p:cNvPr>
          <p:cNvSpPr txBox="1"/>
          <p:nvPr/>
        </p:nvSpPr>
        <p:spPr>
          <a:xfrm>
            <a:off x="3857941" y="5208308"/>
            <a:ext cx="1571141" cy="954107"/>
          </a:xfrm>
          <a:prstGeom prst="rect">
            <a:avLst/>
          </a:prstGeom>
          <a:noFill/>
          <a:ln>
            <a:noFill/>
          </a:ln>
        </p:spPr>
        <p:txBody>
          <a:bodyPr wrap="square" rtlCol="0">
            <a:spAutoFit/>
          </a:bodyPr>
          <a:lstStyle/>
          <a:p>
            <a:r>
              <a:rPr lang="en-US" altLang="zh-CN" sz="2800" dirty="0">
                <a:solidFill>
                  <a:srgbClr val="FFFF00"/>
                </a:solidFill>
              </a:rPr>
              <a:t>Detailed response</a:t>
            </a:r>
          </a:p>
        </p:txBody>
      </p:sp>
    </p:spTree>
    <p:extLst>
      <p:ext uri="{BB962C8B-B14F-4D97-AF65-F5344CB8AC3E}">
        <p14:creationId xmlns:p14="http://schemas.microsoft.com/office/powerpoint/2010/main" val="21548332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7" grpId="0" animBg="1"/>
      <p:bldP spid="18" grpId="0"/>
      <p:bldP spid="1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左大括弧 3">
            <a:extLst>
              <a:ext uri="{FF2B5EF4-FFF2-40B4-BE49-F238E27FC236}">
                <a16:creationId xmlns:a16="http://schemas.microsoft.com/office/drawing/2014/main" id="{80E9709C-358F-6F6D-F876-C84F7E717C06}"/>
              </a:ext>
            </a:extLst>
          </p:cNvPr>
          <p:cNvSpPr/>
          <p:nvPr/>
        </p:nvSpPr>
        <p:spPr>
          <a:xfrm>
            <a:off x="45740" y="404664"/>
            <a:ext cx="328654" cy="54726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9913E380-1FEB-23FD-D9BD-DE53A15E37AE}"/>
              </a:ext>
            </a:extLst>
          </p:cNvPr>
          <p:cNvSpPr txBox="1"/>
          <p:nvPr/>
        </p:nvSpPr>
        <p:spPr>
          <a:xfrm>
            <a:off x="374394" y="-2738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6" name="文字方塊 5">
            <a:extLst>
              <a:ext uri="{FF2B5EF4-FFF2-40B4-BE49-F238E27FC236}">
                <a16:creationId xmlns:a16="http://schemas.microsoft.com/office/drawing/2014/main" id="{41B10186-B0C8-C23A-383E-4F125228D02B}"/>
              </a:ext>
            </a:extLst>
          </p:cNvPr>
          <p:cNvSpPr txBox="1"/>
          <p:nvPr/>
        </p:nvSpPr>
        <p:spPr>
          <a:xfrm>
            <a:off x="347047" y="2613133"/>
            <a:ext cx="8555677" cy="954107"/>
          </a:xfrm>
          <a:prstGeom prst="rect">
            <a:avLst/>
          </a:prstGeom>
          <a:noFill/>
          <a:ln>
            <a:noFill/>
          </a:ln>
        </p:spPr>
        <p:txBody>
          <a:bodyPr wrap="square" rtlCol="0">
            <a:spAutoFit/>
          </a:bodyPr>
          <a:lstStyle/>
          <a:p>
            <a:r>
              <a:rPr lang="en-US" altLang="zh-CN" sz="2800" b="1" dirty="0">
                <a:solidFill>
                  <a:srgbClr val="FFFF00"/>
                </a:solidFill>
              </a:rPr>
              <a:t>Main </a:t>
            </a:r>
          </a:p>
          <a:p>
            <a:r>
              <a:rPr lang="en-US" altLang="zh-CN" sz="2800" b="1" dirty="0">
                <a:solidFill>
                  <a:srgbClr val="FFFF00"/>
                </a:solidFill>
              </a:rPr>
              <a:t>teaching</a:t>
            </a:r>
            <a:endParaRPr lang="en-US" altLang="zh-CN" sz="2800" b="1" i="1" dirty="0">
              <a:solidFill>
                <a:srgbClr val="FFFF00"/>
              </a:solidFill>
            </a:endParaRPr>
          </a:p>
        </p:txBody>
      </p:sp>
      <p:sp>
        <p:nvSpPr>
          <p:cNvPr id="7" name="文字方塊 6">
            <a:extLst>
              <a:ext uri="{FF2B5EF4-FFF2-40B4-BE49-F238E27FC236}">
                <a16:creationId xmlns:a16="http://schemas.microsoft.com/office/drawing/2014/main" id="{DD0D80BA-7173-EECB-D148-3199FA62FD4C}"/>
              </a:ext>
            </a:extLst>
          </p:cNvPr>
          <p:cNvSpPr txBox="1"/>
          <p:nvPr/>
        </p:nvSpPr>
        <p:spPr>
          <a:xfrm>
            <a:off x="347047"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8" name="左大括弧 7">
            <a:extLst>
              <a:ext uri="{FF2B5EF4-FFF2-40B4-BE49-F238E27FC236}">
                <a16:creationId xmlns:a16="http://schemas.microsoft.com/office/drawing/2014/main" id="{48F23EB1-C68C-D83A-D2E2-4D9D50D87FD9}"/>
              </a:ext>
            </a:extLst>
          </p:cNvPr>
          <p:cNvSpPr/>
          <p:nvPr/>
        </p:nvSpPr>
        <p:spPr>
          <a:xfrm>
            <a:off x="1701924" y="1484784"/>
            <a:ext cx="144016" cy="2520280"/>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01818F61-BDB9-7F64-75AD-B8E174ECD1DE}"/>
              </a:ext>
            </a:extLst>
          </p:cNvPr>
          <p:cNvSpPr txBox="1"/>
          <p:nvPr/>
        </p:nvSpPr>
        <p:spPr>
          <a:xfrm>
            <a:off x="1937592" y="1054629"/>
            <a:ext cx="1571141" cy="954107"/>
          </a:xfrm>
          <a:prstGeom prst="rect">
            <a:avLst/>
          </a:prstGeom>
          <a:noFill/>
          <a:ln>
            <a:noFill/>
          </a:ln>
        </p:spPr>
        <p:txBody>
          <a:bodyPr wrap="square" rtlCol="0">
            <a:spAutoFit/>
          </a:bodyPr>
          <a:lstStyle/>
          <a:p>
            <a:r>
              <a:rPr lang="en-US" altLang="zh-CN" sz="2800" dirty="0" err="1">
                <a:solidFill>
                  <a:srgbClr val="FFFF00"/>
                </a:solidFill>
              </a:rPr>
              <a:t>Subhūti’s</a:t>
            </a:r>
            <a:r>
              <a:rPr lang="en-US" altLang="zh-CN" sz="2800" dirty="0">
                <a:solidFill>
                  <a:srgbClr val="FFFF00"/>
                </a:solidFill>
              </a:rPr>
              <a:t> </a:t>
            </a:r>
          </a:p>
          <a:p>
            <a:r>
              <a:rPr lang="en-US" altLang="zh-CN" sz="2800" dirty="0">
                <a:solidFill>
                  <a:srgbClr val="FFFF00"/>
                </a:solidFill>
              </a:rPr>
              <a:t>request</a:t>
            </a:r>
            <a:endParaRPr lang="en-US" altLang="zh-CN" sz="2800" i="1" dirty="0">
              <a:solidFill>
                <a:srgbClr val="FFFF00"/>
              </a:solidFill>
            </a:endParaRPr>
          </a:p>
        </p:txBody>
      </p:sp>
      <p:sp>
        <p:nvSpPr>
          <p:cNvPr id="10" name="文字方塊 9">
            <a:extLst>
              <a:ext uri="{FF2B5EF4-FFF2-40B4-BE49-F238E27FC236}">
                <a16:creationId xmlns:a16="http://schemas.microsoft.com/office/drawing/2014/main" id="{121F8B11-C539-C336-7905-1C2D9DD32871}"/>
              </a:ext>
            </a:extLst>
          </p:cNvPr>
          <p:cNvSpPr txBox="1"/>
          <p:nvPr/>
        </p:nvSpPr>
        <p:spPr>
          <a:xfrm>
            <a:off x="1899425" y="3263098"/>
            <a:ext cx="1806809" cy="954107"/>
          </a:xfrm>
          <a:prstGeom prst="rect">
            <a:avLst/>
          </a:prstGeom>
          <a:noFill/>
          <a:ln>
            <a:noFill/>
          </a:ln>
        </p:spPr>
        <p:txBody>
          <a:bodyPr wrap="square" rtlCol="0">
            <a:spAutoFit/>
          </a:bodyPr>
          <a:lstStyle/>
          <a:p>
            <a:r>
              <a:rPr lang="en-US" altLang="zh-CN" sz="2800" b="1" dirty="0">
                <a:solidFill>
                  <a:srgbClr val="FFFF00"/>
                </a:solidFill>
              </a:rPr>
              <a:t>Buddha’s </a:t>
            </a:r>
          </a:p>
          <a:p>
            <a:r>
              <a:rPr lang="en-US" altLang="zh-CN" sz="2800" b="1" dirty="0">
                <a:solidFill>
                  <a:srgbClr val="FFFF00"/>
                </a:solidFill>
              </a:rPr>
              <a:t>response</a:t>
            </a:r>
            <a:endParaRPr lang="en-US" altLang="zh-CN" sz="2800" b="1" i="1" dirty="0">
              <a:solidFill>
                <a:srgbClr val="FFFF00"/>
              </a:solidFill>
            </a:endParaRPr>
          </a:p>
        </p:txBody>
      </p:sp>
      <p:sp>
        <p:nvSpPr>
          <p:cNvPr id="11" name="文字方塊 10">
            <a:extLst>
              <a:ext uri="{FF2B5EF4-FFF2-40B4-BE49-F238E27FC236}">
                <a16:creationId xmlns:a16="http://schemas.microsoft.com/office/drawing/2014/main" id="{F64C7863-AA50-F446-C82A-456FD4A4B4B0}"/>
              </a:ext>
            </a:extLst>
          </p:cNvPr>
          <p:cNvSpPr txBox="1"/>
          <p:nvPr/>
        </p:nvSpPr>
        <p:spPr>
          <a:xfrm>
            <a:off x="5374176" y="167915"/>
            <a:ext cx="6813585" cy="4829399"/>
          </a:xfrm>
          <a:prstGeom prst="rect">
            <a:avLst/>
          </a:prstGeom>
          <a:noFill/>
          <a:ln>
            <a:noFill/>
          </a:ln>
        </p:spPr>
        <p:txBody>
          <a:bodyPr wrap="square" rtlCol="0">
            <a:spAutoFit/>
          </a:bodyPr>
          <a:lstStyle/>
          <a:p>
            <a:pPr>
              <a:lnSpc>
                <a:spcPts val="4000"/>
              </a:lnSpc>
              <a:spcAft>
                <a:spcPts val="1200"/>
              </a:spcAft>
            </a:pPr>
            <a:r>
              <a:rPr lang="en-US" altLang="zh-CN" sz="2800" b="1" dirty="0">
                <a:solidFill>
                  <a:schemeClr val="bg1"/>
                </a:solidFill>
              </a:rPr>
              <a:t>The Buddha said, “Excellent! Excellent! </a:t>
            </a:r>
            <a:r>
              <a:rPr lang="en-US" altLang="zh-CN" sz="2800" b="1" dirty="0" err="1">
                <a:solidFill>
                  <a:schemeClr val="bg1"/>
                </a:solidFill>
              </a:rPr>
              <a:t>Subhūti</a:t>
            </a:r>
            <a:r>
              <a:rPr lang="en-US" altLang="zh-CN" sz="2800" b="1" dirty="0">
                <a:solidFill>
                  <a:schemeClr val="bg1"/>
                </a:solidFill>
              </a:rPr>
              <a:t>, it is as you have said. The Tathāgata is well mindful of all the bodhisattvas, and is </a:t>
            </a:r>
            <a:r>
              <a:rPr lang="en-US" altLang="zh-CN" sz="2800" b="1" dirty="0" err="1">
                <a:solidFill>
                  <a:schemeClr val="bg1"/>
                </a:solidFill>
              </a:rPr>
              <a:t>skilful</a:t>
            </a:r>
            <a:r>
              <a:rPr lang="en-US" altLang="zh-CN" sz="2800" b="1" dirty="0">
                <a:solidFill>
                  <a:schemeClr val="bg1"/>
                </a:solidFill>
              </a:rPr>
              <a:t> at keeping them in his fold. Now you listen well, and I shall explain it for you.”</a:t>
            </a:r>
          </a:p>
          <a:p>
            <a:pPr>
              <a:lnSpc>
                <a:spcPts val="4000"/>
              </a:lnSpc>
              <a:spcAft>
                <a:spcPts val="1200"/>
              </a:spcAft>
            </a:pPr>
            <a:r>
              <a:rPr lang="en-US" altLang="zh-CN" sz="2800" b="1" dirty="0">
                <a:solidFill>
                  <a:schemeClr val="bg1"/>
                </a:solidFill>
              </a:rPr>
              <a:t>If good sons and good daughters would like to arouse the mind of peerless perfect enlightenment, they should abide like this and subdue their thoughts like this.</a:t>
            </a:r>
          </a:p>
        </p:txBody>
      </p:sp>
      <p:cxnSp>
        <p:nvCxnSpPr>
          <p:cNvPr id="12" name="直線接點 11">
            <a:extLst>
              <a:ext uri="{FF2B5EF4-FFF2-40B4-BE49-F238E27FC236}">
                <a16:creationId xmlns:a16="http://schemas.microsoft.com/office/drawing/2014/main" id="{8CE0DA64-7781-EDF3-63B5-FB86F6D76FC6}"/>
              </a:ext>
            </a:extLst>
          </p:cNvPr>
          <p:cNvCxnSpPr>
            <a:cxnSpLocks/>
          </p:cNvCxnSpPr>
          <p:nvPr/>
        </p:nvCxnSpPr>
        <p:spPr>
          <a:xfrm>
            <a:off x="4942284" y="1479103"/>
            <a:ext cx="21602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左大括弧 12">
            <a:extLst>
              <a:ext uri="{FF2B5EF4-FFF2-40B4-BE49-F238E27FC236}">
                <a16:creationId xmlns:a16="http://schemas.microsoft.com/office/drawing/2014/main" id="{71741DF7-8E08-F1B9-08F0-B074A1A63720}"/>
              </a:ext>
            </a:extLst>
          </p:cNvPr>
          <p:cNvSpPr/>
          <p:nvPr/>
        </p:nvSpPr>
        <p:spPr>
          <a:xfrm>
            <a:off x="3508733" y="1331767"/>
            <a:ext cx="269509" cy="4470945"/>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D9C4FAAB-B220-DAEC-D7CE-9180A55E3848}"/>
              </a:ext>
            </a:extLst>
          </p:cNvPr>
          <p:cNvSpPr txBox="1"/>
          <p:nvPr/>
        </p:nvSpPr>
        <p:spPr>
          <a:xfrm>
            <a:off x="3838472" y="1007730"/>
            <a:ext cx="1571141" cy="954107"/>
          </a:xfrm>
          <a:prstGeom prst="rect">
            <a:avLst/>
          </a:prstGeom>
          <a:noFill/>
          <a:ln>
            <a:noFill/>
          </a:ln>
        </p:spPr>
        <p:txBody>
          <a:bodyPr wrap="square" rtlCol="0">
            <a:spAutoFit/>
          </a:bodyPr>
          <a:lstStyle/>
          <a:p>
            <a:r>
              <a:rPr lang="en-US" altLang="zh-CN" sz="2800" b="1" dirty="0">
                <a:solidFill>
                  <a:srgbClr val="FFFF00"/>
                </a:solidFill>
              </a:rPr>
              <a:t>Short response</a:t>
            </a:r>
          </a:p>
        </p:txBody>
      </p:sp>
      <p:sp>
        <p:nvSpPr>
          <p:cNvPr id="15" name="文字方塊 14">
            <a:extLst>
              <a:ext uri="{FF2B5EF4-FFF2-40B4-BE49-F238E27FC236}">
                <a16:creationId xmlns:a16="http://schemas.microsoft.com/office/drawing/2014/main" id="{6F51BA3D-8011-DDC6-0122-30BCA91D7954}"/>
              </a:ext>
            </a:extLst>
          </p:cNvPr>
          <p:cNvSpPr txBox="1"/>
          <p:nvPr/>
        </p:nvSpPr>
        <p:spPr>
          <a:xfrm>
            <a:off x="3857941" y="5208308"/>
            <a:ext cx="1571141" cy="954107"/>
          </a:xfrm>
          <a:prstGeom prst="rect">
            <a:avLst/>
          </a:prstGeom>
          <a:noFill/>
          <a:ln>
            <a:noFill/>
          </a:ln>
        </p:spPr>
        <p:txBody>
          <a:bodyPr wrap="square" rtlCol="0">
            <a:spAutoFit/>
          </a:bodyPr>
          <a:lstStyle/>
          <a:p>
            <a:r>
              <a:rPr lang="en-US" altLang="zh-CN" sz="2800" dirty="0">
                <a:solidFill>
                  <a:srgbClr val="FFFF00"/>
                </a:solidFill>
              </a:rPr>
              <a:t>Detailed response</a:t>
            </a:r>
          </a:p>
        </p:txBody>
      </p:sp>
    </p:spTree>
    <p:extLst>
      <p:ext uri="{BB962C8B-B14F-4D97-AF65-F5344CB8AC3E}">
        <p14:creationId xmlns:p14="http://schemas.microsoft.com/office/powerpoint/2010/main" val="15766891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左大括弧 3">
            <a:extLst>
              <a:ext uri="{FF2B5EF4-FFF2-40B4-BE49-F238E27FC236}">
                <a16:creationId xmlns:a16="http://schemas.microsoft.com/office/drawing/2014/main" id="{AD0AA94F-0683-2991-86BB-D17955432351}"/>
              </a:ext>
            </a:extLst>
          </p:cNvPr>
          <p:cNvSpPr/>
          <p:nvPr/>
        </p:nvSpPr>
        <p:spPr>
          <a:xfrm>
            <a:off x="45740" y="404664"/>
            <a:ext cx="328654" cy="54726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866DAA41-B29C-A5EC-0789-27A4E3B31979}"/>
              </a:ext>
            </a:extLst>
          </p:cNvPr>
          <p:cNvSpPr txBox="1"/>
          <p:nvPr/>
        </p:nvSpPr>
        <p:spPr>
          <a:xfrm>
            <a:off x="374394" y="-27384"/>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6" name="文字方塊 5">
            <a:extLst>
              <a:ext uri="{FF2B5EF4-FFF2-40B4-BE49-F238E27FC236}">
                <a16:creationId xmlns:a16="http://schemas.microsoft.com/office/drawing/2014/main" id="{A8AA9236-9A31-68B4-075E-96F5583CA7A4}"/>
              </a:ext>
            </a:extLst>
          </p:cNvPr>
          <p:cNvSpPr txBox="1"/>
          <p:nvPr/>
        </p:nvSpPr>
        <p:spPr>
          <a:xfrm>
            <a:off x="347047" y="2613133"/>
            <a:ext cx="8555677" cy="954107"/>
          </a:xfrm>
          <a:prstGeom prst="rect">
            <a:avLst/>
          </a:prstGeom>
          <a:noFill/>
          <a:ln>
            <a:noFill/>
          </a:ln>
        </p:spPr>
        <p:txBody>
          <a:bodyPr wrap="square" rtlCol="0">
            <a:spAutoFit/>
          </a:bodyPr>
          <a:lstStyle/>
          <a:p>
            <a:r>
              <a:rPr lang="en-US" altLang="zh-CN" sz="2800" b="1" dirty="0">
                <a:solidFill>
                  <a:srgbClr val="FFFF00"/>
                </a:solidFill>
              </a:rPr>
              <a:t>Main </a:t>
            </a:r>
          </a:p>
          <a:p>
            <a:r>
              <a:rPr lang="en-US" altLang="zh-CN" sz="2800" b="1" dirty="0">
                <a:solidFill>
                  <a:srgbClr val="FFFF00"/>
                </a:solidFill>
              </a:rPr>
              <a:t>teaching</a:t>
            </a:r>
            <a:endParaRPr lang="en-US" altLang="zh-CN" sz="2800" b="1" i="1" dirty="0">
              <a:solidFill>
                <a:srgbClr val="FFFF00"/>
              </a:solidFill>
            </a:endParaRPr>
          </a:p>
        </p:txBody>
      </p:sp>
      <p:sp>
        <p:nvSpPr>
          <p:cNvPr id="7" name="文字方塊 6">
            <a:extLst>
              <a:ext uri="{FF2B5EF4-FFF2-40B4-BE49-F238E27FC236}">
                <a16:creationId xmlns:a16="http://schemas.microsoft.com/office/drawing/2014/main" id="{361E10FD-DC87-28DA-0336-B9080BCE26C7}"/>
              </a:ext>
            </a:extLst>
          </p:cNvPr>
          <p:cNvSpPr txBox="1"/>
          <p:nvPr/>
        </p:nvSpPr>
        <p:spPr>
          <a:xfrm>
            <a:off x="347047"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8" name="左大括弧 7">
            <a:extLst>
              <a:ext uri="{FF2B5EF4-FFF2-40B4-BE49-F238E27FC236}">
                <a16:creationId xmlns:a16="http://schemas.microsoft.com/office/drawing/2014/main" id="{B8BF81DD-5201-935A-9E17-D73BEAC67CB4}"/>
              </a:ext>
            </a:extLst>
          </p:cNvPr>
          <p:cNvSpPr/>
          <p:nvPr/>
        </p:nvSpPr>
        <p:spPr>
          <a:xfrm>
            <a:off x="1701924" y="1484784"/>
            <a:ext cx="144016" cy="2520280"/>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F3DDDBC9-C525-EBEF-AB86-2B49C734F6B6}"/>
              </a:ext>
            </a:extLst>
          </p:cNvPr>
          <p:cNvSpPr txBox="1"/>
          <p:nvPr/>
        </p:nvSpPr>
        <p:spPr>
          <a:xfrm>
            <a:off x="1937592" y="1054629"/>
            <a:ext cx="1571141" cy="954107"/>
          </a:xfrm>
          <a:prstGeom prst="rect">
            <a:avLst/>
          </a:prstGeom>
          <a:noFill/>
          <a:ln>
            <a:noFill/>
          </a:ln>
        </p:spPr>
        <p:txBody>
          <a:bodyPr wrap="square" rtlCol="0">
            <a:spAutoFit/>
          </a:bodyPr>
          <a:lstStyle/>
          <a:p>
            <a:r>
              <a:rPr lang="en-US" altLang="zh-CN" sz="2800" dirty="0" err="1">
                <a:solidFill>
                  <a:srgbClr val="FFFF00"/>
                </a:solidFill>
              </a:rPr>
              <a:t>Subhūti’s</a:t>
            </a:r>
            <a:r>
              <a:rPr lang="en-US" altLang="zh-CN" sz="2800" dirty="0">
                <a:solidFill>
                  <a:srgbClr val="FFFF00"/>
                </a:solidFill>
              </a:rPr>
              <a:t> </a:t>
            </a:r>
          </a:p>
          <a:p>
            <a:r>
              <a:rPr lang="en-US" altLang="zh-CN" sz="2800" dirty="0">
                <a:solidFill>
                  <a:srgbClr val="FFFF00"/>
                </a:solidFill>
              </a:rPr>
              <a:t>request</a:t>
            </a:r>
            <a:endParaRPr lang="en-US" altLang="zh-CN" sz="2800" i="1" dirty="0">
              <a:solidFill>
                <a:srgbClr val="FFFF00"/>
              </a:solidFill>
            </a:endParaRPr>
          </a:p>
        </p:txBody>
      </p:sp>
      <p:sp>
        <p:nvSpPr>
          <p:cNvPr id="10" name="文字方塊 9">
            <a:extLst>
              <a:ext uri="{FF2B5EF4-FFF2-40B4-BE49-F238E27FC236}">
                <a16:creationId xmlns:a16="http://schemas.microsoft.com/office/drawing/2014/main" id="{F8E695B8-EEED-5C51-6F92-E8F05C414A53}"/>
              </a:ext>
            </a:extLst>
          </p:cNvPr>
          <p:cNvSpPr txBox="1"/>
          <p:nvPr/>
        </p:nvSpPr>
        <p:spPr>
          <a:xfrm>
            <a:off x="1899425" y="3263098"/>
            <a:ext cx="1806809" cy="954107"/>
          </a:xfrm>
          <a:prstGeom prst="rect">
            <a:avLst/>
          </a:prstGeom>
          <a:noFill/>
          <a:ln>
            <a:noFill/>
          </a:ln>
        </p:spPr>
        <p:txBody>
          <a:bodyPr wrap="square" rtlCol="0">
            <a:spAutoFit/>
          </a:bodyPr>
          <a:lstStyle/>
          <a:p>
            <a:r>
              <a:rPr lang="en-US" altLang="zh-CN" sz="2800" b="1" dirty="0">
                <a:solidFill>
                  <a:srgbClr val="FFFF00"/>
                </a:solidFill>
              </a:rPr>
              <a:t>Buddha’s </a:t>
            </a:r>
          </a:p>
          <a:p>
            <a:r>
              <a:rPr lang="en-US" altLang="zh-CN" sz="2800" b="1" dirty="0">
                <a:solidFill>
                  <a:srgbClr val="FFFF00"/>
                </a:solidFill>
              </a:rPr>
              <a:t>response</a:t>
            </a:r>
            <a:endParaRPr lang="en-US" altLang="zh-CN" sz="2800" b="1" i="1" dirty="0">
              <a:solidFill>
                <a:srgbClr val="FFFF00"/>
              </a:solidFill>
            </a:endParaRPr>
          </a:p>
        </p:txBody>
      </p:sp>
      <p:sp>
        <p:nvSpPr>
          <p:cNvPr id="11" name="文字方塊 10">
            <a:extLst>
              <a:ext uri="{FF2B5EF4-FFF2-40B4-BE49-F238E27FC236}">
                <a16:creationId xmlns:a16="http://schemas.microsoft.com/office/drawing/2014/main" id="{E2849E47-22F8-3796-CDA2-052D8ABCCD65}"/>
              </a:ext>
            </a:extLst>
          </p:cNvPr>
          <p:cNvSpPr txBox="1"/>
          <p:nvPr/>
        </p:nvSpPr>
        <p:spPr>
          <a:xfrm>
            <a:off x="5374176" y="167915"/>
            <a:ext cx="6813585" cy="6522170"/>
          </a:xfrm>
          <a:prstGeom prst="rect">
            <a:avLst/>
          </a:prstGeom>
          <a:noFill/>
          <a:ln>
            <a:noFill/>
          </a:ln>
        </p:spPr>
        <p:txBody>
          <a:bodyPr wrap="square" rtlCol="0">
            <a:spAutoFit/>
          </a:bodyPr>
          <a:lstStyle/>
          <a:p>
            <a:pPr>
              <a:lnSpc>
                <a:spcPts val="4000"/>
              </a:lnSpc>
              <a:spcAft>
                <a:spcPts val="1200"/>
              </a:spcAft>
            </a:pPr>
            <a:r>
              <a:rPr lang="en-US" altLang="zh-CN" sz="2800" b="1" dirty="0">
                <a:solidFill>
                  <a:schemeClr val="bg1"/>
                </a:solidFill>
              </a:rPr>
              <a:t>The Buddha said, “Excellent! Excellent! </a:t>
            </a:r>
            <a:r>
              <a:rPr lang="en-US" altLang="zh-CN" sz="2800" b="1" dirty="0" err="1">
                <a:solidFill>
                  <a:schemeClr val="bg1"/>
                </a:solidFill>
              </a:rPr>
              <a:t>Subhūti</a:t>
            </a:r>
            <a:r>
              <a:rPr lang="en-US" altLang="zh-CN" sz="2800" b="1" dirty="0">
                <a:solidFill>
                  <a:schemeClr val="bg1"/>
                </a:solidFill>
              </a:rPr>
              <a:t>, it is as you have said. The Tathāgata is well mindful of all the bodhisattvas, and is </a:t>
            </a:r>
            <a:r>
              <a:rPr lang="en-US" altLang="zh-CN" sz="2800" b="1" dirty="0" err="1">
                <a:solidFill>
                  <a:schemeClr val="bg1"/>
                </a:solidFill>
              </a:rPr>
              <a:t>skilful</a:t>
            </a:r>
            <a:r>
              <a:rPr lang="en-US" altLang="zh-CN" sz="2800" b="1" dirty="0">
                <a:solidFill>
                  <a:schemeClr val="bg1"/>
                </a:solidFill>
              </a:rPr>
              <a:t> at keeping them in his fold. Now you listen well, and I shall explain it for you.”</a:t>
            </a:r>
          </a:p>
          <a:p>
            <a:pPr>
              <a:lnSpc>
                <a:spcPts val="4000"/>
              </a:lnSpc>
              <a:spcAft>
                <a:spcPts val="1200"/>
              </a:spcAft>
            </a:pPr>
            <a:r>
              <a:rPr lang="en-US" altLang="zh-CN" sz="2800" b="1" dirty="0">
                <a:solidFill>
                  <a:schemeClr val="bg1"/>
                </a:solidFill>
              </a:rPr>
              <a:t>If good sons and good daughters would like to arouse the mind of peerless perfect enlightenment, they should abide like this and subdue their thoughts like this.</a:t>
            </a:r>
          </a:p>
          <a:p>
            <a:pPr>
              <a:lnSpc>
                <a:spcPts val="4000"/>
              </a:lnSpc>
            </a:pPr>
            <a:r>
              <a:rPr lang="en-US" altLang="zh-CN" sz="2800" b="1" dirty="0">
                <a:solidFill>
                  <a:schemeClr val="bg1"/>
                </a:solidFill>
              </a:rPr>
              <a:t>The Venerable </a:t>
            </a:r>
            <a:r>
              <a:rPr lang="en-US" altLang="zh-CN" sz="2800" b="1" dirty="0" err="1">
                <a:solidFill>
                  <a:schemeClr val="bg1"/>
                </a:solidFill>
              </a:rPr>
              <a:t>Subhūti</a:t>
            </a:r>
            <a:r>
              <a:rPr lang="en-US" altLang="zh-CN" sz="2800" b="1" dirty="0">
                <a:solidFill>
                  <a:schemeClr val="bg1"/>
                </a:solidFill>
              </a:rPr>
              <a:t> said: “Yes, please do so, World-honored One. We are listening with great anticipation.</a:t>
            </a:r>
          </a:p>
        </p:txBody>
      </p:sp>
      <p:cxnSp>
        <p:nvCxnSpPr>
          <p:cNvPr id="12" name="直線接點 11">
            <a:extLst>
              <a:ext uri="{FF2B5EF4-FFF2-40B4-BE49-F238E27FC236}">
                <a16:creationId xmlns:a16="http://schemas.microsoft.com/office/drawing/2014/main" id="{11975F7F-A62E-C3BC-D862-A9CE3B3F7743}"/>
              </a:ext>
            </a:extLst>
          </p:cNvPr>
          <p:cNvCxnSpPr>
            <a:cxnSpLocks/>
          </p:cNvCxnSpPr>
          <p:nvPr/>
        </p:nvCxnSpPr>
        <p:spPr>
          <a:xfrm>
            <a:off x="4942284" y="1479103"/>
            <a:ext cx="21602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左大括弧 12">
            <a:extLst>
              <a:ext uri="{FF2B5EF4-FFF2-40B4-BE49-F238E27FC236}">
                <a16:creationId xmlns:a16="http://schemas.microsoft.com/office/drawing/2014/main" id="{13C16C03-4D63-7847-E514-5E8A4A0CC0B5}"/>
              </a:ext>
            </a:extLst>
          </p:cNvPr>
          <p:cNvSpPr/>
          <p:nvPr/>
        </p:nvSpPr>
        <p:spPr>
          <a:xfrm>
            <a:off x="3508733" y="1331767"/>
            <a:ext cx="269509" cy="4470945"/>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89AA4D99-F65C-6A28-4919-D07B1791FE41}"/>
              </a:ext>
            </a:extLst>
          </p:cNvPr>
          <p:cNvSpPr txBox="1"/>
          <p:nvPr/>
        </p:nvSpPr>
        <p:spPr>
          <a:xfrm>
            <a:off x="3838472" y="1007730"/>
            <a:ext cx="1571141" cy="954107"/>
          </a:xfrm>
          <a:prstGeom prst="rect">
            <a:avLst/>
          </a:prstGeom>
          <a:noFill/>
          <a:ln>
            <a:noFill/>
          </a:ln>
        </p:spPr>
        <p:txBody>
          <a:bodyPr wrap="square" rtlCol="0">
            <a:spAutoFit/>
          </a:bodyPr>
          <a:lstStyle/>
          <a:p>
            <a:r>
              <a:rPr lang="en-US" altLang="zh-CN" sz="2800" b="1" dirty="0">
                <a:solidFill>
                  <a:srgbClr val="FFFF00"/>
                </a:solidFill>
              </a:rPr>
              <a:t>Short response</a:t>
            </a:r>
          </a:p>
        </p:txBody>
      </p:sp>
      <p:sp>
        <p:nvSpPr>
          <p:cNvPr id="15" name="文字方塊 14">
            <a:extLst>
              <a:ext uri="{FF2B5EF4-FFF2-40B4-BE49-F238E27FC236}">
                <a16:creationId xmlns:a16="http://schemas.microsoft.com/office/drawing/2014/main" id="{6B74B8AA-FB2A-9FEE-7A64-C88F83E6846F}"/>
              </a:ext>
            </a:extLst>
          </p:cNvPr>
          <p:cNvSpPr txBox="1"/>
          <p:nvPr/>
        </p:nvSpPr>
        <p:spPr>
          <a:xfrm>
            <a:off x="3857941" y="5208308"/>
            <a:ext cx="1571141" cy="954107"/>
          </a:xfrm>
          <a:prstGeom prst="rect">
            <a:avLst/>
          </a:prstGeom>
          <a:noFill/>
          <a:ln>
            <a:noFill/>
          </a:ln>
        </p:spPr>
        <p:txBody>
          <a:bodyPr wrap="square" rtlCol="0">
            <a:spAutoFit/>
          </a:bodyPr>
          <a:lstStyle/>
          <a:p>
            <a:r>
              <a:rPr lang="en-US" altLang="zh-CN" sz="2800" dirty="0">
                <a:solidFill>
                  <a:srgbClr val="FFFF00"/>
                </a:solidFill>
              </a:rPr>
              <a:t>Detailed response</a:t>
            </a:r>
          </a:p>
        </p:txBody>
      </p:sp>
    </p:spTree>
    <p:extLst>
      <p:ext uri="{BB962C8B-B14F-4D97-AF65-F5344CB8AC3E}">
        <p14:creationId xmlns:p14="http://schemas.microsoft.com/office/powerpoint/2010/main" val="70898063"/>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左大括弧 3">
            <a:extLst>
              <a:ext uri="{FF2B5EF4-FFF2-40B4-BE49-F238E27FC236}">
                <a16:creationId xmlns:a16="http://schemas.microsoft.com/office/drawing/2014/main" id="{63A2E57F-49AD-987F-D059-D132B4B4A400}"/>
              </a:ext>
            </a:extLst>
          </p:cNvPr>
          <p:cNvSpPr/>
          <p:nvPr/>
        </p:nvSpPr>
        <p:spPr>
          <a:xfrm>
            <a:off x="45740" y="404664"/>
            <a:ext cx="328654" cy="54726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F75B3BCC-EFC2-613F-285D-B88455F6B848}"/>
              </a:ext>
            </a:extLst>
          </p:cNvPr>
          <p:cNvSpPr txBox="1"/>
          <p:nvPr/>
        </p:nvSpPr>
        <p:spPr>
          <a:xfrm>
            <a:off x="374394" y="-27384"/>
            <a:ext cx="2448272"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Introduction</a:t>
            </a:r>
            <a:endParaRPr lang="en-US" altLang="zh-CN" sz="2800" b="1" i="1" dirty="0">
              <a:solidFill>
                <a:srgbClr val="FFFF00"/>
              </a:solidFill>
            </a:endParaRPr>
          </a:p>
        </p:txBody>
      </p:sp>
      <p:sp>
        <p:nvSpPr>
          <p:cNvPr id="6" name="文字方塊 5">
            <a:extLst>
              <a:ext uri="{FF2B5EF4-FFF2-40B4-BE49-F238E27FC236}">
                <a16:creationId xmlns:a16="http://schemas.microsoft.com/office/drawing/2014/main" id="{69864F25-64BF-7569-4E2E-B357237DB2E9}"/>
              </a:ext>
            </a:extLst>
          </p:cNvPr>
          <p:cNvSpPr txBox="1"/>
          <p:nvPr/>
        </p:nvSpPr>
        <p:spPr>
          <a:xfrm>
            <a:off x="267412" y="1245860"/>
            <a:ext cx="1806809" cy="954107"/>
          </a:xfrm>
          <a:prstGeom prst="rect">
            <a:avLst/>
          </a:prstGeom>
          <a:noFill/>
          <a:ln>
            <a:noFill/>
          </a:ln>
        </p:spPr>
        <p:txBody>
          <a:bodyPr wrap="square" rtlCol="0">
            <a:spAutoFit/>
          </a:bodyPr>
          <a:lstStyle/>
          <a:p>
            <a:r>
              <a:rPr lang="en-US" altLang="zh-CN" sz="2800" b="1" dirty="0">
                <a:solidFill>
                  <a:srgbClr val="FFFF00"/>
                </a:solidFill>
              </a:rPr>
              <a:t>Main </a:t>
            </a:r>
          </a:p>
          <a:p>
            <a:r>
              <a:rPr lang="en-US" altLang="zh-CN" sz="2800" b="1" dirty="0">
                <a:solidFill>
                  <a:srgbClr val="FFFF00"/>
                </a:solidFill>
              </a:rPr>
              <a:t>teaching</a:t>
            </a:r>
            <a:endParaRPr lang="en-US" altLang="zh-CN" sz="2800" b="1" i="1" dirty="0">
              <a:solidFill>
                <a:srgbClr val="FFFF00"/>
              </a:solidFill>
            </a:endParaRPr>
          </a:p>
        </p:txBody>
      </p:sp>
      <p:sp>
        <p:nvSpPr>
          <p:cNvPr id="7" name="文字方塊 6">
            <a:extLst>
              <a:ext uri="{FF2B5EF4-FFF2-40B4-BE49-F238E27FC236}">
                <a16:creationId xmlns:a16="http://schemas.microsoft.com/office/drawing/2014/main" id="{5672C1C9-2291-E358-076A-D642BE6CC76B}"/>
              </a:ext>
            </a:extLst>
          </p:cNvPr>
          <p:cNvSpPr txBox="1"/>
          <p:nvPr/>
        </p:nvSpPr>
        <p:spPr>
          <a:xfrm>
            <a:off x="347047" y="5349437"/>
            <a:ext cx="10153128" cy="671851"/>
          </a:xfrm>
          <a:prstGeom prst="rect">
            <a:avLst/>
          </a:prstGeom>
          <a:noFill/>
          <a:ln>
            <a:noFill/>
          </a:ln>
        </p:spPr>
        <p:txBody>
          <a:bodyPr wrap="square" rtlCol="0">
            <a:spAutoFit/>
          </a:bodyPr>
          <a:lstStyle/>
          <a:p>
            <a:pPr>
              <a:lnSpc>
                <a:spcPct val="150000"/>
              </a:lnSpc>
            </a:pPr>
            <a:r>
              <a:rPr lang="en-US" altLang="zh-CN" sz="2800" b="1" dirty="0">
                <a:solidFill>
                  <a:srgbClr val="FFFF00"/>
                </a:solidFill>
              </a:rPr>
              <a:t>Dissemination</a:t>
            </a:r>
            <a:endParaRPr lang="en-US" altLang="zh-CN" sz="2800" b="1" i="1" dirty="0">
              <a:solidFill>
                <a:srgbClr val="FFFF00"/>
              </a:solidFill>
            </a:endParaRPr>
          </a:p>
        </p:txBody>
      </p:sp>
      <p:sp>
        <p:nvSpPr>
          <p:cNvPr id="8" name="左大括弧 7">
            <a:extLst>
              <a:ext uri="{FF2B5EF4-FFF2-40B4-BE49-F238E27FC236}">
                <a16:creationId xmlns:a16="http://schemas.microsoft.com/office/drawing/2014/main" id="{AAEE3BE7-9CD7-B5D3-69FB-AB673113A363}"/>
              </a:ext>
            </a:extLst>
          </p:cNvPr>
          <p:cNvSpPr/>
          <p:nvPr/>
        </p:nvSpPr>
        <p:spPr>
          <a:xfrm>
            <a:off x="1740881" y="785596"/>
            <a:ext cx="246968" cy="1707300"/>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838BC02B-7873-7DE8-0795-5AB74DF00D6F}"/>
              </a:ext>
            </a:extLst>
          </p:cNvPr>
          <p:cNvSpPr txBox="1"/>
          <p:nvPr/>
        </p:nvSpPr>
        <p:spPr>
          <a:xfrm>
            <a:off x="1987849" y="433560"/>
            <a:ext cx="2810419" cy="523220"/>
          </a:xfrm>
          <a:prstGeom prst="rect">
            <a:avLst/>
          </a:prstGeom>
          <a:noFill/>
          <a:ln>
            <a:noFill/>
          </a:ln>
        </p:spPr>
        <p:txBody>
          <a:bodyPr wrap="square" rtlCol="0">
            <a:spAutoFit/>
          </a:bodyPr>
          <a:lstStyle/>
          <a:p>
            <a:r>
              <a:rPr lang="en-US" altLang="zh-CN" sz="2800" dirty="0" err="1">
                <a:solidFill>
                  <a:srgbClr val="FFFF00"/>
                </a:solidFill>
              </a:rPr>
              <a:t>Subhūti’s</a:t>
            </a:r>
            <a:r>
              <a:rPr lang="en-US" altLang="zh-CN" sz="2800" dirty="0">
                <a:solidFill>
                  <a:srgbClr val="FFFF00"/>
                </a:solidFill>
              </a:rPr>
              <a:t> request</a:t>
            </a:r>
            <a:endParaRPr lang="en-US" altLang="zh-CN" sz="2800" i="1" dirty="0">
              <a:solidFill>
                <a:srgbClr val="FFFF00"/>
              </a:solidFill>
            </a:endParaRPr>
          </a:p>
        </p:txBody>
      </p:sp>
      <p:sp>
        <p:nvSpPr>
          <p:cNvPr id="10" name="文字方塊 9">
            <a:extLst>
              <a:ext uri="{FF2B5EF4-FFF2-40B4-BE49-F238E27FC236}">
                <a16:creationId xmlns:a16="http://schemas.microsoft.com/office/drawing/2014/main" id="{0310F623-34AA-34D9-7575-F5EB03A82625}"/>
              </a:ext>
            </a:extLst>
          </p:cNvPr>
          <p:cNvSpPr txBox="1"/>
          <p:nvPr/>
        </p:nvSpPr>
        <p:spPr>
          <a:xfrm>
            <a:off x="1896303" y="2016811"/>
            <a:ext cx="1806809" cy="954107"/>
          </a:xfrm>
          <a:prstGeom prst="rect">
            <a:avLst/>
          </a:prstGeom>
          <a:noFill/>
          <a:ln>
            <a:noFill/>
          </a:ln>
        </p:spPr>
        <p:txBody>
          <a:bodyPr wrap="square" rtlCol="0">
            <a:spAutoFit/>
          </a:bodyPr>
          <a:lstStyle/>
          <a:p>
            <a:r>
              <a:rPr lang="en-US" altLang="zh-CN" sz="2800" b="1" dirty="0">
                <a:solidFill>
                  <a:srgbClr val="FFFF00"/>
                </a:solidFill>
              </a:rPr>
              <a:t>Buddha’s </a:t>
            </a:r>
          </a:p>
          <a:p>
            <a:r>
              <a:rPr lang="en-US" altLang="zh-CN" sz="2800" b="1" dirty="0">
                <a:solidFill>
                  <a:srgbClr val="FFFF00"/>
                </a:solidFill>
              </a:rPr>
              <a:t>response</a:t>
            </a:r>
            <a:endParaRPr lang="en-US" altLang="zh-CN" sz="2800" b="1" i="1" dirty="0">
              <a:solidFill>
                <a:srgbClr val="FFFF00"/>
              </a:solidFill>
            </a:endParaRPr>
          </a:p>
        </p:txBody>
      </p:sp>
      <p:sp>
        <p:nvSpPr>
          <p:cNvPr id="13" name="左大括弧 12">
            <a:extLst>
              <a:ext uri="{FF2B5EF4-FFF2-40B4-BE49-F238E27FC236}">
                <a16:creationId xmlns:a16="http://schemas.microsoft.com/office/drawing/2014/main" id="{8FC45EF4-5DC0-D372-19E1-E47A4A4C6B8F}"/>
              </a:ext>
            </a:extLst>
          </p:cNvPr>
          <p:cNvSpPr/>
          <p:nvPr/>
        </p:nvSpPr>
        <p:spPr>
          <a:xfrm>
            <a:off x="3358108" y="1105411"/>
            <a:ext cx="248112" cy="2827645"/>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AE1CA7F4-5236-EBC9-62CB-D94BFEC5503F}"/>
              </a:ext>
            </a:extLst>
          </p:cNvPr>
          <p:cNvSpPr txBox="1"/>
          <p:nvPr/>
        </p:nvSpPr>
        <p:spPr>
          <a:xfrm>
            <a:off x="3586373" y="836712"/>
            <a:ext cx="1638648" cy="954107"/>
          </a:xfrm>
          <a:prstGeom prst="rect">
            <a:avLst/>
          </a:prstGeom>
          <a:noFill/>
          <a:ln>
            <a:noFill/>
          </a:ln>
        </p:spPr>
        <p:txBody>
          <a:bodyPr wrap="square" rtlCol="0">
            <a:spAutoFit/>
          </a:bodyPr>
          <a:lstStyle/>
          <a:p>
            <a:r>
              <a:rPr lang="en-US" altLang="zh-CN" sz="2800" dirty="0">
                <a:solidFill>
                  <a:srgbClr val="FFFF00"/>
                </a:solidFill>
              </a:rPr>
              <a:t>Short response</a:t>
            </a:r>
          </a:p>
        </p:txBody>
      </p:sp>
      <p:sp>
        <p:nvSpPr>
          <p:cNvPr id="15" name="文字方塊 14">
            <a:extLst>
              <a:ext uri="{FF2B5EF4-FFF2-40B4-BE49-F238E27FC236}">
                <a16:creationId xmlns:a16="http://schemas.microsoft.com/office/drawing/2014/main" id="{EB22B44C-9E20-EAE1-0F59-003801F6422A}"/>
              </a:ext>
            </a:extLst>
          </p:cNvPr>
          <p:cNvSpPr txBox="1"/>
          <p:nvPr/>
        </p:nvSpPr>
        <p:spPr>
          <a:xfrm>
            <a:off x="3551503" y="2978949"/>
            <a:ext cx="1571141" cy="954107"/>
          </a:xfrm>
          <a:prstGeom prst="rect">
            <a:avLst/>
          </a:prstGeom>
          <a:noFill/>
          <a:ln>
            <a:noFill/>
          </a:ln>
        </p:spPr>
        <p:txBody>
          <a:bodyPr wrap="square" rtlCol="0">
            <a:spAutoFit/>
          </a:bodyPr>
          <a:lstStyle/>
          <a:p>
            <a:r>
              <a:rPr lang="en-US" altLang="zh-CN" sz="2800" b="1" dirty="0">
                <a:solidFill>
                  <a:srgbClr val="FFFF00"/>
                </a:solidFill>
              </a:rPr>
              <a:t>Detailed response</a:t>
            </a:r>
          </a:p>
        </p:txBody>
      </p:sp>
      <p:sp>
        <p:nvSpPr>
          <p:cNvPr id="16" name="左大括弧 15">
            <a:extLst>
              <a:ext uri="{FF2B5EF4-FFF2-40B4-BE49-F238E27FC236}">
                <a16:creationId xmlns:a16="http://schemas.microsoft.com/office/drawing/2014/main" id="{08E17A19-3667-311F-F9D6-8A7D12625FAD}"/>
              </a:ext>
            </a:extLst>
          </p:cNvPr>
          <p:cNvSpPr/>
          <p:nvPr/>
        </p:nvSpPr>
        <p:spPr>
          <a:xfrm>
            <a:off x="4942284" y="1556792"/>
            <a:ext cx="262460" cy="3456385"/>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A0BBBFAA-0C79-C103-4056-1627ED8BEB02}"/>
              </a:ext>
            </a:extLst>
          </p:cNvPr>
          <p:cNvSpPr txBox="1"/>
          <p:nvPr/>
        </p:nvSpPr>
        <p:spPr>
          <a:xfrm>
            <a:off x="5316567" y="43153"/>
            <a:ext cx="2607469" cy="3108543"/>
          </a:xfrm>
          <a:prstGeom prst="rect">
            <a:avLst/>
          </a:prstGeom>
          <a:noFill/>
          <a:ln>
            <a:noFill/>
          </a:ln>
        </p:spPr>
        <p:txBody>
          <a:bodyPr wrap="square" rtlCol="0">
            <a:spAutoFit/>
          </a:bodyPr>
          <a:lstStyle/>
          <a:p>
            <a:r>
              <a:rPr lang="en-US" altLang="zh-CN" sz="2800" dirty="0">
                <a:solidFill>
                  <a:srgbClr val="FFFF00"/>
                </a:solidFill>
              </a:rPr>
              <a:t>In reference to </a:t>
            </a:r>
            <a:r>
              <a:rPr lang="en-US" altLang="zh-CN" sz="2800" b="1" dirty="0">
                <a:solidFill>
                  <a:srgbClr val="FFFF00"/>
                </a:solidFill>
              </a:rPr>
              <a:t>phenomena</a:t>
            </a:r>
            <a:r>
              <a:rPr lang="en-US" altLang="zh-CN" sz="2800" dirty="0">
                <a:solidFill>
                  <a:srgbClr val="FFFF00"/>
                </a:solidFill>
              </a:rPr>
              <a:t>, non-attachment is clarified in order to reveal the </a:t>
            </a:r>
            <a:r>
              <a:rPr lang="en-US" altLang="zh-CN" sz="2800" b="1" dirty="0">
                <a:solidFill>
                  <a:srgbClr val="FFFF00"/>
                </a:solidFill>
              </a:rPr>
              <a:t>wisdom</a:t>
            </a:r>
            <a:r>
              <a:rPr lang="en-US" altLang="zh-CN" sz="2800" dirty="0">
                <a:solidFill>
                  <a:srgbClr val="FFFF00"/>
                </a:solidFill>
              </a:rPr>
              <a:t> of </a:t>
            </a:r>
            <a:r>
              <a:rPr lang="en-US" altLang="zh-CN" sz="2800" dirty="0" err="1">
                <a:solidFill>
                  <a:srgbClr val="FFFF00"/>
                </a:solidFill>
              </a:rPr>
              <a:t>prajñā</a:t>
            </a:r>
            <a:r>
              <a:rPr lang="en-US" altLang="zh-CN" sz="2800" dirty="0">
                <a:solidFill>
                  <a:srgbClr val="FFFF00"/>
                </a:solidFill>
              </a:rPr>
              <a:t>.</a:t>
            </a:r>
          </a:p>
        </p:txBody>
      </p:sp>
      <p:sp>
        <p:nvSpPr>
          <p:cNvPr id="18" name="文字方塊 17">
            <a:extLst>
              <a:ext uri="{FF2B5EF4-FFF2-40B4-BE49-F238E27FC236}">
                <a16:creationId xmlns:a16="http://schemas.microsoft.com/office/drawing/2014/main" id="{913CE53C-B7E0-2ACB-4744-DEFEBFF7D368}"/>
              </a:ext>
            </a:extLst>
          </p:cNvPr>
          <p:cNvSpPr txBox="1"/>
          <p:nvPr/>
        </p:nvSpPr>
        <p:spPr>
          <a:xfrm>
            <a:off x="5256588" y="3429000"/>
            <a:ext cx="2607468" cy="3108543"/>
          </a:xfrm>
          <a:prstGeom prst="rect">
            <a:avLst/>
          </a:prstGeom>
          <a:noFill/>
          <a:ln>
            <a:noFill/>
          </a:ln>
        </p:spPr>
        <p:txBody>
          <a:bodyPr wrap="square" rtlCol="0">
            <a:spAutoFit/>
          </a:bodyPr>
          <a:lstStyle/>
          <a:p>
            <a:r>
              <a:rPr lang="en-US" altLang="zh-CN" sz="2800" dirty="0">
                <a:solidFill>
                  <a:srgbClr val="FFFF00"/>
                </a:solidFill>
              </a:rPr>
              <a:t>In reference to </a:t>
            </a:r>
            <a:r>
              <a:rPr lang="en-US" altLang="zh-CN" sz="2800" b="1" dirty="0">
                <a:solidFill>
                  <a:srgbClr val="FFFF00"/>
                </a:solidFill>
              </a:rPr>
              <a:t>mind</a:t>
            </a:r>
            <a:r>
              <a:rPr lang="en-US" altLang="zh-CN" sz="2800" dirty="0">
                <a:solidFill>
                  <a:srgbClr val="FFFF00"/>
                </a:solidFill>
              </a:rPr>
              <a:t>, non-attachment is clarified in order to reveal the </a:t>
            </a:r>
            <a:r>
              <a:rPr lang="en-US" altLang="zh-CN" sz="2800" b="1" dirty="0">
                <a:solidFill>
                  <a:srgbClr val="FFFF00"/>
                </a:solidFill>
              </a:rPr>
              <a:t>true nature  </a:t>
            </a:r>
            <a:r>
              <a:rPr lang="en-US" altLang="zh-CN" sz="2800" dirty="0">
                <a:solidFill>
                  <a:srgbClr val="FFFF00"/>
                </a:solidFill>
              </a:rPr>
              <a:t>of </a:t>
            </a:r>
            <a:r>
              <a:rPr lang="en-US" altLang="zh-CN" sz="2800" dirty="0" err="1">
                <a:solidFill>
                  <a:srgbClr val="FFFF00"/>
                </a:solidFill>
              </a:rPr>
              <a:t>prajñā</a:t>
            </a:r>
            <a:r>
              <a:rPr lang="en-US" altLang="zh-CN" sz="2800" dirty="0">
                <a:solidFill>
                  <a:srgbClr val="FFFF00"/>
                </a:solidFill>
              </a:rPr>
              <a:t>.</a:t>
            </a:r>
          </a:p>
        </p:txBody>
      </p:sp>
      <p:sp>
        <p:nvSpPr>
          <p:cNvPr id="19" name="左大括弧 18">
            <a:extLst>
              <a:ext uri="{FF2B5EF4-FFF2-40B4-BE49-F238E27FC236}">
                <a16:creationId xmlns:a16="http://schemas.microsoft.com/office/drawing/2014/main" id="{07172E80-7FE5-5ADA-6F60-6DD7FB446254}"/>
              </a:ext>
            </a:extLst>
          </p:cNvPr>
          <p:cNvSpPr/>
          <p:nvPr/>
        </p:nvSpPr>
        <p:spPr>
          <a:xfrm>
            <a:off x="7678589" y="433559"/>
            <a:ext cx="245448" cy="2275361"/>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20" name="文字方塊 19">
            <a:extLst>
              <a:ext uri="{FF2B5EF4-FFF2-40B4-BE49-F238E27FC236}">
                <a16:creationId xmlns:a16="http://schemas.microsoft.com/office/drawing/2014/main" id="{F0891BB2-4D7C-C409-A0A0-497A1D893924}"/>
              </a:ext>
            </a:extLst>
          </p:cNvPr>
          <p:cNvSpPr txBox="1"/>
          <p:nvPr/>
        </p:nvSpPr>
        <p:spPr>
          <a:xfrm>
            <a:off x="8062237" y="28443"/>
            <a:ext cx="3936832" cy="954107"/>
          </a:xfrm>
          <a:prstGeom prst="rect">
            <a:avLst/>
          </a:prstGeom>
          <a:noFill/>
          <a:ln>
            <a:noFill/>
          </a:ln>
        </p:spPr>
        <p:txBody>
          <a:bodyPr wrap="square" rtlCol="0">
            <a:spAutoFit/>
          </a:bodyPr>
          <a:lstStyle/>
          <a:p>
            <a:r>
              <a:rPr lang="en-US" altLang="zh-CN" sz="2800" dirty="0">
                <a:solidFill>
                  <a:srgbClr val="FFFF00"/>
                </a:solidFill>
              </a:rPr>
              <a:t>Indicate non-attachment to generate </a:t>
            </a:r>
            <a:r>
              <a:rPr lang="en-US" altLang="zh-CN" sz="2800" b="1" dirty="0">
                <a:solidFill>
                  <a:srgbClr val="FFFF00"/>
                </a:solidFill>
              </a:rPr>
              <a:t>faith</a:t>
            </a:r>
          </a:p>
        </p:txBody>
      </p:sp>
      <p:sp>
        <p:nvSpPr>
          <p:cNvPr id="21" name="文字方塊 20">
            <a:extLst>
              <a:ext uri="{FF2B5EF4-FFF2-40B4-BE49-F238E27FC236}">
                <a16:creationId xmlns:a16="http://schemas.microsoft.com/office/drawing/2014/main" id="{06D78707-7E10-78D5-4B47-1AF1269E9BDB}"/>
              </a:ext>
            </a:extLst>
          </p:cNvPr>
          <p:cNvSpPr txBox="1"/>
          <p:nvPr/>
        </p:nvSpPr>
        <p:spPr>
          <a:xfrm>
            <a:off x="8015582" y="1662477"/>
            <a:ext cx="4173243" cy="1384995"/>
          </a:xfrm>
          <a:prstGeom prst="rect">
            <a:avLst/>
          </a:prstGeom>
          <a:noFill/>
          <a:ln>
            <a:noFill/>
          </a:ln>
        </p:spPr>
        <p:txBody>
          <a:bodyPr wrap="square" rtlCol="0">
            <a:spAutoFit/>
          </a:bodyPr>
          <a:lstStyle/>
          <a:p>
            <a:r>
              <a:rPr lang="en-US" altLang="zh-CN" sz="2800" dirty="0">
                <a:solidFill>
                  <a:srgbClr val="FFFF00"/>
                </a:solidFill>
              </a:rPr>
              <a:t>Expound on non-attachment to facilitate </a:t>
            </a:r>
            <a:r>
              <a:rPr lang="en-US" altLang="zh-CN" sz="2800" b="1" dirty="0">
                <a:solidFill>
                  <a:srgbClr val="FFFF00"/>
                </a:solidFill>
              </a:rPr>
              <a:t>understanding</a:t>
            </a:r>
          </a:p>
        </p:txBody>
      </p:sp>
      <p:sp>
        <p:nvSpPr>
          <p:cNvPr id="22" name="左大括弧 21">
            <a:extLst>
              <a:ext uri="{FF2B5EF4-FFF2-40B4-BE49-F238E27FC236}">
                <a16:creationId xmlns:a16="http://schemas.microsoft.com/office/drawing/2014/main" id="{B4646A4C-7D38-298D-69AC-B1EF42152922}"/>
              </a:ext>
            </a:extLst>
          </p:cNvPr>
          <p:cNvSpPr/>
          <p:nvPr/>
        </p:nvSpPr>
        <p:spPr>
          <a:xfrm>
            <a:off x="7678588" y="3717032"/>
            <a:ext cx="297074" cy="2134306"/>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23" name="文字方塊 22">
            <a:extLst>
              <a:ext uri="{FF2B5EF4-FFF2-40B4-BE49-F238E27FC236}">
                <a16:creationId xmlns:a16="http://schemas.microsoft.com/office/drawing/2014/main" id="{716EA001-4051-6188-8A23-AE8C72470FDE}"/>
              </a:ext>
            </a:extLst>
          </p:cNvPr>
          <p:cNvSpPr txBox="1"/>
          <p:nvPr/>
        </p:nvSpPr>
        <p:spPr>
          <a:xfrm>
            <a:off x="8063769" y="3383732"/>
            <a:ext cx="3936832" cy="1384995"/>
          </a:xfrm>
          <a:prstGeom prst="rect">
            <a:avLst/>
          </a:prstGeom>
          <a:noFill/>
          <a:ln>
            <a:noFill/>
          </a:ln>
        </p:spPr>
        <p:txBody>
          <a:bodyPr wrap="square" rtlCol="0">
            <a:spAutoFit/>
          </a:bodyPr>
          <a:lstStyle/>
          <a:p>
            <a:r>
              <a:rPr lang="en-US" altLang="zh-CN" sz="2800" dirty="0">
                <a:solidFill>
                  <a:srgbClr val="FFFF00"/>
                </a:solidFill>
              </a:rPr>
              <a:t>Deeply contemplate non-attachment to advance </a:t>
            </a:r>
            <a:r>
              <a:rPr lang="en-US" altLang="zh-CN" sz="2800" b="1" dirty="0">
                <a:solidFill>
                  <a:srgbClr val="FFFF00"/>
                </a:solidFill>
              </a:rPr>
              <a:t>practice</a:t>
            </a:r>
          </a:p>
        </p:txBody>
      </p:sp>
      <p:sp>
        <p:nvSpPr>
          <p:cNvPr id="24" name="文字方塊 23">
            <a:extLst>
              <a:ext uri="{FF2B5EF4-FFF2-40B4-BE49-F238E27FC236}">
                <a16:creationId xmlns:a16="http://schemas.microsoft.com/office/drawing/2014/main" id="{BB124909-E3A6-DF88-0056-870D8AE76AF1}"/>
              </a:ext>
            </a:extLst>
          </p:cNvPr>
          <p:cNvSpPr txBox="1"/>
          <p:nvPr/>
        </p:nvSpPr>
        <p:spPr>
          <a:xfrm>
            <a:off x="8038628" y="5068341"/>
            <a:ext cx="4173243" cy="1384995"/>
          </a:xfrm>
          <a:prstGeom prst="rect">
            <a:avLst/>
          </a:prstGeom>
          <a:noFill/>
          <a:ln>
            <a:noFill/>
          </a:ln>
        </p:spPr>
        <p:txBody>
          <a:bodyPr wrap="square" rtlCol="0">
            <a:spAutoFit/>
          </a:bodyPr>
          <a:lstStyle/>
          <a:p>
            <a:r>
              <a:rPr lang="en-US" altLang="zh-CN" sz="2800" dirty="0">
                <a:solidFill>
                  <a:srgbClr val="FFFF00"/>
                </a:solidFill>
              </a:rPr>
              <a:t>Ultimately abide in non-attachment to attain </a:t>
            </a:r>
            <a:r>
              <a:rPr lang="en-US" altLang="zh-CN" sz="2800" b="1" dirty="0" err="1">
                <a:solidFill>
                  <a:srgbClr val="FFFF00"/>
                </a:solidFill>
              </a:rPr>
              <a:t>realisation</a:t>
            </a:r>
            <a:endParaRPr lang="en-US" altLang="zh-CN" sz="2800" b="1" dirty="0">
              <a:solidFill>
                <a:srgbClr val="FFFF00"/>
              </a:solidFill>
            </a:endParaRPr>
          </a:p>
        </p:txBody>
      </p:sp>
    </p:spTree>
    <p:extLst>
      <p:ext uri="{BB962C8B-B14F-4D97-AF65-F5344CB8AC3E}">
        <p14:creationId xmlns:p14="http://schemas.microsoft.com/office/powerpoint/2010/main" val="8659020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p:bldP spid="18" grpId="0"/>
      <p:bldP spid="19" grpId="0" animBg="1"/>
      <p:bldP spid="20" grpId="0"/>
      <p:bldP spid="21" grpId="0"/>
      <p:bldP spid="22" grpId="0" animBg="1"/>
      <p:bldP spid="23" grpId="0"/>
      <p:bldP spid="2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B86612E-9AB4-772C-C4A4-92C38325B910}"/>
              </a:ext>
            </a:extLst>
          </p:cNvPr>
          <p:cNvSpPr txBox="1"/>
          <p:nvPr/>
        </p:nvSpPr>
        <p:spPr>
          <a:xfrm>
            <a:off x="32125" y="287733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5" name="左大括弧 4">
            <a:extLst>
              <a:ext uri="{FF2B5EF4-FFF2-40B4-BE49-F238E27FC236}">
                <a16:creationId xmlns:a16="http://schemas.microsoft.com/office/drawing/2014/main" id="{007D64F0-B2A0-528E-F53E-2B8E91371590}"/>
              </a:ext>
            </a:extLst>
          </p:cNvPr>
          <p:cNvSpPr/>
          <p:nvPr/>
        </p:nvSpPr>
        <p:spPr>
          <a:xfrm>
            <a:off x="2205980" y="1061159"/>
            <a:ext cx="374454" cy="4888122"/>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9B7D760F-2D1E-D255-8173-EDB5FA9C4AA5}"/>
              </a:ext>
            </a:extLst>
          </p:cNvPr>
          <p:cNvSpPr txBox="1"/>
          <p:nvPr/>
        </p:nvSpPr>
        <p:spPr>
          <a:xfrm>
            <a:off x="2487060" y="502227"/>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8" name="文字方塊 7">
            <a:extLst>
              <a:ext uri="{FF2B5EF4-FFF2-40B4-BE49-F238E27FC236}">
                <a16:creationId xmlns:a16="http://schemas.microsoft.com/office/drawing/2014/main" id="{0F5CD1B6-EB4D-3932-6791-24E17CC25CB6}"/>
              </a:ext>
            </a:extLst>
          </p:cNvPr>
          <p:cNvSpPr txBox="1"/>
          <p:nvPr/>
        </p:nvSpPr>
        <p:spPr>
          <a:xfrm>
            <a:off x="2580434" y="3095561"/>
            <a:ext cx="2486602" cy="523220"/>
          </a:xfrm>
          <a:prstGeom prst="rect">
            <a:avLst/>
          </a:prstGeom>
          <a:noFill/>
          <a:ln>
            <a:noFill/>
          </a:ln>
        </p:spPr>
        <p:txBody>
          <a:bodyPr wrap="square" rtlCol="0">
            <a:spAutoFit/>
          </a:bodyPr>
          <a:lstStyle/>
          <a:p>
            <a:r>
              <a:rPr lang="en-US" altLang="zh-CN" sz="2800" dirty="0">
                <a:solidFill>
                  <a:srgbClr val="FFFF00"/>
                </a:solidFill>
              </a:rPr>
              <a:t>Generate faith</a:t>
            </a:r>
          </a:p>
        </p:txBody>
      </p:sp>
      <p:sp>
        <p:nvSpPr>
          <p:cNvPr id="9" name="文字方塊 8">
            <a:extLst>
              <a:ext uri="{FF2B5EF4-FFF2-40B4-BE49-F238E27FC236}">
                <a16:creationId xmlns:a16="http://schemas.microsoft.com/office/drawing/2014/main" id="{DC6E8E73-21F9-FDE3-CCF6-D2CB2667AB21}"/>
              </a:ext>
            </a:extLst>
          </p:cNvPr>
          <p:cNvSpPr txBox="1"/>
          <p:nvPr/>
        </p:nvSpPr>
        <p:spPr>
          <a:xfrm>
            <a:off x="2580434" y="5683325"/>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10" name="左大括弧 9">
            <a:extLst>
              <a:ext uri="{FF2B5EF4-FFF2-40B4-BE49-F238E27FC236}">
                <a16:creationId xmlns:a16="http://schemas.microsoft.com/office/drawing/2014/main" id="{1DF45200-46B9-5B86-9438-B559EDD2A9E1}"/>
              </a:ext>
            </a:extLst>
          </p:cNvPr>
          <p:cNvSpPr/>
          <p:nvPr/>
        </p:nvSpPr>
        <p:spPr>
          <a:xfrm>
            <a:off x="4609283" y="476672"/>
            <a:ext cx="260993" cy="95410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72EC507B-F6DD-FCA0-98E3-54E2A4FA9820}"/>
              </a:ext>
            </a:extLst>
          </p:cNvPr>
          <p:cNvSpPr txBox="1"/>
          <p:nvPr/>
        </p:nvSpPr>
        <p:spPr>
          <a:xfrm>
            <a:off x="4962532" y="107050"/>
            <a:ext cx="6892519" cy="954108"/>
          </a:xfrm>
          <a:prstGeom prst="rect">
            <a:avLst/>
          </a:prstGeom>
          <a:noFill/>
          <a:ln>
            <a:noFill/>
          </a:ln>
        </p:spPr>
        <p:txBody>
          <a:bodyPr wrap="square" rtlCol="0">
            <a:spAutoFit/>
          </a:bodyPr>
          <a:lstStyle/>
          <a:p>
            <a:r>
              <a:rPr lang="en-US" altLang="zh-CN" sz="2800" dirty="0">
                <a:solidFill>
                  <a:srgbClr val="FFFF00"/>
                </a:solidFill>
              </a:rPr>
              <a:t>Cultivate a mind detached from forms is to subdue the thoughts</a:t>
            </a:r>
          </a:p>
        </p:txBody>
      </p:sp>
      <p:sp>
        <p:nvSpPr>
          <p:cNvPr id="12" name="文字方塊 11">
            <a:extLst>
              <a:ext uri="{FF2B5EF4-FFF2-40B4-BE49-F238E27FC236}">
                <a16:creationId xmlns:a16="http://schemas.microsoft.com/office/drawing/2014/main" id="{8DE189E3-19A6-8213-21A8-3AC42357C125}"/>
              </a:ext>
            </a:extLst>
          </p:cNvPr>
          <p:cNvSpPr txBox="1"/>
          <p:nvPr/>
        </p:nvSpPr>
        <p:spPr>
          <a:xfrm>
            <a:off x="4962532" y="1174675"/>
            <a:ext cx="7198176" cy="523220"/>
          </a:xfrm>
          <a:prstGeom prst="rect">
            <a:avLst/>
          </a:prstGeom>
          <a:noFill/>
          <a:ln>
            <a:noFill/>
          </a:ln>
        </p:spPr>
        <p:txBody>
          <a:bodyPr wrap="square" rtlCol="0">
            <a:spAutoFit/>
          </a:bodyPr>
          <a:lstStyle/>
          <a:p>
            <a:r>
              <a:rPr lang="en-US" altLang="zh-CN" sz="2800" dirty="0">
                <a:solidFill>
                  <a:srgbClr val="FFFF00"/>
                </a:solidFill>
              </a:rPr>
              <a:t>Non-attachment in forms is right abiding</a:t>
            </a:r>
          </a:p>
        </p:txBody>
      </p:sp>
      <p:sp>
        <p:nvSpPr>
          <p:cNvPr id="16" name="矩形 15">
            <a:extLst>
              <a:ext uri="{FF2B5EF4-FFF2-40B4-BE49-F238E27FC236}">
                <a16:creationId xmlns:a16="http://schemas.microsoft.com/office/drawing/2014/main" id="{6B0DC1D8-19EA-8A76-F607-FB8FB56A9EF5}"/>
              </a:ext>
            </a:extLst>
          </p:cNvPr>
          <p:cNvSpPr/>
          <p:nvPr/>
        </p:nvSpPr>
        <p:spPr>
          <a:xfrm>
            <a:off x="-205" y="1152128"/>
            <a:ext cx="12187249" cy="5733256"/>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A27BA9EF-AFE4-D7F4-2DF3-7A18A58F2789}"/>
              </a:ext>
            </a:extLst>
          </p:cNvPr>
          <p:cNvSpPr txBox="1"/>
          <p:nvPr/>
        </p:nvSpPr>
        <p:spPr>
          <a:xfrm>
            <a:off x="351192" y="1448582"/>
            <a:ext cx="11809312" cy="5188472"/>
          </a:xfrm>
          <a:prstGeom prst="rect">
            <a:avLst/>
          </a:prstGeom>
          <a:noFill/>
          <a:ln>
            <a:noFill/>
          </a:ln>
        </p:spPr>
        <p:txBody>
          <a:bodyPr wrap="square" rtlCol="0">
            <a:spAutoFit/>
          </a:bodyPr>
          <a:lstStyle/>
          <a:p>
            <a:pPr>
              <a:lnSpc>
                <a:spcPts val="4000"/>
              </a:lnSpc>
            </a:pPr>
            <a:r>
              <a:rPr lang="en-US" altLang="zh-CN" sz="2800" b="1" dirty="0">
                <a:solidFill>
                  <a:schemeClr val="bg1"/>
                </a:solidFill>
              </a:rPr>
              <a:t>The Buddha said to </a:t>
            </a:r>
            <a:r>
              <a:rPr lang="en-US" altLang="zh-CN" sz="2800" b="1" dirty="0" err="1">
                <a:solidFill>
                  <a:schemeClr val="bg1"/>
                </a:solidFill>
              </a:rPr>
              <a:t>Subhūti</a:t>
            </a:r>
            <a:r>
              <a:rPr lang="en-US" altLang="zh-CN" sz="2800" b="1" dirty="0">
                <a:solidFill>
                  <a:schemeClr val="bg1"/>
                </a:solidFill>
              </a:rPr>
              <a:t>: “The bodhisattvas and </a:t>
            </a:r>
            <a:r>
              <a:rPr lang="en-US" altLang="zh-CN" sz="2800" b="1" dirty="0" err="1">
                <a:solidFill>
                  <a:schemeClr val="bg1"/>
                </a:solidFill>
              </a:rPr>
              <a:t>mahāsattvas</a:t>
            </a:r>
            <a:r>
              <a:rPr lang="en-US" altLang="zh-CN" sz="2800" b="1" dirty="0">
                <a:solidFill>
                  <a:schemeClr val="bg1"/>
                </a:solidFill>
              </a:rPr>
              <a:t> should subdue their thoughts like this: All the different types of sentient beings, whether they be born from eggs, born from a womb, born from moisture or born by spontaneous transformation; whether or not they have form; whether they abide in perceptions or no perceptions; or without either perceptions or non-perceptions, I save them by causing them to enter nirvana without remainder. And when these immeasurable, countless, infinite number of sentient beings have been liberated, in actuality, no sentient being has attained liberation. Why is this so? </a:t>
            </a:r>
            <a:r>
              <a:rPr lang="en-US" altLang="zh-CN" sz="2800" b="1" dirty="0" err="1">
                <a:solidFill>
                  <a:schemeClr val="bg1"/>
                </a:solidFill>
              </a:rPr>
              <a:t>Subhūti</a:t>
            </a:r>
            <a:r>
              <a:rPr lang="en-US" altLang="zh-CN" sz="2800" b="1" dirty="0">
                <a:solidFill>
                  <a:schemeClr val="bg1"/>
                </a:solidFill>
              </a:rPr>
              <a:t>, If a bodhisattva abides in the signs of self, person, sentient being, or life-span, she or he is not a bodhisattva.</a:t>
            </a:r>
            <a:endParaRPr lang="en-US" altLang="zh-CN" sz="2800" b="1" i="1" dirty="0">
              <a:solidFill>
                <a:schemeClr val="bg1"/>
              </a:solidFill>
            </a:endParaRPr>
          </a:p>
        </p:txBody>
      </p:sp>
    </p:spTree>
    <p:extLst>
      <p:ext uri="{BB962C8B-B14F-4D97-AF65-F5344CB8AC3E}">
        <p14:creationId xmlns:p14="http://schemas.microsoft.com/office/powerpoint/2010/main" val="22082422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8" grpId="0"/>
      <p:bldP spid="9" grpId="0"/>
      <p:bldP spid="10" grpId="0" animBg="1"/>
      <p:bldP spid="11" grpId="0"/>
      <p:bldP spid="12" grpId="0"/>
      <p:bldP spid="16" grpId="0" animBg="1"/>
      <p:bldP spid="1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3715A03-C59A-45DA-BFCA-260D0991A0BB}"/>
              </a:ext>
            </a:extLst>
          </p:cNvPr>
          <p:cNvSpPr txBox="1"/>
          <p:nvPr/>
        </p:nvSpPr>
        <p:spPr>
          <a:xfrm>
            <a:off x="801824" y="1196752"/>
            <a:ext cx="10585176" cy="5166030"/>
          </a:xfrm>
          <a:prstGeom prst="rect">
            <a:avLst/>
          </a:prstGeom>
          <a:noFill/>
          <a:ln>
            <a:noFill/>
          </a:ln>
        </p:spPr>
        <p:txBody>
          <a:bodyPr wrap="square" rtlCol="0">
            <a:spAutoFit/>
          </a:bodyPr>
          <a:lstStyle/>
          <a:p>
            <a:pPr>
              <a:lnSpc>
                <a:spcPts val="4300"/>
              </a:lnSpc>
            </a:pPr>
            <a:r>
              <a:rPr lang="en-US" altLang="zh-CN" sz="2800" b="1" dirty="0">
                <a:solidFill>
                  <a:schemeClr val="bg1"/>
                </a:solidFill>
              </a:rPr>
              <a:t>“All the different types of sentient beings</a:t>
            </a:r>
            <a:r>
              <a:rPr lang="en-US" altLang="zh-CN" sz="2800" dirty="0">
                <a:solidFill>
                  <a:schemeClr val="bg1"/>
                </a:solidFill>
              </a:rPr>
              <a:t>”</a:t>
            </a:r>
          </a:p>
          <a:p>
            <a:pPr>
              <a:lnSpc>
                <a:spcPts val="4300"/>
              </a:lnSpc>
              <a:spcBef>
                <a:spcPts val="1200"/>
              </a:spcBef>
            </a:pPr>
            <a:r>
              <a:rPr lang="en-US" altLang="zh-CN" sz="2800" dirty="0">
                <a:solidFill>
                  <a:srgbClr val="FFFF00"/>
                </a:solidFill>
              </a:rPr>
              <a:t>The Buddhist cosmological conception introduces us to a vast universe, challenging our ingrained notion of a human-referenced, self-limiting universe. Buddhist tradition accepts three realms in which a consciousness may exist: desire realm, form realm, and formless realm. In this formulation, one form of life is no more or less important than the other, although the human realm, with its unique possibility of reformulating basic intentions, is clearly the most propitious in terms of striving for liberation from samsara. </a:t>
            </a:r>
          </a:p>
        </p:txBody>
      </p:sp>
      <p:sp>
        <p:nvSpPr>
          <p:cNvPr id="2" name="矩形: 按鈕形 1">
            <a:extLst>
              <a:ext uri="{FF2B5EF4-FFF2-40B4-BE49-F238E27FC236}">
                <a16:creationId xmlns:a16="http://schemas.microsoft.com/office/drawing/2014/main" id="{A2BF745B-6B94-DB3E-F1B5-499E3EF0E6BC}"/>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95637587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370ED2B-ECF5-4DE6-9C73-2D177A91AB24}"/>
              </a:ext>
            </a:extLst>
          </p:cNvPr>
          <p:cNvSpPr txBox="1"/>
          <p:nvPr/>
        </p:nvSpPr>
        <p:spPr>
          <a:xfrm>
            <a:off x="603802" y="1052736"/>
            <a:ext cx="10981220" cy="5166030"/>
          </a:xfrm>
          <a:prstGeom prst="rect">
            <a:avLst/>
          </a:prstGeom>
          <a:noFill/>
          <a:ln>
            <a:noFill/>
          </a:ln>
        </p:spPr>
        <p:txBody>
          <a:bodyPr wrap="square" rtlCol="0">
            <a:spAutoFit/>
          </a:bodyPr>
          <a:lstStyle/>
          <a:p>
            <a:pPr>
              <a:lnSpc>
                <a:spcPts val="4300"/>
              </a:lnSpc>
            </a:pPr>
            <a:r>
              <a:rPr lang="en-US" altLang="zh-CN" sz="2800" b="1" dirty="0">
                <a:solidFill>
                  <a:schemeClr val="bg1"/>
                </a:solidFill>
              </a:rPr>
              <a:t>“whether they be born from eggs, born from a womb, born from moisture or born by spontaneous transformation” </a:t>
            </a:r>
            <a:r>
              <a:rPr lang="en-US" altLang="zh-CN" sz="2800" dirty="0">
                <a:solidFill>
                  <a:schemeClr val="bg1"/>
                </a:solidFill>
              </a:rPr>
              <a:t>—— four kinds of birth</a:t>
            </a:r>
            <a:endParaRPr lang="en-US" altLang="zh-CN" sz="2800" dirty="0">
              <a:solidFill>
                <a:srgbClr val="FFFF00"/>
              </a:solidFill>
            </a:endParaRPr>
          </a:p>
          <a:p>
            <a:pPr>
              <a:lnSpc>
                <a:spcPts val="4300"/>
              </a:lnSpc>
              <a:spcBef>
                <a:spcPts val="1200"/>
              </a:spcBef>
            </a:pPr>
            <a:r>
              <a:rPr lang="en-US" altLang="zh-CN" sz="2800" dirty="0">
                <a:solidFill>
                  <a:srgbClr val="FFFF00"/>
                </a:solidFill>
              </a:rPr>
              <a:t>Buddhist teachings envisage four kinds of birth by which beings are born into the six modes of existence. Birds and reptiles are egg-born; mammals and humans are womb-born; worms, insects, and butterflies are moisture-born (generated from humidity); the miraculously born are those who appear all at once, without conception or embryonic growth. This last category includes the deva (gods), </a:t>
            </a:r>
            <a:r>
              <a:rPr lang="en-US" altLang="zh-CN" sz="2800" dirty="0" err="1">
                <a:solidFill>
                  <a:srgbClr val="FFFF00"/>
                </a:solidFill>
              </a:rPr>
              <a:t>preta</a:t>
            </a:r>
            <a:r>
              <a:rPr lang="en-US" altLang="zh-CN" sz="2800" dirty="0">
                <a:solidFill>
                  <a:srgbClr val="FFFF00"/>
                </a:solidFill>
              </a:rPr>
              <a:t> (hungry ghosts and other inf</a:t>
            </a:r>
            <a:r>
              <a:rPr lang="en-US" altLang="zh-CN" sz="2800" u="sng" dirty="0">
                <a:solidFill>
                  <a:srgbClr val="FFFF00"/>
                </a:solidFill>
              </a:rPr>
              <a:t>er</a:t>
            </a:r>
            <a:r>
              <a:rPr lang="en-US" altLang="zh-CN" sz="2800" dirty="0">
                <a:solidFill>
                  <a:srgbClr val="FFFF00"/>
                </a:solidFill>
              </a:rPr>
              <a:t>nal beings), </a:t>
            </a:r>
            <a:r>
              <a:rPr lang="en-US" altLang="zh-CN" sz="2800" dirty="0" err="1">
                <a:solidFill>
                  <a:srgbClr val="FFFF00"/>
                </a:solidFill>
              </a:rPr>
              <a:t>naraka</a:t>
            </a:r>
            <a:r>
              <a:rPr lang="en-US" altLang="zh-CN" sz="2800" dirty="0">
                <a:solidFill>
                  <a:srgbClr val="FFFF00"/>
                </a:solidFill>
              </a:rPr>
              <a:t> (hell beings), and beings in the interm</a:t>
            </a:r>
            <a:r>
              <a:rPr lang="en-US" altLang="zh-CN" sz="2800" u="sng" dirty="0">
                <a:solidFill>
                  <a:srgbClr val="FFFF00"/>
                </a:solidFill>
              </a:rPr>
              <a:t>e</a:t>
            </a:r>
            <a:r>
              <a:rPr lang="en-US" altLang="zh-CN" sz="2800" dirty="0">
                <a:solidFill>
                  <a:srgbClr val="FFFF00"/>
                </a:solidFill>
              </a:rPr>
              <a:t>diary worlds. </a:t>
            </a:r>
          </a:p>
        </p:txBody>
      </p:sp>
      <p:sp>
        <p:nvSpPr>
          <p:cNvPr id="2" name="矩形: 按鈕形 1">
            <a:extLst>
              <a:ext uri="{FF2B5EF4-FFF2-40B4-BE49-F238E27FC236}">
                <a16:creationId xmlns:a16="http://schemas.microsoft.com/office/drawing/2014/main" id="{49096AAB-BBBD-5CF1-F8BD-437A9E00AC9F}"/>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023608312"/>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A6AB6906-6457-418D-81CD-76EC402C10FA}"/>
              </a:ext>
            </a:extLst>
          </p:cNvPr>
          <p:cNvPicPr>
            <a:picLocks noChangeAspect="1"/>
          </p:cNvPicPr>
          <p:nvPr/>
        </p:nvPicPr>
        <p:blipFill>
          <a:blip r:embed="rId3"/>
          <a:stretch>
            <a:fillRect/>
          </a:stretch>
        </p:blipFill>
        <p:spPr>
          <a:xfrm>
            <a:off x="23707" y="0"/>
            <a:ext cx="12141411" cy="6858000"/>
          </a:xfrm>
          <a:prstGeom prst="rect">
            <a:avLst/>
          </a:prstGeom>
        </p:spPr>
      </p:pic>
      <p:sp>
        <p:nvSpPr>
          <p:cNvPr id="4" name="文字方塊 3">
            <a:extLst>
              <a:ext uri="{FF2B5EF4-FFF2-40B4-BE49-F238E27FC236}">
                <a16:creationId xmlns:a16="http://schemas.microsoft.com/office/drawing/2014/main" id="{F3FC56DE-BC3D-45D9-B3C8-B21B32ABC7D3}"/>
              </a:ext>
            </a:extLst>
          </p:cNvPr>
          <p:cNvSpPr txBox="1"/>
          <p:nvPr/>
        </p:nvSpPr>
        <p:spPr>
          <a:xfrm>
            <a:off x="23707" y="692705"/>
            <a:ext cx="3240360" cy="1152110"/>
          </a:xfrm>
          <a:prstGeom prst="rect">
            <a:avLst/>
          </a:prstGeom>
          <a:noFill/>
          <a:ln>
            <a:noFill/>
          </a:ln>
        </p:spPr>
        <p:txBody>
          <a:bodyPr wrap="square" rtlCol="0">
            <a:spAutoFit/>
          </a:bodyPr>
          <a:lstStyle/>
          <a:p>
            <a:pPr>
              <a:lnSpc>
                <a:spcPts val="4300"/>
              </a:lnSpc>
            </a:pPr>
            <a:r>
              <a:rPr lang="en-US" altLang="zh-CN" sz="2800" b="1" dirty="0">
                <a:solidFill>
                  <a:schemeClr val="bg1"/>
                </a:solidFill>
              </a:rPr>
              <a:t>“Those with form, those without form”</a:t>
            </a:r>
            <a:endParaRPr lang="en-US" altLang="zh-CN" sz="2800" dirty="0">
              <a:solidFill>
                <a:srgbClr val="FFFF00"/>
              </a:solidFill>
            </a:endParaRPr>
          </a:p>
        </p:txBody>
      </p:sp>
      <p:sp>
        <p:nvSpPr>
          <p:cNvPr id="8" name="左大括弧 7">
            <a:extLst>
              <a:ext uri="{FF2B5EF4-FFF2-40B4-BE49-F238E27FC236}">
                <a16:creationId xmlns:a16="http://schemas.microsoft.com/office/drawing/2014/main" id="{7AA1762F-517A-4D15-855B-7CFC674C3B29}"/>
              </a:ext>
            </a:extLst>
          </p:cNvPr>
          <p:cNvSpPr/>
          <p:nvPr/>
        </p:nvSpPr>
        <p:spPr>
          <a:xfrm>
            <a:off x="3358108" y="620688"/>
            <a:ext cx="216024" cy="648072"/>
          </a:xfrm>
          <a:prstGeom prst="leftBrace">
            <a:avLst/>
          </a:prstGeom>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10" name="直線單箭頭接點 9">
            <a:extLst>
              <a:ext uri="{FF2B5EF4-FFF2-40B4-BE49-F238E27FC236}">
                <a16:creationId xmlns:a16="http://schemas.microsoft.com/office/drawing/2014/main" id="{20394B9B-2682-4352-9781-99E2FB44FA92}"/>
              </a:ext>
            </a:extLst>
          </p:cNvPr>
          <p:cNvCxnSpPr>
            <a:cxnSpLocks/>
            <a:endCxn id="8" idx="1"/>
          </p:cNvCxnSpPr>
          <p:nvPr/>
        </p:nvCxnSpPr>
        <p:spPr>
          <a:xfrm flipV="1">
            <a:off x="2710036" y="944724"/>
            <a:ext cx="648072" cy="54006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 name="直線單箭頭接點 4">
            <a:extLst>
              <a:ext uri="{FF2B5EF4-FFF2-40B4-BE49-F238E27FC236}">
                <a16:creationId xmlns:a16="http://schemas.microsoft.com/office/drawing/2014/main" id="{8606418B-8600-654A-901A-85E6648FE7E4}"/>
              </a:ext>
            </a:extLst>
          </p:cNvPr>
          <p:cNvCxnSpPr>
            <a:cxnSpLocks/>
          </p:cNvCxnSpPr>
          <p:nvPr/>
        </p:nvCxnSpPr>
        <p:spPr>
          <a:xfrm>
            <a:off x="2710036" y="1124744"/>
            <a:ext cx="756084" cy="97209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8477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987BE11-FC50-4362-9ACA-64B68C7161AF}"/>
              </a:ext>
            </a:extLst>
          </p:cNvPr>
          <p:cNvPicPr>
            <a:picLocks noChangeAspect="1"/>
          </p:cNvPicPr>
          <p:nvPr/>
        </p:nvPicPr>
        <p:blipFill>
          <a:blip r:embed="rId3"/>
          <a:stretch>
            <a:fillRect/>
          </a:stretch>
        </p:blipFill>
        <p:spPr>
          <a:xfrm>
            <a:off x="23707" y="0"/>
            <a:ext cx="12141411" cy="6858000"/>
          </a:xfrm>
          <a:prstGeom prst="rect">
            <a:avLst/>
          </a:prstGeom>
        </p:spPr>
      </p:pic>
      <p:sp>
        <p:nvSpPr>
          <p:cNvPr id="5" name="文字方塊 4">
            <a:extLst>
              <a:ext uri="{FF2B5EF4-FFF2-40B4-BE49-F238E27FC236}">
                <a16:creationId xmlns:a16="http://schemas.microsoft.com/office/drawing/2014/main" id="{20969117-81AF-40F8-9FB8-FCAA03B5EC45}"/>
              </a:ext>
            </a:extLst>
          </p:cNvPr>
          <p:cNvSpPr txBox="1"/>
          <p:nvPr/>
        </p:nvSpPr>
        <p:spPr>
          <a:xfrm>
            <a:off x="-98276" y="2276872"/>
            <a:ext cx="11377264" cy="1938992"/>
          </a:xfrm>
          <a:prstGeom prst="rect">
            <a:avLst/>
          </a:prstGeom>
          <a:noFill/>
          <a:ln>
            <a:noFill/>
          </a:ln>
        </p:spPr>
        <p:txBody>
          <a:bodyPr wrap="square" rtlCol="0">
            <a:spAutoFit/>
          </a:bodyPr>
          <a:lstStyle/>
          <a:p>
            <a:r>
              <a:rPr lang="en-US" altLang="zh-CN" b="1" dirty="0">
                <a:solidFill>
                  <a:schemeClr val="bg1"/>
                </a:solidFill>
              </a:rPr>
              <a:t>“(1)those with perception, </a:t>
            </a:r>
          </a:p>
          <a:p>
            <a:r>
              <a:rPr lang="en-US" altLang="zh-CN" b="1" dirty="0">
                <a:solidFill>
                  <a:schemeClr val="bg1"/>
                </a:solidFill>
              </a:rPr>
              <a:t>(2)those without perception, </a:t>
            </a:r>
          </a:p>
          <a:p>
            <a:r>
              <a:rPr lang="en-US" altLang="zh-CN" b="1" dirty="0">
                <a:solidFill>
                  <a:schemeClr val="bg1"/>
                </a:solidFill>
              </a:rPr>
              <a:t>(3)those with neither </a:t>
            </a:r>
          </a:p>
          <a:p>
            <a:r>
              <a:rPr lang="en-US" altLang="zh-CN" b="1" dirty="0">
                <a:solidFill>
                  <a:schemeClr val="bg1"/>
                </a:solidFill>
              </a:rPr>
              <a:t>perception nor </a:t>
            </a:r>
          </a:p>
          <a:p>
            <a:r>
              <a:rPr lang="en-US" altLang="zh-CN" b="1" dirty="0">
                <a:solidFill>
                  <a:schemeClr val="bg1"/>
                </a:solidFill>
              </a:rPr>
              <a:t>non-perception”</a:t>
            </a:r>
            <a:endParaRPr lang="en-US" altLang="zh-CN" dirty="0">
              <a:solidFill>
                <a:srgbClr val="FFFF00"/>
              </a:solidFill>
            </a:endParaRPr>
          </a:p>
        </p:txBody>
      </p:sp>
      <p:sp>
        <p:nvSpPr>
          <p:cNvPr id="2" name="矩形 1">
            <a:extLst>
              <a:ext uri="{FF2B5EF4-FFF2-40B4-BE49-F238E27FC236}">
                <a16:creationId xmlns:a16="http://schemas.microsoft.com/office/drawing/2014/main" id="{3B306EF4-0F78-4F39-AED1-4833C00B5C7F}"/>
              </a:ext>
            </a:extLst>
          </p:cNvPr>
          <p:cNvSpPr/>
          <p:nvPr/>
        </p:nvSpPr>
        <p:spPr>
          <a:xfrm>
            <a:off x="3646140" y="2132856"/>
            <a:ext cx="4608512" cy="21602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8" name="直線單箭頭接點 7">
            <a:extLst>
              <a:ext uri="{FF2B5EF4-FFF2-40B4-BE49-F238E27FC236}">
                <a16:creationId xmlns:a16="http://schemas.microsoft.com/office/drawing/2014/main" id="{E7B6D0FC-3A7D-44A5-8C67-98E28B0A2B1C}"/>
              </a:ext>
            </a:extLst>
          </p:cNvPr>
          <p:cNvCxnSpPr/>
          <p:nvPr/>
        </p:nvCxnSpPr>
        <p:spPr>
          <a:xfrm flipV="1">
            <a:off x="3070076" y="2348880"/>
            <a:ext cx="576064" cy="50405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矩形 8">
            <a:extLst>
              <a:ext uri="{FF2B5EF4-FFF2-40B4-BE49-F238E27FC236}">
                <a16:creationId xmlns:a16="http://schemas.microsoft.com/office/drawing/2014/main" id="{0BCB8075-69AA-44D6-AD96-267B3CFF8D9D}"/>
              </a:ext>
            </a:extLst>
          </p:cNvPr>
          <p:cNvSpPr/>
          <p:nvPr/>
        </p:nvSpPr>
        <p:spPr>
          <a:xfrm>
            <a:off x="4222204" y="620688"/>
            <a:ext cx="4032448" cy="21602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0" name="直線單箭頭接點 9">
            <a:extLst>
              <a:ext uri="{FF2B5EF4-FFF2-40B4-BE49-F238E27FC236}">
                <a16:creationId xmlns:a16="http://schemas.microsoft.com/office/drawing/2014/main" id="{23A80824-BC48-4C46-B528-3B02D8071ED9}"/>
              </a:ext>
            </a:extLst>
          </p:cNvPr>
          <p:cNvCxnSpPr>
            <a:cxnSpLocks/>
          </p:cNvCxnSpPr>
          <p:nvPr/>
        </p:nvCxnSpPr>
        <p:spPr>
          <a:xfrm flipV="1">
            <a:off x="1845940" y="842003"/>
            <a:ext cx="2376264" cy="227158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487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788E936-25EF-4CAD-971B-24B4C11C49FD}"/>
              </a:ext>
            </a:extLst>
          </p:cNvPr>
          <p:cNvSpPr txBox="1"/>
          <p:nvPr/>
        </p:nvSpPr>
        <p:spPr>
          <a:xfrm>
            <a:off x="765820" y="188640"/>
            <a:ext cx="10657183" cy="571823"/>
          </a:xfrm>
          <a:prstGeom prst="rect">
            <a:avLst/>
          </a:prstGeom>
          <a:noFill/>
          <a:ln>
            <a:noFill/>
          </a:ln>
        </p:spPr>
        <p:txBody>
          <a:bodyPr wrap="square" rtlCol="0">
            <a:spAutoFit/>
          </a:bodyPr>
          <a:lstStyle/>
          <a:p>
            <a:pPr>
              <a:lnSpc>
                <a:spcPts val="4000"/>
              </a:lnSpc>
            </a:pPr>
            <a:r>
              <a:rPr lang="en-US" altLang="zh-CN" sz="2800" b="1" dirty="0">
                <a:solidFill>
                  <a:schemeClr val="bg1"/>
                </a:solidFill>
              </a:rPr>
              <a:t>“Nirvana without remainder”</a:t>
            </a:r>
            <a:endParaRPr lang="en-US" altLang="zh-CN" sz="2800" dirty="0">
              <a:solidFill>
                <a:srgbClr val="FFFF00"/>
              </a:solidFill>
            </a:endParaRPr>
          </a:p>
        </p:txBody>
      </p:sp>
      <p:sp>
        <p:nvSpPr>
          <p:cNvPr id="3" name="文字方塊 2">
            <a:extLst>
              <a:ext uri="{FF2B5EF4-FFF2-40B4-BE49-F238E27FC236}">
                <a16:creationId xmlns:a16="http://schemas.microsoft.com/office/drawing/2014/main" id="{B31A30B2-66D5-76E6-47D4-350371FE0AF2}"/>
              </a:ext>
            </a:extLst>
          </p:cNvPr>
          <p:cNvSpPr txBox="1"/>
          <p:nvPr/>
        </p:nvSpPr>
        <p:spPr>
          <a:xfrm>
            <a:off x="805471" y="2133551"/>
            <a:ext cx="10657183" cy="1597745"/>
          </a:xfrm>
          <a:prstGeom prst="rect">
            <a:avLst/>
          </a:prstGeom>
          <a:noFill/>
          <a:ln>
            <a:noFill/>
          </a:ln>
        </p:spPr>
        <p:txBody>
          <a:bodyPr wrap="square" rtlCol="0">
            <a:spAutoFit/>
          </a:bodyPr>
          <a:lstStyle/>
          <a:p>
            <a:pPr>
              <a:lnSpc>
                <a:spcPts val="4000"/>
              </a:lnSpc>
            </a:pPr>
            <a:r>
              <a:rPr lang="en-US" altLang="zh-CN" sz="2800" b="1" dirty="0">
                <a:solidFill>
                  <a:srgbClr val="FFFF00"/>
                </a:solidFill>
              </a:rPr>
              <a:t>Nirvana with remainder</a:t>
            </a:r>
            <a:r>
              <a:rPr lang="en-US" altLang="zh-CN" sz="2800" dirty="0">
                <a:solidFill>
                  <a:srgbClr val="FFFF00"/>
                </a:solidFill>
              </a:rPr>
              <a:t>: This is the state of nirvana experienced during the lifetime of an enlightened being (such as an arahant after his enlightenment but before his physical death</a:t>
            </a:r>
          </a:p>
        </p:txBody>
      </p:sp>
      <p:sp>
        <p:nvSpPr>
          <p:cNvPr id="4" name="文字方塊 3">
            <a:extLst>
              <a:ext uri="{FF2B5EF4-FFF2-40B4-BE49-F238E27FC236}">
                <a16:creationId xmlns:a16="http://schemas.microsoft.com/office/drawing/2014/main" id="{A139337D-A087-38D8-88BA-050B610C67D5}"/>
              </a:ext>
            </a:extLst>
          </p:cNvPr>
          <p:cNvSpPr txBox="1"/>
          <p:nvPr/>
        </p:nvSpPr>
        <p:spPr>
          <a:xfrm>
            <a:off x="794283" y="904615"/>
            <a:ext cx="10657183" cy="1084784"/>
          </a:xfrm>
          <a:prstGeom prst="rect">
            <a:avLst/>
          </a:prstGeom>
          <a:noFill/>
          <a:ln>
            <a:noFill/>
          </a:ln>
        </p:spPr>
        <p:txBody>
          <a:bodyPr wrap="square" rtlCol="0">
            <a:spAutoFit/>
          </a:bodyPr>
          <a:lstStyle/>
          <a:p>
            <a:pPr>
              <a:lnSpc>
                <a:spcPts val="4000"/>
              </a:lnSpc>
            </a:pPr>
            <a:r>
              <a:rPr lang="en-US" altLang="zh-CN" sz="2800" dirty="0">
                <a:solidFill>
                  <a:srgbClr val="FFFF00"/>
                </a:solidFill>
              </a:rPr>
              <a:t>Buddhist tradition distinguishes between two kinds of nirvana—with remainder and without remainder. </a:t>
            </a:r>
          </a:p>
        </p:txBody>
      </p:sp>
      <p:sp>
        <p:nvSpPr>
          <p:cNvPr id="6" name="文字方塊 5">
            <a:extLst>
              <a:ext uri="{FF2B5EF4-FFF2-40B4-BE49-F238E27FC236}">
                <a16:creationId xmlns:a16="http://schemas.microsoft.com/office/drawing/2014/main" id="{C74CE259-6CC5-EC00-A758-D24C0477A193}"/>
              </a:ext>
            </a:extLst>
          </p:cNvPr>
          <p:cNvSpPr txBox="1"/>
          <p:nvPr/>
        </p:nvSpPr>
        <p:spPr>
          <a:xfrm>
            <a:off x="805471" y="3875448"/>
            <a:ext cx="10657183" cy="2623667"/>
          </a:xfrm>
          <a:prstGeom prst="rect">
            <a:avLst/>
          </a:prstGeom>
          <a:noFill/>
          <a:ln>
            <a:noFill/>
          </a:ln>
        </p:spPr>
        <p:txBody>
          <a:bodyPr wrap="square" rtlCol="0">
            <a:spAutoFit/>
          </a:bodyPr>
          <a:lstStyle/>
          <a:p>
            <a:pPr>
              <a:lnSpc>
                <a:spcPts val="4000"/>
              </a:lnSpc>
            </a:pPr>
            <a:r>
              <a:rPr lang="en-US" altLang="zh-CN" sz="2800" b="1" dirty="0">
                <a:solidFill>
                  <a:srgbClr val="FFFF00"/>
                </a:solidFill>
              </a:rPr>
              <a:t>Nirvana without remainder</a:t>
            </a:r>
            <a:r>
              <a:rPr lang="en-US" altLang="zh-CN" sz="2800" dirty="0">
                <a:solidFill>
                  <a:srgbClr val="FFFF00"/>
                </a:solidFill>
              </a:rPr>
              <a:t>: This is the final nirvana that occurs at the death of an enlightened being. Here, even the physical body and mental aggregates completely cease. Since there is no more rebirth or continuation of the aggregates, the person fully transcends the cycle of existence.</a:t>
            </a:r>
          </a:p>
        </p:txBody>
      </p:sp>
    </p:spTree>
    <p:extLst>
      <p:ext uri="{BB962C8B-B14F-4D97-AF65-F5344CB8AC3E}">
        <p14:creationId xmlns:p14="http://schemas.microsoft.com/office/powerpoint/2010/main" val="20814407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4" name="文字方塊 4">
            <a:extLst>
              <a:ext uri="{FF2B5EF4-FFF2-40B4-BE49-F238E27FC236}">
                <a16:creationId xmlns:a16="http://schemas.microsoft.com/office/drawing/2014/main" id="{8788E936-25EF-4CAD-971B-24B4C11C49FD}"/>
              </a:ext>
            </a:extLst>
          </p:cNvPr>
          <p:cNvSpPr txBox="1"/>
          <p:nvPr/>
        </p:nvSpPr>
        <p:spPr>
          <a:xfrm>
            <a:off x="549796" y="584695"/>
            <a:ext cx="11089232" cy="568860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CN" sz="2800" dirty="0">
                <a:solidFill>
                  <a:srgbClr val="FFFF00"/>
                </a:solidFill>
              </a:rPr>
              <a:t>In terms of </a:t>
            </a:r>
            <a:r>
              <a:rPr lang="en-US" altLang="zh-CN" sz="2800" dirty="0" err="1">
                <a:solidFill>
                  <a:srgbClr val="FFFF00"/>
                </a:solidFill>
              </a:rPr>
              <a:t>Mahāyāna</a:t>
            </a:r>
            <a:r>
              <a:rPr lang="en-US" altLang="zh-CN" sz="2800" dirty="0">
                <a:solidFill>
                  <a:srgbClr val="FFFF00"/>
                </a:solidFill>
              </a:rPr>
              <a:t> Buddhism, "nirvana without remainder" refers to the attainment of Buddhahood. To </a:t>
            </a:r>
            <a:r>
              <a:rPr lang="en-US" altLang="zh-CN" sz="2800" dirty="0" err="1">
                <a:solidFill>
                  <a:srgbClr val="FFFF00"/>
                </a:solidFill>
              </a:rPr>
              <a:t>realise</a:t>
            </a:r>
            <a:r>
              <a:rPr lang="en-US" altLang="zh-CN" sz="2800" dirty="0">
                <a:solidFill>
                  <a:srgbClr val="FFFF00"/>
                </a:solidFill>
              </a:rPr>
              <a:t> this state, one must transcend both emptiness and existence, eliminate attachment to both self and dharmas, and be free from both forms of birth-and-death. Only by crossing the turbulent current of delusion—such as the delusions of view and desire, the delusions as numerous as dust and sand, and fundamental delusions—can one reach the other shore of nirvana. Thus, the </a:t>
            </a:r>
            <a:r>
              <a:rPr lang="en-US" altLang="zh-CN" sz="2800" u="sng" dirty="0" err="1">
                <a:solidFill>
                  <a:srgbClr val="FFFF00"/>
                </a:solidFill>
              </a:rPr>
              <a:t>Mahāprajñāpāramitā</a:t>
            </a:r>
            <a:r>
              <a:rPr lang="en-US" altLang="zh-CN" sz="2800" u="sng" dirty="0">
                <a:solidFill>
                  <a:srgbClr val="FFFF00"/>
                </a:solidFill>
              </a:rPr>
              <a:t> </a:t>
            </a:r>
            <a:r>
              <a:rPr lang="en-US" altLang="zh-CN" sz="2800" u="sng" dirty="0" err="1">
                <a:solidFill>
                  <a:srgbClr val="FFFF00"/>
                </a:solidFill>
              </a:rPr>
              <a:t>Śāstra</a:t>
            </a:r>
            <a:r>
              <a:rPr lang="en-US" altLang="zh-CN" sz="2800" dirty="0">
                <a:solidFill>
                  <a:srgbClr val="FFFF00"/>
                </a:solidFill>
              </a:rPr>
              <a:t> says: "The views of existence and non-existence both belong to this shore. Only when both attachments (personality attachment and dharma attachment) are emptied does one reach the other shore."</a:t>
            </a:r>
          </a:p>
        </p:txBody>
      </p:sp>
    </p:spTree>
    <p:extLst>
      <p:ext uri="{BB962C8B-B14F-4D97-AF65-F5344CB8AC3E}">
        <p14:creationId xmlns:p14="http://schemas.microsoft.com/office/powerpoint/2010/main" val="297989443"/>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6958C24-F543-42F9-92E6-6C717B4C6312}"/>
              </a:ext>
            </a:extLst>
          </p:cNvPr>
          <p:cNvSpPr txBox="1"/>
          <p:nvPr/>
        </p:nvSpPr>
        <p:spPr>
          <a:xfrm>
            <a:off x="525411" y="188640"/>
            <a:ext cx="11377265" cy="108478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pPr>
            <a:r>
              <a:rPr lang="en-US" altLang="zh-CN" sz="2800" b="1" dirty="0">
                <a:solidFill>
                  <a:schemeClr val="bg1"/>
                </a:solidFill>
              </a:rPr>
              <a:t>“When these immeasurable, countless, infinite number of sentient beings have been liberated, in actuality, no sentient being has attained liberation.”</a:t>
            </a:r>
            <a:endParaRPr lang="en-US" altLang="zh-CN" sz="2800" dirty="0">
              <a:solidFill>
                <a:srgbClr val="FFFF00"/>
              </a:solidFill>
            </a:endParaRPr>
          </a:p>
        </p:txBody>
      </p:sp>
      <p:sp>
        <p:nvSpPr>
          <p:cNvPr id="6" name="文字方塊 5">
            <a:extLst>
              <a:ext uri="{FF2B5EF4-FFF2-40B4-BE49-F238E27FC236}">
                <a16:creationId xmlns:a16="http://schemas.microsoft.com/office/drawing/2014/main" id="{7A50AE7E-6B53-4CA0-AC4C-8B3DC0569EAB}"/>
              </a:ext>
            </a:extLst>
          </p:cNvPr>
          <p:cNvSpPr txBox="1"/>
          <p:nvPr/>
        </p:nvSpPr>
        <p:spPr>
          <a:xfrm>
            <a:off x="525411" y="1391402"/>
            <a:ext cx="11377266" cy="152721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pPr>
            <a:r>
              <a:rPr lang="en-US" altLang="zh-CN" sz="2800" dirty="0">
                <a:solidFill>
                  <a:srgbClr val="FFFF00"/>
                </a:solidFill>
              </a:rPr>
              <a:t>By extensively </a:t>
            </a:r>
            <a:r>
              <a:rPr lang="en-US" altLang="zh-CN" sz="2800" dirty="0" err="1">
                <a:solidFill>
                  <a:srgbClr val="FFFF00"/>
                </a:solidFill>
              </a:rPr>
              <a:t>practising</a:t>
            </a:r>
            <a:r>
              <a:rPr lang="en-US" altLang="zh-CN" sz="2800" dirty="0">
                <a:solidFill>
                  <a:srgbClr val="FFFF00"/>
                </a:solidFill>
              </a:rPr>
              <a:t> the Six Perfections of generosity and others, one liberates countless sentient beings to attain </a:t>
            </a:r>
            <a:r>
              <a:rPr lang="en-US" altLang="zh-CN" sz="2800" dirty="0" err="1">
                <a:solidFill>
                  <a:srgbClr val="FFFF00"/>
                </a:solidFill>
              </a:rPr>
              <a:t>buddhahood</a:t>
            </a:r>
            <a:r>
              <a:rPr lang="en-US" altLang="zh-CN" sz="2800" dirty="0">
                <a:solidFill>
                  <a:srgbClr val="FFFF00"/>
                </a:solidFill>
              </a:rPr>
              <a:t>. This is called non-attachment to emptiness.</a:t>
            </a:r>
          </a:p>
        </p:txBody>
      </p:sp>
      <p:sp>
        <p:nvSpPr>
          <p:cNvPr id="3" name="文字方塊 2">
            <a:extLst>
              <a:ext uri="{FF2B5EF4-FFF2-40B4-BE49-F238E27FC236}">
                <a16:creationId xmlns:a16="http://schemas.microsoft.com/office/drawing/2014/main" id="{8C06858C-60D7-D2EF-6319-EA8679AAC2BE}"/>
              </a:ext>
            </a:extLst>
          </p:cNvPr>
          <p:cNvSpPr txBox="1"/>
          <p:nvPr/>
        </p:nvSpPr>
        <p:spPr>
          <a:xfrm>
            <a:off x="525410" y="2996952"/>
            <a:ext cx="11377266"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pPr>
            <a:r>
              <a:rPr lang="en-US" altLang="zh-CN" sz="2800" dirty="0">
                <a:solidFill>
                  <a:srgbClr val="FFFF00"/>
                </a:solidFill>
              </a:rPr>
              <a:t>Although liberating countless sentient beings, in reality no sentient beings are truly liberated. This is called non-attachment to existence.</a:t>
            </a:r>
          </a:p>
        </p:txBody>
      </p:sp>
      <p:sp>
        <p:nvSpPr>
          <p:cNvPr id="4" name="文字方塊 3">
            <a:extLst>
              <a:ext uri="{FF2B5EF4-FFF2-40B4-BE49-F238E27FC236}">
                <a16:creationId xmlns:a16="http://schemas.microsoft.com/office/drawing/2014/main" id="{68294B96-9424-B088-2D03-4BE0B294AF3A}"/>
              </a:ext>
            </a:extLst>
          </p:cNvPr>
          <p:cNvSpPr txBox="1"/>
          <p:nvPr/>
        </p:nvSpPr>
        <p:spPr>
          <a:xfrm>
            <a:off x="525410" y="4149080"/>
            <a:ext cx="11377266"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pPr>
            <a:r>
              <a:rPr lang="en-US" altLang="zh-CN" sz="2800" dirty="0">
                <a:solidFill>
                  <a:srgbClr val="FFFF00"/>
                </a:solidFill>
              </a:rPr>
              <a:t>Non-attachment to existence means no inherent self-nature (no-self). Non-attachment to emptiness means no non-existence.</a:t>
            </a:r>
          </a:p>
        </p:txBody>
      </p:sp>
      <p:sp>
        <p:nvSpPr>
          <p:cNvPr id="7" name="文字方塊 6">
            <a:extLst>
              <a:ext uri="{FF2B5EF4-FFF2-40B4-BE49-F238E27FC236}">
                <a16:creationId xmlns:a16="http://schemas.microsoft.com/office/drawing/2014/main" id="{56C143F5-6A10-792B-4B6F-93F56C5D9653}"/>
              </a:ext>
            </a:extLst>
          </p:cNvPr>
          <p:cNvSpPr txBox="1"/>
          <p:nvPr/>
        </p:nvSpPr>
        <p:spPr>
          <a:xfrm>
            <a:off x="550045" y="5301208"/>
            <a:ext cx="11377266" cy="103990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800"/>
              </a:lnSpc>
            </a:pPr>
            <a:r>
              <a:rPr lang="en-US" altLang="zh-CN" sz="2800" dirty="0">
                <a:solidFill>
                  <a:srgbClr val="FFFF00"/>
                </a:solidFill>
              </a:rPr>
              <a:t>Neither inherent self-nature nor absolute non-existence—this is precisely the true nature of the wisdom and awakened essence of the Tathāgata.</a:t>
            </a:r>
          </a:p>
        </p:txBody>
      </p:sp>
    </p:spTree>
    <p:extLst>
      <p:ext uri="{BB962C8B-B14F-4D97-AF65-F5344CB8AC3E}">
        <p14:creationId xmlns:p14="http://schemas.microsoft.com/office/powerpoint/2010/main" val="31992729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65ABAB8A-0CF8-485D-AA72-3A118C2EC926}"/>
              </a:ext>
            </a:extLst>
          </p:cNvPr>
          <p:cNvSpPr txBox="1"/>
          <p:nvPr/>
        </p:nvSpPr>
        <p:spPr>
          <a:xfrm>
            <a:off x="837828" y="332656"/>
            <a:ext cx="10297144" cy="108478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pPr>
            <a:r>
              <a:rPr lang="en-US" altLang="zh-CN" sz="2800" b="1" dirty="0">
                <a:solidFill>
                  <a:schemeClr val="bg1"/>
                </a:solidFill>
              </a:rPr>
              <a:t>“If a bodhisattva abides in the signs of self, person, sentient being, or life-span, she or he is not a bodhisattva.”</a:t>
            </a:r>
            <a:endParaRPr lang="en-US" altLang="zh-CN" sz="2800" dirty="0">
              <a:solidFill>
                <a:srgbClr val="FFFF00"/>
              </a:solidFill>
            </a:endParaRPr>
          </a:p>
        </p:txBody>
      </p:sp>
      <p:sp>
        <p:nvSpPr>
          <p:cNvPr id="3" name="文字方塊 2">
            <a:extLst>
              <a:ext uri="{FF2B5EF4-FFF2-40B4-BE49-F238E27FC236}">
                <a16:creationId xmlns:a16="http://schemas.microsoft.com/office/drawing/2014/main" id="{5834238C-E194-09D9-4271-076997E6AF4F}"/>
              </a:ext>
            </a:extLst>
          </p:cNvPr>
          <p:cNvSpPr txBox="1"/>
          <p:nvPr/>
        </p:nvSpPr>
        <p:spPr>
          <a:xfrm>
            <a:off x="189756" y="1628800"/>
            <a:ext cx="12071076" cy="159774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spcBef>
                <a:spcPts val="1200"/>
              </a:spcBef>
            </a:pPr>
            <a:r>
              <a:rPr lang="en-US" altLang="zh-CN" sz="2800" dirty="0">
                <a:solidFill>
                  <a:srgbClr val="FFFF00"/>
                </a:solidFill>
              </a:rPr>
              <a:t>In </a:t>
            </a:r>
            <a:r>
              <a:rPr lang="en-US" altLang="zh-CN" sz="2800" i="1" dirty="0">
                <a:solidFill>
                  <a:srgbClr val="FFFF00"/>
                </a:solidFill>
              </a:rPr>
              <a:t>the Diamond Sutra </a:t>
            </a:r>
            <a:r>
              <a:rPr lang="en-US" altLang="zh-CN" sz="2800" dirty="0">
                <a:solidFill>
                  <a:srgbClr val="FFFF00"/>
                </a:solidFill>
              </a:rPr>
              <a:t>the use of the four terms self (atman), person (</a:t>
            </a:r>
            <a:r>
              <a:rPr lang="en-US" altLang="zh-CN" sz="2800" dirty="0" err="1">
                <a:solidFill>
                  <a:srgbClr val="FFFF00"/>
                </a:solidFill>
              </a:rPr>
              <a:t>pudgala</a:t>
            </a:r>
            <a:r>
              <a:rPr lang="en-US" altLang="zh-CN" sz="2800" dirty="0">
                <a:solidFill>
                  <a:srgbClr val="FFFF00"/>
                </a:solidFill>
              </a:rPr>
              <a:t>), being (sattva) , and living soul (</a:t>
            </a:r>
            <a:r>
              <a:rPr lang="en-US" altLang="zh-CN" sz="2800" dirty="0" err="1">
                <a:solidFill>
                  <a:srgbClr val="FFFF00"/>
                </a:solidFill>
              </a:rPr>
              <a:t>jiva</a:t>
            </a:r>
            <a:r>
              <a:rPr lang="en-US" altLang="zh-CN" sz="2800" dirty="0">
                <a:solidFill>
                  <a:srgbClr val="FFFF00"/>
                </a:solidFill>
              </a:rPr>
              <a:t>) is a rhet</a:t>
            </a:r>
            <a:r>
              <a:rPr lang="en-US" altLang="zh-CN" sz="2800" u="sng" dirty="0">
                <a:solidFill>
                  <a:srgbClr val="FFFF00"/>
                </a:solidFill>
              </a:rPr>
              <a:t>o</a:t>
            </a:r>
            <a:r>
              <a:rPr lang="en-US" altLang="zh-CN" sz="2800" dirty="0">
                <a:solidFill>
                  <a:srgbClr val="FFFF00"/>
                </a:solidFill>
              </a:rPr>
              <a:t>rical device whose aim is to disabuse the reader of any notion of an abiding entity to be found anywhere. </a:t>
            </a:r>
          </a:p>
        </p:txBody>
      </p:sp>
      <p:sp>
        <p:nvSpPr>
          <p:cNvPr id="4" name="文字方塊 3">
            <a:extLst>
              <a:ext uri="{FF2B5EF4-FFF2-40B4-BE49-F238E27FC236}">
                <a16:creationId xmlns:a16="http://schemas.microsoft.com/office/drawing/2014/main" id="{36C4DF44-DF7A-AAD9-7B10-F2C897CF4296}"/>
              </a:ext>
            </a:extLst>
          </p:cNvPr>
          <p:cNvSpPr txBox="1"/>
          <p:nvPr/>
        </p:nvSpPr>
        <p:spPr>
          <a:xfrm>
            <a:off x="207495" y="3371432"/>
            <a:ext cx="11881320" cy="313662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spcBef>
                <a:spcPts val="1200"/>
              </a:spcBef>
            </a:pPr>
            <a:r>
              <a:rPr lang="en-US" altLang="zh-CN" sz="2800" dirty="0">
                <a:solidFill>
                  <a:srgbClr val="FFFF00"/>
                </a:solidFill>
              </a:rPr>
              <a:t>The notions of person, sentient being, and lifespan all arise from the idea of a self. Where there is a self-view, there is also the corresponding notion of a person as its counterpart. Since there is more than one person, this gives rise to the notion of sentient beings. The continuous and uninterrupted clinging to the view of self is what constitutes the notion of lifespan. These four notions are ultimately nothing other than manifestations of the single idea of self.</a:t>
            </a:r>
          </a:p>
        </p:txBody>
      </p:sp>
    </p:spTree>
    <p:extLst>
      <p:ext uri="{BB962C8B-B14F-4D97-AF65-F5344CB8AC3E}">
        <p14:creationId xmlns:p14="http://schemas.microsoft.com/office/powerpoint/2010/main" val="7117405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D52452F-5208-05BF-D86D-B3ABF1FC8AA5}"/>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5" name="左大括弧 4">
            <a:extLst>
              <a:ext uri="{FF2B5EF4-FFF2-40B4-BE49-F238E27FC236}">
                <a16:creationId xmlns:a16="http://schemas.microsoft.com/office/drawing/2014/main" id="{13C0E78A-8836-642C-1BB2-9F3D5053C9F0}"/>
              </a:ext>
            </a:extLst>
          </p:cNvPr>
          <p:cNvSpPr/>
          <p:nvPr/>
        </p:nvSpPr>
        <p:spPr>
          <a:xfrm>
            <a:off x="2205979"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60B71233-CB0A-D1EA-DCBA-C27BF5D507D5}"/>
              </a:ext>
            </a:extLst>
          </p:cNvPr>
          <p:cNvSpPr txBox="1"/>
          <p:nvPr/>
        </p:nvSpPr>
        <p:spPr>
          <a:xfrm>
            <a:off x="2523861"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7" name="文字方塊 6">
            <a:extLst>
              <a:ext uri="{FF2B5EF4-FFF2-40B4-BE49-F238E27FC236}">
                <a16:creationId xmlns:a16="http://schemas.microsoft.com/office/drawing/2014/main" id="{0B4305D5-E9D6-0CD7-77D0-1658A70AB3B4}"/>
              </a:ext>
            </a:extLst>
          </p:cNvPr>
          <p:cNvSpPr txBox="1"/>
          <p:nvPr/>
        </p:nvSpPr>
        <p:spPr>
          <a:xfrm>
            <a:off x="2523861" y="3435285"/>
            <a:ext cx="2486602" cy="523220"/>
          </a:xfrm>
          <a:prstGeom prst="rect">
            <a:avLst/>
          </a:prstGeom>
          <a:noFill/>
          <a:ln>
            <a:noFill/>
          </a:ln>
        </p:spPr>
        <p:txBody>
          <a:bodyPr wrap="square" rtlCol="0">
            <a:spAutoFit/>
          </a:bodyPr>
          <a:lstStyle/>
          <a:p>
            <a:r>
              <a:rPr lang="en-US" altLang="zh-CN" sz="2800" dirty="0">
                <a:solidFill>
                  <a:srgbClr val="FFFF00"/>
                </a:solidFill>
              </a:rPr>
              <a:t>Generate faith</a:t>
            </a:r>
          </a:p>
        </p:txBody>
      </p:sp>
      <p:sp>
        <p:nvSpPr>
          <p:cNvPr id="8" name="文字方塊 7">
            <a:extLst>
              <a:ext uri="{FF2B5EF4-FFF2-40B4-BE49-F238E27FC236}">
                <a16:creationId xmlns:a16="http://schemas.microsoft.com/office/drawing/2014/main" id="{D2D21031-98CE-907F-5AA4-747790CC988C}"/>
              </a:ext>
            </a:extLst>
          </p:cNvPr>
          <p:cNvSpPr txBox="1"/>
          <p:nvPr/>
        </p:nvSpPr>
        <p:spPr>
          <a:xfrm>
            <a:off x="2559230"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9" name="左大括弧 8">
            <a:extLst>
              <a:ext uri="{FF2B5EF4-FFF2-40B4-BE49-F238E27FC236}">
                <a16:creationId xmlns:a16="http://schemas.microsoft.com/office/drawing/2014/main" id="{889CBBBE-040C-8481-ECB0-1BB1C36E951B}"/>
              </a:ext>
            </a:extLst>
          </p:cNvPr>
          <p:cNvSpPr/>
          <p:nvPr/>
        </p:nvSpPr>
        <p:spPr>
          <a:xfrm>
            <a:off x="4609283" y="404664"/>
            <a:ext cx="353250" cy="954107"/>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8539355E-D4F6-7759-B91A-6AD96F11C7C1}"/>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1" name="文字方塊 10">
            <a:extLst>
              <a:ext uri="{FF2B5EF4-FFF2-40B4-BE49-F238E27FC236}">
                <a16:creationId xmlns:a16="http://schemas.microsoft.com/office/drawing/2014/main" id="{3B622218-C901-A67F-32F3-876732DACE31}"/>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b="1" dirty="0">
                <a:solidFill>
                  <a:srgbClr val="FFFF00"/>
                </a:solidFill>
              </a:rPr>
              <a:t>Non-attachment in forms is right abiding</a:t>
            </a:r>
          </a:p>
        </p:txBody>
      </p:sp>
      <p:sp>
        <p:nvSpPr>
          <p:cNvPr id="12" name="矩形 11">
            <a:extLst>
              <a:ext uri="{FF2B5EF4-FFF2-40B4-BE49-F238E27FC236}">
                <a16:creationId xmlns:a16="http://schemas.microsoft.com/office/drawing/2014/main" id="{D62AB514-8DE4-5383-15B8-6B5552CFE265}"/>
              </a:ext>
            </a:extLst>
          </p:cNvPr>
          <p:cNvSpPr/>
          <p:nvPr/>
        </p:nvSpPr>
        <p:spPr>
          <a:xfrm>
            <a:off x="-205" y="2484477"/>
            <a:ext cx="12187249" cy="3680827"/>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文字方塊 12">
            <a:extLst>
              <a:ext uri="{FF2B5EF4-FFF2-40B4-BE49-F238E27FC236}">
                <a16:creationId xmlns:a16="http://schemas.microsoft.com/office/drawing/2014/main" id="{741BB1A9-82B5-9A82-0A5B-11B7588585B9}"/>
              </a:ext>
            </a:extLst>
          </p:cNvPr>
          <p:cNvSpPr txBox="1"/>
          <p:nvPr/>
        </p:nvSpPr>
        <p:spPr>
          <a:xfrm>
            <a:off x="188763" y="2674078"/>
            <a:ext cx="11809312" cy="3136628"/>
          </a:xfrm>
          <a:prstGeom prst="rect">
            <a:avLst/>
          </a:prstGeom>
          <a:noFill/>
          <a:ln>
            <a:noFill/>
          </a:ln>
        </p:spPr>
        <p:txBody>
          <a:bodyPr wrap="square" rtlCol="0">
            <a:spAutoFit/>
          </a:bodyPr>
          <a:lstStyle/>
          <a:p>
            <a:pPr>
              <a:lnSpc>
                <a:spcPts val="4000"/>
              </a:lnSpc>
            </a:pPr>
            <a:r>
              <a:rPr lang="en-US" altLang="zh-CN" sz="2800" b="1" dirty="0">
                <a:solidFill>
                  <a:schemeClr val="bg1"/>
                </a:solidFill>
              </a:rPr>
              <a:t>“Furthermore </a:t>
            </a:r>
            <a:r>
              <a:rPr lang="en-US" altLang="zh-CN" sz="2800" b="1" dirty="0" err="1">
                <a:solidFill>
                  <a:schemeClr val="bg1"/>
                </a:solidFill>
              </a:rPr>
              <a:t>Subhūti</a:t>
            </a:r>
            <a:r>
              <a:rPr lang="en-US" altLang="zh-CN" sz="2800" b="1" dirty="0">
                <a:solidFill>
                  <a:schemeClr val="bg1"/>
                </a:solidFill>
              </a:rPr>
              <a:t>, when bodhisattvas </a:t>
            </a:r>
            <a:r>
              <a:rPr lang="en-US" altLang="zh-CN" sz="2800" b="1" dirty="0" err="1">
                <a:solidFill>
                  <a:schemeClr val="bg1"/>
                </a:solidFill>
              </a:rPr>
              <a:t>practise</a:t>
            </a:r>
            <a:r>
              <a:rPr lang="en-US" altLang="zh-CN" sz="2800" b="1" dirty="0">
                <a:solidFill>
                  <a:schemeClr val="bg1"/>
                </a:solidFill>
              </a:rPr>
              <a:t> charity, they should not abide [in the notion that they are </a:t>
            </a:r>
            <a:r>
              <a:rPr lang="en-US" altLang="zh-CN" sz="2800" b="1" dirty="0" err="1">
                <a:solidFill>
                  <a:schemeClr val="bg1"/>
                </a:solidFill>
              </a:rPr>
              <a:t>practising</a:t>
            </a:r>
            <a:r>
              <a:rPr lang="en-US" altLang="zh-CN" sz="2800" b="1" dirty="0">
                <a:solidFill>
                  <a:schemeClr val="bg1"/>
                </a:solidFill>
              </a:rPr>
              <a:t> charity]. This is what is called ‘</a:t>
            </a:r>
            <a:r>
              <a:rPr lang="en-US" altLang="zh-CN" sz="2800" b="1" dirty="0" err="1">
                <a:solidFill>
                  <a:schemeClr val="bg1"/>
                </a:solidFill>
              </a:rPr>
              <a:t>practising</a:t>
            </a:r>
            <a:r>
              <a:rPr lang="en-US" altLang="zh-CN" sz="2800" b="1" dirty="0">
                <a:solidFill>
                  <a:schemeClr val="bg1"/>
                </a:solidFill>
              </a:rPr>
              <a:t> charity while not abiding in form,’ and ‘</a:t>
            </a:r>
            <a:r>
              <a:rPr lang="en-US" altLang="zh-CN" sz="2800" b="1" dirty="0" err="1">
                <a:solidFill>
                  <a:schemeClr val="bg1"/>
                </a:solidFill>
              </a:rPr>
              <a:t>practising</a:t>
            </a:r>
            <a:r>
              <a:rPr lang="en-US" altLang="zh-CN" sz="2800" b="1" dirty="0">
                <a:solidFill>
                  <a:schemeClr val="bg1"/>
                </a:solidFill>
              </a:rPr>
              <a:t> charity while not abiding in sound, odor, taste, touch, or mental objects.’ Why? If bodhisattvas </a:t>
            </a:r>
            <a:r>
              <a:rPr lang="en-US" altLang="zh-CN" sz="2800" b="1" dirty="0" err="1">
                <a:solidFill>
                  <a:schemeClr val="bg1"/>
                </a:solidFill>
              </a:rPr>
              <a:t>practise</a:t>
            </a:r>
            <a:r>
              <a:rPr lang="en-US" altLang="zh-CN" sz="2800" b="1" dirty="0">
                <a:solidFill>
                  <a:schemeClr val="bg1"/>
                </a:solidFill>
              </a:rPr>
              <a:t> charity while not abiding in signs of charity, their merit will be incalculable. </a:t>
            </a:r>
          </a:p>
        </p:txBody>
      </p:sp>
    </p:spTree>
    <p:extLst>
      <p:ext uri="{BB962C8B-B14F-4D97-AF65-F5344CB8AC3E}">
        <p14:creationId xmlns:p14="http://schemas.microsoft.com/office/powerpoint/2010/main" val="25732020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54E6794-C69B-409A-A132-F61C3B9F542C}"/>
              </a:ext>
            </a:extLst>
          </p:cNvPr>
          <p:cNvSpPr txBox="1"/>
          <p:nvPr/>
        </p:nvSpPr>
        <p:spPr>
          <a:xfrm>
            <a:off x="1197868" y="1556792"/>
            <a:ext cx="9793088" cy="399583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CN" sz="2800" dirty="0">
                <a:solidFill>
                  <a:srgbClr val="FFFF00"/>
                </a:solidFill>
              </a:rPr>
              <a:t>In this section the </a:t>
            </a:r>
            <a:r>
              <a:rPr lang="en-US" altLang="zh-CN" sz="2800" i="1" dirty="0">
                <a:solidFill>
                  <a:srgbClr val="FFFF00"/>
                </a:solidFill>
              </a:rPr>
              <a:t>Diamond Sutra </a:t>
            </a:r>
            <a:r>
              <a:rPr lang="en-US" altLang="zh-CN" sz="2800" dirty="0">
                <a:solidFill>
                  <a:srgbClr val="FFFF00"/>
                </a:solidFill>
              </a:rPr>
              <a:t>refers to the six perfections of the bodhisattva: generosity (dana), ethical conduct (</a:t>
            </a:r>
            <a:r>
              <a:rPr lang="en-US" altLang="zh-CN" sz="2800" dirty="0" err="1">
                <a:solidFill>
                  <a:srgbClr val="FFFF00"/>
                </a:solidFill>
              </a:rPr>
              <a:t>shila</a:t>
            </a:r>
            <a:r>
              <a:rPr lang="en-US" altLang="zh-CN" sz="2800" dirty="0">
                <a:solidFill>
                  <a:srgbClr val="FFFF00"/>
                </a:solidFill>
              </a:rPr>
              <a:t>), patience (</a:t>
            </a:r>
            <a:r>
              <a:rPr lang="en-US" altLang="zh-CN" sz="2800" dirty="0" err="1">
                <a:solidFill>
                  <a:srgbClr val="FFFF00"/>
                </a:solidFill>
              </a:rPr>
              <a:t>kshanti</a:t>
            </a:r>
            <a:r>
              <a:rPr lang="en-US" altLang="zh-CN" sz="2800" dirty="0">
                <a:solidFill>
                  <a:srgbClr val="FFFF00"/>
                </a:solidFill>
              </a:rPr>
              <a:t>), effort (</a:t>
            </a:r>
            <a:r>
              <a:rPr lang="en-US" altLang="zh-CN" sz="2800" dirty="0" err="1">
                <a:solidFill>
                  <a:srgbClr val="FFFF00"/>
                </a:solidFill>
              </a:rPr>
              <a:t>virya</a:t>
            </a:r>
            <a:r>
              <a:rPr lang="en-US" altLang="zh-CN" sz="2800" dirty="0">
                <a:solidFill>
                  <a:srgbClr val="FFFF00"/>
                </a:solidFill>
              </a:rPr>
              <a:t>), meditation (samadhi), and wisdom (</a:t>
            </a:r>
            <a:r>
              <a:rPr lang="en-US" altLang="zh-CN" sz="2800" dirty="0" err="1">
                <a:solidFill>
                  <a:srgbClr val="FFFF00"/>
                </a:solidFill>
              </a:rPr>
              <a:t>prajna</a:t>
            </a:r>
            <a:r>
              <a:rPr lang="en-US" altLang="zh-CN" sz="2800" dirty="0">
                <a:solidFill>
                  <a:srgbClr val="FFFF00"/>
                </a:solidFill>
              </a:rPr>
              <a:t>) . A number of texts in the Prajnaparamita group expound on each of these perfections in detail. The </a:t>
            </a:r>
            <a:r>
              <a:rPr lang="en-US" altLang="zh-CN" sz="2800" i="1" dirty="0">
                <a:solidFill>
                  <a:srgbClr val="FFFF00"/>
                </a:solidFill>
              </a:rPr>
              <a:t>Diamond Sutra</a:t>
            </a:r>
            <a:r>
              <a:rPr lang="en-US" altLang="zh-CN" sz="2800" dirty="0">
                <a:solidFill>
                  <a:srgbClr val="FFFF00"/>
                </a:solidFill>
              </a:rPr>
              <a:t> uses the perfection of generosity to encapsulate all the other perfections. </a:t>
            </a:r>
          </a:p>
        </p:txBody>
      </p:sp>
      <p:sp>
        <p:nvSpPr>
          <p:cNvPr id="2" name="矩形: 按鈕形 1">
            <a:extLst>
              <a:ext uri="{FF2B5EF4-FFF2-40B4-BE49-F238E27FC236}">
                <a16:creationId xmlns:a16="http://schemas.microsoft.com/office/drawing/2014/main" id="{203EDD09-142A-A40A-AF2B-C343446B9381}"/>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27892245"/>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F7429FD-4F4A-42A3-A06A-B72C04969ED1}"/>
              </a:ext>
            </a:extLst>
          </p:cNvPr>
          <p:cNvSpPr txBox="1"/>
          <p:nvPr/>
        </p:nvSpPr>
        <p:spPr>
          <a:xfrm>
            <a:off x="1105875" y="861516"/>
            <a:ext cx="9793088" cy="117455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CN" sz="2800" b="1" dirty="0">
                <a:solidFill>
                  <a:schemeClr val="bg1"/>
                </a:solidFill>
              </a:rPr>
              <a:t>“When bodhisattvas </a:t>
            </a:r>
            <a:r>
              <a:rPr lang="en-US" altLang="zh-CN" sz="2800" b="1" dirty="0" err="1">
                <a:solidFill>
                  <a:schemeClr val="bg1"/>
                </a:solidFill>
              </a:rPr>
              <a:t>practise</a:t>
            </a:r>
            <a:r>
              <a:rPr lang="en-US" altLang="zh-CN" sz="2800" b="1" dirty="0">
                <a:solidFill>
                  <a:schemeClr val="bg1"/>
                </a:solidFill>
              </a:rPr>
              <a:t> charity, they should not abide [in the notion that they are </a:t>
            </a:r>
            <a:r>
              <a:rPr lang="en-US" altLang="zh-CN" sz="2800" b="1" dirty="0" err="1">
                <a:solidFill>
                  <a:schemeClr val="bg1"/>
                </a:solidFill>
              </a:rPr>
              <a:t>practising</a:t>
            </a:r>
            <a:r>
              <a:rPr lang="en-US" altLang="zh-CN" sz="2800" b="1" dirty="0">
                <a:solidFill>
                  <a:schemeClr val="bg1"/>
                </a:solidFill>
              </a:rPr>
              <a:t> charity].”</a:t>
            </a:r>
            <a:endParaRPr lang="en-US" altLang="zh-CN" sz="2800" dirty="0">
              <a:solidFill>
                <a:srgbClr val="FFFF00"/>
              </a:solidFill>
            </a:endParaRPr>
          </a:p>
        </p:txBody>
      </p:sp>
      <p:sp>
        <p:nvSpPr>
          <p:cNvPr id="3" name="文字方塊 2">
            <a:extLst>
              <a:ext uri="{FF2B5EF4-FFF2-40B4-BE49-F238E27FC236}">
                <a16:creationId xmlns:a16="http://schemas.microsoft.com/office/drawing/2014/main" id="{9A4CB639-5884-DC79-F822-D613698129B5}"/>
              </a:ext>
            </a:extLst>
          </p:cNvPr>
          <p:cNvSpPr txBox="1"/>
          <p:nvPr/>
        </p:nvSpPr>
        <p:spPr>
          <a:xfrm>
            <a:off x="1197868" y="2445692"/>
            <a:ext cx="9793088" cy="343158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800"/>
              </a:spcBef>
            </a:pPr>
            <a:r>
              <a:rPr lang="en-US" altLang="zh-CN" sz="2800" dirty="0">
                <a:solidFill>
                  <a:srgbClr val="FFFF00"/>
                </a:solidFill>
              </a:rPr>
              <a:t>“Sign” or “mark” (Pali: </a:t>
            </a:r>
            <a:r>
              <a:rPr lang="en-US" altLang="zh-CN" sz="2800" dirty="0" err="1">
                <a:solidFill>
                  <a:srgbClr val="FFFF00"/>
                </a:solidFill>
              </a:rPr>
              <a:t>nimitta</a:t>
            </a:r>
            <a:r>
              <a:rPr lang="en-US" altLang="zh-CN" sz="2800" dirty="0">
                <a:solidFill>
                  <a:srgbClr val="FFFF00"/>
                </a:solidFill>
              </a:rPr>
              <a:t> ) is a technical term for the object of false perception. At times it is identified as a defilement. Of necessity, </a:t>
            </a:r>
            <a:r>
              <a:rPr lang="en-US" altLang="zh-CN" sz="2800" dirty="0" err="1">
                <a:solidFill>
                  <a:srgbClr val="FFFF00"/>
                </a:solidFill>
              </a:rPr>
              <a:t>nimitta</a:t>
            </a:r>
            <a:r>
              <a:rPr lang="en-US" altLang="zh-CN" sz="2800" dirty="0">
                <a:solidFill>
                  <a:srgbClr val="FFFF00"/>
                </a:solidFill>
              </a:rPr>
              <a:t> belongs to the realm of forms, not of </a:t>
            </a:r>
            <a:r>
              <a:rPr lang="en-US" altLang="zh-CN" sz="2800" dirty="0" err="1">
                <a:solidFill>
                  <a:srgbClr val="FFFF00"/>
                </a:solidFill>
              </a:rPr>
              <a:t>shunyata</a:t>
            </a:r>
            <a:r>
              <a:rPr lang="en-US" altLang="zh-CN" sz="2800" dirty="0">
                <a:solidFill>
                  <a:srgbClr val="FFFF00"/>
                </a:solidFill>
              </a:rPr>
              <a:t>. A person who entertains the notion of </a:t>
            </a:r>
            <a:r>
              <a:rPr lang="en-US" altLang="zh-CN" sz="2800" dirty="0" err="1">
                <a:solidFill>
                  <a:srgbClr val="FFFF00"/>
                </a:solidFill>
              </a:rPr>
              <a:t>nimitta</a:t>
            </a:r>
            <a:r>
              <a:rPr lang="en-US" altLang="zh-CN" sz="2800" dirty="0">
                <a:solidFill>
                  <a:srgbClr val="FFFF00"/>
                </a:solidFill>
              </a:rPr>
              <a:t> is someone who misperceives the nature of reality and imagines that indicators point to actually existing things, devoid of all distinctions. </a:t>
            </a:r>
          </a:p>
        </p:txBody>
      </p:sp>
    </p:spTree>
    <p:extLst>
      <p:ext uri="{BB962C8B-B14F-4D97-AF65-F5344CB8AC3E}">
        <p14:creationId xmlns:p14="http://schemas.microsoft.com/office/powerpoint/2010/main" val="2365243032"/>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48C02AB-9E0C-4556-BDC3-8E78556BFE5E}"/>
              </a:ext>
            </a:extLst>
          </p:cNvPr>
          <p:cNvSpPr txBox="1"/>
          <p:nvPr/>
        </p:nvSpPr>
        <p:spPr>
          <a:xfrm>
            <a:off x="1197868" y="1700808"/>
            <a:ext cx="9793088" cy="325717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The opposite of such misperception is true perception in which phenomena are seen to be empty and not existing in their own right. Linguistically, the opposite of </a:t>
            </a:r>
            <a:r>
              <a:rPr lang="en-US" altLang="zh-CN" sz="2800" dirty="0" err="1">
                <a:solidFill>
                  <a:srgbClr val="FFFF00"/>
                </a:solidFill>
              </a:rPr>
              <a:t>nimitta</a:t>
            </a:r>
            <a:r>
              <a:rPr lang="en-US" altLang="zh-CN" sz="2800" dirty="0">
                <a:solidFill>
                  <a:srgbClr val="FFFF00"/>
                </a:solidFill>
              </a:rPr>
              <a:t> is </a:t>
            </a:r>
            <a:r>
              <a:rPr lang="en-US" altLang="zh-CN" sz="2800" dirty="0" err="1">
                <a:solidFill>
                  <a:srgbClr val="FFFF00"/>
                </a:solidFill>
              </a:rPr>
              <a:t>animitta</a:t>
            </a:r>
            <a:r>
              <a:rPr lang="en-US" altLang="zh-CN" sz="2800" dirty="0">
                <a:solidFill>
                  <a:srgbClr val="FFFF00"/>
                </a:solidFill>
              </a:rPr>
              <a:t> —“</a:t>
            </a:r>
            <a:r>
              <a:rPr lang="en-US" altLang="zh-CN" sz="2800" dirty="0" err="1">
                <a:solidFill>
                  <a:srgbClr val="FFFF00"/>
                </a:solidFill>
              </a:rPr>
              <a:t>signless</a:t>
            </a:r>
            <a:r>
              <a:rPr lang="en-US" altLang="zh-CN" sz="2800" dirty="0">
                <a:solidFill>
                  <a:srgbClr val="FFFF00"/>
                </a:solidFill>
              </a:rPr>
              <a:t>” or absence of characteristics in all dharmas. It stands for the absolute, which is devoid of all distinctions. </a:t>
            </a:r>
          </a:p>
        </p:txBody>
      </p:sp>
      <p:sp>
        <p:nvSpPr>
          <p:cNvPr id="2" name="矩形: 按鈕形 1">
            <a:extLst>
              <a:ext uri="{FF2B5EF4-FFF2-40B4-BE49-F238E27FC236}">
                <a16:creationId xmlns:a16="http://schemas.microsoft.com/office/drawing/2014/main" id="{20CE6BF4-B64F-5ECC-60F1-396B11A9596C}"/>
              </a:ext>
            </a:extLst>
          </p:cNvPr>
          <p:cNvSpPr/>
          <p:nvPr/>
        </p:nvSpPr>
        <p:spPr>
          <a:xfrm>
            <a:off x="117748" y="152222"/>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631148200"/>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E04BA97-0E37-420F-8115-31DA32B4345B}"/>
              </a:ext>
            </a:extLst>
          </p:cNvPr>
          <p:cNvSpPr txBox="1"/>
          <p:nvPr/>
        </p:nvSpPr>
        <p:spPr>
          <a:xfrm>
            <a:off x="837828" y="1052736"/>
            <a:ext cx="10297144" cy="5348772"/>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600"/>
              </a:lnSpc>
            </a:pPr>
            <a:r>
              <a:rPr lang="en-US" altLang="zh-CN" sz="2800" dirty="0">
                <a:solidFill>
                  <a:srgbClr val="FFFF00"/>
                </a:solidFill>
              </a:rPr>
              <a:t>When generosity is </a:t>
            </a:r>
            <a:r>
              <a:rPr lang="en-US" altLang="zh-CN" sz="2800" dirty="0" err="1">
                <a:solidFill>
                  <a:srgbClr val="FFFF00"/>
                </a:solidFill>
              </a:rPr>
              <a:t>practised</a:t>
            </a:r>
            <a:r>
              <a:rPr lang="en-US" altLang="zh-CN" sz="2800" dirty="0">
                <a:solidFill>
                  <a:srgbClr val="FFFF00"/>
                </a:solidFill>
              </a:rPr>
              <a:t> through this true perception, there is no investment in the outcome of the giving. The bodhisattva here is enjoined to forget about him- or herself and about the rewards that may accrue as a result of meritorious deeds. This is the mind of giving everything over to others without any thought of giver or receiver. The practice of the perfection of giving thus offers a new way to transform and transcend the basic notion of duality—myself versus others—that leads to separation of oneself from others and continues the notion of a separate self. </a:t>
            </a:r>
          </a:p>
        </p:txBody>
      </p:sp>
      <p:sp>
        <p:nvSpPr>
          <p:cNvPr id="2" name="矩形: 按鈕形 1">
            <a:extLst>
              <a:ext uri="{FF2B5EF4-FFF2-40B4-BE49-F238E27FC236}">
                <a16:creationId xmlns:a16="http://schemas.microsoft.com/office/drawing/2014/main" id="{32815327-9886-B7B3-119E-19BB162434A6}"/>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049404734"/>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1A47076-CE30-C64A-21B1-51751DD5C6D3}"/>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5" name="左大括弧 4">
            <a:extLst>
              <a:ext uri="{FF2B5EF4-FFF2-40B4-BE49-F238E27FC236}">
                <a16:creationId xmlns:a16="http://schemas.microsoft.com/office/drawing/2014/main" id="{4D04AE80-76EF-04AE-A38F-EF0C0E8D94AB}"/>
              </a:ext>
            </a:extLst>
          </p:cNvPr>
          <p:cNvSpPr/>
          <p:nvPr/>
        </p:nvSpPr>
        <p:spPr>
          <a:xfrm>
            <a:off x="2205979"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824FAF3C-B294-3B40-6BB3-D8F73845A903}"/>
              </a:ext>
            </a:extLst>
          </p:cNvPr>
          <p:cNvSpPr txBox="1"/>
          <p:nvPr/>
        </p:nvSpPr>
        <p:spPr>
          <a:xfrm>
            <a:off x="2523861"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9" name="文字方塊 8">
            <a:extLst>
              <a:ext uri="{FF2B5EF4-FFF2-40B4-BE49-F238E27FC236}">
                <a16:creationId xmlns:a16="http://schemas.microsoft.com/office/drawing/2014/main" id="{B206AC8F-0A35-C57A-886A-C27ACF1CB284}"/>
              </a:ext>
            </a:extLst>
          </p:cNvPr>
          <p:cNvSpPr txBox="1"/>
          <p:nvPr/>
        </p:nvSpPr>
        <p:spPr>
          <a:xfrm>
            <a:off x="2523861" y="3435285"/>
            <a:ext cx="2486602" cy="523220"/>
          </a:xfrm>
          <a:prstGeom prst="rect">
            <a:avLst/>
          </a:prstGeom>
          <a:noFill/>
          <a:ln>
            <a:noFill/>
          </a:ln>
        </p:spPr>
        <p:txBody>
          <a:bodyPr wrap="square" rtlCol="0">
            <a:spAutoFit/>
          </a:bodyPr>
          <a:lstStyle/>
          <a:p>
            <a:r>
              <a:rPr lang="en-US" altLang="zh-CN" sz="2800" dirty="0">
                <a:solidFill>
                  <a:srgbClr val="FFFF00"/>
                </a:solidFill>
              </a:rPr>
              <a:t>Generate faith</a:t>
            </a:r>
          </a:p>
        </p:txBody>
      </p:sp>
      <p:sp>
        <p:nvSpPr>
          <p:cNvPr id="10" name="文字方塊 9">
            <a:extLst>
              <a:ext uri="{FF2B5EF4-FFF2-40B4-BE49-F238E27FC236}">
                <a16:creationId xmlns:a16="http://schemas.microsoft.com/office/drawing/2014/main" id="{436F28D9-E950-E68E-13AE-E54660C0F2EA}"/>
              </a:ext>
            </a:extLst>
          </p:cNvPr>
          <p:cNvSpPr txBox="1"/>
          <p:nvPr/>
        </p:nvSpPr>
        <p:spPr>
          <a:xfrm>
            <a:off x="2559230"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11" name="左大括弧 10">
            <a:extLst>
              <a:ext uri="{FF2B5EF4-FFF2-40B4-BE49-F238E27FC236}">
                <a16:creationId xmlns:a16="http://schemas.microsoft.com/office/drawing/2014/main" id="{F77E4250-212A-AC57-26BB-2D3778FB204C}"/>
              </a:ext>
            </a:extLst>
          </p:cNvPr>
          <p:cNvSpPr/>
          <p:nvPr/>
        </p:nvSpPr>
        <p:spPr>
          <a:xfrm>
            <a:off x="4609283" y="404664"/>
            <a:ext cx="353250" cy="954107"/>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A56D4B82-0628-5C7F-E08C-13071BCF97AA}"/>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3" name="文字方塊 12">
            <a:extLst>
              <a:ext uri="{FF2B5EF4-FFF2-40B4-BE49-F238E27FC236}">
                <a16:creationId xmlns:a16="http://schemas.microsoft.com/office/drawing/2014/main" id="{30DCBBBC-1060-7FED-3B39-7C4AFAED6F3B}"/>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b="1" dirty="0">
                <a:solidFill>
                  <a:srgbClr val="FFFF00"/>
                </a:solidFill>
              </a:rPr>
              <a:t>Non-attachment in forms is right abiding</a:t>
            </a:r>
          </a:p>
        </p:txBody>
      </p:sp>
      <p:sp>
        <p:nvSpPr>
          <p:cNvPr id="14" name="矩形 13">
            <a:extLst>
              <a:ext uri="{FF2B5EF4-FFF2-40B4-BE49-F238E27FC236}">
                <a16:creationId xmlns:a16="http://schemas.microsoft.com/office/drawing/2014/main" id="{89BE86C2-9CF6-992A-A86D-322646E82885}"/>
              </a:ext>
            </a:extLst>
          </p:cNvPr>
          <p:cNvSpPr/>
          <p:nvPr/>
        </p:nvSpPr>
        <p:spPr>
          <a:xfrm>
            <a:off x="-205" y="1728393"/>
            <a:ext cx="12187249" cy="5129607"/>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F478B7B4-989D-F56C-5BAA-883B129840B9}"/>
              </a:ext>
            </a:extLst>
          </p:cNvPr>
          <p:cNvSpPr txBox="1"/>
          <p:nvPr/>
        </p:nvSpPr>
        <p:spPr>
          <a:xfrm>
            <a:off x="188763" y="1917995"/>
            <a:ext cx="11809312" cy="5188472"/>
          </a:xfrm>
          <a:prstGeom prst="rect">
            <a:avLst/>
          </a:prstGeom>
          <a:noFill/>
          <a:ln>
            <a:noFill/>
          </a:ln>
        </p:spPr>
        <p:txBody>
          <a:bodyPr wrap="square" rtlCol="0">
            <a:spAutoFit/>
          </a:bodyPr>
          <a:lstStyle/>
          <a:p>
            <a:pPr>
              <a:lnSpc>
                <a:spcPts val="4000"/>
              </a:lnSpc>
            </a:pPr>
            <a:r>
              <a:rPr lang="en-US" altLang="zh-CN" sz="2800" b="1" dirty="0" err="1">
                <a:solidFill>
                  <a:schemeClr val="bg1"/>
                </a:solidFill>
              </a:rPr>
              <a:t>Subhūti</a:t>
            </a:r>
            <a:r>
              <a:rPr lang="en-US" altLang="zh-CN" sz="2800" b="1" dirty="0">
                <a:solidFill>
                  <a:schemeClr val="bg1"/>
                </a:solidFill>
              </a:rPr>
              <a:t>, what do you think? The space in the easterly direction is incalculable, is it not?”</a:t>
            </a:r>
          </a:p>
          <a:p>
            <a:pPr>
              <a:lnSpc>
                <a:spcPts val="4000"/>
              </a:lnSpc>
            </a:pPr>
            <a:r>
              <a:rPr lang="en-US" altLang="zh-CN" sz="2800" b="1" dirty="0">
                <a:solidFill>
                  <a:schemeClr val="bg1"/>
                </a:solidFill>
              </a:rPr>
              <a:t>“You are right, World-honored One, it is not calculable.”</a:t>
            </a:r>
          </a:p>
          <a:p>
            <a:pPr>
              <a:lnSpc>
                <a:spcPts val="4000"/>
              </a:lnSpc>
            </a:pPr>
            <a:r>
              <a:rPr lang="en-US" altLang="zh-CN" sz="2800" b="1" dirty="0">
                <a:solidFill>
                  <a:schemeClr val="bg1"/>
                </a:solidFill>
              </a:rPr>
              <a:t>“</a:t>
            </a:r>
            <a:r>
              <a:rPr lang="en-US" altLang="zh-CN" sz="2800" b="1" dirty="0" err="1">
                <a:solidFill>
                  <a:schemeClr val="bg1"/>
                </a:solidFill>
              </a:rPr>
              <a:t>Subhūti</a:t>
            </a:r>
            <a:r>
              <a:rPr lang="en-US" altLang="zh-CN" sz="2800" b="1" dirty="0">
                <a:solidFill>
                  <a:schemeClr val="bg1"/>
                </a:solidFill>
              </a:rPr>
              <a:t>, is all of the space in the four cardinal directions, the four intermediate directions, the zenith, and the nadir calculable?”</a:t>
            </a:r>
          </a:p>
          <a:p>
            <a:pPr>
              <a:lnSpc>
                <a:spcPts val="4000"/>
              </a:lnSpc>
            </a:pPr>
            <a:r>
              <a:rPr lang="en-US" altLang="zh-CN" sz="2800" b="1" dirty="0">
                <a:solidFill>
                  <a:schemeClr val="bg1"/>
                </a:solidFill>
              </a:rPr>
              <a:t>“It is incalculable, World-honored One.”</a:t>
            </a:r>
          </a:p>
          <a:p>
            <a:pPr>
              <a:lnSpc>
                <a:spcPts val="4000"/>
              </a:lnSpc>
            </a:pPr>
            <a:r>
              <a:rPr lang="en-US" altLang="zh-CN" sz="2800" b="1" dirty="0">
                <a:solidFill>
                  <a:schemeClr val="bg1"/>
                </a:solidFill>
              </a:rPr>
              <a:t>“</a:t>
            </a:r>
            <a:r>
              <a:rPr lang="en-US" altLang="zh-CN" sz="2800" b="1" dirty="0" err="1">
                <a:solidFill>
                  <a:schemeClr val="bg1"/>
                </a:solidFill>
              </a:rPr>
              <a:t>Subhūti</a:t>
            </a:r>
            <a:r>
              <a:rPr lang="en-US" altLang="zh-CN" sz="2800" b="1" dirty="0">
                <a:solidFill>
                  <a:schemeClr val="bg1"/>
                </a:solidFill>
              </a:rPr>
              <a:t>, the merits attained by bodhisattvas who </a:t>
            </a:r>
            <a:r>
              <a:rPr lang="en-US" altLang="zh-CN" sz="2800" b="1" dirty="0" err="1">
                <a:solidFill>
                  <a:schemeClr val="bg1"/>
                </a:solidFill>
              </a:rPr>
              <a:t>practise</a:t>
            </a:r>
            <a:r>
              <a:rPr lang="en-US" altLang="zh-CN" sz="2800" b="1" dirty="0">
                <a:solidFill>
                  <a:schemeClr val="bg1"/>
                </a:solidFill>
              </a:rPr>
              <a:t> charity without abiding in its signs are also incalculable like this. </a:t>
            </a:r>
            <a:r>
              <a:rPr lang="en-US" altLang="zh-CN" sz="2800" b="1" dirty="0" err="1">
                <a:solidFill>
                  <a:schemeClr val="bg1"/>
                </a:solidFill>
              </a:rPr>
              <a:t>Subhūti</a:t>
            </a:r>
            <a:r>
              <a:rPr lang="en-US" altLang="zh-CN" sz="2800" b="1" dirty="0">
                <a:solidFill>
                  <a:schemeClr val="bg1"/>
                </a:solidFill>
              </a:rPr>
              <a:t>, the bodhisattvas need only focus themselves on this teaching.”</a:t>
            </a:r>
          </a:p>
          <a:p>
            <a:pPr>
              <a:lnSpc>
                <a:spcPts val="4000"/>
              </a:lnSpc>
            </a:pPr>
            <a:endParaRPr lang="en-US" altLang="zh-CN" sz="2800" b="1" dirty="0">
              <a:solidFill>
                <a:schemeClr val="bg1"/>
              </a:solidFill>
            </a:endParaRPr>
          </a:p>
        </p:txBody>
      </p:sp>
    </p:spTree>
    <p:extLst>
      <p:ext uri="{BB962C8B-B14F-4D97-AF65-F5344CB8AC3E}">
        <p14:creationId xmlns:p14="http://schemas.microsoft.com/office/powerpoint/2010/main" val="3055811163"/>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567C16D-842C-4903-BF62-E793AF0E97FB}"/>
              </a:ext>
            </a:extLst>
          </p:cNvPr>
          <p:cNvSpPr txBox="1"/>
          <p:nvPr/>
        </p:nvSpPr>
        <p:spPr>
          <a:xfrm>
            <a:off x="837828" y="923515"/>
            <a:ext cx="10297144" cy="543854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en-US" altLang="zh-CN" sz="2800" dirty="0">
                <a:solidFill>
                  <a:srgbClr val="FFFF00"/>
                </a:solidFill>
              </a:rPr>
              <a:t>It is beyond measure like space: The bodhisattva’s selfless, altruistic practice of generosity (and the other perfections) is compared to space because it is all-pervading, vast, and without measure. However, it must not be assumed that the practice of generosity is an absolutist goal, or that it can override the prajnaparamita, the wisdom of </a:t>
            </a:r>
            <a:r>
              <a:rPr lang="en-US" altLang="zh-CN" sz="2800" dirty="0" err="1">
                <a:solidFill>
                  <a:srgbClr val="FFFF00"/>
                </a:solidFill>
              </a:rPr>
              <a:t>shunyata</a:t>
            </a:r>
            <a:r>
              <a:rPr lang="en-US" altLang="zh-CN" sz="2800" dirty="0">
                <a:solidFill>
                  <a:srgbClr val="FFFF00"/>
                </a:solidFill>
              </a:rPr>
              <a:t>. What it means, in effect, is that the practice of each of the perfections should be undertaken as an open-ended, process-oriented engagement, making each of the perfections a “mean,” a tool for an altruistic and undeluded life, enabling one eventually to complete the bodhisattva path and attain </a:t>
            </a:r>
            <a:r>
              <a:rPr lang="en-US" altLang="zh-CN" sz="2800" dirty="0" err="1">
                <a:solidFill>
                  <a:srgbClr val="FFFF00"/>
                </a:solidFill>
              </a:rPr>
              <a:t>buddhahood</a:t>
            </a:r>
            <a:r>
              <a:rPr lang="en-US" altLang="zh-CN" sz="2800" dirty="0">
                <a:solidFill>
                  <a:srgbClr val="FFFF00"/>
                </a:solidFill>
              </a:rPr>
              <a:t>. </a:t>
            </a:r>
          </a:p>
        </p:txBody>
      </p:sp>
      <p:sp>
        <p:nvSpPr>
          <p:cNvPr id="2" name="矩形: 按鈕形 1">
            <a:extLst>
              <a:ext uri="{FF2B5EF4-FFF2-40B4-BE49-F238E27FC236}">
                <a16:creationId xmlns:a16="http://schemas.microsoft.com/office/drawing/2014/main" id="{B1E6D5CC-E9E7-A076-184A-37F54817841A}"/>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94046787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BC87147-A05B-1F7B-F313-6CE25F8258B2}"/>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5" name="左大括弧 4">
            <a:extLst>
              <a:ext uri="{FF2B5EF4-FFF2-40B4-BE49-F238E27FC236}">
                <a16:creationId xmlns:a16="http://schemas.microsoft.com/office/drawing/2014/main" id="{F31391E4-EA40-F7E4-C1B4-53978968305C}"/>
              </a:ext>
            </a:extLst>
          </p:cNvPr>
          <p:cNvSpPr/>
          <p:nvPr/>
        </p:nvSpPr>
        <p:spPr>
          <a:xfrm>
            <a:off x="2205979"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D524BE29-9013-069C-4919-B6CCEF5F7196}"/>
              </a:ext>
            </a:extLst>
          </p:cNvPr>
          <p:cNvSpPr txBox="1"/>
          <p:nvPr/>
        </p:nvSpPr>
        <p:spPr>
          <a:xfrm>
            <a:off x="2523861"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7" name="文字方塊 6">
            <a:extLst>
              <a:ext uri="{FF2B5EF4-FFF2-40B4-BE49-F238E27FC236}">
                <a16:creationId xmlns:a16="http://schemas.microsoft.com/office/drawing/2014/main" id="{78083AB6-81FD-BC88-8A76-EA154AFC3D7D}"/>
              </a:ext>
            </a:extLst>
          </p:cNvPr>
          <p:cNvSpPr txBox="1"/>
          <p:nvPr/>
        </p:nvSpPr>
        <p:spPr>
          <a:xfrm>
            <a:off x="2523861" y="3435285"/>
            <a:ext cx="2486602" cy="523220"/>
          </a:xfrm>
          <a:prstGeom prst="rect">
            <a:avLst/>
          </a:prstGeom>
          <a:noFill/>
          <a:ln>
            <a:noFill/>
          </a:ln>
        </p:spPr>
        <p:txBody>
          <a:bodyPr wrap="square" rtlCol="0">
            <a:spAutoFit/>
          </a:bodyPr>
          <a:lstStyle/>
          <a:p>
            <a:r>
              <a:rPr lang="en-US" altLang="zh-CN" sz="2800" dirty="0">
                <a:solidFill>
                  <a:srgbClr val="FFFF00"/>
                </a:solidFill>
              </a:rPr>
              <a:t>Generate faith</a:t>
            </a:r>
          </a:p>
        </p:txBody>
      </p:sp>
      <p:sp>
        <p:nvSpPr>
          <p:cNvPr id="8" name="文字方塊 7">
            <a:extLst>
              <a:ext uri="{FF2B5EF4-FFF2-40B4-BE49-F238E27FC236}">
                <a16:creationId xmlns:a16="http://schemas.microsoft.com/office/drawing/2014/main" id="{40ABFE4B-3D61-6B39-12E1-43A820845796}"/>
              </a:ext>
            </a:extLst>
          </p:cNvPr>
          <p:cNvSpPr txBox="1"/>
          <p:nvPr/>
        </p:nvSpPr>
        <p:spPr>
          <a:xfrm>
            <a:off x="2559230"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9" name="左大括弧 8">
            <a:extLst>
              <a:ext uri="{FF2B5EF4-FFF2-40B4-BE49-F238E27FC236}">
                <a16:creationId xmlns:a16="http://schemas.microsoft.com/office/drawing/2014/main" id="{22C1A715-0894-2E8F-AD93-896811C4F1DE}"/>
              </a:ext>
            </a:extLst>
          </p:cNvPr>
          <p:cNvSpPr/>
          <p:nvPr/>
        </p:nvSpPr>
        <p:spPr>
          <a:xfrm>
            <a:off x="4609283" y="404664"/>
            <a:ext cx="353250" cy="954107"/>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356FFA92-361B-88E4-A14D-CB39DD597385}"/>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1" name="文字方塊 10">
            <a:extLst>
              <a:ext uri="{FF2B5EF4-FFF2-40B4-BE49-F238E27FC236}">
                <a16:creationId xmlns:a16="http://schemas.microsoft.com/office/drawing/2014/main" id="{9C2993F8-D425-A724-49C8-35C022E482EA}"/>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b="1" dirty="0">
                <a:solidFill>
                  <a:srgbClr val="FFFF00"/>
                </a:solidFill>
              </a:rPr>
              <a:t>Non-attachment in forms is right abiding</a:t>
            </a:r>
          </a:p>
        </p:txBody>
      </p:sp>
      <p:sp>
        <p:nvSpPr>
          <p:cNvPr id="12" name="矩形 11">
            <a:extLst>
              <a:ext uri="{FF2B5EF4-FFF2-40B4-BE49-F238E27FC236}">
                <a16:creationId xmlns:a16="http://schemas.microsoft.com/office/drawing/2014/main" id="{8ADB21EF-1773-271C-CC68-F2DD60D4E902}"/>
              </a:ext>
            </a:extLst>
          </p:cNvPr>
          <p:cNvSpPr/>
          <p:nvPr/>
        </p:nvSpPr>
        <p:spPr>
          <a:xfrm>
            <a:off x="-205" y="1943258"/>
            <a:ext cx="12187249" cy="4300172"/>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文字方塊 12">
            <a:extLst>
              <a:ext uri="{FF2B5EF4-FFF2-40B4-BE49-F238E27FC236}">
                <a16:creationId xmlns:a16="http://schemas.microsoft.com/office/drawing/2014/main" id="{09AE379E-13D3-C4D2-CCCB-91740BD13ECB}"/>
              </a:ext>
            </a:extLst>
          </p:cNvPr>
          <p:cNvSpPr txBox="1"/>
          <p:nvPr/>
        </p:nvSpPr>
        <p:spPr>
          <a:xfrm>
            <a:off x="366721" y="2147252"/>
            <a:ext cx="11809312" cy="3649589"/>
          </a:xfrm>
          <a:prstGeom prst="rect">
            <a:avLst/>
          </a:prstGeom>
          <a:noFill/>
          <a:ln>
            <a:noFill/>
          </a:ln>
        </p:spPr>
        <p:txBody>
          <a:bodyPr wrap="square" rtlCol="0">
            <a:spAutoFit/>
          </a:bodyPr>
          <a:lstStyle/>
          <a:p>
            <a:pPr>
              <a:lnSpc>
                <a:spcPts val="4000"/>
              </a:lnSpc>
            </a:pPr>
            <a:r>
              <a:rPr lang="en-US" altLang="zh-CN" sz="2800" b="1" dirty="0">
                <a:solidFill>
                  <a:schemeClr val="bg1"/>
                </a:solidFill>
              </a:rPr>
              <a:t>“</a:t>
            </a:r>
            <a:r>
              <a:rPr lang="en-US" altLang="zh-CN" sz="2800" b="1" dirty="0" err="1">
                <a:solidFill>
                  <a:schemeClr val="bg1"/>
                </a:solidFill>
              </a:rPr>
              <a:t>Subhūti</a:t>
            </a:r>
            <a:r>
              <a:rPr lang="en-US" altLang="zh-CN" sz="2800" b="1" dirty="0">
                <a:solidFill>
                  <a:schemeClr val="bg1"/>
                </a:solidFill>
              </a:rPr>
              <a:t>, what do you say? Can one discern the Tathāgata by means of his bodily characteristics?”</a:t>
            </a:r>
          </a:p>
          <a:p>
            <a:pPr>
              <a:lnSpc>
                <a:spcPts val="4000"/>
              </a:lnSpc>
            </a:pPr>
            <a:r>
              <a:rPr lang="en-US" altLang="zh-CN" sz="2800" b="1" dirty="0">
                <a:solidFill>
                  <a:schemeClr val="bg1"/>
                </a:solidFill>
              </a:rPr>
              <a:t>“No, World-honored One. One cannot see the Tathāgata by means of bodily characteristics. Why not? The bodily characteristics taught by the Tathāgata are actually not bodily characteristics.” The Buddha said to </a:t>
            </a:r>
            <a:r>
              <a:rPr lang="en-US" altLang="zh-CN" sz="2800" b="1" dirty="0" err="1">
                <a:solidFill>
                  <a:schemeClr val="bg1"/>
                </a:solidFill>
              </a:rPr>
              <a:t>Subhūti</a:t>
            </a:r>
            <a:r>
              <a:rPr lang="en-US" altLang="zh-CN" sz="2800" b="1" dirty="0">
                <a:solidFill>
                  <a:schemeClr val="bg1"/>
                </a:solidFill>
              </a:rPr>
              <a:t>: “All things that have characteristics are false and eph</a:t>
            </a:r>
            <a:r>
              <a:rPr lang="en-US" altLang="zh-CN" sz="2800" b="1" u="sng" dirty="0">
                <a:solidFill>
                  <a:schemeClr val="bg1"/>
                </a:solidFill>
              </a:rPr>
              <a:t>e</a:t>
            </a:r>
            <a:r>
              <a:rPr lang="en-US" altLang="zh-CN" sz="2800" b="1" dirty="0">
                <a:solidFill>
                  <a:schemeClr val="bg1"/>
                </a:solidFill>
              </a:rPr>
              <a:t>meral. If you see all characteristics to be non-characteristics, then you see the Tathāgata.”</a:t>
            </a:r>
          </a:p>
        </p:txBody>
      </p:sp>
    </p:spTree>
    <p:extLst>
      <p:ext uri="{BB962C8B-B14F-4D97-AF65-F5344CB8AC3E}">
        <p14:creationId xmlns:p14="http://schemas.microsoft.com/office/powerpoint/2010/main" val="1799189204"/>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D281FF0-9708-4CC6-AB41-F25F3E62D3EF}"/>
              </a:ext>
            </a:extLst>
          </p:cNvPr>
          <p:cNvSpPr txBox="1"/>
          <p:nvPr/>
        </p:nvSpPr>
        <p:spPr>
          <a:xfrm>
            <a:off x="837828" y="1556792"/>
            <a:ext cx="10729192" cy="399583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CN" sz="2800" dirty="0">
                <a:solidFill>
                  <a:srgbClr val="FFFF00"/>
                </a:solidFill>
              </a:rPr>
              <a:t>This section continues the discussion on the “possession” of signs or marks (by a form). In Mahayana Buddhism, as in earlier Buddhism, the final stage of attaining </a:t>
            </a:r>
            <a:r>
              <a:rPr lang="en-US" altLang="zh-CN" sz="2800" dirty="0" err="1">
                <a:solidFill>
                  <a:srgbClr val="FFFF00"/>
                </a:solidFill>
              </a:rPr>
              <a:t>buddhahood</a:t>
            </a:r>
            <a:r>
              <a:rPr lang="en-US" altLang="zh-CN" sz="2800" dirty="0">
                <a:solidFill>
                  <a:srgbClr val="FFFF00"/>
                </a:solidFill>
              </a:rPr>
              <a:t> is equated with the acquisition of the thirty-two bodily marks and the ten powers of the </a:t>
            </a:r>
            <a:r>
              <a:rPr lang="en-US" altLang="zh-CN" sz="2800" dirty="0" err="1">
                <a:solidFill>
                  <a:srgbClr val="FFFF00"/>
                </a:solidFill>
              </a:rPr>
              <a:t>anuttara</a:t>
            </a:r>
            <a:r>
              <a:rPr lang="en-US" altLang="zh-CN" sz="2800" dirty="0">
                <a:solidFill>
                  <a:srgbClr val="FFFF00"/>
                </a:solidFill>
              </a:rPr>
              <a:t> </a:t>
            </a:r>
            <a:r>
              <a:rPr lang="en-US" altLang="zh-CN" sz="2800" dirty="0" err="1">
                <a:solidFill>
                  <a:srgbClr val="FFFF00"/>
                </a:solidFill>
              </a:rPr>
              <a:t>samyaksambodhi</a:t>
            </a:r>
            <a:r>
              <a:rPr lang="en-US" altLang="zh-CN" sz="2800" dirty="0">
                <a:solidFill>
                  <a:srgbClr val="FFFF00"/>
                </a:solidFill>
              </a:rPr>
              <a:t>. Just as it is a mistake to look for “signs” in things, so it would be a mistake to look for the thirty-two bodily “signs” of the Buddha in order to </a:t>
            </a:r>
            <a:r>
              <a:rPr lang="en-US" altLang="zh-CN" sz="2800" dirty="0" err="1">
                <a:solidFill>
                  <a:srgbClr val="FFFF00"/>
                </a:solidFill>
              </a:rPr>
              <a:t>recognise</a:t>
            </a:r>
            <a:r>
              <a:rPr lang="en-US" altLang="zh-CN" sz="2800" dirty="0">
                <a:solidFill>
                  <a:srgbClr val="FFFF00"/>
                </a:solidFill>
              </a:rPr>
              <a:t> him.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3EE1F77D-052C-EA1D-432B-69CD62106DE6}"/>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6220444"/>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8A401B-E7E9-455B-8DF1-DE801AC8EF58}"/>
              </a:ext>
            </a:extLst>
          </p:cNvPr>
          <p:cNvSpPr txBox="1"/>
          <p:nvPr/>
        </p:nvSpPr>
        <p:spPr>
          <a:xfrm>
            <a:off x="837828" y="1412776"/>
            <a:ext cx="10729192" cy="454983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Traditionally, the cultivation of the path of the bodhisattva means that after a long period of striving through many lifetimes, the bodhisattva comes into “possession” of all the thirty-two bodily marks that indicate his or her </a:t>
            </a:r>
            <a:r>
              <a:rPr lang="en-US" altLang="zh-CN" sz="2800" dirty="0" err="1">
                <a:solidFill>
                  <a:srgbClr val="FFFF00"/>
                </a:solidFill>
              </a:rPr>
              <a:t>buddhahood</a:t>
            </a:r>
            <a:r>
              <a:rPr lang="en-US" altLang="zh-CN" sz="2800" dirty="0">
                <a:solidFill>
                  <a:srgbClr val="FFFF00"/>
                </a:solidFill>
              </a:rPr>
              <a:t>. The idea here is that these bodily marks are a result of countless altruistic meritorious deeds, but at the same time it would be a delusion to believe that the six perfections should be </a:t>
            </a:r>
            <a:r>
              <a:rPr lang="en-US" altLang="zh-CN" sz="2800" dirty="0" err="1">
                <a:solidFill>
                  <a:srgbClr val="FFFF00"/>
                </a:solidFill>
              </a:rPr>
              <a:t>practised</a:t>
            </a:r>
            <a:r>
              <a:rPr lang="en-US" altLang="zh-CN" sz="2800" dirty="0">
                <a:solidFill>
                  <a:srgbClr val="FFFF00"/>
                </a:solidFill>
              </a:rPr>
              <a:t> simply in order to attain them.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6B259F35-B1FE-FF99-8722-5945630F6C3D}"/>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82444478"/>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3B4050-A18D-4EAD-8D44-0BC5417D55BE}"/>
              </a:ext>
            </a:extLst>
          </p:cNvPr>
          <p:cNvSpPr txBox="1"/>
          <p:nvPr/>
        </p:nvSpPr>
        <p:spPr>
          <a:xfrm>
            <a:off x="1053852" y="1700808"/>
            <a:ext cx="10729192" cy="261084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If all forms are empty at their core, what, in an ultimate sense, would “possess” the thirty-two marks? The teaching of the sutra here is that even the form of the Tathagata is empty, transitory, illusory, not worth clinging to.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C64B25ED-C7A9-A2A7-386E-0E779B21A4EF}"/>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009998281"/>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8A401B-E7E9-455B-8DF1-DE801AC8EF58}"/>
              </a:ext>
            </a:extLst>
          </p:cNvPr>
          <p:cNvSpPr txBox="1"/>
          <p:nvPr/>
        </p:nvSpPr>
        <p:spPr>
          <a:xfrm>
            <a:off x="832114" y="1100556"/>
            <a:ext cx="10297144" cy="1318181"/>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b="1" dirty="0">
                <a:solidFill>
                  <a:srgbClr val="FFFF00"/>
                </a:solidFill>
              </a:rPr>
              <a:t>The bodily marks of the Buddha </a:t>
            </a:r>
            <a:r>
              <a:rPr lang="en-US" altLang="zh-CN" sz="2800" dirty="0">
                <a:solidFill>
                  <a:srgbClr val="FFFF00"/>
                </a:solidFill>
              </a:rPr>
              <a:t>(</a:t>
            </a:r>
            <a:r>
              <a:rPr lang="en-US" altLang="zh-CN" sz="2800" dirty="0" err="1">
                <a:solidFill>
                  <a:srgbClr val="FFFF00"/>
                </a:solidFill>
              </a:rPr>
              <a:t>mahāpuruṣa</a:t>
            </a:r>
            <a:r>
              <a:rPr lang="en-US" altLang="zh-CN" sz="2800" dirty="0">
                <a:solidFill>
                  <a:srgbClr val="FFFF00"/>
                </a:solidFill>
              </a:rPr>
              <a:t> </a:t>
            </a:r>
            <a:r>
              <a:rPr lang="en-US" altLang="zh-CN" sz="2800" dirty="0" err="1">
                <a:solidFill>
                  <a:srgbClr val="FFFF00"/>
                </a:solidFill>
              </a:rPr>
              <a:t>lakṣaṇa</a:t>
            </a:r>
            <a:r>
              <a:rPr lang="en-US" altLang="zh-CN" sz="2800" dirty="0">
                <a:solidFill>
                  <a:srgbClr val="FFFF00"/>
                </a:solidFill>
              </a:rPr>
              <a:t>); The 32 Signs of a Great Man)</a:t>
            </a:r>
          </a:p>
        </p:txBody>
      </p:sp>
      <p:sp>
        <p:nvSpPr>
          <p:cNvPr id="6" name="文字方塊 5">
            <a:extLst>
              <a:ext uri="{FF2B5EF4-FFF2-40B4-BE49-F238E27FC236}">
                <a16:creationId xmlns:a16="http://schemas.microsoft.com/office/drawing/2014/main" id="{6BB50CFF-0035-401A-994B-20E7BDCC8AB8}"/>
              </a:ext>
            </a:extLst>
          </p:cNvPr>
          <p:cNvSpPr txBox="1"/>
          <p:nvPr/>
        </p:nvSpPr>
        <p:spPr>
          <a:xfrm>
            <a:off x="832114" y="2852936"/>
            <a:ext cx="10297144" cy="2610843"/>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The Buddha is traditionally regarded as having the Thirty-two Characteristics of a Great Man (Skt. </a:t>
            </a:r>
            <a:r>
              <a:rPr lang="en-US" altLang="zh-CN" sz="2800" dirty="0" err="1">
                <a:solidFill>
                  <a:srgbClr val="FFFF00"/>
                </a:solidFill>
              </a:rPr>
              <a:t>mahāpuruṣa</a:t>
            </a:r>
            <a:r>
              <a:rPr lang="en-US" altLang="zh-CN" sz="2800" dirty="0">
                <a:solidFill>
                  <a:srgbClr val="FFFF00"/>
                </a:solidFill>
              </a:rPr>
              <a:t> </a:t>
            </a:r>
            <a:r>
              <a:rPr lang="en-US" altLang="zh-CN" sz="2800" dirty="0" err="1">
                <a:solidFill>
                  <a:srgbClr val="FFFF00"/>
                </a:solidFill>
              </a:rPr>
              <a:t>lakṣaṇa</a:t>
            </a:r>
            <a:r>
              <a:rPr lang="en-US" altLang="zh-CN" sz="2800" dirty="0">
                <a:solidFill>
                  <a:srgbClr val="FFFF00"/>
                </a:solidFill>
              </a:rPr>
              <a:t>). These 32 major characteristics are also supplemented by another 80 secondary characteristics (Pali: </a:t>
            </a:r>
            <a:r>
              <a:rPr lang="en-US" altLang="zh-CN" sz="2800" dirty="0" err="1">
                <a:solidFill>
                  <a:srgbClr val="FFFF00"/>
                </a:solidFill>
              </a:rPr>
              <a:t>Anubyanjana</a:t>
            </a:r>
            <a:r>
              <a:rPr lang="en-US" altLang="zh-CN" sz="2800" dirty="0">
                <a:solidFill>
                  <a:srgbClr val="FFFF00"/>
                </a:solidFill>
              </a:rPr>
              <a:t>).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75A682FB-6069-8527-007D-99BED71FEED5}"/>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7021858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49731B2-B517-4853-91E6-EC55183CDD18}"/>
              </a:ext>
            </a:extLst>
          </p:cNvPr>
          <p:cNvSpPr txBox="1"/>
          <p:nvPr/>
        </p:nvSpPr>
        <p:spPr>
          <a:xfrm>
            <a:off x="405780" y="28600"/>
            <a:ext cx="6126394" cy="671851"/>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b="1" dirty="0">
                <a:solidFill>
                  <a:srgbClr val="FFFF00"/>
                </a:solidFill>
              </a:rPr>
              <a:t>The 32 Signs of a Great Man are:</a:t>
            </a:r>
            <a:endParaRPr lang="en-US" altLang="zh-CN" sz="2800" dirty="0">
              <a:solidFill>
                <a:srgbClr val="FFFF00"/>
              </a:solidFill>
            </a:endParaRPr>
          </a:p>
        </p:txBody>
      </p:sp>
      <p:sp>
        <p:nvSpPr>
          <p:cNvPr id="6" name="文字方塊 5">
            <a:extLst>
              <a:ext uri="{FF2B5EF4-FFF2-40B4-BE49-F238E27FC236}">
                <a16:creationId xmlns:a16="http://schemas.microsoft.com/office/drawing/2014/main" id="{5CCEA2A0-CA7D-4BF0-AB10-88C9EBC3D0D8}"/>
              </a:ext>
            </a:extLst>
          </p:cNvPr>
          <p:cNvSpPr txBox="1"/>
          <p:nvPr/>
        </p:nvSpPr>
        <p:spPr>
          <a:xfrm>
            <a:off x="196587" y="908720"/>
            <a:ext cx="6126394" cy="5262979"/>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dirty="0">
                <a:solidFill>
                  <a:srgbClr val="FFFF00"/>
                </a:solidFill>
              </a:rPr>
              <a:t>1. Level feet</a:t>
            </a:r>
          </a:p>
          <a:p>
            <a:r>
              <a:rPr lang="en-US" altLang="zh-CN" sz="2800" dirty="0">
                <a:solidFill>
                  <a:srgbClr val="FFFF00"/>
                </a:solidFill>
              </a:rPr>
              <a:t>2. Thousand-spoked wheel sign on feet</a:t>
            </a:r>
          </a:p>
          <a:p>
            <a:r>
              <a:rPr lang="en-US" altLang="zh-CN" sz="2800" dirty="0">
                <a:solidFill>
                  <a:srgbClr val="FFFF00"/>
                </a:solidFill>
              </a:rPr>
              <a:t>3. Long, slender fingers</a:t>
            </a:r>
          </a:p>
          <a:p>
            <a:r>
              <a:rPr lang="en-US" altLang="zh-CN" sz="2800" dirty="0">
                <a:solidFill>
                  <a:srgbClr val="FFFF00"/>
                </a:solidFill>
              </a:rPr>
              <a:t>4. Pliant hands and feet</a:t>
            </a:r>
          </a:p>
          <a:p>
            <a:r>
              <a:rPr lang="en-US" altLang="zh-CN" sz="2800" dirty="0">
                <a:solidFill>
                  <a:srgbClr val="FFFF00"/>
                </a:solidFill>
              </a:rPr>
              <a:t>5. Toes and fingers finely webbed</a:t>
            </a:r>
          </a:p>
          <a:p>
            <a:r>
              <a:rPr lang="en-US" altLang="zh-CN" sz="2800" dirty="0">
                <a:solidFill>
                  <a:srgbClr val="FFFF00"/>
                </a:solidFill>
              </a:rPr>
              <a:t>6. Full-sized heels</a:t>
            </a:r>
          </a:p>
          <a:p>
            <a:r>
              <a:rPr lang="en-US" altLang="zh-CN" sz="2800" dirty="0">
                <a:solidFill>
                  <a:srgbClr val="FFFF00"/>
                </a:solidFill>
              </a:rPr>
              <a:t>7. Arched insteps</a:t>
            </a:r>
          </a:p>
          <a:p>
            <a:r>
              <a:rPr lang="en-US" altLang="zh-CN" sz="2800" dirty="0">
                <a:solidFill>
                  <a:srgbClr val="FFFF00"/>
                </a:solidFill>
              </a:rPr>
              <a:t>8. Thighs like a royal stag</a:t>
            </a:r>
          </a:p>
          <a:p>
            <a:r>
              <a:rPr lang="en-US" altLang="zh-CN" sz="2800" dirty="0">
                <a:solidFill>
                  <a:srgbClr val="FFFF00"/>
                </a:solidFill>
              </a:rPr>
              <a:t>9. Hands reaching below the knees</a:t>
            </a:r>
          </a:p>
          <a:p>
            <a:r>
              <a:rPr lang="en-US" altLang="zh-CN" sz="2800" dirty="0">
                <a:solidFill>
                  <a:srgbClr val="FFFF00"/>
                </a:solidFill>
              </a:rPr>
              <a:t>10. Well-retracted male organ</a:t>
            </a:r>
          </a:p>
          <a:p>
            <a:r>
              <a:rPr lang="en-US" altLang="zh-CN" sz="2800" dirty="0">
                <a:solidFill>
                  <a:srgbClr val="FFFF00"/>
                </a:solidFill>
              </a:rPr>
              <a:t>11. Height and stretch of arms equal</a:t>
            </a:r>
          </a:p>
          <a:p>
            <a:r>
              <a:rPr lang="en-US" altLang="zh-CN" sz="2800" dirty="0">
                <a:solidFill>
                  <a:srgbClr val="FFFF00"/>
                </a:solidFill>
              </a:rPr>
              <a:t>12. Every hair-root dark colored</a:t>
            </a:r>
          </a:p>
        </p:txBody>
      </p:sp>
      <p:sp>
        <p:nvSpPr>
          <p:cNvPr id="7" name="文字方塊 6">
            <a:extLst>
              <a:ext uri="{FF2B5EF4-FFF2-40B4-BE49-F238E27FC236}">
                <a16:creationId xmlns:a16="http://schemas.microsoft.com/office/drawing/2014/main" id="{E1A43B2E-351D-4B2E-B289-FB9FEB190809}"/>
              </a:ext>
            </a:extLst>
          </p:cNvPr>
          <p:cNvSpPr txBox="1"/>
          <p:nvPr/>
        </p:nvSpPr>
        <p:spPr>
          <a:xfrm>
            <a:off x="6721881" y="784799"/>
            <a:ext cx="5328593" cy="5693866"/>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dirty="0">
                <a:solidFill>
                  <a:srgbClr val="FFFF00"/>
                </a:solidFill>
              </a:rPr>
              <a:t>13. Body hair graceful and curly</a:t>
            </a:r>
          </a:p>
          <a:p>
            <a:r>
              <a:rPr lang="en-US" altLang="zh-CN" sz="2800" dirty="0">
                <a:solidFill>
                  <a:srgbClr val="FFFF00"/>
                </a:solidFill>
              </a:rPr>
              <a:t>14. Golden-hued body</a:t>
            </a:r>
          </a:p>
          <a:p>
            <a:r>
              <a:rPr lang="en-US" altLang="zh-CN" sz="2800" dirty="0">
                <a:solidFill>
                  <a:srgbClr val="FFFF00"/>
                </a:solidFill>
              </a:rPr>
              <a:t>15. Ten-foot aura around him</a:t>
            </a:r>
          </a:p>
          <a:p>
            <a:r>
              <a:rPr lang="en-US" altLang="zh-CN" sz="2800" dirty="0">
                <a:solidFill>
                  <a:srgbClr val="FFFF00"/>
                </a:solidFill>
              </a:rPr>
              <a:t>16. Soft, smooth skin</a:t>
            </a:r>
          </a:p>
          <a:p>
            <a:r>
              <a:rPr lang="en-US" altLang="zh-CN" sz="2800" dirty="0">
                <a:solidFill>
                  <a:srgbClr val="FFFF00"/>
                </a:solidFill>
              </a:rPr>
              <a:t>17. Soles, palms, shoulders, and crown of head well-rounded</a:t>
            </a:r>
          </a:p>
          <a:p>
            <a:r>
              <a:rPr lang="en-US" altLang="zh-CN" sz="2800" dirty="0">
                <a:solidFill>
                  <a:srgbClr val="FFFF00"/>
                </a:solidFill>
              </a:rPr>
              <a:t>18. Area below armpits well-filled</a:t>
            </a:r>
          </a:p>
          <a:p>
            <a:r>
              <a:rPr lang="en-US" altLang="zh-CN" sz="2800" dirty="0">
                <a:solidFill>
                  <a:srgbClr val="FFFF00"/>
                </a:solidFill>
              </a:rPr>
              <a:t>19. Lion-shaped body</a:t>
            </a:r>
          </a:p>
          <a:p>
            <a:r>
              <a:rPr lang="en-US" altLang="zh-CN" sz="2800" dirty="0">
                <a:solidFill>
                  <a:srgbClr val="FFFF00"/>
                </a:solidFill>
              </a:rPr>
              <a:t>20. Body erect and upright</a:t>
            </a:r>
          </a:p>
          <a:p>
            <a:r>
              <a:rPr lang="en-US" altLang="zh-CN" sz="2800" dirty="0">
                <a:solidFill>
                  <a:srgbClr val="FFFF00"/>
                </a:solidFill>
              </a:rPr>
              <a:t>21. Full, round shoulders</a:t>
            </a:r>
          </a:p>
          <a:p>
            <a:r>
              <a:rPr lang="en-US" altLang="zh-CN" sz="2800" dirty="0">
                <a:solidFill>
                  <a:srgbClr val="FFFF00"/>
                </a:solidFill>
              </a:rPr>
              <a:t>22. Forty teeth</a:t>
            </a:r>
          </a:p>
          <a:p>
            <a:r>
              <a:rPr lang="en-US" altLang="zh-CN" sz="2800" dirty="0">
                <a:solidFill>
                  <a:srgbClr val="FFFF00"/>
                </a:solidFill>
              </a:rPr>
              <a:t>23. Teeth white, even, and close</a:t>
            </a:r>
          </a:p>
          <a:p>
            <a:r>
              <a:rPr lang="en-US" altLang="zh-CN" sz="2800" dirty="0">
                <a:solidFill>
                  <a:srgbClr val="FFFF00"/>
                </a:solidFill>
              </a:rPr>
              <a:t>24. Four canine teeth pure white</a:t>
            </a:r>
          </a:p>
        </p:txBody>
      </p:sp>
      <p:pic>
        <p:nvPicPr>
          <p:cNvPr id="8" name="圖片 7">
            <a:extLst>
              <a:ext uri="{FF2B5EF4-FFF2-40B4-BE49-F238E27FC236}">
                <a16:creationId xmlns:a16="http://schemas.microsoft.com/office/drawing/2014/main" id="{F591AF11-3B40-4940-9032-3427D94CAD20}"/>
              </a:ext>
            </a:extLst>
          </p:cNvPr>
          <p:cNvPicPr>
            <a:picLocks noChangeAspect="1"/>
          </p:cNvPicPr>
          <p:nvPr/>
        </p:nvPicPr>
        <p:blipFill>
          <a:blip r:embed="rId3"/>
          <a:stretch>
            <a:fillRect/>
          </a:stretch>
        </p:blipFill>
        <p:spPr>
          <a:xfrm>
            <a:off x="5231663" y="1700808"/>
            <a:ext cx="1490218" cy="2641079"/>
          </a:xfrm>
          <a:prstGeom prst="rect">
            <a:avLst/>
          </a:prstGeom>
        </p:spPr>
      </p:pic>
    </p:spTree>
    <p:extLst>
      <p:ext uri="{BB962C8B-B14F-4D97-AF65-F5344CB8AC3E}">
        <p14:creationId xmlns:p14="http://schemas.microsoft.com/office/powerpoint/2010/main" val="42176666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EF57426-2015-4F35-887B-55C4CCB6B9E8}"/>
              </a:ext>
            </a:extLst>
          </p:cNvPr>
          <p:cNvSpPr txBox="1"/>
          <p:nvPr/>
        </p:nvSpPr>
        <p:spPr>
          <a:xfrm>
            <a:off x="494234" y="1844824"/>
            <a:ext cx="9217024" cy="3765005"/>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3600"/>
              </a:lnSpc>
            </a:pPr>
            <a:r>
              <a:rPr lang="en-US" altLang="zh-CN" sz="2800" dirty="0">
                <a:solidFill>
                  <a:srgbClr val="FFFF00"/>
                </a:solidFill>
              </a:rPr>
              <a:t>25. Jaw like a lion</a:t>
            </a:r>
          </a:p>
          <a:p>
            <a:pPr>
              <a:lnSpc>
                <a:spcPts val="3600"/>
              </a:lnSpc>
            </a:pPr>
            <a:r>
              <a:rPr lang="en-US" altLang="zh-CN" sz="2800" dirty="0">
                <a:solidFill>
                  <a:srgbClr val="FFFF00"/>
                </a:solidFill>
              </a:rPr>
              <a:t>26. Saliva that improves the taste of all food</a:t>
            </a:r>
          </a:p>
          <a:p>
            <a:pPr>
              <a:lnSpc>
                <a:spcPts val="3600"/>
              </a:lnSpc>
            </a:pPr>
            <a:r>
              <a:rPr lang="en-US" altLang="zh-CN" sz="2800" dirty="0">
                <a:solidFill>
                  <a:srgbClr val="FFFF00"/>
                </a:solidFill>
              </a:rPr>
              <a:t>27. Tongue long and broad</a:t>
            </a:r>
          </a:p>
          <a:p>
            <a:pPr>
              <a:lnSpc>
                <a:spcPts val="3600"/>
              </a:lnSpc>
            </a:pPr>
            <a:r>
              <a:rPr lang="en-US" altLang="zh-CN" sz="2800" dirty="0">
                <a:solidFill>
                  <a:srgbClr val="FFFF00"/>
                </a:solidFill>
              </a:rPr>
              <a:t>28.</a:t>
            </a:r>
            <a:r>
              <a:rPr lang="zh-CN" altLang="en-US" sz="2800" dirty="0">
                <a:solidFill>
                  <a:srgbClr val="FFFF00"/>
                </a:solidFill>
              </a:rPr>
              <a:t> </a:t>
            </a:r>
            <a:r>
              <a:rPr lang="en-US" altLang="zh-CN" sz="2800" dirty="0">
                <a:solidFill>
                  <a:srgbClr val="FFFF00"/>
                </a:solidFill>
              </a:rPr>
              <a:t>Voice deep and resonant</a:t>
            </a:r>
          </a:p>
          <a:p>
            <a:pPr>
              <a:lnSpc>
                <a:spcPts val="3600"/>
              </a:lnSpc>
            </a:pPr>
            <a:r>
              <a:rPr lang="en-US" altLang="zh-CN" sz="2800" dirty="0">
                <a:solidFill>
                  <a:srgbClr val="FFFF00"/>
                </a:solidFill>
              </a:rPr>
              <a:t>29. Eyes deep blue</a:t>
            </a:r>
          </a:p>
          <a:p>
            <a:pPr>
              <a:lnSpc>
                <a:spcPts val="3600"/>
              </a:lnSpc>
            </a:pPr>
            <a:r>
              <a:rPr lang="en-US" altLang="zh-CN" sz="2800" dirty="0">
                <a:solidFill>
                  <a:srgbClr val="FFFF00"/>
                </a:solidFill>
              </a:rPr>
              <a:t>30. Eyelashes like a royal bull</a:t>
            </a:r>
          </a:p>
          <a:p>
            <a:pPr>
              <a:lnSpc>
                <a:spcPts val="3600"/>
              </a:lnSpc>
            </a:pPr>
            <a:r>
              <a:rPr lang="en-US" altLang="zh-CN" sz="2800" dirty="0">
                <a:solidFill>
                  <a:srgbClr val="FFFF00"/>
                </a:solidFill>
              </a:rPr>
              <a:t>31. White </a:t>
            </a:r>
            <a:r>
              <a:rPr lang="en-US" altLang="zh-CN" sz="2800" dirty="0" err="1">
                <a:solidFill>
                  <a:srgbClr val="FFFF00"/>
                </a:solidFill>
              </a:rPr>
              <a:t>ūrṇā</a:t>
            </a:r>
            <a:r>
              <a:rPr lang="en-US" altLang="zh-CN" sz="2800" dirty="0">
                <a:solidFill>
                  <a:srgbClr val="FFFF00"/>
                </a:solidFill>
              </a:rPr>
              <a:t> curl that emits light between eyebrows</a:t>
            </a:r>
          </a:p>
          <a:p>
            <a:pPr>
              <a:lnSpc>
                <a:spcPts val="3600"/>
              </a:lnSpc>
            </a:pPr>
            <a:r>
              <a:rPr lang="en-US" altLang="zh-CN" sz="2800" dirty="0">
                <a:solidFill>
                  <a:srgbClr val="FFFF00"/>
                </a:solidFill>
              </a:rPr>
              <a:t>32. Fleshy protuberance on the crown of the head</a:t>
            </a:r>
          </a:p>
        </p:txBody>
      </p:sp>
      <p:pic>
        <p:nvPicPr>
          <p:cNvPr id="7" name="圖片 6">
            <a:extLst>
              <a:ext uri="{FF2B5EF4-FFF2-40B4-BE49-F238E27FC236}">
                <a16:creationId xmlns:a16="http://schemas.microsoft.com/office/drawing/2014/main" id="{3B172795-3BB7-43B5-896D-D2CD8A2FDB7D}"/>
              </a:ext>
            </a:extLst>
          </p:cNvPr>
          <p:cNvPicPr>
            <a:picLocks noChangeAspect="1"/>
          </p:cNvPicPr>
          <p:nvPr/>
        </p:nvPicPr>
        <p:blipFill>
          <a:blip r:embed="rId3"/>
          <a:stretch>
            <a:fillRect/>
          </a:stretch>
        </p:blipFill>
        <p:spPr>
          <a:xfrm>
            <a:off x="7612990" y="0"/>
            <a:ext cx="4552950" cy="3629025"/>
          </a:xfrm>
          <a:prstGeom prst="rect">
            <a:avLst/>
          </a:prstGeom>
        </p:spPr>
      </p:pic>
      <p:pic>
        <p:nvPicPr>
          <p:cNvPr id="11" name="圖片 10">
            <a:extLst>
              <a:ext uri="{FF2B5EF4-FFF2-40B4-BE49-F238E27FC236}">
                <a16:creationId xmlns:a16="http://schemas.microsoft.com/office/drawing/2014/main" id="{0A93D1FD-86D5-4D4E-A43A-B4114C8DCB0B}"/>
              </a:ext>
            </a:extLst>
          </p:cNvPr>
          <p:cNvPicPr>
            <a:picLocks noChangeAspect="1"/>
          </p:cNvPicPr>
          <p:nvPr/>
        </p:nvPicPr>
        <p:blipFill>
          <a:blip r:embed="rId4"/>
          <a:stretch>
            <a:fillRect/>
          </a:stretch>
        </p:blipFill>
        <p:spPr>
          <a:xfrm>
            <a:off x="10054853" y="3644779"/>
            <a:ext cx="2111088" cy="3201964"/>
          </a:xfrm>
          <a:prstGeom prst="rect">
            <a:avLst/>
          </a:prstGeom>
        </p:spPr>
      </p:pic>
      <p:sp>
        <p:nvSpPr>
          <p:cNvPr id="2" name="矩形: 按鈕形 1">
            <a:extLst>
              <a:ext uri="{FF2B5EF4-FFF2-40B4-BE49-F238E27FC236}">
                <a16:creationId xmlns:a16="http://schemas.microsoft.com/office/drawing/2014/main" id="{4BC02081-5F0B-5734-9CC0-80CC57C8F66C}"/>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6727789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3B4050-A18D-4EAD-8D44-0BC5417D55BE}"/>
              </a:ext>
            </a:extLst>
          </p:cNvPr>
          <p:cNvSpPr txBox="1"/>
          <p:nvPr/>
        </p:nvSpPr>
        <p:spPr>
          <a:xfrm>
            <a:off x="405780" y="972347"/>
            <a:ext cx="5760640" cy="671851"/>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b="1" dirty="0">
                <a:solidFill>
                  <a:srgbClr val="FFFF00"/>
                </a:solidFill>
              </a:rPr>
              <a:t>Three bodies of Buddha (</a:t>
            </a:r>
            <a:r>
              <a:rPr lang="en-US" altLang="zh-CN" sz="2800" b="1" dirty="0" err="1">
                <a:solidFill>
                  <a:srgbClr val="FFFF00"/>
                </a:solidFill>
              </a:rPr>
              <a:t>trikaya</a:t>
            </a:r>
            <a:r>
              <a:rPr lang="en-US" altLang="zh-CN" sz="2800" b="1" dirty="0">
                <a:solidFill>
                  <a:srgbClr val="FFFF00"/>
                </a:solidFill>
              </a:rPr>
              <a:t>)</a:t>
            </a:r>
          </a:p>
        </p:txBody>
      </p:sp>
      <p:sp>
        <p:nvSpPr>
          <p:cNvPr id="5" name="文字方塊 4">
            <a:extLst>
              <a:ext uri="{FF2B5EF4-FFF2-40B4-BE49-F238E27FC236}">
                <a16:creationId xmlns:a16="http://schemas.microsoft.com/office/drawing/2014/main" id="{B29B792F-940D-4B3F-9985-F9F694FD8E50}"/>
              </a:ext>
            </a:extLst>
          </p:cNvPr>
          <p:cNvSpPr txBox="1"/>
          <p:nvPr/>
        </p:nvSpPr>
        <p:spPr>
          <a:xfrm>
            <a:off x="315770" y="1839320"/>
            <a:ext cx="11557284" cy="451521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5000"/>
              </a:lnSpc>
            </a:pPr>
            <a:r>
              <a:rPr lang="en-US" altLang="zh-CN" sz="2800" dirty="0">
                <a:solidFill>
                  <a:srgbClr val="FFFF00"/>
                </a:solidFill>
              </a:rPr>
              <a:t>The </a:t>
            </a:r>
            <a:r>
              <a:rPr lang="en-US" altLang="zh-CN" sz="2800" dirty="0" err="1">
                <a:solidFill>
                  <a:srgbClr val="FFFF00"/>
                </a:solidFill>
              </a:rPr>
              <a:t>Trikaya</a:t>
            </a:r>
            <a:r>
              <a:rPr lang="en-US" altLang="zh-CN" sz="2800" dirty="0">
                <a:solidFill>
                  <a:srgbClr val="FFFF00"/>
                </a:solidFill>
              </a:rPr>
              <a:t> doctrine refers to an important Mahayana Buddhist teaching about the nature of the Buddha. According to this doctrine, the Buddha has three kayas, or bodies, which are said to be manifested in different ways: </a:t>
            </a:r>
          </a:p>
          <a:p>
            <a:pPr>
              <a:lnSpc>
                <a:spcPts val="5000"/>
              </a:lnSpc>
            </a:pPr>
            <a:r>
              <a:rPr lang="en-US" altLang="zh-CN" sz="2800" dirty="0">
                <a:solidFill>
                  <a:srgbClr val="FFFF00"/>
                </a:solidFill>
              </a:rPr>
              <a:t>1) the nirmanakaya (created body), which appears in time and space; </a:t>
            </a:r>
          </a:p>
          <a:p>
            <a:pPr>
              <a:lnSpc>
                <a:spcPts val="5000"/>
              </a:lnSpc>
            </a:pPr>
            <a:r>
              <a:rPr lang="en-US" altLang="zh-CN" sz="2800" dirty="0">
                <a:solidFill>
                  <a:srgbClr val="FFFF00"/>
                </a:solidFill>
              </a:rPr>
              <a:t>2) the sambhogakaya (enjoyment body), which is an archetypal manifestation; </a:t>
            </a:r>
          </a:p>
          <a:p>
            <a:pPr>
              <a:lnSpc>
                <a:spcPts val="5000"/>
              </a:lnSpc>
            </a:pPr>
            <a:r>
              <a:rPr lang="en-US" altLang="zh-CN" sz="2800" dirty="0">
                <a:solidFill>
                  <a:srgbClr val="FFFF00"/>
                </a:solidFill>
              </a:rPr>
              <a:t>3) the Dharmakaya (reality body), which embodies the very principle of enlightenment knowing no limits or boundaries).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7AB168AC-210D-DCDB-242C-B6C69D5F6F38}"/>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107510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D281FF0-9708-4CC6-AB41-F25F3E62D3EF}"/>
              </a:ext>
            </a:extLst>
          </p:cNvPr>
          <p:cNvSpPr txBox="1"/>
          <p:nvPr/>
        </p:nvSpPr>
        <p:spPr>
          <a:xfrm>
            <a:off x="945840" y="1340768"/>
            <a:ext cx="10297144" cy="4536504"/>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1. The </a:t>
            </a:r>
            <a:r>
              <a:rPr lang="en-US" altLang="zh-CN" sz="2800" b="1" dirty="0">
                <a:solidFill>
                  <a:srgbClr val="FFFF00"/>
                </a:solidFill>
              </a:rPr>
              <a:t>Nirmanakaya </a:t>
            </a:r>
            <a:r>
              <a:rPr lang="en-US" altLang="zh-CN" sz="2800" dirty="0">
                <a:solidFill>
                  <a:srgbClr val="FFFF00"/>
                </a:solidFill>
              </a:rPr>
              <a:t>("Created Body") refers to the actual physical Buddha(s) who have existed on earth. Typically, the Nirmanakaya denotes the historical Gautama Buddha (with thirty-two bodily marks), the last recorded Buddha. This level/body is also sometimes called the </a:t>
            </a:r>
            <a:r>
              <a:rPr lang="en-US" altLang="zh-CN" sz="2800" dirty="0" err="1">
                <a:solidFill>
                  <a:srgbClr val="FFFF00"/>
                </a:solidFill>
              </a:rPr>
              <a:t>Putikaya</a:t>
            </a:r>
            <a:r>
              <a:rPr lang="en-US" altLang="zh-CN" sz="2800" dirty="0">
                <a:solidFill>
                  <a:srgbClr val="FFFF00"/>
                </a:solidFill>
              </a:rPr>
              <a:t> (meaning "decomposing" body) denoting the material body of the Buddha that was used to teach and was present amongst humanity but was subject to decay. </a:t>
            </a:r>
            <a:endParaRPr lang="en-US" altLang="zh-CN" sz="2800" b="1" dirty="0">
              <a:solidFill>
                <a:srgbClr val="FFFF00"/>
              </a:solidFill>
            </a:endParaRPr>
          </a:p>
        </p:txBody>
      </p:sp>
      <p:sp>
        <p:nvSpPr>
          <p:cNvPr id="2" name="矩形: 按鈕形 1">
            <a:extLst>
              <a:ext uri="{FF2B5EF4-FFF2-40B4-BE49-F238E27FC236}">
                <a16:creationId xmlns:a16="http://schemas.microsoft.com/office/drawing/2014/main" id="{E74AE59E-9EA3-83F2-6700-F4758D916BA8}"/>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55035537"/>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445C968-FA14-4ADE-A619-4D19AF810198}"/>
              </a:ext>
            </a:extLst>
          </p:cNvPr>
          <p:cNvSpPr txBox="1"/>
          <p:nvPr/>
        </p:nvSpPr>
        <p:spPr>
          <a:xfrm>
            <a:off x="357224" y="184586"/>
            <a:ext cx="6264696" cy="648882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CN" sz="2800" dirty="0">
                <a:solidFill>
                  <a:srgbClr val="FFFF00"/>
                </a:solidFill>
              </a:rPr>
              <a:t>2. The </a:t>
            </a:r>
            <a:r>
              <a:rPr lang="en-US" altLang="zh-CN" sz="2800" b="1" dirty="0" err="1">
                <a:solidFill>
                  <a:srgbClr val="FFFF00"/>
                </a:solidFill>
              </a:rPr>
              <a:t>Sambhogakāya</a:t>
            </a:r>
            <a:r>
              <a:rPr lang="en-US" altLang="zh-CN" sz="2800" dirty="0">
                <a:solidFill>
                  <a:srgbClr val="FFFF00"/>
                </a:solidFill>
              </a:rPr>
              <a:t> ("body of enjoyment") is the supramundane form of a fully enlightened Buddha following the completion of his career as a Bodhisattva. The place where the </a:t>
            </a:r>
            <a:r>
              <a:rPr lang="en-US" altLang="zh-CN" sz="2800" dirty="0" err="1">
                <a:solidFill>
                  <a:srgbClr val="FFFF00"/>
                </a:solidFill>
              </a:rPr>
              <a:t>Sambhogakāya</a:t>
            </a:r>
            <a:r>
              <a:rPr lang="en-US" altLang="zh-CN" sz="2800" dirty="0">
                <a:solidFill>
                  <a:srgbClr val="FFFF00"/>
                </a:solidFill>
              </a:rPr>
              <a:t> body appears is an extra-cosmic realm called </a:t>
            </a:r>
            <a:r>
              <a:rPr lang="en-US" altLang="zh-CN" sz="2800" dirty="0" err="1">
                <a:solidFill>
                  <a:srgbClr val="FFFF00"/>
                </a:solidFill>
              </a:rPr>
              <a:t>Akaniṣṭha</a:t>
            </a:r>
            <a:r>
              <a:rPr lang="en-US" altLang="zh-CN" sz="2800" dirty="0">
                <a:solidFill>
                  <a:srgbClr val="FFFF00"/>
                </a:solidFill>
              </a:rPr>
              <a:t>, similar to but perhaps distinct from the </a:t>
            </a:r>
            <a:r>
              <a:rPr lang="en-US" altLang="zh-CN" sz="2800" dirty="0" err="1">
                <a:solidFill>
                  <a:srgbClr val="FFFF00"/>
                </a:solidFill>
              </a:rPr>
              <a:t>Akaniṣṭha</a:t>
            </a:r>
            <a:r>
              <a:rPr lang="en-US" altLang="zh-CN" sz="2800" dirty="0">
                <a:solidFill>
                  <a:srgbClr val="FFFF00"/>
                </a:solidFill>
              </a:rPr>
              <a:t> that is the highest realm of the </a:t>
            </a:r>
            <a:r>
              <a:rPr lang="en-US" altLang="zh-CN" sz="2800" dirty="0" err="1">
                <a:solidFill>
                  <a:srgbClr val="FFFF00"/>
                </a:solidFill>
              </a:rPr>
              <a:t>Śuddhāvāsa</a:t>
            </a:r>
            <a:r>
              <a:rPr lang="en-US" altLang="zh-CN" sz="2800" dirty="0">
                <a:solidFill>
                  <a:srgbClr val="FFFF00"/>
                </a:solidFill>
              </a:rPr>
              <a:t> devas (Pure abode). </a:t>
            </a:r>
            <a:endParaRPr lang="en-US" altLang="zh-CN" sz="2800" b="1" dirty="0">
              <a:solidFill>
                <a:srgbClr val="FFFF00"/>
              </a:solidFill>
            </a:endParaRPr>
          </a:p>
        </p:txBody>
      </p:sp>
      <p:pic>
        <p:nvPicPr>
          <p:cNvPr id="11" name="圖片 10">
            <a:extLst>
              <a:ext uri="{FF2B5EF4-FFF2-40B4-BE49-F238E27FC236}">
                <a16:creationId xmlns:a16="http://schemas.microsoft.com/office/drawing/2014/main" id="{DE3558A6-FF84-4B33-9DFA-CB5266F3AF68}"/>
              </a:ext>
            </a:extLst>
          </p:cNvPr>
          <p:cNvPicPr>
            <a:picLocks noChangeAspect="1"/>
          </p:cNvPicPr>
          <p:nvPr/>
        </p:nvPicPr>
        <p:blipFill>
          <a:blip r:embed="rId4"/>
          <a:stretch>
            <a:fillRect/>
          </a:stretch>
        </p:blipFill>
        <p:spPr>
          <a:xfrm>
            <a:off x="6616700" y="0"/>
            <a:ext cx="5572125" cy="6838950"/>
          </a:xfrm>
          <a:prstGeom prst="rect">
            <a:avLst/>
          </a:prstGeom>
        </p:spPr>
      </p:pic>
      <p:sp>
        <p:nvSpPr>
          <p:cNvPr id="12" name="矩形 11">
            <a:extLst>
              <a:ext uri="{FF2B5EF4-FFF2-40B4-BE49-F238E27FC236}">
                <a16:creationId xmlns:a16="http://schemas.microsoft.com/office/drawing/2014/main" id="{1DFF9DE9-A141-4229-A0BE-E964A060F436}"/>
              </a:ext>
            </a:extLst>
          </p:cNvPr>
          <p:cNvSpPr/>
          <p:nvPr/>
        </p:nvSpPr>
        <p:spPr>
          <a:xfrm>
            <a:off x="6882482" y="2434275"/>
            <a:ext cx="5040560" cy="1008112"/>
          </a:xfrm>
          <a:prstGeom prst="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4" name="直線單箭頭接點 13">
            <a:extLst>
              <a:ext uri="{FF2B5EF4-FFF2-40B4-BE49-F238E27FC236}">
                <a16:creationId xmlns:a16="http://schemas.microsoft.com/office/drawing/2014/main" id="{B0AF53D2-3AF0-405F-970D-2E8DB61C02BB}"/>
              </a:ext>
            </a:extLst>
          </p:cNvPr>
          <p:cNvCxnSpPr>
            <a:cxnSpLocks/>
          </p:cNvCxnSpPr>
          <p:nvPr/>
        </p:nvCxnSpPr>
        <p:spPr>
          <a:xfrm flipV="1">
            <a:off x="5014292" y="3442387"/>
            <a:ext cx="3384376" cy="2794925"/>
          </a:xfrm>
          <a:prstGeom prst="straightConnector1">
            <a:avLst/>
          </a:prstGeom>
          <a:ln w="254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7" name="矩形 16">
            <a:extLst>
              <a:ext uri="{FF2B5EF4-FFF2-40B4-BE49-F238E27FC236}">
                <a16:creationId xmlns:a16="http://schemas.microsoft.com/office/drawing/2014/main" id="{3470722B-A939-4D21-8279-30421A340ADC}"/>
              </a:ext>
            </a:extLst>
          </p:cNvPr>
          <p:cNvSpPr/>
          <p:nvPr/>
        </p:nvSpPr>
        <p:spPr>
          <a:xfrm>
            <a:off x="6886500" y="2564904"/>
            <a:ext cx="5040560" cy="254074"/>
          </a:xfrm>
          <a:prstGeom prst="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279942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28FF283-35F7-7005-8601-0DEFC5B63F01}"/>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4" name="左大括弧 3">
            <a:extLst>
              <a:ext uri="{FF2B5EF4-FFF2-40B4-BE49-F238E27FC236}">
                <a16:creationId xmlns:a16="http://schemas.microsoft.com/office/drawing/2014/main" id="{66783A73-0651-AC0D-DBB5-1B507CC37F1C}"/>
              </a:ext>
            </a:extLst>
          </p:cNvPr>
          <p:cNvSpPr/>
          <p:nvPr/>
        </p:nvSpPr>
        <p:spPr>
          <a:xfrm>
            <a:off x="2061964"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A91982A2-2A57-AC2D-1A25-6CA0D0A929D8}"/>
              </a:ext>
            </a:extLst>
          </p:cNvPr>
          <p:cNvSpPr txBox="1"/>
          <p:nvPr/>
        </p:nvSpPr>
        <p:spPr>
          <a:xfrm>
            <a:off x="2349996"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6" name="文字方塊 5">
            <a:extLst>
              <a:ext uri="{FF2B5EF4-FFF2-40B4-BE49-F238E27FC236}">
                <a16:creationId xmlns:a16="http://schemas.microsoft.com/office/drawing/2014/main" id="{D5AA6237-9DAF-3AA7-F76A-D591D781527F}"/>
              </a:ext>
            </a:extLst>
          </p:cNvPr>
          <p:cNvSpPr txBox="1"/>
          <p:nvPr/>
        </p:nvSpPr>
        <p:spPr>
          <a:xfrm>
            <a:off x="2316483" y="2535852"/>
            <a:ext cx="2486602" cy="523220"/>
          </a:xfrm>
          <a:prstGeom prst="rect">
            <a:avLst/>
          </a:prstGeom>
          <a:noFill/>
          <a:ln>
            <a:noFill/>
          </a:ln>
        </p:spPr>
        <p:txBody>
          <a:bodyPr wrap="square" rtlCol="0">
            <a:spAutoFit/>
          </a:bodyPr>
          <a:lstStyle/>
          <a:p>
            <a:r>
              <a:rPr lang="en-US" altLang="zh-CN" sz="2800" b="1" dirty="0">
                <a:solidFill>
                  <a:srgbClr val="FFFF00"/>
                </a:solidFill>
              </a:rPr>
              <a:t>Generate faith</a:t>
            </a:r>
          </a:p>
        </p:txBody>
      </p:sp>
      <p:sp>
        <p:nvSpPr>
          <p:cNvPr id="7" name="文字方塊 6">
            <a:extLst>
              <a:ext uri="{FF2B5EF4-FFF2-40B4-BE49-F238E27FC236}">
                <a16:creationId xmlns:a16="http://schemas.microsoft.com/office/drawing/2014/main" id="{6BEE6DCA-A130-C245-D88F-F2243D7E4935}"/>
              </a:ext>
            </a:extLst>
          </p:cNvPr>
          <p:cNvSpPr txBox="1"/>
          <p:nvPr/>
        </p:nvSpPr>
        <p:spPr>
          <a:xfrm>
            <a:off x="2385365"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8" name="左大括弧 7">
            <a:extLst>
              <a:ext uri="{FF2B5EF4-FFF2-40B4-BE49-F238E27FC236}">
                <a16:creationId xmlns:a16="http://schemas.microsoft.com/office/drawing/2014/main" id="{A3C13D84-3CA7-BECF-8CA1-48A94EFD6DBD}"/>
              </a:ext>
            </a:extLst>
          </p:cNvPr>
          <p:cNvSpPr/>
          <p:nvPr/>
        </p:nvSpPr>
        <p:spPr>
          <a:xfrm>
            <a:off x="4704353" y="1877657"/>
            <a:ext cx="391998" cy="1697481"/>
          </a:xfrm>
          <a:prstGeom prst="leftBrace">
            <a:avLst/>
          </a:prstGeom>
          <a:ln>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92087BDB-70DE-A3E1-3842-6D9E653335B8}"/>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1" name="文字方塊 10">
            <a:extLst>
              <a:ext uri="{FF2B5EF4-FFF2-40B4-BE49-F238E27FC236}">
                <a16:creationId xmlns:a16="http://schemas.microsoft.com/office/drawing/2014/main" id="{25D5D673-AC2B-0500-3F31-815134917A0E}"/>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dirty="0">
                <a:solidFill>
                  <a:srgbClr val="FFFF00"/>
                </a:solidFill>
              </a:rPr>
              <a:t>Non-attachment in forms is right abiding</a:t>
            </a:r>
          </a:p>
        </p:txBody>
      </p:sp>
      <p:sp>
        <p:nvSpPr>
          <p:cNvPr id="12" name="文字方塊 11">
            <a:extLst>
              <a:ext uri="{FF2B5EF4-FFF2-40B4-BE49-F238E27FC236}">
                <a16:creationId xmlns:a16="http://schemas.microsoft.com/office/drawing/2014/main" id="{DFACEC89-8359-F05B-8073-5EC2ECED46D0}"/>
              </a:ext>
            </a:extLst>
          </p:cNvPr>
          <p:cNvSpPr txBox="1"/>
          <p:nvPr/>
        </p:nvSpPr>
        <p:spPr>
          <a:xfrm>
            <a:off x="5067815" y="1656384"/>
            <a:ext cx="3473380" cy="523220"/>
          </a:xfrm>
          <a:prstGeom prst="rect">
            <a:avLst/>
          </a:prstGeom>
          <a:noFill/>
          <a:ln>
            <a:noFill/>
          </a:ln>
        </p:spPr>
        <p:txBody>
          <a:bodyPr wrap="square" rtlCol="0">
            <a:spAutoFit/>
          </a:bodyPr>
          <a:lstStyle/>
          <a:p>
            <a:r>
              <a:rPr lang="en-US" altLang="zh-CN" sz="2800" b="1" dirty="0">
                <a:solidFill>
                  <a:schemeClr val="accent6"/>
                </a:solidFill>
              </a:rPr>
              <a:t>Discern the capacity</a:t>
            </a:r>
          </a:p>
        </p:txBody>
      </p:sp>
      <p:sp>
        <p:nvSpPr>
          <p:cNvPr id="13" name="文字方塊 12">
            <a:extLst>
              <a:ext uri="{FF2B5EF4-FFF2-40B4-BE49-F238E27FC236}">
                <a16:creationId xmlns:a16="http://schemas.microsoft.com/office/drawing/2014/main" id="{C4125169-D09C-5D99-9917-2F9D098D4B22}"/>
              </a:ext>
            </a:extLst>
          </p:cNvPr>
          <p:cNvSpPr txBox="1"/>
          <p:nvPr/>
        </p:nvSpPr>
        <p:spPr>
          <a:xfrm>
            <a:off x="5096351" y="2192597"/>
            <a:ext cx="4648979" cy="523220"/>
          </a:xfrm>
          <a:prstGeom prst="rect">
            <a:avLst/>
          </a:prstGeom>
          <a:noFill/>
          <a:ln>
            <a:noFill/>
          </a:ln>
        </p:spPr>
        <p:txBody>
          <a:bodyPr wrap="square" rtlCol="0">
            <a:spAutoFit/>
          </a:bodyPr>
          <a:lstStyle/>
          <a:p>
            <a:r>
              <a:rPr lang="en-US" altLang="zh-CN" sz="2800" dirty="0">
                <a:solidFill>
                  <a:schemeClr val="accent6"/>
                </a:solidFill>
              </a:rPr>
              <a:t>Illuminate merit and virtues</a:t>
            </a:r>
          </a:p>
        </p:txBody>
      </p:sp>
      <p:sp>
        <p:nvSpPr>
          <p:cNvPr id="14" name="文字方塊 13">
            <a:extLst>
              <a:ext uri="{FF2B5EF4-FFF2-40B4-BE49-F238E27FC236}">
                <a16:creationId xmlns:a16="http://schemas.microsoft.com/office/drawing/2014/main" id="{9A6E057D-8571-0B8B-B458-5BC7E4B6BE30}"/>
              </a:ext>
            </a:extLst>
          </p:cNvPr>
          <p:cNvSpPr txBox="1"/>
          <p:nvPr/>
        </p:nvSpPr>
        <p:spPr>
          <a:xfrm>
            <a:off x="5108282" y="2656076"/>
            <a:ext cx="4648979" cy="523220"/>
          </a:xfrm>
          <a:prstGeom prst="rect">
            <a:avLst/>
          </a:prstGeom>
          <a:noFill/>
          <a:ln>
            <a:noFill/>
          </a:ln>
        </p:spPr>
        <p:txBody>
          <a:bodyPr wrap="square" rtlCol="0">
            <a:spAutoFit/>
          </a:bodyPr>
          <a:lstStyle/>
          <a:p>
            <a:r>
              <a:rPr lang="en-US" altLang="zh-CN" sz="2800" dirty="0">
                <a:solidFill>
                  <a:schemeClr val="accent6"/>
                </a:solidFill>
              </a:rPr>
              <a:t>Reveal the middle way</a:t>
            </a:r>
          </a:p>
        </p:txBody>
      </p:sp>
      <p:sp>
        <p:nvSpPr>
          <p:cNvPr id="15" name="文字方塊 14">
            <a:extLst>
              <a:ext uri="{FF2B5EF4-FFF2-40B4-BE49-F238E27FC236}">
                <a16:creationId xmlns:a16="http://schemas.microsoft.com/office/drawing/2014/main" id="{AA0CBC04-C20D-0F4F-26ED-BF6763DB1274}"/>
              </a:ext>
            </a:extLst>
          </p:cNvPr>
          <p:cNvSpPr txBox="1"/>
          <p:nvPr/>
        </p:nvSpPr>
        <p:spPr>
          <a:xfrm>
            <a:off x="5108282" y="3179296"/>
            <a:ext cx="4648979" cy="523220"/>
          </a:xfrm>
          <a:prstGeom prst="rect">
            <a:avLst/>
          </a:prstGeom>
          <a:noFill/>
          <a:ln>
            <a:noFill/>
          </a:ln>
        </p:spPr>
        <p:txBody>
          <a:bodyPr wrap="square" rtlCol="0">
            <a:spAutoFit/>
          </a:bodyPr>
          <a:lstStyle/>
          <a:p>
            <a:r>
              <a:rPr lang="en-US" altLang="zh-CN" sz="2800" dirty="0">
                <a:solidFill>
                  <a:schemeClr val="accent6"/>
                </a:solidFill>
              </a:rPr>
              <a:t>Inquiry and exposition</a:t>
            </a:r>
          </a:p>
        </p:txBody>
      </p:sp>
      <p:sp>
        <p:nvSpPr>
          <p:cNvPr id="16" name="矩形 15">
            <a:extLst>
              <a:ext uri="{FF2B5EF4-FFF2-40B4-BE49-F238E27FC236}">
                <a16:creationId xmlns:a16="http://schemas.microsoft.com/office/drawing/2014/main" id="{C951051F-591C-0599-7E30-7C7D7C86714E}"/>
              </a:ext>
            </a:extLst>
          </p:cNvPr>
          <p:cNvSpPr/>
          <p:nvPr/>
        </p:nvSpPr>
        <p:spPr>
          <a:xfrm>
            <a:off x="-205" y="2160240"/>
            <a:ext cx="12187249" cy="4797152"/>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78DE6376-5567-AB7D-5110-E8E02076F641}"/>
              </a:ext>
            </a:extLst>
          </p:cNvPr>
          <p:cNvSpPr txBox="1"/>
          <p:nvPr/>
        </p:nvSpPr>
        <p:spPr>
          <a:xfrm>
            <a:off x="188763" y="2147247"/>
            <a:ext cx="11809312" cy="4675511"/>
          </a:xfrm>
          <a:prstGeom prst="rect">
            <a:avLst/>
          </a:prstGeom>
          <a:noFill/>
          <a:ln>
            <a:noFill/>
          </a:ln>
        </p:spPr>
        <p:txBody>
          <a:bodyPr wrap="square" rtlCol="0">
            <a:spAutoFit/>
          </a:bodyPr>
          <a:lstStyle/>
          <a:p>
            <a:pPr>
              <a:lnSpc>
                <a:spcPts val="4000"/>
              </a:lnSpc>
            </a:pPr>
            <a:r>
              <a:rPr lang="en-US" altLang="zh-CN" sz="2800" b="1" dirty="0" err="1">
                <a:solidFill>
                  <a:schemeClr val="bg1"/>
                </a:solidFill>
              </a:rPr>
              <a:t>Subhūti</a:t>
            </a:r>
            <a:r>
              <a:rPr lang="en-US" altLang="zh-CN" sz="2800" b="1" dirty="0">
                <a:solidFill>
                  <a:schemeClr val="bg1"/>
                </a:solidFill>
              </a:rPr>
              <a:t> addressed the Buddha, saying: “World-honored One, will there be sentient beings who are able, upon hearing these words and sentences, to give rise to true faith?” The Buddha said to </a:t>
            </a:r>
            <a:r>
              <a:rPr lang="en-US" altLang="zh-CN" sz="2800" b="1" dirty="0" err="1">
                <a:solidFill>
                  <a:schemeClr val="bg1"/>
                </a:solidFill>
              </a:rPr>
              <a:t>Subhūti</a:t>
            </a:r>
            <a:r>
              <a:rPr lang="en-US" altLang="zh-CN" sz="2800" b="1" dirty="0">
                <a:solidFill>
                  <a:schemeClr val="bg1"/>
                </a:solidFill>
              </a:rPr>
              <a:t>,“Do not even say such a thing. Five hundred lifetimes after my passing away, there will be those who observe moral discipline and cultivate merit, who will be able to give rise to the mental state of faith and take these words to be the truth. You should know that these people have not merely cultivated virtuous roots with one buddha, two buddhas, three, four, or five buddhas. They have cultivated all kinds of virtuous roots with countless hundreds of thousands of buddhas.</a:t>
            </a:r>
          </a:p>
        </p:txBody>
      </p:sp>
    </p:spTree>
    <p:extLst>
      <p:ext uri="{BB962C8B-B14F-4D97-AF65-F5344CB8AC3E}">
        <p14:creationId xmlns:p14="http://schemas.microsoft.com/office/powerpoint/2010/main" val="31041907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p:bldP spid="13" grpId="0"/>
      <p:bldP spid="14" grpId="0"/>
      <p:bldP spid="15" grpId="0"/>
      <p:bldP spid="16" grpId="0" animBg="1"/>
      <p:bldP spid="17"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5EB3CB6-21F2-4C65-8D94-FB40384D85ED}"/>
              </a:ext>
            </a:extLst>
          </p:cNvPr>
          <p:cNvSpPr txBox="1"/>
          <p:nvPr/>
        </p:nvSpPr>
        <p:spPr>
          <a:xfrm>
            <a:off x="621804" y="990474"/>
            <a:ext cx="10693188" cy="1668277"/>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en-US" altLang="zh-CN" sz="2800" dirty="0">
                <a:solidFill>
                  <a:srgbClr val="FFFF00"/>
                </a:solidFill>
              </a:rPr>
              <a:t>Five five-hundred-year periods: Five consecutive periods following Shakyamuni’s death, during which Buddhism is said to spread, prosper, and eventually decline.  </a:t>
            </a:r>
            <a:endParaRPr lang="en-US" altLang="zh-CN" sz="2800" b="1" dirty="0">
              <a:solidFill>
                <a:srgbClr val="FFFF00"/>
              </a:solidFill>
            </a:endParaRPr>
          </a:p>
        </p:txBody>
      </p:sp>
      <p:sp>
        <p:nvSpPr>
          <p:cNvPr id="6" name="文字方塊 5">
            <a:extLst>
              <a:ext uri="{FF2B5EF4-FFF2-40B4-BE49-F238E27FC236}">
                <a16:creationId xmlns:a16="http://schemas.microsoft.com/office/drawing/2014/main" id="{82A38F5E-F8BD-49A4-A333-863D7EB5836B}"/>
              </a:ext>
            </a:extLst>
          </p:cNvPr>
          <p:cNvSpPr txBox="1"/>
          <p:nvPr/>
        </p:nvSpPr>
        <p:spPr>
          <a:xfrm>
            <a:off x="621804" y="2876264"/>
            <a:ext cx="10693188" cy="3361048"/>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marL="514350" indent="-514350">
              <a:lnSpc>
                <a:spcPts val="4200"/>
              </a:lnSpc>
              <a:buAutoNum type="arabicParenBoth"/>
            </a:pPr>
            <a:r>
              <a:rPr lang="en-US" altLang="zh-CN" sz="2800" dirty="0">
                <a:solidFill>
                  <a:srgbClr val="FFFF00"/>
                </a:solidFill>
              </a:rPr>
              <a:t>the “age of attaining liberation”</a:t>
            </a:r>
          </a:p>
          <a:p>
            <a:pPr marL="514350" indent="-514350">
              <a:lnSpc>
                <a:spcPts val="4200"/>
              </a:lnSpc>
              <a:spcBef>
                <a:spcPts val="1200"/>
              </a:spcBef>
              <a:buAutoNum type="arabicParenBoth"/>
            </a:pPr>
            <a:r>
              <a:rPr lang="en-US" altLang="zh-CN" sz="2800" dirty="0">
                <a:solidFill>
                  <a:srgbClr val="FFFF00"/>
                </a:solidFill>
              </a:rPr>
              <a:t>the “age of meditation”</a:t>
            </a:r>
          </a:p>
          <a:p>
            <a:pPr marL="514350" indent="-514350">
              <a:lnSpc>
                <a:spcPts val="4200"/>
              </a:lnSpc>
              <a:spcBef>
                <a:spcPts val="1200"/>
              </a:spcBef>
              <a:buAutoNum type="arabicParenBoth"/>
            </a:pPr>
            <a:r>
              <a:rPr lang="en-US" altLang="zh-CN" sz="2800" dirty="0">
                <a:solidFill>
                  <a:srgbClr val="FFFF00"/>
                </a:solidFill>
              </a:rPr>
              <a:t>he “age of reading, reciting, and listening”</a:t>
            </a:r>
          </a:p>
          <a:p>
            <a:pPr marL="514350" indent="-514350">
              <a:lnSpc>
                <a:spcPts val="4200"/>
              </a:lnSpc>
              <a:spcBef>
                <a:spcPts val="1200"/>
              </a:spcBef>
              <a:buAutoNum type="arabicParenBoth"/>
            </a:pPr>
            <a:r>
              <a:rPr lang="en-US" altLang="zh-CN" sz="2800" dirty="0">
                <a:solidFill>
                  <a:srgbClr val="FFFF00"/>
                </a:solidFill>
              </a:rPr>
              <a:t>the “age of building temples and stupas”</a:t>
            </a:r>
          </a:p>
          <a:p>
            <a:pPr marL="514350" indent="-514350">
              <a:lnSpc>
                <a:spcPts val="4200"/>
              </a:lnSpc>
              <a:spcBef>
                <a:spcPts val="1200"/>
              </a:spcBef>
              <a:buAutoNum type="arabicParenBoth"/>
            </a:pPr>
            <a:r>
              <a:rPr lang="en-US" altLang="zh-CN" sz="2800" dirty="0">
                <a:solidFill>
                  <a:srgbClr val="FFFF00"/>
                </a:solidFill>
              </a:rPr>
              <a:t> the “age of quarrels and disputes” </a:t>
            </a:r>
          </a:p>
        </p:txBody>
      </p:sp>
      <p:sp>
        <p:nvSpPr>
          <p:cNvPr id="2" name="矩形: 按鈕形 1">
            <a:extLst>
              <a:ext uri="{FF2B5EF4-FFF2-40B4-BE49-F238E27FC236}">
                <a16:creationId xmlns:a16="http://schemas.microsoft.com/office/drawing/2014/main" id="{A4F9A583-2324-F5F7-AE46-9A8F490F7ABA}"/>
              </a:ext>
            </a:extLst>
          </p:cNvPr>
          <p:cNvSpPr/>
          <p:nvPr/>
        </p:nvSpPr>
        <p:spPr>
          <a:xfrm>
            <a:off x="117748" y="127626"/>
            <a:ext cx="4176464"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Diamond Sutra-1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848254789"/>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6E43EC5-3DC1-D5B2-E6A6-8093AA1B0667}"/>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7" name="左大括弧 6">
            <a:extLst>
              <a:ext uri="{FF2B5EF4-FFF2-40B4-BE49-F238E27FC236}">
                <a16:creationId xmlns:a16="http://schemas.microsoft.com/office/drawing/2014/main" id="{34665C29-1D66-8348-9A85-3D7E2C23860C}"/>
              </a:ext>
            </a:extLst>
          </p:cNvPr>
          <p:cNvSpPr/>
          <p:nvPr/>
        </p:nvSpPr>
        <p:spPr>
          <a:xfrm>
            <a:off x="2061964"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BE5BF583-CB66-F625-3D14-89A57205099B}"/>
              </a:ext>
            </a:extLst>
          </p:cNvPr>
          <p:cNvSpPr txBox="1"/>
          <p:nvPr/>
        </p:nvSpPr>
        <p:spPr>
          <a:xfrm>
            <a:off x="2349996"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11" name="文字方塊 10">
            <a:extLst>
              <a:ext uri="{FF2B5EF4-FFF2-40B4-BE49-F238E27FC236}">
                <a16:creationId xmlns:a16="http://schemas.microsoft.com/office/drawing/2014/main" id="{B43EC5FF-C94E-90ED-45AC-FB2313743075}"/>
              </a:ext>
            </a:extLst>
          </p:cNvPr>
          <p:cNvSpPr txBox="1"/>
          <p:nvPr/>
        </p:nvSpPr>
        <p:spPr>
          <a:xfrm>
            <a:off x="2278467" y="2547628"/>
            <a:ext cx="2486602" cy="523220"/>
          </a:xfrm>
          <a:prstGeom prst="rect">
            <a:avLst/>
          </a:prstGeom>
          <a:noFill/>
          <a:ln>
            <a:noFill/>
          </a:ln>
        </p:spPr>
        <p:txBody>
          <a:bodyPr wrap="square" rtlCol="0">
            <a:spAutoFit/>
          </a:bodyPr>
          <a:lstStyle/>
          <a:p>
            <a:r>
              <a:rPr lang="en-US" altLang="zh-CN" sz="2800" b="1" dirty="0">
                <a:solidFill>
                  <a:srgbClr val="FFFF00"/>
                </a:solidFill>
              </a:rPr>
              <a:t>Generate faith</a:t>
            </a:r>
          </a:p>
        </p:txBody>
      </p:sp>
      <p:sp>
        <p:nvSpPr>
          <p:cNvPr id="12" name="文字方塊 11">
            <a:extLst>
              <a:ext uri="{FF2B5EF4-FFF2-40B4-BE49-F238E27FC236}">
                <a16:creationId xmlns:a16="http://schemas.microsoft.com/office/drawing/2014/main" id="{1C7872E7-99A3-2C69-B431-192CD9F81FC4}"/>
              </a:ext>
            </a:extLst>
          </p:cNvPr>
          <p:cNvSpPr txBox="1"/>
          <p:nvPr/>
        </p:nvSpPr>
        <p:spPr>
          <a:xfrm>
            <a:off x="2385365"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13" name="左大括弧 12">
            <a:extLst>
              <a:ext uri="{FF2B5EF4-FFF2-40B4-BE49-F238E27FC236}">
                <a16:creationId xmlns:a16="http://schemas.microsoft.com/office/drawing/2014/main" id="{B424513B-BD90-4FAA-2607-E7D8D28FEB39}"/>
              </a:ext>
            </a:extLst>
          </p:cNvPr>
          <p:cNvSpPr/>
          <p:nvPr/>
        </p:nvSpPr>
        <p:spPr>
          <a:xfrm>
            <a:off x="4704353" y="1877656"/>
            <a:ext cx="306128" cy="1839376"/>
          </a:xfrm>
          <a:prstGeom prst="leftBrace">
            <a:avLst/>
          </a:prstGeom>
          <a:ln>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A23B981F-F5E6-7EE5-76AE-5FBCB59E1C50}"/>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6" name="文字方塊 15">
            <a:extLst>
              <a:ext uri="{FF2B5EF4-FFF2-40B4-BE49-F238E27FC236}">
                <a16:creationId xmlns:a16="http://schemas.microsoft.com/office/drawing/2014/main" id="{236160BB-02D0-CCAC-D32F-397769920A76}"/>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dirty="0">
                <a:solidFill>
                  <a:srgbClr val="FFFF00"/>
                </a:solidFill>
              </a:rPr>
              <a:t>Non-attachment in forms is right abiding</a:t>
            </a:r>
          </a:p>
        </p:txBody>
      </p:sp>
      <p:sp>
        <p:nvSpPr>
          <p:cNvPr id="17" name="文字方塊 16">
            <a:extLst>
              <a:ext uri="{FF2B5EF4-FFF2-40B4-BE49-F238E27FC236}">
                <a16:creationId xmlns:a16="http://schemas.microsoft.com/office/drawing/2014/main" id="{6A35429C-5576-DE00-DF77-9605042E22F6}"/>
              </a:ext>
            </a:extLst>
          </p:cNvPr>
          <p:cNvSpPr txBox="1"/>
          <p:nvPr/>
        </p:nvSpPr>
        <p:spPr>
          <a:xfrm>
            <a:off x="5067815" y="1656384"/>
            <a:ext cx="3473380" cy="523220"/>
          </a:xfrm>
          <a:prstGeom prst="rect">
            <a:avLst/>
          </a:prstGeom>
          <a:noFill/>
          <a:ln>
            <a:noFill/>
          </a:ln>
        </p:spPr>
        <p:txBody>
          <a:bodyPr wrap="square" rtlCol="0">
            <a:spAutoFit/>
          </a:bodyPr>
          <a:lstStyle/>
          <a:p>
            <a:r>
              <a:rPr lang="en-US" altLang="zh-CN" sz="2800" dirty="0">
                <a:solidFill>
                  <a:schemeClr val="accent6"/>
                </a:solidFill>
              </a:rPr>
              <a:t>Discern the capacity</a:t>
            </a:r>
          </a:p>
        </p:txBody>
      </p:sp>
      <p:sp>
        <p:nvSpPr>
          <p:cNvPr id="18" name="文字方塊 17">
            <a:extLst>
              <a:ext uri="{FF2B5EF4-FFF2-40B4-BE49-F238E27FC236}">
                <a16:creationId xmlns:a16="http://schemas.microsoft.com/office/drawing/2014/main" id="{89DFB5FC-2C02-EB4C-56FF-5242BC610AFB}"/>
              </a:ext>
            </a:extLst>
          </p:cNvPr>
          <p:cNvSpPr txBox="1"/>
          <p:nvPr/>
        </p:nvSpPr>
        <p:spPr>
          <a:xfrm>
            <a:off x="5067815" y="2149697"/>
            <a:ext cx="4648979" cy="523220"/>
          </a:xfrm>
          <a:prstGeom prst="rect">
            <a:avLst/>
          </a:prstGeom>
          <a:noFill/>
          <a:ln>
            <a:noFill/>
          </a:ln>
        </p:spPr>
        <p:txBody>
          <a:bodyPr wrap="square" rtlCol="0">
            <a:spAutoFit/>
          </a:bodyPr>
          <a:lstStyle/>
          <a:p>
            <a:r>
              <a:rPr lang="en-US" altLang="zh-CN" sz="2800" b="1" dirty="0">
                <a:solidFill>
                  <a:schemeClr val="accent6"/>
                </a:solidFill>
              </a:rPr>
              <a:t>Illuminate merit and virtues</a:t>
            </a:r>
          </a:p>
        </p:txBody>
      </p:sp>
      <p:sp>
        <p:nvSpPr>
          <p:cNvPr id="19" name="文字方塊 18">
            <a:extLst>
              <a:ext uri="{FF2B5EF4-FFF2-40B4-BE49-F238E27FC236}">
                <a16:creationId xmlns:a16="http://schemas.microsoft.com/office/drawing/2014/main" id="{0927C88F-5182-4103-A77E-70ED3E380BA0}"/>
              </a:ext>
            </a:extLst>
          </p:cNvPr>
          <p:cNvSpPr txBox="1"/>
          <p:nvPr/>
        </p:nvSpPr>
        <p:spPr>
          <a:xfrm>
            <a:off x="5010481" y="2809238"/>
            <a:ext cx="4648979" cy="523220"/>
          </a:xfrm>
          <a:prstGeom prst="rect">
            <a:avLst/>
          </a:prstGeom>
          <a:noFill/>
          <a:ln>
            <a:noFill/>
          </a:ln>
        </p:spPr>
        <p:txBody>
          <a:bodyPr wrap="square" rtlCol="0">
            <a:spAutoFit/>
          </a:bodyPr>
          <a:lstStyle/>
          <a:p>
            <a:r>
              <a:rPr lang="en-US" altLang="zh-CN" sz="2800" dirty="0">
                <a:solidFill>
                  <a:schemeClr val="accent6"/>
                </a:solidFill>
              </a:rPr>
              <a:t>Reveal the middle way</a:t>
            </a:r>
          </a:p>
        </p:txBody>
      </p:sp>
      <p:sp>
        <p:nvSpPr>
          <p:cNvPr id="20" name="文字方塊 19">
            <a:extLst>
              <a:ext uri="{FF2B5EF4-FFF2-40B4-BE49-F238E27FC236}">
                <a16:creationId xmlns:a16="http://schemas.microsoft.com/office/drawing/2014/main" id="{F41AAB9F-62B0-E228-9B00-758800D5C6DF}"/>
              </a:ext>
            </a:extLst>
          </p:cNvPr>
          <p:cNvSpPr txBox="1"/>
          <p:nvPr/>
        </p:nvSpPr>
        <p:spPr>
          <a:xfrm>
            <a:off x="5030893" y="3376818"/>
            <a:ext cx="4648979" cy="523220"/>
          </a:xfrm>
          <a:prstGeom prst="rect">
            <a:avLst/>
          </a:prstGeom>
          <a:noFill/>
          <a:ln>
            <a:noFill/>
          </a:ln>
        </p:spPr>
        <p:txBody>
          <a:bodyPr wrap="square" rtlCol="0">
            <a:spAutoFit/>
          </a:bodyPr>
          <a:lstStyle/>
          <a:p>
            <a:r>
              <a:rPr lang="en-US" altLang="zh-CN" sz="2800" dirty="0">
                <a:solidFill>
                  <a:schemeClr val="accent6"/>
                </a:solidFill>
              </a:rPr>
              <a:t>Inquiry and exposition</a:t>
            </a:r>
          </a:p>
        </p:txBody>
      </p:sp>
      <p:sp>
        <p:nvSpPr>
          <p:cNvPr id="21" name="矩形 20">
            <a:extLst>
              <a:ext uri="{FF2B5EF4-FFF2-40B4-BE49-F238E27FC236}">
                <a16:creationId xmlns:a16="http://schemas.microsoft.com/office/drawing/2014/main" id="{772C17FB-F96B-3D60-F319-3DBED23BD6BB}"/>
              </a:ext>
            </a:extLst>
          </p:cNvPr>
          <p:cNvSpPr/>
          <p:nvPr/>
        </p:nvSpPr>
        <p:spPr>
          <a:xfrm>
            <a:off x="-205" y="2636912"/>
            <a:ext cx="12187249" cy="3652951"/>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文字方塊 21">
            <a:extLst>
              <a:ext uri="{FF2B5EF4-FFF2-40B4-BE49-F238E27FC236}">
                <a16:creationId xmlns:a16="http://schemas.microsoft.com/office/drawing/2014/main" id="{57442B86-F6CF-2776-FA63-480B4BA86B70}"/>
              </a:ext>
            </a:extLst>
          </p:cNvPr>
          <p:cNvSpPr txBox="1"/>
          <p:nvPr/>
        </p:nvSpPr>
        <p:spPr>
          <a:xfrm>
            <a:off x="188763" y="2812444"/>
            <a:ext cx="11809312" cy="3136628"/>
          </a:xfrm>
          <a:prstGeom prst="rect">
            <a:avLst/>
          </a:prstGeom>
          <a:noFill/>
          <a:ln>
            <a:noFill/>
          </a:ln>
        </p:spPr>
        <p:txBody>
          <a:bodyPr wrap="square" rtlCol="0">
            <a:spAutoFit/>
          </a:bodyPr>
          <a:lstStyle/>
          <a:p>
            <a:pPr>
              <a:lnSpc>
                <a:spcPts val="4000"/>
              </a:lnSpc>
            </a:pPr>
            <a:r>
              <a:rPr lang="en-US" altLang="zh-CN" sz="2800" b="1" dirty="0">
                <a:solidFill>
                  <a:schemeClr val="bg1"/>
                </a:solidFill>
              </a:rPr>
              <a:t>“Hearing these passages, in a single moment they give rise to pure faith. </a:t>
            </a:r>
            <a:r>
              <a:rPr lang="en-US" altLang="zh-CN" sz="2800" b="1" dirty="0" err="1">
                <a:solidFill>
                  <a:schemeClr val="bg1"/>
                </a:solidFill>
              </a:rPr>
              <a:t>Subhūti</a:t>
            </a:r>
            <a:r>
              <a:rPr lang="en-US" altLang="zh-CN" sz="2800" b="1" dirty="0">
                <a:solidFill>
                  <a:schemeClr val="bg1"/>
                </a:solidFill>
              </a:rPr>
              <a:t>, the Tathāgata fully knows and fully sees these sentient beings as they attain these countless merits.”</a:t>
            </a:r>
          </a:p>
          <a:p>
            <a:pPr>
              <a:lnSpc>
                <a:spcPts val="4000"/>
              </a:lnSpc>
            </a:pPr>
            <a:r>
              <a:rPr lang="en-US" altLang="zh-CN" sz="2800" b="1" dirty="0">
                <a:solidFill>
                  <a:schemeClr val="bg1"/>
                </a:solidFill>
              </a:rPr>
              <a:t>Why is this? It is because these sentient beings do not again [abide in] the notions of self, person, sentient being, or life span. Nor do they abide in the notions of the dharma, or the notions of non-dharma. </a:t>
            </a:r>
          </a:p>
        </p:txBody>
      </p:sp>
    </p:spTree>
    <p:extLst>
      <p:ext uri="{BB962C8B-B14F-4D97-AF65-F5344CB8AC3E}">
        <p14:creationId xmlns:p14="http://schemas.microsoft.com/office/powerpoint/2010/main" val="32117834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4408A70-86B3-C3C9-0612-639D5CECB568}"/>
              </a:ext>
            </a:extLst>
          </p:cNvPr>
          <p:cNvSpPr txBox="1"/>
          <p:nvPr/>
        </p:nvSpPr>
        <p:spPr>
          <a:xfrm>
            <a:off x="-10671" y="2996952"/>
            <a:ext cx="2486602" cy="1384995"/>
          </a:xfrm>
          <a:prstGeom prst="rect">
            <a:avLst/>
          </a:prstGeom>
          <a:noFill/>
          <a:ln>
            <a:noFill/>
          </a:ln>
        </p:spPr>
        <p:txBody>
          <a:bodyPr wrap="square" rtlCol="0">
            <a:spAutoFit/>
          </a:bodyPr>
          <a:lstStyle/>
          <a:p>
            <a:r>
              <a:rPr lang="en-US" altLang="zh-CN" sz="2800" dirty="0">
                <a:solidFill>
                  <a:srgbClr val="FFFF00"/>
                </a:solidFill>
              </a:rPr>
              <a:t>Indicate non-attachment to generate faith</a:t>
            </a:r>
          </a:p>
        </p:txBody>
      </p:sp>
      <p:sp>
        <p:nvSpPr>
          <p:cNvPr id="4" name="左大括弧 3">
            <a:extLst>
              <a:ext uri="{FF2B5EF4-FFF2-40B4-BE49-F238E27FC236}">
                <a16:creationId xmlns:a16="http://schemas.microsoft.com/office/drawing/2014/main" id="{73A89AC8-68D1-1E63-2375-0794EC5CFC50}"/>
              </a:ext>
            </a:extLst>
          </p:cNvPr>
          <p:cNvSpPr/>
          <p:nvPr/>
        </p:nvSpPr>
        <p:spPr>
          <a:xfrm>
            <a:off x="2061964" y="1061159"/>
            <a:ext cx="353251" cy="5032138"/>
          </a:xfrm>
          <a:prstGeom prst="lef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2F46B4E9-4F84-F5A9-2A73-B5AA2800AF90}"/>
              </a:ext>
            </a:extLst>
          </p:cNvPr>
          <p:cNvSpPr txBox="1"/>
          <p:nvPr/>
        </p:nvSpPr>
        <p:spPr>
          <a:xfrm>
            <a:off x="2349996" y="476672"/>
            <a:ext cx="2486602" cy="954107"/>
          </a:xfrm>
          <a:prstGeom prst="rect">
            <a:avLst/>
          </a:prstGeom>
          <a:noFill/>
          <a:ln>
            <a:noFill/>
          </a:ln>
        </p:spPr>
        <p:txBody>
          <a:bodyPr wrap="square" rtlCol="0">
            <a:spAutoFit/>
          </a:bodyPr>
          <a:lstStyle/>
          <a:p>
            <a:r>
              <a:rPr lang="en-US" altLang="zh-CN" sz="2800" dirty="0">
                <a:solidFill>
                  <a:srgbClr val="FFFF00"/>
                </a:solidFill>
              </a:rPr>
              <a:t>Indicate non-attachment</a:t>
            </a:r>
          </a:p>
        </p:txBody>
      </p:sp>
      <p:sp>
        <p:nvSpPr>
          <p:cNvPr id="7" name="文字方塊 6">
            <a:extLst>
              <a:ext uri="{FF2B5EF4-FFF2-40B4-BE49-F238E27FC236}">
                <a16:creationId xmlns:a16="http://schemas.microsoft.com/office/drawing/2014/main" id="{1707395D-6153-B387-759F-D09567BC1774}"/>
              </a:ext>
            </a:extLst>
          </p:cNvPr>
          <p:cNvSpPr txBox="1"/>
          <p:nvPr/>
        </p:nvSpPr>
        <p:spPr>
          <a:xfrm>
            <a:off x="2278467" y="2547628"/>
            <a:ext cx="2486602" cy="523220"/>
          </a:xfrm>
          <a:prstGeom prst="rect">
            <a:avLst/>
          </a:prstGeom>
          <a:noFill/>
          <a:ln>
            <a:noFill/>
          </a:ln>
        </p:spPr>
        <p:txBody>
          <a:bodyPr wrap="square" rtlCol="0">
            <a:spAutoFit/>
          </a:bodyPr>
          <a:lstStyle/>
          <a:p>
            <a:r>
              <a:rPr lang="en-US" altLang="zh-CN" sz="2800" b="1" dirty="0">
                <a:solidFill>
                  <a:srgbClr val="FFFF00"/>
                </a:solidFill>
              </a:rPr>
              <a:t>Generate faith</a:t>
            </a:r>
          </a:p>
        </p:txBody>
      </p:sp>
      <p:sp>
        <p:nvSpPr>
          <p:cNvPr id="8" name="文字方塊 7">
            <a:extLst>
              <a:ext uri="{FF2B5EF4-FFF2-40B4-BE49-F238E27FC236}">
                <a16:creationId xmlns:a16="http://schemas.microsoft.com/office/drawing/2014/main" id="{8E62CDA3-C1E3-5ED2-B773-0190084BF559}"/>
              </a:ext>
            </a:extLst>
          </p:cNvPr>
          <p:cNvSpPr txBox="1"/>
          <p:nvPr/>
        </p:nvSpPr>
        <p:spPr>
          <a:xfrm>
            <a:off x="2385365" y="5701401"/>
            <a:ext cx="2486602" cy="523220"/>
          </a:xfrm>
          <a:prstGeom prst="rect">
            <a:avLst/>
          </a:prstGeom>
          <a:noFill/>
          <a:ln>
            <a:noFill/>
          </a:ln>
        </p:spPr>
        <p:txBody>
          <a:bodyPr wrap="square" rtlCol="0">
            <a:spAutoFit/>
          </a:bodyPr>
          <a:lstStyle/>
          <a:p>
            <a:r>
              <a:rPr lang="en-US" altLang="zh-CN" sz="2800" dirty="0">
                <a:solidFill>
                  <a:srgbClr val="FFFF00"/>
                </a:solidFill>
              </a:rPr>
              <a:t>Compare merit</a:t>
            </a:r>
            <a:endParaRPr lang="en-US" altLang="zh-CN" sz="2800" b="1" dirty="0">
              <a:solidFill>
                <a:srgbClr val="FFFF00"/>
              </a:solidFill>
            </a:endParaRPr>
          </a:p>
        </p:txBody>
      </p:sp>
      <p:sp>
        <p:nvSpPr>
          <p:cNvPr id="9" name="左大括弧 8">
            <a:extLst>
              <a:ext uri="{FF2B5EF4-FFF2-40B4-BE49-F238E27FC236}">
                <a16:creationId xmlns:a16="http://schemas.microsoft.com/office/drawing/2014/main" id="{A4842B65-AB4D-2EC8-16DD-3E1B91AFF1BE}"/>
              </a:ext>
            </a:extLst>
          </p:cNvPr>
          <p:cNvSpPr/>
          <p:nvPr/>
        </p:nvSpPr>
        <p:spPr>
          <a:xfrm>
            <a:off x="4704353" y="1877656"/>
            <a:ext cx="306128" cy="1839376"/>
          </a:xfrm>
          <a:prstGeom prst="leftBrace">
            <a:avLst/>
          </a:prstGeom>
          <a:ln>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8BB59A84-22F6-CEEF-B3E1-6A013073F09A}"/>
              </a:ext>
            </a:extLst>
          </p:cNvPr>
          <p:cNvSpPr txBox="1"/>
          <p:nvPr/>
        </p:nvSpPr>
        <p:spPr>
          <a:xfrm>
            <a:off x="4962533" y="107050"/>
            <a:ext cx="5906826" cy="954108"/>
          </a:xfrm>
          <a:prstGeom prst="rect">
            <a:avLst/>
          </a:prstGeom>
          <a:noFill/>
          <a:ln>
            <a:noFill/>
          </a:ln>
        </p:spPr>
        <p:txBody>
          <a:bodyPr wrap="square" rtlCol="0">
            <a:spAutoFit/>
          </a:bodyPr>
          <a:lstStyle/>
          <a:p>
            <a:pPr>
              <a:lnSpc>
                <a:spcPts val="3360"/>
              </a:lnSpc>
            </a:pPr>
            <a:r>
              <a:rPr lang="en-US" altLang="zh-CN" sz="2800" dirty="0">
                <a:solidFill>
                  <a:srgbClr val="FFFF00"/>
                </a:solidFill>
              </a:rPr>
              <a:t>Cultivate a mind detached from forms is to subdue the thoughts</a:t>
            </a:r>
          </a:p>
        </p:txBody>
      </p:sp>
      <p:sp>
        <p:nvSpPr>
          <p:cNvPr id="11" name="文字方塊 10">
            <a:extLst>
              <a:ext uri="{FF2B5EF4-FFF2-40B4-BE49-F238E27FC236}">
                <a16:creationId xmlns:a16="http://schemas.microsoft.com/office/drawing/2014/main" id="{6083B832-EED5-A5F3-BAD6-14FC58020D45}"/>
              </a:ext>
            </a:extLst>
          </p:cNvPr>
          <p:cNvSpPr txBox="1"/>
          <p:nvPr/>
        </p:nvSpPr>
        <p:spPr>
          <a:xfrm>
            <a:off x="5045833" y="1097161"/>
            <a:ext cx="6377172" cy="523220"/>
          </a:xfrm>
          <a:prstGeom prst="rect">
            <a:avLst/>
          </a:prstGeom>
          <a:noFill/>
          <a:ln>
            <a:noFill/>
          </a:ln>
        </p:spPr>
        <p:txBody>
          <a:bodyPr wrap="square" rtlCol="0">
            <a:spAutoFit/>
          </a:bodyPr>
          <a:lstStyle/>
          <a:p>
            <a:r>
              <a:rPr lang="en-US" altLang="zh-CN" sz="2800" dirty="0">
                <a:solidFill>
                  <a:srgbClr val="FFFF00"/>
                </a:solidFill>
              </a:rPr>
              <a:t>Non-attachment in forms is right abiding</a:t>
            </a:r>
          </a:p>
        </p:txBody>
      </p:sp>
      <p:sp>
        <p:nvSpPr>
          <p:cNvPr id="12" name="文字方塊 11">
            <a:extLst>
              <a:ext uri="{FF2B5EF4-FFF2-40B4-BE49-F238E27FC236}">
                <a16:creationId xmlns:a16="http://schemas.microsoft.com/office/drawing/2014/main" id="{41ADFE36-D862-5E09-FB63-B37FC78CCAE0}"/>
              </a:ext>
            </a:extLst>
          </p:cNvPr>
          <p:cNvSpPr txBox="1"/>
          <p:nvPr/>
        </p:nvSpPr>
        <p:spPr>
          <a:xfrm>
            <a:off x="5067815" y="1656384"/>
            <a:ext cx="3473380" cy="523220"/>
          </a:xfrm>
          <a:prstGeom prst="rect">
            <a:avLst/>
          </a:prstGeom>
          <a:noFill/>
          <a:ln>
            <a:noFill/>
          </a:ln>
        </p:spPr>
        <p:txBody>
          <a:bodyPr wrap="square" rtlCol="0">
            <a:spAutoFit/>
          </a:bodyPr>
          <a:lstStyle/>
          <a:p>
            <a:r>
              <a:rPr lang="en-US" altLang="zh-CN" sz="2800" dirty="0">
                <a:solidFill>
                  <a:schemeClr val="accent6"/>
                </a:solidFill>
              </a:rPr>
              <a:t>Discern the capacity</a:t>
            </a:r>
          </a:p>
        </p:txBody>
      </p:sp>
      <p:sp>
        <p:nvSpPr>
          <p:cNvPr id="13" name="文字方塊 12">
            <a:extLst>
              <a:ext uri="{FF2B5EF4-FFF2-40B4-BE49-F238E27FC236}">
                <a16:creationId xmlns:a16="http://schemas.microsoft.com/office/drawing/2014/main" id="{A87895DE-DAAC-EA73-F45E-9CA3A0893DFA}"/>
              </a:ext>
            </a:extLst>
          </p:cNvPr>
          <p:cNvSpPr txBox="1"/>
          <p:nvPr/>
        </p:nvSpPr>
        <p:spPr>
          <a:xfrm>
            <a:off x="5067815" y="2149697"/>
            <a:ext cx="4648979" cy="523220"/>
          </a:xfrm>
          <a:prstGeom prst="rect">
            <a:avLst/>
          </a:prstGeom>
          <a:noFill/>
          <a:ln>
            <a:noFill/>
          </a:ln>
        </p:spPr>
        <p:txBody>
          <a:bodyPr wrap="square" rtlCol="0">
            <a:spAutoFit/>
          </a:bodyPr>
          <a:lstStyle/>
          <a:p>
            <a:r>
              <a:rPr lang="en-US" altLang="zh-CN" sz="2800" b="1" dirty="0">
                <a:solidFill>
                  <a:schemeClr val="accent6"/>
                </a:solidFill>
              </a:rPr>
              <a:t>Illuminate merit and virtues</a:t>
            </a:r>
          </a:p>
        </p:txBody>
      </p:sp>
      <p:sp>
        <p:nvSpPr>
          <p:cNvPr id="14" name="文字方塊 13">
            <a:extLst>
              <a:ext uri="{FF2B5EF4-FFF2-40B4-BE49-F238E27FC236}">
                <a16:creationId xmlns:a16="http://schemas.microsoft.com/office/drawing/2014/main" id="{351C99AB-DAB7-823D-CBCA-5ED5CD0393E4}"/>
              </a:ext>
            </a:extLst>
          </p:cNvPr>
          <p:cNvSpPr txBox="1"/>
          <p:nvPr/>
        </p:nvSpPr>
        <p:spPr>
          <a:xfrm>
            <a:off x="5010481" y="2809238"/>
            <a:ext cx="4648979" cy="523220"/>
          </a:xfrm>
          <a:prstGeom prst="rect">
            <a:avLst/>
          </a:prstGeom>
          <a:noFill/>
          <a:ln>
            <a:noFill/>
          </a:ln>
        </p:spPr>
        <p:txBody>
          <a:bodyPr wrap="square" rtlCol="0">
            <a:spAutoFit/>
          </a:bodyPr>
          <a:lstStyle/>
          <a:p>
            <a:r>
              <a:rPr lang="en-US" altLang="zh-CN" sz="2800" dirty="0">
                <a:solidFill>
                  <a:schemeClr val="accent6"/>
                </a:solidFill>
              </a:rPr>
              <a:t>Reveal the middle way</a:t>
            </a:r>
          </a:p>
        </p:txBody>
      </p:sp>
      <p:sp>
        <p:nvSpPr>
          <p:cNvPr id="15" name="文字方塊 14">
            <a:extLst>
              <a:ext uri="{FF2B5EF4-FFF2-40B4-BE49-F238E27FC236}">
                <a16:creationId xmlns:a16="http://schemas.microsoft.com/office/drawing/2014/main" id="{FC32A4C9-CA5A-D926-1170-1788E64B2560}"/>
              </a:ext>
            </a:extLst>
          </p:cNvPr>
          <p:cNvSpPr txBox="1"/>
          <p:nvPr/>
        </p:nvSpPr>
        <p:spPr>
          <a:xfrm>
            <a:off x="5030893" y="3376818"/>
            <a:ext cx="4648979" cy="523220"/>
          </a:xfrm>
          <a:prstGeom prst="rect">
            <a:avLst/>
          </a:prstGeom>
          <a:noFill/>
          <a:ln>
            <a:noFill/>
          </a:ln>
        </p:spPr>
        <p:txBody>
          <a:bodyPr wrap="square" rtlCol="0">
            <a:spAutoFit/>
          </a:bodyPr>
          <a:lstStyle/>
          <a:p>
            <a:r>
              <a:rPr lang="en-US" altLang="zh-CN" sz="2800" dirty="0">
                <a:solidFill>
                  <a:schemeClr val="accent6"/>
                </a:solidFill>
              </a:rPr>
              <a:t>Inquiry and exposition</a:t>
            </a:r>
          </a:p>
        </p:txBody>
      </p:sp>
      <p:sp>
        <p:nvSpPr>
          <p:cNvPr id="16" name="矩形 15">
            <a:extLst>
              <a:ext uri="{FF2B5EF4-FFF2-40B4-BE49-F238E27FC236}">
                <a16:creationId xmlns:a16="http://schemas.microsoft.com/office/drawing/2014/main" id="{2ACD7572-0B6E-36ED-CC87-6957C59DB53E}"/>
              </a:ext>
            </a:extLst>
          </p:cNvPr>
          <p:cNvSpPr/>
          <p:nvPr/>
        </p:nvSpPr>
        <p:spPr>
          <a:xfrm>
            <a:off x="-206" y="2706256"/>
            <a:ext cx="12187249" cy="3518366"/>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2B872185-24E4-C40B-C4C2-CCFC8337AAD5}"/>
              </a:ext>
            </a:extLst>
          </p:cNvPr>
          <p:cNvSpPr txBox="1"/>
          <p:nvPr/>
        </p:nvSpPr>
        <p:spPr>
          <a:xfrm>
            <a:off x="188762" y="3045527"/>
            <a:ext cx="11809312" cy="3136628"/>
          </a:xfrm>
          <a:prstGeom prst="rect">
            <a:avLst/>
          </a:prstGeom>
          <a:noFill/>
          <a:ln>
            <a:noFill/>
          </a:ln>
        </p:spPr>
        <p:txBody>
          <a:bodyPr wrap="square" rtlCol="0">
            <a:spAutoFit/>
          </a:bodyPr>
          <a:lstStyle/>
          <a:p>
            <a:pPr>
              <a:lnSpc>
                <a:spcPts val="4000"/>
              </a:lnSpc>
            </a:pPr>
            <a:r>
              <a:rPr lang="en-US" altLang="zh-CN" sz="2800" b="1" dirty="0">
                <a:solidFill>
                  <a:schemeClr val="bg1"/>
                </a:solidFill>
              </a:rPr>
              <a:t>“Why? If these sentient beings their minds grasp to these notions, then they will cling to self, person, sentient being, and life-span. If they grasp to the notions of phenomena, they will attach to self, person, sentient being, and life span. Why? If they grasp to the denial of phenomena, then they will attach to self, person, sentient being, and life span.</a:t>
            </a:r>
          </a:p>
          <a:p>
            <a:pPr>
              <a:lnSpc>
                <a:spcPts val="4000"/>
              </a:lnSpc>
            </a:pPr>
            <a:endParaRPr lang="en-US" altLang="zh-CN" sz="2800" b="1" dirty="0">
              <a:solidFill>
                <a:schemeClr val="bg1"/>
              </a:solidFill>
            </a:endParaRPr>
          </a:p>
        </p:txBody>
      </p:sp>
    </p:spTree>
    <p:extLst>
      <p:ext uri="{BB962C8B-B14F-4D97-AF65-F5344CB8AC3E}">
        <p14:creationId xmlns:p14="http://schemas.microsoft.com/office/powerpoint/2010/main" val="218105463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8DD30E3-D528-4A52-A3C3-C3438FDDA41F}">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23763</TotalTime>
  <Words>4573</Words>
  <Application>Microsoft Office PowerPoint</Application>
  <PresentationFormat>自訂</PresentationFormat>
  <Paragraphs>297</Paragraphs>
  <Slides>54</Slides>
  <Notes>2</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54</vt:i4>
      </vt:variant>
    </vt:vector>
  </HeadingPairs>
  <TitlesOfParts>
    <vt:vector size="57"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757</cp:revision>
  <dcterms:created xsi:type="dcterms:W3CDTF">2019-12-17T19:51:00Z</dcterms:created>
  <dcterms:modified xsi:type="dcterms:W3CDTF">2025-06-27T15:58:02Z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