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5" d="100"/>
          <a:sy n="65" d="100"/>
        </p:scale>
        <p:origin x="91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EEAC0E-4A78-48C9-A54C-FFF73437129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49746F1-B789-4428-B06A-38FA398B6CDE}">
      <dgm:prSet/>
      <dgm:spPr/>
      <dgm:t>
        <a:bodyPr/>
        <a:lstStyle/>
        <a:p>
          <a:r>
            <a:rPr lang="en-GB"/>
            <a:t>William Morrison established the business in Bradford, England, in 1899.</a:t>
          </a:r>
          <a:endParaRPr lang="en-US"/>
        </a:p>
      </dgm:t>
    </dgm:pt>
    <dgm:pt modelId="{35FE7B14-4D7E-42A7-8397-1A39CE609305}" type="parTrans" cxnId="{F5C563E4-47AD-4AC0-BD3B-F984CCCA1489}">
      <dgm:prSet/>
      <dgm:spPr/>
      <dgm:t>
        <a:bodyPr/>
        <a:lstStyle/>
        <a:p>
          <a:endParaRPr lang="en-US"/>
        </a:p>
      </dgm:t>
    </dgm:pt>
    <dgm:pt modelId="{817CC421-2C1C-41DF-8D92-0566BB4537DF}" type="sibTrans" cxnId="{F5C563E4-47AD-4AC0-BD3B-F984CCCA1489}">
      <dgm:prSet/>
      <dgm:spPr/>
      <dgm:t>
        <a:bodyPr/>
        <a:lstStyle/>
        <a:p>
          <a:endParaRPr lang="en-US"/>
        </a:p>
      </dgm:t>
    </dgm:pt>
    <dgm:pt modelId="{80F6C528-9C36-4394-A82F-7F5B9DFD80CC}">
      <dgm:prSet/>
      <dgm:spPr/>
      <dgm:t>
        <a:bodyPr/>
        <a:lstStyle/>
        <a:p>
          <a:r>
            <a:rPr lang="en-GB"/>
            <a:t>Through the 2004 acquisition of Safeway, the business expanded its presence in the south of England, Wales, and Scotland.</a:t>
          </a:r>
          <a:endParaRPr lang="en-US"/>
        </a:p>
      </dgm:t>
    </dgm:pt>
    <dgm:pt modelId="{E32CD896-21A3-414B-8A66-E4DF3A580D03}" type="parTrans" cxnId="{756F86A7-12F2-4D0C-91FF-61B1B433823D}">
      <dgm:prSet/>
      <dgm:spPr/>
      <dgm:t>
        <a:bodyPr/>
        <a:lstStyle/>
        <a:p>
          <a:endParaRPr lang="en-US"/>
        </a:p>
      </dgm:t>
    </dgm:pt>
    <dgm:pt modelId="{9F8FDEE9-1BC0-4C3F-92CC-26C8FBCEC636}" type="sibTrans" cxnId="{756F86A7-12F2-4D0C-91FF-61B1B433823D}">
      <dgm:prSet/>
      <dgm:spPr/>
      <dgm:t>
        <a:bodyPr/>
        <a:lstStyle/>
        <a:p>
          <a:endParaRPr lang="en-US"/>
        </a:p>
      </dgm:t>
    </dgm:pt>
    <dgm:pt modelId="{FCC6556E-E593-42BC-ABD2-8CD9022E4AE8}">
      <dgm:prSet/>
      <dgm:spPr/>
      <dgm:t>
        <a:bodyPr/>
        <a:lstStyle/>
        <a:p>
          <a:r>
            <a:rPr lang="en-GB"/>
            <a:t>This presentation will examine how external and internal factors affect Morrisons' culture using PESTLE and Porter's five force models.</a:t>
          </a:r>
          <a:endParaRPr lang="en-US"/>
        </a:p>
      </dgm:t>
    </dgm:pt>
    <dgm:pt modelId="{5BBBA619-C024-4DF0-9C30-C39D7276AF2F}" type="parTrans" cxnId="{9F701ED6-17C2-4362-A48B-CC2C13B6C246}">
      <dgm:prSet/>
      <dgm:spPr/>
      <dgm:t>
        <a:bodyPr/>
        <a:lstStyle/>
        <a:p>
          <a:endParaRPr lang="en-US"/>
        </a:p>
      </dgm:t>
    </dgm:pt>
    <dgm:pt modelId="{B70317E1-2EC1-48E2-A758-BB575F600E34}" type="sibTrans" cxnId="{9F701ED6-17C2-4362-A48B-CC2C13B6C246}">
      <dgm:prSet/>
      <dgm:spPr/>
      <dgm:t>
        <a:bodyPr/>
        <a:lstStyle/>
        <a:p>
          <a:endParaRPr lang="en-US"/>
        </a:p>
      </dgm:t>
    </dgm:pt>
    <dgm:pt modelId="{CE36F663-852C-487C-A7E0-B80193A1481B}">
      <dgm:prSet/>
      <dgm:spPr/>
      <dgm:t>
        <a:bodyPr/>
        <a:lstStyle/>
        <a:p>
          <a:r>
            <a:rPr lang="en-GB"/>
            <a:t>The Morrisons' ethical legacy will also be covered in this study. McKinsey7s, Kotler's 8-step strategy, and Schein (1996) will demonstrate this.</a:t>
          </a:r>
          <a:endParaRPr lang="en-US"/>
        </a:p>
      </dgm:t>
    </dgm:pt>
    <dgm:pt modelId="{2F1B5319-BE5F-48FB-B44B-F1F63A0FA6F5}" type="parTrans" cxnId="{04418336-40AB-40DA-8C98-4F06C91F9DD7}">
      <dgm:prSet/>
      <dgm:spPr/>
      <dgm:t>
        <a:bodyPr/>
        <a:lstStyle/>
        <a:p>
          <a:endParaRPr lang="en-US"/>
        </a:p>
      </dgm:t>
    </dgm:pt>
    <dgm:pt modelId="{CCAA197C-6AEB-4320-85A9-544B42BE24D8}" type="sibTrans" cxnId="{04418336-40AB-40DA-8C98-4F06C91F9DD7}">
      <dgm:prSet/>
      <dgm:spPr/>
      <dgm:t>
        <a:bodyPr/>
        <a:lstStyle/>
        <a:p>
          <a:endParaRPr lang="en-US"/>
        </a:p>
      </dgm:t>
    </dgm:pt>
    <dgm:pt modelId="{D7F7C39A-F600-45BC-9FBE-2114D8F10F08}" type="pres">
      <dgm:prSet presAssocID="{84EEAC0E-4A78-48C9-A54C-FFF734371296}" presName="vert0" presStyleCnt="0">
        <dgm:presLayoutVars>
          <dgm:dir/>
          <dgm:animOne val="branch"/>
          <dgm:animLvl val="lvl"/>
        </dgm:presLayoutVars>
      </dgm:prSet>
      <dgm:spPr/>
    </dgm:pt>
    <dgm:pt modelId="{3047BE9E-2E1F-4BBC-80D7-E949B41363EE}" type="pres">
      <dgm:prSet presAssocID="{D49746F1-B789-4428-B06A-38FA398B6CDE}" presName="thickLine" presStyleLbl="alignNode1" presStyleIdx="0" presStyleCnt="4"/>
      <dgm:spPr/>
    </dgm:pt>
    <dgm:pt modelId="{7BE3903D-A51A-419E-8504-B54297BBD477}" type="pres">
      <dgm:prSet presAssocID="{D49746F1-B789-4428-B06A-38FA398B6CDE}" presName="horz1" presStyleCnt="0"/>
      <dgm:spPr/>
    </dgm:pt>
    <dgm:pt modelId="{2C2022B0-174E-434B-BA9D-2187DC69582D}" type="pres">
      <dgm:prSet presAssocID="{D49746F1-B789-4428-B06A-38FA398B6CDE}" presName="tx1" presStyleLbl="revTx" presStyleIdx="0" presStyleCnt="4"/>
      <dgm:spPr/>
    </dgm:pt>
    <dgm:pt modelId="{A44D5E25-0AE3-402A-ABE4-E6E70CC95260}" type="pres">
      <dgm:prSet presAssocID="{D49746F1-B789-4428-B06A-38FA398B6CDE}" presName="vert1" presStyleCnt="0"/>
      <dgm:spPr/>
    </dgm:pt>
    <dgm:pt modelId="{DC50A0F8-AF37-41D2-B6EE-E3CD4CFD11FB}" type="pres">
      <dgm:prSet presAssocID="{80F6C528-9C36-4394-A82F-7F5B9DFD80CC}" presName="thickLine" presStyleLbl="alignNode1" presStyleIdx="1" presStyleCnt="4"/>
      <dgm:spPr/>
    </dgm:pt>
    <dgm:pt modelId="{25DF6F77-6507-4C1D-A5A9-364AACFC6046}" type="pres">
      <dgm:prSet presAssocID="{80F6C528-9C36-4394-A82F-7F5B9DFD80CC}" presName="horz1" presStyleCnt="0"/>
      <dgm:spPr/>
    </dgm:pt>
    <dgm:pt modelId="{63E9D1C2-2D31-471F-9034-3AF6090E56F6}" type="pres">
      <dgm:prSet presAssocID="{80F6C528-9C36-4394-A82F-7F5B9DFD80CC}" presName="tx1" presStyleLbl="revTx" presStyleIdx="1" presStyleCnt="4"/>
      <dgm:spPr/>
    </dgm:pt>
    <dgm:pt modelId="{F1291E61-D63E-4187-95D2-A21E9852BD76}" type="pres">
      <dgm:prSet presAssocID="{80F6C528-9C36-4394-A82F-7F5B9DFD80CC}" presName="vert1" presStyleCnt="0"/>
      <dgm:spPr/>
    </dgm:pt>
    <dgm:pt modelId="{F416EB6B-ED0F-476C-8936-BADE9173197C}" type="pres">
      <dgm:prSet presAssocID="{FCC6556E-E593-42BC-ABD2-8CD9022E4AE8}" presName="thickLine" presStyleLbl="alignNode1" presStyleIdx="2" presStyleCnt="4"/>
      <dgm:spPr/>
    </dgm:pt>
    <dgm:pt modelId="{E53E5643-3010-441E-99E6-7D84C7A20B74}" type="pres">
      <dgm:prSet presAssocID="{FCC6556E-E593-42BC-ABD2-8CD9022E4AE8}" presName="horz1" presStyleCnt="0"/>
      <dgm:spPr/>
    </dgm:pt>
    <dgm:pt modelId="{09FE4D4F-210A-485B-82E7-F04AD1DFBD11}" type="pres">
      <dgm:prSet presAssocID="{FCC6556E-E593-42BC-ABD2-8CD9022E4AE8}" presName="tx1" presStyleLbl="revTx" presStyleIdx="2" presStyleCnt="4"/>
      <dgm:spPr/>
    </dgm:pt>
    <dgm:pt modelId="{C06076F4-BCC1-4DC2-A4C3-1A1E6D6E8C6B}" type="pres">
      <dgm:prSet presAssocID="{FCC6556E-E593-42BC-ABD2-8CD9022E4AE8}" presName="vert1" presStyleCnt="0"/>
      <dgm:spPr/>
    </dgm:pt>
    <dgm:pt modelId="{2DE18B74-95A4-4FEB-A90E-78CBA14CCFC4}" type="pres">
      <dgm:prSet presAssocID="{CE36F663-852C-487C-A7E0-B80193A1481B}" presName="thickLine" presStyleLbl="alignNode1" presStyleIdx="3" presStyleCnt="4"/>
      <dgm:spPr/>
    </dgm:pt>
    <dgm:pt modelId="{B55E0E4A-9E04-4871-8B49-3643EB9E6ACF}" type="pres">
      <dgm:prSet presAssocID="{CE36F663-852C-487C-A7E0-B80193A1481B}" presName="horz1" presStyleCnt="0"/>
      <dgm:spPr/>
    </dgm:pt>
    <dgm:pt modelId="{9C1AAF5F-7A84-467C-BCA2-A00A522F53AA}" type="pres">
      <dgm:prSet presAssocID="{CE36F663-852C-487C-A7E0-B80193A1481B}" presName="tx1" presStyleLbl="revTx" presStyleIdx="3" presStyleCnt="4"/>
      <dgm:spPr/>
    </dgm:pt>
    <dgm:pt modelId="{E5FF957A-ACCA-4A2D-A746-13A66D7B5938}" type="pres">
      <dgm:prSet presAssocID="{CE36F663-852C-487C-A7E0-B80193A1481B}" presName="vert1" presStyleCnt="0"/>
      <dgm:spPr/>
    </dgm:pt>
  </dgm:ptLst>
  <dgm:cxnLst>
    <dgm:cxn modelId="{60833C19-978D-4DDF-A808-EDE67CD05522}" type="presOf" srcId="{80F6C528-9C36-4394-A82F-7F5B9DFD80CC}" destId="{63E9D1C2-2D31-471F-9034-3AF6090E56F6}" srcOrd="0" destOrd="0" presId="urn:microsoft.com/office/officeart/2008/layout/LinedList"/>
    <dgm:cxn modelId="{DAA2BA22-21F5-4FDB-A796-4946704E855F}" type="presOf" srcId="{FCC6556E-E593-42BC-ABD2-8CD9022E4AE8}" destId="{09FE4D4F-210A-485B-82E7-F04AD1DFBD11}" srcOrd="0" destOrd="0" presId="urn:microsoft.com/office/officeart/2008/layout/LinedList"/>
    <dgm:cxn modelId="{1071E02E-D74F-4B72-A725-E7013850F28E}" type="presOf" srcId="{D49746F1-B789-4428-B06A-38FA398B6CDE}" destId="{2C2022B0-174E-434B-BA9D-2187DC69582D}" srcOrd="0" destOrd="0" presId="urn:microsoft.com/office/officeart/2008/layout/LinedList"/>
    <dgm:cxn modelId="{EE21C631-AC4D-4F44-BFF7-14182FB7BC00}" type="presOf" srcId="{CE36F663-852C-487C-A7E0-B80193A1481B}" destId="{9C1AAF5F-7A84-467C-BCA2-A00A522F53AA}" srcOrd="0" destOrd="0" presId="urn:microsoft.com/office/officeart/2008/layout/LinedList"/>
    <dgm:cxn modelId="{04418336-40AB-40DA-8C98-4F06C91F9DD7}" srcId="{84EEAC0E-4A78-48C9-A54C-FFF734371296}" destId="{CE36F663-852C-487C-A7E0-B80193A1481B}" srcOrd="3" destOrd="0" parTransId="{2F1B5319-BE5F-48FB-B44B-F1F63A0FA6F5}" sibTransId="{CCAA197C-6AEB-4320-85A9-544B42BE24D8}"/>
    <dgm:cxn modelId="{9864198B-9BB7-497A-A182-685B995E8D2C}" type="presOf" srcId="{84EEAC0E-4A78-48C9-A54C-FFF734371296}" destId="{D7F7C39A-F600-45BC-9FBE-2114D8F10F08}" srcOrd="0" destOrd="0" presId="urn:microsoft.com/office/officeart/2008/layout/LinedList"/>
    <dgm:cxn modelId="{756F86A7-12F2-4D0C-91FF-61B1B433823D}" srcId="{84EEAC0E-4A78-48C9-A54C-FFF734371296}" destId="{80F6C528-9C36-4394-A82F-7F5B9DFD80CC}" srcOrd="1" destOrd="0" parTransId="{E32CD896-21A3-414B-8A66-E4DF3A580D03}" sibTransId="{9F8FDEE9-1BC0-4C3F-92CC-26C8FBCEC636}"/>
    <dgm:cxn modelId="{9F701ED6-17C2-4362-A48B-CC2C13B6C246}" srcId="{84EEAC0E-4A78-48C9-A54C-FFF734371296}" destId="{FCC6556E-E593-42BC-ABD2-8CD9022E4AE8}" srcOrd="2" destOrd="0" parTransId="{5BBBA619-C024-4DF0-9C30-C39D7276AF2F}" sibTransId="{B70317E1-2EC1-48E2-A758-BB575F600E34}"/>
    <dgm:cxn modelId="{F5C563E4-47AD-4AC0-BD3B-F984CCCA1489}" srcId="{84EEAC0E-4A78-48C9-A54C-FFF734371296}" destId="{D49746F1-B789-4428-B06A-38FA398B6CDE}" srcOrd="0" destOrd="0" parTransId="{35FE7B14-4D7E-42A7-8397-1A39CE609305}" sibTransId="{817CC421-2C1C-41DF-8D92-0566BB4537DF}"/>
    <dgm:cxn modelId="{762C2EFE-0035-41B9-9E50-F63D8CAB4E90}" type="presParOf" srcId="{D7F7C39A-F600-45BC-9FBE-2114D8F10F08}" destId="{3047BE9E-2E1F-4BBC-80D7-E949B41363EE}" srcOrd="0" destOrd="0" presId="urn:microsoft.com/office/officeart/2008/layout/LinedList"/>
    <dgm:cxn modelId="{16B514C3-099E-482F-8540-C9C2260CBEA9}" type="presParOf" srcId="{D7F7C39A-F600-45BC-9FBE-2114D8F10F08}" destId="{7BE3903D-A51A-419E-8504-B54297BBD477}" srcOrd="1" destOrd="0" presId="urn:microsoft.com/office/officeart/2008/layout/LinedList"/>
    <dgm:cxn modelId="{56E5832D-7C7B-46C3-8BF0-95CB32471B7B}" type="presParOf" srcId="{7BE3903D-A51A-419E-8504-B54297BBD477}" destId="{2C2022B0-174E-434B-BA9D-2187DC69582D}" srcOrd="0" destOrd="0" presId="urn:microsoft.com/office/officeart/2008/layout/LinedList"/>
    <dgm:cxn modelId="{E49B7EB4-D03F-414D-8321-B9247AEE90FD}" type="presParOf" srcId="{7BE3903D-A51A-419E-8504-B54297BBD477}" destId="{A44D5E25-0AE3-402A-ABE4-E6E70CC95260}" srcOrd="1" destOrd="0" presId="urn:microsoft.com/office/officeart/2008/layout/LinedList"/>
    <dgm:cxn modelId="{E38167BB-180D-44CF-B90C-DAD70C88F3E8}" type="presParOf" srcId="{D7F7C39A-F600-45BC-9FBE-2114D8F10F08}" destId="{DC50A0F8-AF37-41D2-B6EE-E3CD4CFD11FB}" srcOrd="2" destOrd="0" presId="urn:microsoft.com/office/officeart/2008/layout/LinedList"/>
    <dgm:cxn modelId="{105DB7B9-E4E1-4ED2-BEBC-F784B1C84E81}" type="presParOf" srcId="{D7F7C39A-F600-45BC-9FBE-2114D8F10F08}" destId="{25DF6F77-6507-4C1D-A5A9-364AACFC6046}" srcOrd="3" destOrd="0" presId="urn:microsoft.com/office/officeart/2008/layout/LinedList"/>
    <dgm:cxn modelId="{771D58BA-25A8-472E-A974-846B6FC15989}" type="presParOf" srcId="{25DF6F77-6507-4C1D-A5A9-364AACFC6046}" destId="{63E9D1C2-2D31-471F-9034-3AF6090E56F6}" srcOrd="0" destOrd="0" presId="urn:microsoft.com/office/officeart/2008/layout/LinedList"/>
    <dgm:cxn modelId="{D729A39C-185B-4220-A6CB-E49B933097E6}" type="presParOf" srcId="{25DF6F77-6507-4C1D-A5A9-364AACFC6046}" destId="{F1291E61-D63E-4187-95D2-A21E9852BD76}" srcOrd="1" destOrd="0" presId="urn:microsoft.com/office/officeart/2008/layout/LinedList"/>
    <dgm:cxn modelId="{F268741B-0153-4D65-BCCD-60A40982184E}" type="presParOf" srcId="{D7F7C39A-F600-45BC-9FBE-2114D8F10F08}" destId="{F416EB6B-ED0F-476C-8936-BADE9173197C}" srcOrd="4" destOrd="0" presId="urn:microsoft.com/office/officeart/2008/layout/LinedList"/>
    <dgm:cxn modelId="{CAEC00D9-4472-46C8-8612-A95EEB546340}" type="presParOf" srcId="{D7F7C39A-F600-45BC-9FBE-2114D8F10F08}" destId="{E53E5643-3010-441E-99E6-7D84C7A20B74}" srcOrd="5" destOrd="0" presId="urn:microsoft.com/office/officeart/2008/layout/LinedList"/>
    <dgm:cxn modelId="{D656B44C-3892-4FA4-8FF7-A90D679BD9FD}" type="presParOf" srcId="{E53E5643-3010-441E-99E6-7D84C7A20B74}" destId="{09FE4D4F-210A-485B-82E7-F04AD1DFBD11}" srcOrd="0" destOrd="0" presId="urn:microsoft.com/office/officeart/2008/layout/LinedList"/>
    <dgm:cxn modelId="{4AFA4F5C-A321-480B-B06D-00A07E918009}" type="presParOf" srcId="{E53E5643-3010-441E-99E6-7D84C7A20B74}" destId="{C06076F4-BCC1-4DC2-A4C3-1A1E6D6E8C6B}" srcOrd="1" destOrd="0" presId="urn:microsoft.com/office/officeart/2008/layout/LinedList"/>
    <dgm:cxn modelId="{45EE5F50-2B70-466D-B940-0B864219A2C1}" type="presParOf" srcId="{D7F7C39A-F600-45BC-9FBE-2114D8F10F08}" destId="{2DE18B74-95A4-4FEB-A90E-78CBA14CCFC4}" srcOrd="6" destOrd="0" presId="urn:microsoft.com/office/officeart/2008/layout/LinedList"/>
    <dgm:cxn modelId="{9268CD24-2C78-4643-A6FF-78CEF9E59226}" type="presParOf" srcId="{D7F7C39A-F600-45BC-9FBE-2114D8F10F08}" destId="{B55E0E4A-9E04-4871-8B49-3643EB9E6ACF}" srcOrd="7" destOrd="0" presId="urn:microsoft.com/office/officeart/2008/layout/LinedList"/>
    <dgm:cxn modelId="{5F4AB774-F709-43C6-A3DC-222AE8C4E311}" type="presParOf" srcId="{B55E0E4A-9E04-4871-8B49-3643EB9E6ACF}" destId="{9C1AAF5F-7A84-467C-BCA2-A00A522F53AA}" srcOrd="0" destOrd="0" presId="urn:microsoft.com/office/officeart/2008/layout/LinedList"/>
    <dgm:cxn modelId="{C3465BC9-8626-40AA-9C1C-11CCABB71A19}" type="presParOf" srcId="{B55E0E4A-9E04-4871-8B49-3643EB9E6ACF}" destId="{E5FF957A-ACCA-4A2D-A746-13A66D7B593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36A5B6-376D-4D47-8E00-E9D288FA16F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B252165-6C5D-4FD9-B403-09A35732F25C}">
      <dgm:prSet>
        <dgm:style>
          <a:lnRef idx="2">
            <a:schemeClr val="accent6">
              <a:shade val="50000"/>
            </a:schemeClr>
          </a:lnRef>
          <a:fillRef idx="1">
            <a:schemeClr val="accent6"/>
          </a:fillRef>
          <a:effectRef idx="0">
            <a:schemeClr val="accent6"/>
          </a:effectRef>
          <a:fontRef idx="minor">
            <a:schemeClr val="lt1"/>
          </a:fontRef>
        </dgm:style>
      </dgm:prSet>
      <dgm:spPr>
        <a:ln/>
      </dgm:spPr>
      <dgm:t>
        <a:bodyPr/>
        <a:lstStyle/>
        <a:p>
          <a:r>
            <a:rPr lang="en-GB" dirty="0"/>
            <a:t>Threats of New Entrants ( High): New supermarket entrants provide innovation, new ways of doing things, and reduced prices to put pressure on Morrison Supermarket (</a:t>
          </a:r>
          <a:r>
            <a:rPr lang="en-GB" dirty="0" err="1"/>
            <a:t>Mongail</a:t>
          </a:r>
          <a:r>
            <a:rPr lang="en-GB" dirty="0"/>
            <a:t> and Morrison2020). Morrisons Supermarket has done all this and must develop new things to stay competitive. </a:t>
          </a:r>
          <a:endParaRPr lang="en-US" dirty="0"/>
        </a:p>
      </dgm:t>
    </dgm:pt>
    <dgm:pt modelId="{E3B8DE45-D82A-417E-9D59-DC08A966823A}" type="parTrans" cxnId="{EDE38212-F875-433A-8BE4-C0D2B4CFDFC0}">
      <dgm:prSet/>
      <dgm:spPr/>
      <dgm:t>
        <a:bodyPr/>
        <a:lstStyle/>
        <a:p>
          <a:endParaRPr lang="en-US"/>
        </a:p>
      </dgm:t>
    </dgm:pt>
    <dgm:pt modelId="{FE35445D-7A55-4C0F-8180-7185699CA5B9}" type="sibTrans" cxnId="{EDE38212-F875-433A-8BE4-C0D2B4CFDFC0}">
      <dgm:prSet/>
      <dgm:spPr/>
      <dgm:t>
        <a:bodyPr/>
        <a:lstStyle/>
        <a:p>
          <a:endParaRPr lang="en-US"/>
        </a:p>
      </dgm:t>
    </dgm:pt>
    <dgm:pt modelId="{D63F730B-BC22-478B-9450-033E6CC5DE46}">
      <dgm:prSet>
        <dgm:style>
          <a:lnRef idx="2">
            <a:schemeClr val="accent6">
              <a:shade val="50000"/>
            </a:schemeClr>
          </a:lnRef>
          <a:fillRef idx="1">
            <a:schemeClr val="accent6"/>
          </a:fillRef>
          <a:effectRef idx="0">
            <a:schemeClr val="accent6"/>
          </a:effectRef>
          <a:fontRef idx="minor">
            <a:schemeClr val="lt1"/>
          </a:fontRef>
        </dgm:style>
      </dgm:prSet>
      <dgm:spPr/>
      <dgm:t>
        <a:bodyPr/>
        <a:lstStyle/>
        <a:p>
          <a:r>
            <a:rPr lang="en-GB"/>
            <a:t>Bargaining Power of Suppliers( High): Companies like Morrisons that buy materials from major manufacturers can cut their profit margins by using their bargaining power.</a:t>
          </a:r>
          <a:endParaRPr lang="en-US"/>
        </a:p>
      </dgm:t>
    </dgm:pt>
    <dgm:pt modelId="{757F08EB-0FBC-427A-8A3B-7ED7E1C23897}" type="parTrans" cxnId="{73025257-0220-45A6-B672-D5ED72AD45DE}">
      <dgm:prSet/>
      <dgm:spPr/>
      <dgm:t>
        <a:bodyPr/>
        <a:lstStyle/>
        <a:p>
          <a:endParaRPr lang="en-US"/>
        </a:p>
      </dgm:t>
    </dgm:pt>
    <dgm:pt modelId="{C770197C-26D9-4682-BD67-A3C15C59FC15}" type="sibTrans" cxnId="{73025257-0220-45A6-B672-D5ED72AD45DE}">
      <dgm:prSet/>
      <dgm:spPr/>
      <dgm:t>
        <a:bodyPr/>
        <a:lstStyle/>
        <a:p>
          <a:endParaRPr lang="en-US"/>
        </a:p>
      </dgm:t>
    </dgm:pt>
    <dgm:pt modelId="{0581613F-D251-485A-83C6-3377E75E0ADA}">
      <dgm:prSet>
        <dgm:style>
          <a:lnRef idx="2">
            <a:schemeClr val="accent6">
              <a:shade val="50000"/>
            </a:schemeClr>
          </a:lnRef>
          <a:fillRef idx="1">
            <a:schemeClr val="accent6"/>
          </a:fillRef>
          <a:effectRef idx="0">
            <a:schemeClr val="accent6"/>
          </a:effectRef>
          <a:fontRef idx="minor">
            <a:schemeClr val="lt1"/>
          </a:fontRef>
        </dgm:style>
      </dgm:prSet>
      <dgm:spPr/>
      <dgm:t>
        <a:bodyPr/>
        <a:lstStyle/>
        <a:p>
          <a:r>
            <a:rPr lang="en-GB" dirty="0"/>
            <a:t>Bargaining Power of Buyers(High): Customers constantly look for the lowest pricing. Morrisons may struggle to prosper long-term. Consumers have significant negotiating power.</a:t>
          </a:r>
          <a:endParaRPr lang="en-US" dirty="0"/>
        </a:p>
      </dgm:t>
    </dgm:pt>
    <dgm:pt modelId="{13C9A0B7-D9D5-460A-8731-88BCFF3ED84A}" type="parTrans" cxnId="{3DC5BED1-BC2E-4704-B705-631DAAC6126B}">
      <dgm:prSet/>
      <dgm:spPr/>
      <dgm:t>
        <a:bodyPr/>
        <a:lstStyle/>
        <a:p>
          <a:endParaRPr lang="en-US"/>
        </a:p>
      </dgm:t>
    </dgm:pt>
    <dgm:pt modelId="{4D766998-654D-40EF-AAD1-9CEB11D5B080}" type="sibTrans" cxnId="{3DC5BED1-BC2E-4704-B705-631DAAC6126B}">
      <dgm:prSet/>
      <dgm:spPr/>
      <dgm:t>
        <a:bodyPr/>
        <a:lstStyle/>
        <a:p>
          <a:endParaRPr lang="en-US"/>
        </a:p>
      </dgm:t>
    </dgm:pt>
    <dgm:pt modelId="{F63ACE3F-401E-4393-9153-F24A708D2820}">
      <dgm:prSet>
        <dgm:style>
          <a:lnRef idx="3">
            <a:schemeClr val="lt1"/>
          </a:lnRef>
          <a:fillRef idx="1">
            <a:schemeClr val="accent6"/>
          </a:fillRef>
          <a:effectRef idx="1">
            <a:schemeClr val="accent6"/>
          </a:effectRef>
          <a:fontRef idx="minor">
            <a:schemeClr val="lt1"/>
          </a:fontRef>
        </dgm:style>
      </dgm:prSet>
      <dgm:spPr/>
      <dgm:t>
        <a:bodyPr/>
        <a:lstStyle/>
        <a:p>
          <a:r>
            <a:rPr lang="en-GB" dirty="0"/>
            <a:t>Threats of substitute products or services(High):The profitability of an existing industry can be negatively impacted when new suppliers with similar market offerings enter the market, especially if they offer unique features or benefits.</a:t>
          </a:r>
          <a:endParaRPr lang="en-US" dirty="0"/>
        </a:p>
      </dgm:t>
    </dgm:pt>
    <dgm:pt modelId="{531D83D2-9A46-4C06-8FB7-CF317B81F324}" type="parTrans" cxnId="{ADD6A456-245E-444E-A8A4-6D883716E919}">
      <dgm:prSet/>
      <dgm:spPr/>
      <dgm:t>
        <a:bodyPr/>
        <a:lstStyle/>
        <a:p>
          <a:endParaRPr lang="en-US"/>
        </a:p>
      </dgm:t>
    </dgm:pt>
    <dgm:pt modelId="{7EC1392A-6728-47E7-AFDA-6EA06E55E7C3}" type="sibTrans" cxnId="{ADD6A456-245E-444E-A8A4-6D883716E919}">
      <dgm:prSet/>
      <dgm:spPr/>
      <dgm:t>
        <a:bodyPr/>
        <a:lstStyle/>
        <a:p>
          <a:endParaRPr lang="en-US"/>
        </a:p>
      </dgm:t>
    </dgm:pt>
    <dgm:pt modelId="{CBD06BF9-DA5D-4B64-BDC2-EF9DD442CEF1}">
      <dgm:prSet>
        <dgm:style>
          <a:lnRef idx="3">
            <a:schemeClr val="lt1"/>
          </a:lnRef>
          <a:fillRef idx="1">
            <a:schemeClr val="accent6"/>
          </a:fillRef>
          <a:effectRef idx="1">
            <a:schemeClr val="accent6"/>
          </a:effectRef>
          <a:fontRef idx="minor">
            <a:schemeClr val="lt1"/>
          </a:fontRef>
        </dgm:style>
      </dgm:prSet>
      <dgm:spPr/>
      <dgm:t>
        <a:bodyPr/>
        <a:lstStyle/>
        <a:p>
          <a:r>
            <a:rPr lang="en-GB" dirty="0"/>
            <a:t>Rivalry among the Existing Competitors(Low):Morrisons operates in a competitive wholesale market, where high competition decreases the price of goods but doesn't affect the market's long-term profitability.</a:t>
          </a:r>
          <a:endParaRPr lang="en-US" dirty="0"/>
        </a:p>
      </dgm:t>
    </dgm:pt>
    <dgm:pt modelId="{4DDAFC71-2D80-47E8-8CAE-A6FDABC6B01B}" type="parTrans" cxnId="{C1E1A9D8-27B7-4848-8D75-DD313C821908}">
      <dgm:prSet/>
      <dgm:spPr/>
      <dgm:t>
        <a:bodyPr/>
        <a:lstStyle/>
        <a:p>
          <a:endParaRPr lang="en-US"/>
        </a:p>
      </dgm:t>
    </dgm:pt>
    <dgm:pt modelId="{C424FDC9-1FB3-4A45-A0E4-C2624E0064C4}" type="sibTrans" cxnId="{C1E1A9D8-27B7-4848-8D75-DD313C821908}">
      <dgm:prSet/>
      <dgm:spPr/>
      <dgm:t>
        <a:bodyPr/>
        <a:lstStyle/>
        <a:p>
          <a:endParaRPr lang="en-US"/>
        </a:p>
      </dgm:t>
    </dgm:pt>
    <dgm:pt modelId="{AF91FCE0-B6A7-40D8-A344-A5E60E56BB44}" type="pres">
      <dgm:prSet presAssocID="{8F36A5B6-376D-4D47-8E00-E9D288FA16FF}" presName="linear" presStyleCnt="0">
        <dgm:presLayoutVars>
          <dgm:animLvl val="lvl"/>
          <dgm:resizeHandles val="exact"/>
        </dgm:presLayoutVars>
      </dgm:prSet>
      <dgm:spPr/>
    </dgm:pt>
    <dgm:pt modelId="{CD358EA7-AED9-45EC-82F2-1D6B9A7F7DD1}" type="pres">
      <dgm:prSet presAssocID="{8B252165-6C5D-4FD9-B403-09A35732F25C}" presName="parentText" presStyleLbl="node1" presStyleIdx="0" presStyleCnt="5">
        <dgm:presLayoutVars>
          <dgm:chMax val="0"/>
          <dgm:bulletEnabled val="1"/>
        </dgm:presLayoutVars>
      </dgm:prSet>
      <dgm:spPr/>
    </dgm:pt>
    <dgm:pt modelId="{61DC7F64-E7CB-4BB3-B0D7-22DAF78E379E}" type="pres">
      <dgm:prSet presAssocID="{FE35445D-7A55-4C0F-8180-7185699CA5B9}" presName="spacer" presStyleCnt="0"/>
      <dgm:spPr/>
    </dgm:pt>
    <dgm:pt modelId="{4755295A-59EA-4050-B6B6-A28BA0C48BC3}" type="pres">
      <dgm:prSet presAssocID="{D63F730B-BC22-478B-9450-033E6CC5DE46}" presName="parentText" presStyleLbl="node1" presStyleIdx="1" presStyleCnt="5">
        <dgm:presLayoutVars>
          <dgm:chMax val="0"/>
          <dgm:bulletEnabled val="1"/>
        </dgm:presLayoutVars>
      </dgm:prSet>
      <dgm:spPr/>
    </dgm:pt>
    <dgm:pt modelId="{3428DFC4-6319-41C3-9693-CA617C25D92E}" type="pres">
      <dgm:prSet presAssocID="{C770197C-26D9-4682-BD67-A3C15C59FC15}" presName="spacer" presStyleCnt="0"/>
      <dgm:spPr/>
    </dgm:pt>
    <dgm:pt modelId="{32F06D38-7C93-416A-A1A9-334FD153B50A}" type="pres">
      <dgm:prSet presAssocID="{0581613F-D251-485A-83C6-3377E75E0ADA}" presName="parentText" presStyleLbl="node1" presStyleIdx="2" presStyleCnt="5">
        <dgm:presLayoutVars>
          <dgm:chMax val="0"/>
          <dgm:bulletEnabled val="1"/>
        </dgm:presLayoutVars>
      </dgm:prSet>
      <dgm:spPr/>
    </dgm:pt>
    <dgm:pt modelId="{737C6243-2655-441D-8BE0-29CAFEB24E51}" type="pres">
      <dgm:prSet presAssocID="{4D766998-654D-40EF-AAD1-9CEB11D5B080}" presName="spacer" presStyleCnt="0"/>
      <dgm:spPr/>
    </dgm:pt>
    <dgm:pt modelId="{3C96BF90-CD9F-4AA9-B688-8E8482F4BE97}" type="pres">
      <dgm:prSet presAssocID="{F63ACE3F-401E-4393-9153-F24A708D2820}" presName="parentText" presStyleLbl="node1" presStyleIdx="3" presStyleCnt="5">
        <dgm:presLayoutVars>
          <dgm:chMax val="0"/>
          <dgm:bulletEnabled val="1"/>
        </dgm:presLayoutVars>
      </dgm:prSet>
      <dgm:spPr/>
    </dgm:pt>
    <dgm:pt modelId="{CC79B199-32C7-4262-BE2B-3DAC80124CFF}" type="pres">
      <dgm:prSet presAssocID="{7EC1392A-6728-47E7-AFDA-6EA06E55E7C3}" presName="spacer" presStyleCnt="0"/>
      <dgm:spPr/>
    </dgm:pt>
    <dgm:pt modelId="{C33CAD4C-E6A2-4399-A71C-FA08C4D686E5}" type="pres">
      <dgm:prSet presAssocID="{CBD06BF9-DA5D-4B64-BDC2-EF9DD442CEF1}" presName="parentText" presStyleLbl="node1" presStyleIdx="4" presStyleCnt="5" custLinFactNeighborY="-43644">
        <dgm:presLayoutVars>
          <dgm:chMax val="0"/>
          <dgm:bulletEnabled val="1"/>
        </dgm:presLayoutVars>
      </dgm:prSet>
      <dgm:spPr/>
    </dgm:pt>
  </dgm:ptLst>
  <dgm:cxnLst>
    <dgm:cxn modelId="{EDE38212-F875-433A-8BE4-C0D2B4CFDFC0}" srcId="{8F36A5B6-376D-4D47-8E00-E9D288FA16FF}" destId="{8B252165-6C5D-4FD9-B403-09A35732F25C}" srcOrd="0" destOrd="0" parTransId="{E3B8DE45-D82A-417E-9D59-DC08A966823A}" sibTransId="{FE35445D-7A55-4C0F-8180-7185699CA5B9}"/>
    <dgm:cxn modelId="{83820D32-2C53-431A-97A0-DA3DDA57F978}" type="presOf" srcId="{D63F730B-BC22-478B-9450-033E6CC5DE46}" destId="{4755295A-59EA-4050-B6B6-A28BA0C48BC3}" srcOrd="0" destOrd="0" presId="urn:microsoft.com/office/officeart/2005/8/layout/vList2"/>
    <dgm:cxn modelId="{310C7661-B5EA-4B6C-A3DB-1ABC2EB914B8}" type="presOf" srcId="{8B252165-6C5D-4FD9-B403-09A35732F25C}" destId="{CD358EA7-AED9-45EC-82F2-1D6B9A7F7DD1}" srcOrd="0" destOrd="0" presId="urn:microsoft.com/office/officeart/2005/8/layout/vList2"/>
    <dgm:cxn modelId="{ADD6A456-245E-444E-A8A4-6D883716E919}" srcId="{8F36A5B6-376D-4D47-8E00-E9D288FA16FF}" destId="{F63ACE3F-401E-4393-9153-F24A708D2820}" srcOrd="3" destOrd="0" parTransId="{531D83D2-9A46-4C06-8FB7-CF317B81F324}" sibTransId="{7EC1392A-6728-47E7-AFDA-6EA06E55E7C3}"/>
    <dgm:cxn modelId="{73025257-0220-45A6-B672-D5ED72AD45DE}" srcId="{8F36A5B6-376D-4D47-8E00-E9D288FA16FF}" destId="{D63F730B-BC22-478B-9450-033E6CC5DE46}" srcOrd="1" destOrd="0" parTransId="{757F08EB-0FBC-427A-8A3B-7ED7E1C23897}" sibTransId="{C770197C-26D9-4682-BD67-A3C15C59FC15}"/>
    <dgm:cxn modelId="{B074FF9E-50D5-4821-962A-97B75B0269F3}" type="presOf" srcId="{F63ACE3F-401E-4393-9153-F24A708D2820}" destId="{3C96BF90-CD9F-4AA9-B688-8E8482F4BE97}" srcOrd="0" destOrd="0" presId="urn:microsoft.com/office/officeart/2005/8/layout/vList2"/>
    <dgm:cxn modelId="{99FFF8A0-1D2E-4567-A07E-BF0D5A5A1BA9}" type="presOf" srcId="{CBD06BF9-DA5D-4B64-BDC2-EF9DD442CEF1}" destId="{C33CAD4C-E6A2-4399-A71C-FA08C4D686E5}" srcOrd="0" destOrd="0" presId="urn:microsoft.com/office/officeart/2005/8/layout/vList2"/>
    <dgm:cxn modelId="{CDB281A1-4A4A-432E-93E0-DB7ED1FA14DE}" type="presOf" srcId="{8F36A5B6-376D-4D47-8E00-E9D288FA16FF}" destId="{AF91FCE0-B6A7-40D8-A344-A5E60E56BB44}" srcOrd="0" destOrd="0" presId="urn:microsoft.com/office/officeart/2005/8/layout/vList2"/>
    <dgm:cxn modelId="{3DC5BED1-BC2E-4704-B705-631DAAC6126B}" srcId="{8F36A5B6-376D-4D47-8E00-E9D288FA16FF}" destId="{0581613F-D251-485A-83C6-3377E75E0ADA}" srcOrd="2" destOrd="0" parTransId="{13C9A0B7-D9D5-460A-8731-88BCFF3ED84A}" sibTransId="{4D766998-654D-40EF-AAD1-9CEB11D5B080}"/>
    <dgm:cxn modelId="{C1E1A9D8-27B7-4848-8D75-DD313C821908}" srcId="{8F36A5B6-376D-4D47-8E00-E9D288FA16FF}" destId="{CBD06BF9-DA5D-4B64-BDC2-EF9DD442CEF1}" srcOrd="4" destOrd="0" parTransId="{4DDAFC71-2D80-47E8-8CAE-A6FDABC6B01B}" sibTransId="{C424FDC9-1FB3-4A45-A0E4-C2624E0064C4}"/>
    <dgm:cxn modelId="{DC9822F5-DF94-4A12-AA3D-F9F308948593}" type="presOf" srcId="{0581613F-D251-485A-83C6-3377E75E0ADA}" destId="{32F06D38-7C93-416A-A1A9-334FD153B50A}" srcOrd="0" destOrd="0" presId="urn:microsoft.com/office/officeart/2005/8/layout/vList2"/>
    <dgm:cxn modelId="{73F80C80-77E3-4D3F-AE4F-23FD55D07F19}" type="presParOf" srcId="{AF91FCE0-B6A7-40D8-A344-A5E60E56BB44}" destId="{CD358EA7-AED9-45EC-82F2-1D6B9A7F7DD1}" srcOrd="0" destOrd="0" presId="urn:microsoft.com/office/officeart/2005/8/layout/vList2"/>
    <dgm:cxn modelId="{F4F5838B-3FBB-4C9A-99BA-772BC038EF1C}" type="presParOf" srcId="{AF91FCE0-B6A7-40D8-A344-A5E60E56BB44}" destId="{61DC7F64-E7CB-4BB3-B0D7-22DAF78E379E}" srcOrd="1" destOrd="0" presId="urn:microsoft.com/office/officeart/2005/8/layout/vList2"/>
    <dgm:cxn modelId="{F4531001-AE10-4941-A222-2628322DEC41}" type="presParOf" srcId="{AF91FCE0-B6A7-40D8-A344-A5E60E56BB44}" destId="{4755295A-59EA-4050-B6B6-A28BA0C48BC3}" srcOrd="2" destOrd="0" presId="urn:microsoft.com/office/officeart/2005/8/layout/vList2"/>
    <dgm:cxn modelId="{B8A64038-16A9-4039-A78B-E6D8AD100B9D}" type="presParOf" srcId="{AF91FCE0-B6A7-40D8-A344-A5E60E56BB44}" destId="{3428DFC4-6319-41C3-9693-CA617C25D92E}" srcOrd="3" destOrd="0" presId="urn:microsoft.com/office/officeart/2005/8/layout/vList2"/>
    <dgm:cxn modelId="{33B55EA2-D2AF-4BE7-8AC6-4A6097896A01}" type="presParOf" srcId="{AF91FCE0-B6A7-40D8-A344-A5E60E56BB44}" destId="{32F06D38-7C93-416A-A1A9-334FD153B50A}" srcOrd="4" destOrd="0" presId="urn:microsoft.com/office/officeart/2005/8/layout/vList2"/>
    <dgm:cxn modelId="{F2EE5C86-D27C-4EC3-89A4-C53E7DB2F2B4}" type="presParOf" srcId="{AF91FCE0-B6A7-40D8-A344-A5E60E56BB44}" destId="{737C6243-2655-441D-8BE0-29CAFEB24E51}" srcOrd="5" destOrd="0" presId="urn:microsoft.com/office/officeart/2005/8/layout/vList2"/>
    <dgm:cxn modelId="{F96C7201-0BC5-4A6C-B1D0-FBF4501AE4A8}" type="presParOf" srcId="{AF91FCE0-B6A7-40D8-A344-A5E60E56BB44}" destId="{3C96BF90-CD9F-4AA9-B688-8E8482F4BE97}" srcOrd="6" destOrd="0" presId="urn:microsoft.com/office/officeart/2005/8/layout/vList2"/>
    <dgm:cxn modelId="{C570A168-D8D4-431F-AB7D-BA97B73935E5}" type="presParOf" srcId="{AF91FCE0-B6A7-40D8-A344-A5E60E56BB44}" destId="{CC79B199-32C7-4262-BE2B-3DAC80124CFF}" srcOrd="7" destOrd="0" presId="urn:microsoft.com/office/officeart/2005/8/layout/vList2"/>
    <dgm:cxn modelId="{92E6FBBE-8DAD-4A24-B158-381D2188D955}" type="presParOf" srcId="{AF91FCE0-B6A7-40D8-A344-A5E60E56BB44}" destId="{C33CAD4C-E6A2-4399-A71C-FA08C4D686E5}" srcOrd="8" destOrd="0" presId="urn:microsoft.com/office/officeart/2005/8/layout/vList2"/>
  </dgm:cxnLst>
  <dgm:bg>
    <a:solidFill>
      <a:schemeClr val="accent5">
        <a:lumMod val="75000"/>
      </a:schemeClr>
    </a:solidFill>
    <a:effectLst>
      <a:outerShdw blurRad="50800" dist="38100" dir="2700000" algn="tl" rotWithShape="0">
        <a:prstClr val="black">
          <a:alpha val="40000"/>
        </a:prstClr>
      </a:outerShdw>
    </a:effectLst>
  </dgm:bg>
  <dgm:whole>
    <a:ln>
      <a:solidFill>
        <a:schemeClr val="accent5">
          <a:lumMod val="75000"/>
        </a:schemeClr>
      </a:solidFill>
    </a:ln>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1BB58A6-A769-4F04-ABFA-E9ED29A81756}" type="doc">
      <dgm:prSet loTypeId="urn:microsoft.com/office/officeart/2018/2/layout/IconVerticalSolidList" loCatId="icon" qsTypeId="urn:microsoft.com/office/officeart/2005/8/quickstyle/simple1" qsCatId="simple" csTypeId="urn:microsoft.com/office/officeart/2005/8/colors/colorful2" csCatId="colorful" phldr="1"/>
      <dgm:spPr/>
      <dgm:t>
        <a:bodyPr/>
        <a:lstStyle/>
        <a:p>
          <a:endParaRPr lang="en-US"/>
        </a:p>
      </dgm:t>
    </dgm:pt>
    <dgm:pt modelId="{15A74071-4654-493F-B1B3-3E590A128ACA}">
      <dgm:prSet>
        <dgm:style>
          <a:lnRef idx="2">
            <a:schemeClr val="accent6">
              <a:shade val="50000"/>
            </a:schemeClr>
          </a:lnRef>
          <a:fillRef idx="1">
            <a:schemeClr val="accent6"/>
          </a:fillRef>
          <a:effectRef idx="0">
            <a:schemeClr val="accent6"/>
          </a:effectRef>
          <a:fontRef idx="minor">
            <a:schemeClr val="lt1"/>
          </a:fontRef>
        </dgm:style>
      </dgm:prSet>
      <dgm:spPr/>
      <dgm:t>
        <a:bodyPr/>
        <a:lstStyle/>
        <a:p>
          <a:pPr>
            <a:lnSpc>
              <a:spcPct val="100000"/>
            </a:lnSpc>
          </a:pPr>
          <a:r>
            <a:rPr lang="en-GB" dirty="0"/>
            <a:t>This Presentation discusses the background of Morrisons and its organizational environment, including a PESTLE and Porter Five Forces analysis.</a:t>
          </a:r>
          <a:endParaRPr lang="en-US" dirty="0"/>
        </a:p>
      </dgm:t>
    </dgm:pt>
    <dgm:pt modelId="{58EE86AB-673F-4879-B84D-758510A99EF3}" type="parTrans" cxnId="{CB0B32A1-C205-4DF4-8056-BF02102CABB0}">
      <dgm:prSet/>
      <dgm:spPr/>
      <dgm:t>
        <a:bodyPr/>
        <a:lstStyle/>
        <a:p>
          <a:endParaRPr lang="en-US"/>
        </a:p>
      </dgm:t>
    </dgm:pt>
    <dgm:pt modelId="{1C599F13-3C03-4E64-A8B6-52540CAA80B8}" type="sibTrans" cxnId="{CB0B32A1-C205-4DF4-8056-BF02102CABB0}">
      <dgm:prSet/>
      <dgm:spPr/>
      <dgm:t>
        <a:bodyPr/>
        <a:lstStyle/>
        <a:p>
          <a:endParaRPr lang="en-US"/>
        </a:p>
      </dgm:t>
    </dgm:pt>
    <dgm:pt modelId="{39B00F92-AC19-47AC-B619-E5A87FBEE968}">
      <dgm:prSet/>
      <dgm:spPr/>
      <dgm:t>
        <a:bodyPr/>
        <a:lstStyle/>
        <a:p>
          <a:pPr>
            <a:lnSpc>
              <a:spcPct val="100000"/>
            </a:lnSpc>
          </a:pPr>
          <a:r>
            <a:rPr lang="en-GB"/>
            <a:t>Key ethical elements in organizational culture and how they promote employees are also discussed.</a:t>
          </a:r>
          <a:endParaRPr lang="en-US"/>
        </a:p>
      </dgm:t>
    </dgm:pt>
    <dgm:pt modelId="{92423EE6-E48D-495B-8E19-3E8A393FFF11}" type="parTrans" cxnId="{4F047871-42FA-4380-BC12-4E1C19808930}">
      <dgm:prSet/>
      <dgm:spPr/>
      <dgm:t>
        <a:bodyPr/>
        <a:lstStyle/>
        <a:p>
          <a:endParaRPr lang="en-US"/>
        </a:p>
      </dgm:t>
    </dgm:pt>
    <dgm:pt modelId="{C007295E-448A-4AF0-90A9-4D664491785F}" type="sibTrans" cxnId="{4F047871-42FA-4380-BC12-4E1C19808930}">
      <dgm:prSet/>
      <dgm:spPr/>
      <dgm:t>
        <a:bodyPr/>
        <a:lstStyle/>
        <a:p>
          <a:endParaRPr lang="en-US"/>
        </a:p>
      </dgm:t>
    </dgm:pt>
    <dgm:pt modelId="{602FF36E-3617-478F-81D9-7334502EE55F}">
      <dgm:prSet>
        <dgm:style>
          <a:lnRef idx="3">
            <a:schemeClr val="lt1"/>
          </a:lnRef>
          <a:fillRef idx="1">
            <a:schemeClr val="accent6"/>
          </a:fillRef>
          <a:effectRef idx="1">
            <a:schemeClr val="accent6"/>
          </a:effectRef>
          <a:fontRef idx="minor">
            <a:schemeClr val="lt1"/>
          </a:fontRef>
        </dgm:style>
      </dgm:prSet>
      <dgm:spPr/>
      <dgm:t>
        <a:bodyPr/>
        <a:lstStyle/>
        <a:p>
          <a:pPr>
            <a:lnSpc>
              <a:spcPct val="100000"/>
            </a:lnSpc>
          </a:pPr>
          <a:r>
            <a:rPr lang="en-GB" dirty="0"/>
            <a:t>The 7s of Morrisons are presented in the report, along with recommendations for improving organizational culture, such as improving communication and developing strong management.</a:t>
          </a:r>
          <a:endParaRPr lang="en-US" dirty="0"/>
        </a:p>
      </dgm:t>
    </dgm:pt>
    <dgm:pt modelId="{4489FD70-18EB-44C0-810A-7907F54E35DA}" type="parTrans" cxnId="{2B84FD3E-C580-47F6-9C13-0ABE9C0D8F38}">
      <dgm:prSet/>
      <dgm:spPr/>
      <dgm:t>
        <a:bodyPr/>
        <a:lstStyle/>
        <a:p>
          <a:endParaRPr lang="en-US"/>
        </a:p>
      </dgm:t>
    </dgm:pt>
    <dgm:pt modelId="{13D26189-9B64-4ED3-A6DD-6C91AE3C6C88}" type="sibTrans" cxnId="{2B84FD3E-C580-47F6-9C13-0ABE9C0D8F38}">
      <dgm:prSet/>
      <dgm:spPr/>
      <dgm:t>
        <a:bodyPr/>
        <a:lstStyle/>
        <a:p>
          <a:endParaRPr lang="en-US"/>
        </a:p>
      </dgm:t>
    </dgm:pt>
    <dgm:pt modelId="{E6A2FF84-5213-4112-8D70-8D0D28063285}">
      <dgm:prSet/>
      <dgm:spPr/>
      <dgm:t>
        <a:bodyPr/>
        <a:lstStyle/>
        <a:p>
          <a:pPr>
            <a:lnSpc>
              <a:spcPct val="100000"/>
            </a:lnSpc>
          </a:pPr>
          <a:r>
            <a:rPr lang="en-GB" dirty="0"/>
            <a:t>Overall, the recommendation for t Morrisons is to develop new strategies to improve its organizational culture and prioritize the well-being of its employees.</a:t>
          </a:r>
          <a:endParaRPr lang="en-US" dirty="0"/>
        </a:p>
      </dgm:t>
    </dgm:pt>
    <dgm:pt modelId="{0EE23A3C-C301-4119-8575-463390ECB127}" type="parTrans" cxnId="{F1F47BFB-1077-4B81-A541-B13DD610460E}">
      <dgm:prSet/>
      <dgm:spPr/>
      <dgm:t>
        <a:bodyPr/>
        <a:lstStyle/>
        <a:p>
          <a:endParaRPr lang="en-US"/>
        </a:p>
      </dgm:t>
    </dgm:pt>
    <dgm:pt modelId="{00555DEC-CB81-40DA-9A7E-A7B3A3734C14}" type="sibTrans" cxnId="{F1F47BFB-1077-4B81-A541-B13DD610460E}">
      <dgm:prSet/>
      <dgm:spPr/>
      <dgm:t>
        <a:bodyPr/>
        <a:lstStyle/>
        <a:p>
          <a:endParaRPr lang="en-US"/>
        </a:p>
      </dgm:t>
    </dgm:pt>
    <dgm:pt modelId="{7AFB55A2-14BE-4BBD-AC6C-38743A9E35D1}" type="pres">
      <dgm:prSet presAssocID="{71BB58A6-A769-4F04-ABFA-E9ED29A81756}" presName="root" presStyleCnt="0">
        <dgm:presLayoutVars>
          <dgm:dir/>
          <dgm:resizeHandles val="exact"/>
        </dgm:presLayoutVars>
      </dgm:prSet>
      <dgm:spPr/>
    </dgm:pt>
    <dgm:pt modelId="{A783576D-F2A9-42CA-B4A4-7BFFC2F60ADF}" type="pres">
      <dgm:prSet presAssocID="{15A74071-4654-493F-B1B3-3E590A128ACA}" presName="compNode" presStyleCnt="0"/>
      <dgm:spPr/>
    </dgm:pt>
    <dgm:pt modelId="{9F5026C7-D0FD-4BA7-8DCA-E7577DF7D0C4}" type="pres">
      <dgm:prSet presAssocID="{15A74071-4654-493F-B1B3-3E590A128ACA}" presName="bgRect" presStyleLbl="bgShp" presStyleIdx="0" presStyleCnt="4">
        <dgm:style>
          <a:lnRef idx="3">
            <a:schemeClr val="lt1"/>
          </a:lnRef>
          <a:fillRef idx="1">
            <a:schemeClr val="accent5"/>
          </a:fillRef>
          <a:effectRef idx="1">
            <a:schemeClr val="accent5"/>
          </a:effectRef>
          <a:fontRef idx="minor">
            <a:schemeClr val="lt1"/>
          </a:fontRef>
        </dgm:style>
      </dgm:prSet>
      <dgm:spPr/>
    </dgm:pt>
    <dgm:pt modelId="{44EE34FB-92F5-41C6-9789-86F99BB91C3B}" type="pres">
      <dgm:prSet presAssocID="{15A74071-4654-493F-B1B3-3E590A128AC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84381550-7B83-442F-A616-AAAC2BDCBC11}" type="pres">
      <dgm:prSet presAssocID="{15A74071-4654-493F-B1B3-3E590A128ACA}" presName="spaceRect" presStyleCnt="0"/>
      <dgm:spPr/>
    </dgm:pt>
    <dgm:pt modelId="{2116085E-714F-433E-9E51-D26344460C40}" type="pres">
      <dgm:prSet presAssocID="{15A74071-4654-493F-B1B3-3E590A128ACA}" presName="parTx" presStyleLbl="revTx" presStyleIdx="0" presStyleCnt="4">
        <dgm:presLayoutVars>
          <dgm:chMax val="0"/>
          <dgm:chPref val="0"/>
        </dgm:presLayoutVars>
      </dgm:prSet>
      <dgm:spPr/>
    </dgm:pt>
    <dgm:pt modelId="{EAC6723A-98B6-4FA5-96D3-6E5F6735B65B}" type="pres">
      <dgm:prSet presAssocID="{1C599F13-3C03-4E64-A8B6-52540CAA80B8}" presName="sibTrans" presStyleCnt="0"/>
      <dgm:spPr/>
    </dgm:pt>
    <dgm:pt modelId="{D0991705-84BE-4DA7-BF61-4D1A61EAAE19}" type="pres">
      <dgm:prSet presAssocID="{39B00F92-AC19-47AC-B619-E5A87FBEE968}" presName="compNode" presStyleCnt="0"/>
      <dgm:spPr/>
    </dgm:pt>
    <dgm:pt modelId="{68600DA2-0F29-46CA-B477-A73634B7D44C}" type="pres">
      <dgm:prSet presAssocID="{39B00F92-AC19-47AC-B619-E5A87FBEE968}" presName="bgRect" presStyleLbl="bgShp" presStyleIdx="1" presStyleCnt="4" custLinFactNeighborY="-3114">
        <dgm:style>
          <a:lnRef idx="3">
            <a:schemeClr val="lt1"/>
          </a:lnRef>
          <a:fillRef idx="1">
            <a:schemeClr val="accent6"/>
          </a:fillRef>
          <a:effectRef idx="1">
            <a:schemeClr val="accent6"/>
          </a:effectRef>
          <a:fontRef idx="minor">
            <a:schemeClr val="lt1"/>
          </a:fontRef>
        </dgm:style>
      </dgm:prSet>
      <dgm:spPr/>
    </dgm:pt>
    <dgm:pt modelId="{E412AF1E-FBDF-4DF6-98CF-DB62F57F107C}" type="pres">
      <dgm:prSet presAssocID="{39B00F92-AC19-47AC-B619-E5A87FBEE968}" presName="iconRect" presStyleLbl="node1" presStyleIdx="1" presStyleCnt="4" custLinFactNeighborX="5618" custLinFactNeighborY="-566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nections"/>
        </a:ext>
      </dgm:extLst>
    </dgm:pt>
    <dgm:pt modelId="{F57B8127-6BA2-438C-9944-8FEAAD5BCB21}" type="pres">
      <dgm:prSet presAssocID="{39B00F92-AC19-47AC-B619-E5A87FBEE968}" presName="spaceRect" presStyleCnt="0"/>
      <dgm:spPr/>
    </dgm:pt>
    <dgm:pt modelId="{0E46EFCC-1F5F-4EBE-830C-9FA6A2791066}" type="pres">
      <dgm:prSet presAssocID="{39B00F92-AC19-47AC-B619-E5A87FBEE968}" presName="parTx" presStyleLbl="revTx" presStyleIdx="1" presStyleCnt="4">
        <dgm:presLayoutVars>
          <dgm:chMax val="0"/>
          <dgm:chPref val="0"/>
        </dgm:presLayoutVars>
      </dgm:prSet>
      <dgm:spPr/>
    </dgm:pt>
    <dgm:pt modelId="{9AF0CB63-C2BA-460D-B05D-67E385F3240C}" type="pres">
      <dgm:prSet presAssocID="{C007295E-448A-4AF0-90A9-4D664491785F}" presName="sibTrans" presStyleCnt="0"/>
      <dgm:spPr/>
    </dgm:pt>
    <dgm:pt modelId="{9D682DA8-6FAE-4523-9085-070F35A1F50C}" type="pres">
      <dgm:prSet presAssocID="{602FF36E-3617-478F-81D9-7334502EE55F}" presName="compNode" presStyleCnt="0"/>
      <dgm:spPr/>
    </dgm:pt>
    <dgm:pt modelId="{B3E373DE-8AD1-49A7-84E9-BB513CDD95B4}" type="pres">
      <dgm:prSet presAssocID="{602FF36E-3617-478F-81D9-7334502EE55F}" presName="bgRect" presStyleLbl="bgShp" presStyleIdx="2" presStyleCnt="4">
        <dgm:style>
          <a:lnRef idx="3">
            <a:schemeClr val="lt1"/>
          </a:lnRef>
          <a:fillRef idx="1">
            <a:schemeClr val="accent5"/>
          </a:fillRef>
          <a:effectRef idx="1">
            <a:schemeClr val="accent5"/>
          </a:effectRef>
          <a:fontRef idx="minor">
            <a:schemeClr val="lt1"/>
          </a:fontRef>
        </dgm:style>
      </dgm:prSet>
      <dgm:spPr/>
    </dgm:pt>
    <dgm:pt modelId="{1563963C-DA43-4FE6-9D78-26ABAC8574F3}" type="pres">
      <dgm:prSet presAssocID="{602FF36E-3617-478F-81D9-7334502EE55F}" presName="iconRect" presStyleLbl="node1" presStyleIdx="2" presStyleCnt="4">
        <dgm:style>
          <a:lnRef idx="1">
            <a:schemeClr val="accent5"/>
          </a:lnRef>
          <a:fillRef idx="2">
            <a:schemeClr val="accent5"/>
          </a:fillRef>
          <a:effectRef idx="1">
            <a:schemeClr val="accent5"/>
          </a:effectRef>
          <a:fontRef idx="minor">
            <a:schemeClr val="dk1"/>
          </a:fontRef>
        </dgm:style>
      </dgm:prSet>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User network with solid fill"/>
        </a:ext>
      </dgm:extLst>
    </dgm:pt>
    <dgm:pt modelId="{666B39BD-3261-483D-9C57-C2241CAB5036}" type="pres">
      <dgm:prSet presAssocID="{602FF36E-3617-478F-81D9-7334502EE55F}" presName="spaceRect" presStyleCnt="0"/>
      <dgm:spPr/>
    </dgm:pt>
    <dgm:pt modelId="{5F6B3A0A-F362-4BDF-A294-D40D3B353E7F}" type="pres">
      <dgm:prSet presAssocID="{602FF36E-3617-478F-81D9-7334502EE55F}" presName="parTx" presStyleLbl="revTx" presStyleIdx="2" presStyleCnt="4">
        <dgm:presLayoutVars>
          <dgm:chMax val="0"/>
          <dgm:chPref val="0"/>
        </dgm:presLayoutVars>
      </dgm:prSet>
      <dgm:spPr/>
    </dgm:pt>
    <dgm:pt modelId="{DAAFB4B0-0710-4E93-AD15-C50E2685DC9F}" type="pres">
      <dgm:prSet presAssocID="{13D26189-9B64-4ED3-A6DD-6C91AE3C6C88}" presName="sibTrans" presStyleCnt="0"/>
      <dgm:spPr/>
    </dgm:pt>
    <dgm:pt modelId="{C07B23E6-710E-45C1-BBA2-68F37E04866A}" type="pres">
      <dgm:prSet presAssocID="{E6A2FF84-5213-4112-8D70-8D0D28063285}" presName="compNode" presStyleCnt="0"/>
      <dgm:spPr/>
    </dgm:pt>
    <dgm:pt modelId="{D53B3797-47B9-4E40-95E9-6C2145122C71}" type="pres">
      <dgm:prSet presAssocID="{E6A2FF84-5213-4112-8D70-8D0D28063285}" presName="bgRect" presStyleLbl="bgShp" presStyleIdx="3" presStyleCnt="4">
        <dgm:style>
          <a:lnRef idx="3">
            <a:schemeClr val="lt1"/>
          </a:lnRef>
          <a:fillRef idx="1">
            <a:schemeClr val="accent6"/>
          </a:fillRef>
          <a:effectRef idx="1">
            <a:schemeClr val="accent6"/>
          </a:effectRef>
          <a:fontRef idx="minor">
            <a:schemeClr val="lt1"/>
          </a:fontRef>
        </dgm:style>
      </dgm:prSet>
      <dgm:spPr/>
    </dgm:pt>
    <dgm:pt modelId="{2FF4EDA7-0C2F-4703-BF84-698D3C35ED02}" type="pres">
      <dgm:prSet presAssocID="{E6A2FF84-5213-4112-8D70-8D0D28063285}" presName="iconRect" presStyleLbl="node1" presStyleIdx="3" presStyleCnt="4" custLinFactNeighborX="-5618" custLinFactNeighborY="-374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eeting"/>
        </a:ext>
      </dgm:extLst>
    </dgm:pt>
    <dgm:pt modelId="{54C7F825-FA96-4704-B010-D04C574768C6}" type="pres">
      <dgm:prSet presAssocID="{E6A2FF84-5213-4112-8D70-8D0D28063285}" presName="spaceRect" presStyleCnt="0"/>
      <dgm:spPr/>
    </dgm:pt>
    <dgm:pt modelId="{9872C276-F1AE-4543-B440-D2AC00343B3E}" type="pres">
      <dgm:prSet presAssocID="{E6A2FF84-5213-4112-8D70-8D0D28063285}" presName="parTx" presStyleLbl="revTx" presStyleIdx="3" presStyleCnt="4">
        <dgm:presLayoutVars>
          <dgm:chMax val="0"/>
          <dgm:chPref val="0"/>
        </dgm:presLayoutVars>
      </dgm:prSet>
      <dgm:spPr/>
    </dgm:pt>
  </dgm:ptLst>
  <dgm:cxnLst>
    <dgm:cxn modelId="{0062F435-EBD6-4359-BE1E-F1DF554A1288}" type="presOf" srcId="{602FF36E-3617-478F-81D9-7334502EE55F}" destId="{5F6B3A0A-F362-4BDF-A294-D40D3B353E7F}" srcOrd="0" destOrd="0" presId="urn:microsoft.com/office/officeart/2018/2/layout/IconVerticalSolidList"/>
    <dgm:cxn modelId="{2B84FD3E-C580-47F6-9C13-0ABE9C0D8F38}" srcId="{71BB58A6-A769-4F04-ABFA-E9ED29A81756}" destId="{602FF36E-3617-478F-81D9-7334502EE55F}" srcOrd="2" destOrd="0" parTransId="{4489FD70-18EB-44C0-810A-7907F54E35DA}" sibTransId="{13D26189-9B64-4ED3-A6DD-6C91AE3C6C88}"/>
    <dgm:cxn modelId="{4F047871-42FA-4380-BC12-4E1C19808930}" srcId="{71BB58A6-A769-4F04-ABFA-E9ED29A81756}" destId="{39B00F92-AC19-47AC-B619-E5A87FBEE968}" srcOrd="1" destOrd="0" parTransId="{92423EE6-E48D-495B-8E19-3E8A393FFF11}" sibTransId="{C007295E-448A-4AF0-90A9-4D664491785F}"/>
    <dgm:cxn modelId="{FECBAA85-B904-4BD0-8EA7-5AA7009D7FB7}" type="presOf" srcId="{39B00F92-AC19-47AC-B619-E5A87FBEE968}" destId="{0E46EFCC-1F5F-4EBE-830C-9FA6A2791066}" srcOrd="0" destOrd="0" presId="urn:microsoft.com/office/officeart/2018/2/layout/IconVerticalSolidList"/>
    <dgm:cxn modelId="{EA6A028F-A38C-49A2-A770-65EF0571EF08}" type="presOf" srcId="{15A74071-4654-493F-B1B3-3E590A128ACA}" destId="{2116085E-714F-433E-9E51-D26344460C40}" srcOrd="0" destOrd="0" presId="urn:microsoft.com/office/officeart/2018/2/layout/IconVerticalSolidList"/>
    <dgm:cxn modelId="{CB0B32A1-C205-4DF4-8056-BF02102CABB0}" srcId="{71BB58A6-A769-4F04-ABFA-E9ED29A81756}" destId="{15A74071-4654-493F-B1B3-3E590A128ACA}" srcOrd="0" destOrd="0" parTransId="{58EE86AB-673F-4879-B84D-758510A99EF3}" sibTransId="{1C599F13-3C03-4E64-A8B6-52540CAA80B8}"/>
    <dgm:cxn modelId="{B10FD8E2-D04F-4037-A4CF-C9B421A7A5DB}" type="presOf" srcId="{E6A2FF84-5213-4112-8D70-8D0D28063285}" destId="{9872C276-F1AE-4543-B440-D2AC00343B3E}" srcOrd="0" destOrd="0" presId="urn:microsoft.com/office/officeart/2018/2/layout/IconVerticalSolidList"/>
    <dgm:cxn modelId="{AD6E9EE9-72CB-4F9F-9D22-DE97EF7C31A2}" type="presOf" srcId="{71BB58A6-A769-4F04-ABFA-E9ED29A81756}" destId="{7AFB55A2-14BE-4BBD-AC6C-38743A9E35D1}" srcOrd="0" destOrd="0" presId="urn:microsoft.com/office/officeart/2018/2/layout/IconVerticalSolidList"/>
    <dgm:cxn modelId="{F1F47BFB-1077-4B81-A541-B13DD610460E}" srcId="{71BB58A6-A769-4F04-ABFA-E9ED29A81756}" destId="{E6A2FF84-5213-4112-8D70-8D0D28063285}" srcOrd="3" destOrd="0" parTransId="{0EE23A3C-C301-4119-8575-463390ECB127}" sibTransId="{00555DEC-CB81-40DA-9A7E-A7B3A3734C14}"/>
    <dgm:cxn modelId="{307A2B50-7493-4A50-A443-DB81FCF65C6C}" type="presParOf" srcId="{7AFB55A2-14BE-4BBD-AC6C-38743A9E35D1}" destId="{A783576D-F2A9-42CA-B4A4-7BFFC2F60ADF}" srcOrd="0" destOrd="0" presId="urn:microsoft.com/office/officeart/2018/2/layout/IconVerticalSolidList"/>
    <dgm:cxn modelId="{D82B8FDD-0350-4776-B57E-49486283BE5A}" type="presParOf" srcId="{A783576D-F2A9-42CA-B4A4-7BFFC2F60ADF}" destId="{9F5026C7-D0FD-4BA7-8DCA-E7577DF7D0C4}" srcOrd="0" destOrd="0" presId="urn:microsoft.com/office/officeart/2018/2/layout/IconVerticalSolidList"/>
    <dgm:cxn modelId="{A68A6066-EC2E-49C6-905D-892149D480CA}" type="presParOf" srcId="{A783576D-F2A9-42CA-B4A4-7BFFC2F60ADF}" destId="{44EE34FB-92F5-41C6-9789-86F99BB91C3B}" srcOrd="1" destOrd="0" presId="urn:microsoft.com/office/officeart/2018/2/layout/IconVerticalSolidList"/>
    <dgm:cxn modelId="{D24CBA17-0483-40FE-BF11-2B27022AC65D}" type="presParOf" srcId="{A783576D-F2A9-42CA-B4A4-7BFFC2F60ADF}" destId="{84381550-7B83-442F-A616-AAAC2BDCBC11}" srcOrd="2" destOrd="0" presId="urn:microsoft.com/office/officeart/2018/2/layout/IconVerticalSolidList"/>
    <dgm:cxn modelId="{AA4335BD-8041-4C9C-8FFD-B2B35BC42A0D}" type="presParOf" srcId="{A783576D-F2A9-42CA-B4A4-7BFFC2F60ADF}" destId="{2116085E-714F-433E-9E51-D26344460C40}" srcOrd="3" destOrd="0" presId="urn:microsoft.com/office/officeart/2018/2/layout/IconVerticalSolidList"/>
    <dgm:cxn modelId="{1D780709-94D9-4107-9CE6-0925BA569447}" type="presParOf" srcId="{7AFB55A2-14BE-4BBD-AC6C-38743A9E35D1}" destId="{EAC6723A-98B6-4FA5-96D3-6E5F6735B65B}" srcOrd="1" destOrd="0" presId="urn:microsoft.com/office/officeart/2018/2/layout/IconVerticalSolidList"/>
    <dgm:cxn modelId="{52F58383-326D-4494-A24E-95AB0E639192}" type="presParOf" srcId="{7AFB55A2-14BE-4BBD-AC6C-38743A9E35D1}" destId="{D0991705-84BE-4DA7-BF61-4D1A61EAAE19}" srcOrd="2" destOrd="0" presId="urn:microsoft.com/office/officeart/2018/2/layout/IconVerticalSolidList"/>
    <dgm:cxn modelId="{9FF76C1C-F7DE-41B7-8D17-762C4F2FBFBE}" type="presParOf" srcId="{D0991705-84BE-4DA7-BF61-4D1A61EAAE19}" destId="{68600DA2-0F29-46CA-B477-A73634B7D44C}" srcOrd="0" destOrd="0" presId="urn:microsoft.com/office/officeart/2018/2/layout/IconVerticalSolidList"/>
    <dgm:cxn modelId="{4497C07F-676F-4520-A496-BD17FE8E34A2}" type="presParOf" srcId="{D0991705-84BE-4DA7-BF61-4D1A61EAAE19}" destId="{E412AF1E-FBDF-4DF6-98CF-DB62F57F107C}" srcOrd="1" destOrd="0" presId="urn:microsoft.com/office/officeart/2018/2/layout/IconVerticalSolidList"/>
    <dgm:cxn modelId="{D6C0267A-9CC5-49EE-B21B-09C1618FD14D}" type="presParOf" srcId="{D0991705-84BE-4DA7-BF61-4D1A61EAAE19}" destId="{F57B8127-6BA2-438C-9944-8FEAAD5BCB21}" srcOrd="2" destOrd="0" presId="urn:microsoft.com/office/officeart/2018/2/layout/IconVerticalSolidList"/>
    <dgm:cxn modelId="{7434AB31-96D0-487B-8E61-BC125AA78EEB}" type="presParOf" srcId="{D0991705-84BE-4DA7-BF61-4D1A61EAAE19}" destId="{0E46EFCC-1F5F-4EBE-830C-9FA6A2791066}" srcOrd="3" destOrd="0" presId="urn:microsoft.com/office/officeart/2018/2/layout/IconVerticalSolidList"/>
    <dgm:cxn modelId="{2A103760-24BF-422A-A2EA-3E54666B1E34}" type="presParOf" srcId="{7AFB55A2-14BE-4BBD-AC6C-38743A9E35D1}" destId="{9AF0CB63-C2BA-460D-B05D-67E385F3240C}" srcOrd="3" destOrd="0" presId="urn:microsoft.com/office/officeart/2018/2/layout/IconVerticalSolidList"/>
    <dgm:cxn modelId="{A827A61F-3E03-4261-8E78-24662C6473A3}" type="presParOf" srcId="{7AFB55A2-14BE-4BBD-AC6C-38743A9E35D1}" destId="{9D682DA8-6FAE-4523-9085-070F35A1F50C}" srcOrd="4" destOrd="0" presId="urn:microsoft.com/office/officeart/2018/2/layout/IconVerticalSolidList"/>
    <dgm:cxn modelId="{9C949A27-3D12-4D21-9B29-73C3BD9F7E57}" type="presParOf" srcId="{9D682DA8-6FAE-4523-9085-070F35A1F50C}" destId="{B3E373DE-8AD1-49A7-84E9-BB513CDD95B4}" srcOrd="0" destOrd="0" presId="urn:microsoft.com/office/officeart/2018/2/layout/IconVerticalSolidList"/>
    <dgm:cxn modelId="{824AB446-2100-4A77-AEA9-83B9C20474E1}" type="presParOf" srcId="{9D682DA8-6FAE-4523-9085-070F35A1F50C}" destId="{1563963C-DA43-4FE6-9D78-26ABAC8574F3}" srcOrd="1" destOrd="0" presId="urn:microsoft.com/office/officeart/2018/2/layout/IconVerticalSolidList"/>
    <dgm:cxn modelId="{B4DA8341-CB74-4848-87B9-E0B70D515559}" type="presParOf" srcId="{9D682DA8-6FAE-4523-9085-070F35A1F50C}" destId="{666B39BD-3261-483D-9C57-C2241CAB5036}" srcOrd="2" destOrd="0" presId="urn:microsoft.com/office/officeart/2018/2/layout/IconVerticalSolidList"/>
    <dgm:cxn modelId="{A9FA8A17-2A4F-41C0-9DAC-D101777E9B31}" type="presParOf" srcId="{9D682DA8-6FAE-4523-9085-070F35A1F50C}" destId="{5F6B3A0A-F362-4BDF-A294-D40D3B353E7F}" srcOrd="3" destOrd="0" presId="urn:microsoft.com/office/officeart/2018/2/layout/IconVerticalSolidList"/>
    <dgm:cxn modelId="{324BEA5B-18FE-4CED-B2E7-EF99DBF8933F}" type="presParOf" srcId="{7AFB55A2-14BE-4BBD-AC6C-38743A9E35D1}" destId="{DAAFB4B0-0710-4E93-AD15-C50E2685DC9F}" srcOrd="5" destOrd="0" presId="urn:microsoft.com/office/officeart/2018/2/layout/IconVerticalSolidList"/>
    <dgm:cxn modelId="{6122B831-3006-4465-97B3-76C7EFC2982D}" type="presParOf" srcId="{7AFB55A2-14BE-4BBD-AC6C-38743A9E35D1}" destId="{C07B23E6-710E-45C1-BBA2-68F37E04866A}" srcOrd="6" destOrd="0" presId="urn:microsoft.com/office/officeart/2018/2/layout/IconVerticalSolidList"/>
    <dgm:cxn modelId="{A1D03B64-29A9-4AB6-9BCD-A728DF193B34}" type="presParOf" srcId="{C07B23E6-710E-45C1-BBA2-68F37E04866A}" destId="{D53B3797-47B9-4E40-95E9-6C2145122C71}" srcOrd="0" destOrd="0" presId="urn:microsoft.com/office/officeart/2018/2/layout/IconVerticalSolidList"/>
    <dgm:cxn modelId="{DB67330F-D582-4392-863C-4FE3A370CACC}" type="presParOf" srcId="{C07B23E6-710E-45C1-BBA2-68F37E04866A}" destId="{2FF4EDA7-0C2F-4703-BF84-698D3C35ED02}" srcOrd="1" destOrd="0" presId="urn:microsoft.com/office/officeart/2018/2/layout/IconVerticalSolidList"/>
    <dgm:cxn modelId="{08293466-7B67-4F5A-B619-0EA79C86A53C}" type="presParOf" srcId="{C07B23E6-710E-45C1-BBA2-68F37E04866A}" destId="{54C7F825-FA96-4704-B010-D04C574768C6}" srcOrd="2" destOrd="0" presId="urn:microsoft.com/office/officeart/2018/2/layout/IconVerticalSolidList"/>
    <dgm:cxn modelId="{6E3DA0D5-341F-4949-9AF4-31322516E27D}" type="presParOf" srcId="{C07B23E6-710E-45C1-BBA2-68F37E04866A}" destId="{9872C276-F1AE-4543-B440-D2AC00343B3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47BE9E-2E1F-4BBC-80D7-E949B41363EE}">
      <dsp:nvSpPr>
        <dsp:cNvPr id="0" name=""/>
        <dsp:cNvSpPr/>
      </dsp:nvSpPr>
      <dsp:spPr>
        <a:xfrm>
          <a:off x="0" y="0"/>
          <a:ext cx="71179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2022B0-174E-434B-BA9D-2187DC69582D}">
      <dsp:nvSpPr>
        <dsp:cNvPr id="0" name=""/>
        <dsp:cNvSpPr/>
      </dsp:nvSpPr>
      <dsp:spPr>
        <a:xfrm>
          <a:off x="0" y="0"/>
          <a:ext cx="7117918"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William Morrison established the business in Bradford, England, in 1899.</a:t>
          </a:r>
          <a:endParaRPr lang="en-US" sz="2600" kern="1200"/>
        </a:p>
      </dsp:txBody>
      <dsp:txXfrm>
        <a:off x="0" y="0"/>
        <a:ext cx="7117918" cy="1289262"/>
      </dsp:txXfrm>
    </dsp:sp>
    <dsp:sp modelId="{DC50A0F8-AF37-41D2-B6EE-E3CD4CFD11FB}">
      <dsp:nvSpPr>
        <dsp:cNvPr id="0" name=""/>
        <dsp:cNvSpPr/>
      </dsp:nvSpPr>
      <dsp:spPr>
        <a:xfrm>
          <a:off x="0" y="1289262"/>
          <a:ext cx="7117918" cy="0"/>
        </a:xfrm>
        <a:prstGeom prst="line">
          <a:avLst/>
        </a:prstGeom>
        <a:solidFill>
          <a:schemeClr val="accent2">
            <a:hueOff val="-502942"/>
            <a:satOff val="3021"/>
            <a:lumOff val="1046"/>
            <a:alphaOff val="0"/>
          </a:schemeClr>
        </a:solidFill>
        <a:ln w="12700" cap="flat" cmpd="sng" algn="ctr">
          <a:solidFill>
            <a:schemeClr val="accent2">
              <a:hueOff val="-502942"/>
              <a:satOff val="3021"/>
              <a:lumOff val="10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E9D1C2-2D31-471F-9034-3AF6090E56F6}">
      <dsp:nvSpPr>
        <dsp:cNvPr id="0" name=""/>
        <dsp:cNvSpPr/>
      </dsp:nvSpPr>
      <dsp:spPr>
        <a:xfrm>
          <a:off x="0" y="1289262"/>
          <a:ext cx="7117918"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Through the 2004 acquisition of Safeway, the business expanded its presence in the south of England, Wales, and Scotland.</a:t>
          </a:r>
          <a:endParaRPr lang="en-US" sz="2600" kern="1200"/>
        </a:p>
      </dsp:txBody>
      <dsp:txXfrm>
        <a:off x="0" y="1289262"/>
        <a:ext cx="7117918" cy="1289262"/>
      </dsp:txXfrm>
    </dsp:sp>
    <dsp:sp modelId="{F416EB6B-ED0F-476C-8936-BADE9173197C}">
      <dsp:nvSpPr>
        <dsp:cNvPr id="0" name=""/>
        <dsp:cNvSpPr/>
      </dsp:nvSpPr>
      <dsp:spPr>
        <a:xfrm>
          <a:off x="0" y="2578524"/>
          <a:ext cx="7117918" cy="0"/>
        </a:xfrm>
        <a:prstGeom prst="line">
          <a:avLst/>
        </a:prstGeom>
        <a:solidFill>
          <a:schemeClr val="accent2">
            <a:hueOff val="-1005884"/>
            <a:satOff val="6043"/>
            <a:lumOff val="2091"/>
            <a:alphaOff val="0"/>
          </a:schemeClr>
        </a:solidFill>
        <a:ln w="12700" cap="flat" cmpd="sng" algn="ctr">
          <a:solidFill>
            <a:schemeClr val="accent2">
              <a:hueOff val="-1005884"/>
              <a:satOff val="6043"/>
              <a:lumOff val="209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FE4D4F-210A-485B-82E7-F04AD1DFBD11}">
      <dsp:nvSpPr>
        <dsp:cNvPr id="0" name=""/>
        <dsp:cNvSpPr/>
      </dsp:nvSpPr>
      <dsp:spPr>
        <a:xfrm>
          <a:off x="0" y="2578524"/>
          <a:ext cx="7117918"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This presentation will examine how external and internal factors affect Morrisons' culture using PESTLE and Porter's five force models.</a:t>
          </a:r>
          <a:endParaRPr lang="en-US" sz="2600" kern="1200"/>
        </a:p>
      </dsp:txBody>
      <dsp:txXfrm>
        <a:off x="0" y="2578524"/>
        <a:ext cx="7117918" cy="1289262"/>
      </dsp:txXfrm>
    </dsp:sp>
    <dsp:sp modelId="{2DE18B74-95A4-4FEB-A90E-78CBA14CCFC4}">
      <dsp:nvSpPr>
        <dsp:cNvPr id="0" name=""/>
        <dsp:cNvSpPr/>
      </dsp:nvSpPr>
      <dsp:spPr>
        <a:xfrm>
          <a:off x="0" y="3867786"/>
          <a:ext cx="7117918" cy="0"/>
        </a:xfrm>
        <a:prstGeom prst="line">
          <a:avLst/>
        </a:prstGeom>
        <a:solidFill>
          <a:schemeClr val="accent2">
            <a:hueOff val="-1508826"/>
            <a:satOff val="9064"/>
            <a:lumOff val="3137"/>
            <a:alphaOff val="0"/>
          </a:schemeClr>
        </a:solidFill>
        <a:ln w="12700" cap="flat" cmpd="sng" algn="ctr">
          <a:solidFill>
            <a:schemeClr val="accent2">
              <a:hueOff val="-1508826"/>
              <a:satOff val="9064"/>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1AAF5F-7A84-467C-BCA2-A00A522F53AA}">
      <dsp:nvSpPr>
        <dsp:cNvPr id="0" name=""/>
        <dsp:cNvSpPr/>
      </dsp:nvSpPr>
      <dsp:spPr>
        <a:xfrm>
          <a:off x="0" y="3867786"/>
          <a:ext cx="7117918"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Morrisons' ethical legacy will also be covered in this study. McKinsey7s, Kotler's 8-step strategy, and Schein (1996) will demonstrate this.</a:t>
          </a:r>
          <a:endParaRPr lang="en-US" sz="2600" kern="1200"/>
        </a:p>
      </dsp:txBody>
      <dsp:txXfrm>
        <a:off x="0" y="3867786"/>
        <a:ext cx="7117918" cy="12892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358EA7-AED9-45EC-82F2-1D6B9A7F7DD1}">
      <dsp:nvSpPr>
        <dsp:cNvPr id="0" name=""/>
        <dsp:cNvSpPr/>
      </dsp:nvSpPr>
      <dsp:spPr>
        <a:xfrm>
          <a:off x="0" y="27143"/>
          <a:ext cx="10659110" cy="824850"/>
        </a:xfrm>
        <a:prstGeom prst="roundRect">
          <a:avLst/>
        </a:prstGeom>
        <a:solidFill>
          <a:schemeClr val="accent6"/>
        </a:solidFill>
        <a:ln w="12700" cap="flat" cmpd="sng" algn="ctr">
          <a:solidFill>
            <a:schemeClr val="accent6">
              <a:shade val="50000"/>
            </a:schemeClr>
          </a:solidFill>
          <a:prstDash val="solid"/>
          <a:miter lim="800000"/>
        </a:ln>
        <a:effectLst/>
      </dsp:spPr>
      <dsp:style>
        <a:lnRef idx="2">
          <a:schemeClr val="accent6">
            <a:shade val="50000"/>
          </a:schemeClr>
        </a:lnRef>
        <a:fillRef idx="1">
          <a:schemeClr val="accent6"/>
        </a:fillRef>
        <a:effectRef idx="0">
          <a:schemeClr val="accent6"/>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Threats of New Entrants ( High): New supermarket entrants provide innovation, new ways of doing things, and reduced prices to put pressure on Morrison Supermarket (</a:t>
          </a:r>
          <a:r>
            <a:rPr lang="en-GB" sz="1500" kern="1200" dirty="0" err="1"/>
            <a:t>Mongail</a:t>
          </a:r>
          <a:r>
            <a:rPr lang="en-GB" sz="1500" kern="1200" dirty="0"/>
            <a:t> and Morrison2020). Morrisons Supermarket has done all this and must develop new things to stay competitive. </a:t>
          </a:r>
          <a:endParaRPr lang="en-US" sz="1500" kern="1200" dirty="0"/>
        </a:p>
      </dsp:txBody>
      <dsp:txXfrm>
        <a:off x="40266" y="67409"/>
        <a:ext cx="10578578" cy="744318"/>
      </dsp:txXfrm>
    </dsp:sp>
    <dsp:sp modelId="{4755295A-59EA-4050-B6B6-A28BA0C48BC3}">
      <dsp:nvSpPr>
        <dsp:cNvPr id="0" name=""/>
        <dsp:cNvSpPr/>
      </dsp:nvSpPr>
      <dsp:spPr>
        <a:xfrm>
          <a:off x="0" y="895193"/>
          <a:ext cx="10659110" cy="824850"/>
        </a:xfrm>
        <a:prstGeom prst="roundRect">
          <a:avLst/>
        </a:prstGeom>
        <a:solidFill>
          <a:schemeClr val="accent6"/>
        </a:solidFill>
        <a:ln w="12700" cap="flat" cmpd="sng" algn="ctr">
          <a:solidFill>
            <a:schemeClr val="accent6">
              <a:shade val="50000"/>
            </a:schemeClr>
          </a:solidFill>
          <a:prstDash val="solid"/>
          <a:miter lim="800000"/>
        </a:ln>
        <a:effectLst/>
      </dsp:spPr>
      <dsp:style>
        <a:lnRef idx="2">
          <a:schemeClr val="accent6">
            <a:shade val="50000"/>
          </a:schemeClr>
        </a:lnRef>
        <a:fillRef idx="1">
          <a:schemeClr val="accent6"/>
        </a:fillRef>
        <a:effectRef idx="0">
          <a:schemeClr val="accent6"/>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Bargaining Power of Suppliers( High): Companies like Morrisons that buy materials from major manufacturers can cut their profit margins by using their bargaining power.</a:t>
          </a:r>
          <a:endParaRPr lang="en-US" sz="1500" kern="1200"/>
        </a:p>
      </dsp:txBody>
      <dsp:txXfrm>
        <a:off x="40266" y="935459"/>
        <a:ext cx="10578578" cy="744318"/>
      </dsp:txXfrm>
    </dsp:sp>
    <dsp:sp modelId="{32F06D38-7C93-416A-A1A9-334FD153B50A}">
      <dsp:nvSpPr>
        <dsp:cNvPr id="0" name=""/>
        <dsp:cNvSpPr/>
      </dsp:nvSpPr>
      <dsp:spPr>
        <a:xfrm>
          <a:off x="0" y="1763243"/>
          <a:ext cx="10659110" cy="824850"/>
        </a:xfrm>
        <a:prstGeom prst="roundRect">
          <a:avLst/>
        </a:prstGeom>
        <a:solidFill>
          <a:schemeClr val="accent6"/>
        </a:solidFill>
        <a:ln w="12700" cap="flat" cmpd="sng" algn="ctr">
          <a:solidFill>
            <a:schemeClr val="accent6">
              <a:shade val="50000"/>
            </a:schemeClr>
          </a:solidFill>
          <a:prstDash val="solid"/>
          <a:miter lim="800000"/>
        </a:ln>
        <a:effectLst/>
      </dsp:spPr>
      <dsp:style>
        <a:lnRef idx="2">
          <a:schemeClr val="accent6">
            <a:shade val="50000"/>
          </a:schemeClr>
        </a:lnRef>
        <a:fillRef idx="1">
          <a:schemeClr val="accent6"/>
        </a:fillRef>
        <a:effectRef idx="0">
          <a:schemeClr val="accent6"/>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Bargaining Power of Buyers(High): Customers constantly look for the lowest pricing. Morrisons may struggle to prosper long-term. Consumers have significant negotiating power.</a:t>
          </a:r>
          <a:endParaRPr lang="en-US" sz="1500" kern="1200" dirty="0"/>
        </a:p>
      </dsp:txBody>
      <dsp:txXfrm>
        <a:off x="40266" y="1803509"/>
        <a:ext cx="10578578" cy="744318"/>
      </dsp:txXfrm>
    </dsp:sp>
    <dsp:sp modelId="{3C96BF90-CD9F-4AA9-B688-8E8482F4BE97}">
      <dsp:nvSpPr>
        <dsp:cNvPr id="0" name=""/>
        <dsp:cNvSpPr/>
      </dsp:nvSpPr>
      <dsp:spPr>
        <a:xfrm>
          <a:off x="0" y="2631294"/>
          <a:ext cx="10659110" cy="824850"/>
        </a:xfrm>
        <a:prstGeom prst="roundRect">
          <a:avLst/>
        </a:prstGeom>
        <a:solidFill>
          <a:schemeClr val="accent6"/>
        </a:solidFill>
        <a:ln w="19050" cap="flat" cmpd="sng" algn="ctr">
          <a:solidFill>
            <a:schemeClr val="lt1"/>
          </a:solidFill>
          <a:prstDash val="solid"/>
          <a:miter lim="800000"/>
        </a:ln>
        <a:effectLst/>
      </dsp:spPr>
      <dsp:style>
        <a:lnRef idx="3">
          <a:schemeClr val="lt1"/>
        </a:lnRef>
        <a:fillRef idx="1">
          <a:schemeClr val="accent6"/>
        </a:fillRef>
        <a:effectRef idx="1">
          <a:schemeClr val="accent6"/>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Threats of substitute products or services(High):The profitability of an existing industry can be negatively impacted when new suppliers with similar market offerings enter the market, especially if they offer unique features or benefits.</a:t>
          </a:r>
          <a:endParaRPr lang="en-US" sz="1500" kern="1200" dirty="0"/>
        </a:p>
      </dsp:txBody>
      <dsp:txXfrm>
        <a:off x="40266" y="2671560"/>
        <a:ext cx="10578578" cy="744318"/>
      </dsp:txXfrm>
    </dsp:sp>
    <dsp:sp modelId="{C33CAD4C-E6A2-4399-A71C-FA08C4D686E5}">
      <dsp:nvSpPr>
        <dsp:cNvPr id="0" name=""/>
        <dsp:cNvSpPr/>
      </dsp:nvSpPr>
      <dsp:spPr>
        <a:xfrm>
          <a:off x="0" y="3480489"/>
          <a:ext cx="10659110" cy="824850"/>
        </a:xfrm>
        <a:prstGeom prst="roundRect">
          <a:avLst/>
        </a:prstGeom>
        <a:solidFill>
          <a:schemeClr val="accent6"/>
        </a:solidFill>
        <a:ln w="19050" cap="flat" cmpd="sng" algn="ctr">
          <a:solidFill>
            <a:schemeClr val="lt1"/>
          </a:solidFill>
          <a:prstDash val="solid"/>
          <a:miter lim="800000"/>
        </a:ln>
        <a:effectLst/>
      </dsp:spPr>
      <dsp:style>
        <a:lnRef idx="3">
          <a:schemeClr val="lt1"/>
        </a:lnRef>
        <a:fillRef idx="1">
          <a:schemeClr val="accent6"/>
        </a:fillRef>
        <a:effectRef idx="1">
          <a:schemeClr val="accent6"/>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Rivalry among the Existing Competitors(Low):Morrisons operates in a competitive wholesale market, where high competition decreases the price of goods but doesn't affect the market's long-term profitability.</a:t>
          </a:r>
          <a:endParaRPr lang="en-US" sz="1500" kern="1200" dirty="0"/>
        </a:p>
      </dsp:txBody>
      <dsp:txXfrm>
        <a:off x="40266" y="3520755"/>
        <a:ext cx="10578578" cy="7443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5026C7-D0FD-4BA7-8DCA-E7577DF7D0C4}">
      <dsp:nvSpPr>
        <dsp:cNvPr id="0" name=""/>
        <dsp:cNvSpPr/>
      </dsp:nvSpPr>
      <dsp:spPr>
        <a:xfrm>
          <a:off x="0" y="1805"/>
          <a:ext cx="10659110" cy="915310"/>
        </a:xfrm>
        <a:prstGeom prst="roundRect">
          <a:avLst>
            <a:gd name="adj" fmla="val 10000"/>
          </a:avLst>
        </a:prstGeom>
        <a:solidFill>
          <a:schemeClr val="accent5"/>
        </a:solidFill>
        <a:ln w="19050" cap="flat" cmpd="sng" algn="ctr">
          <a:solidFill>
            <a:schemeClr val="lt1"/>
          </a:solidFill>
          <a:prstDash val="solid"/>
          <a:miter lim="800000"/>
        </a:ln>
        <a:effectLst/>
      </dsp:spPr>
      <dsp:style>
        <a:lnRef idx="3">
          <a:schemeClr val="lt1"/>
        </a:lnRef>
        <a:fillRef idx="1">
          <a:schemeClr val="accent5"/>
        </a:fillRef>
        <a:effectRef idx="1">
          <a:schemeClr val="accent5"/>
        </a:effectRef>
        <a:fontRef idx="minor">
          <a:schemeClr val="lt1"/>
        </a:fontRef>
      </dsp:style>
    </dsp:sp>
    <dsp:sp modelId="{44EE34FB-92F5-41C6-9789-86F99BB91C3B}">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16085E-714F-433E-9E51-D26344460C40}">
      <dsp:nvSpPr>
        <dsp:cNvPr id="0" name=""/>
        <dsp:cNvSpPr/>
      </dsp:nvSpPr>
      <dsp:spPr>
        <a:xfrm>
          <a:off x="1057183" y="1805"/>
          <a:ext cx="9601926" cy="915310"/>
        </a:xfrm>
        <a:prstGeom prst="rect">
          <a:avLst/>
        </a:prstGeom>
        <a:solidFill>
          <a:schemeClr val="accent6"/>
        </a:solidFill>
        <a:ln w="12700" cap="flat" cmpd="sng" algn="ctr">
          <a:solidFill>
            <a:schemeClr val="accent6">
              <a:shade val="50000"/>
            </a:schemeClr>
          </a:solidFill>
          <a:prstDash val="solid"/>
          <a:miter lim="800000"/>
        </a:ln>
        <a:effectLst/>
      </dsp:spPr>
      <dsp:style>
        <a:lnRef idx="2">
          <a:schemeClr val="accent6">
            <a:shade val="50000"/>
          </a:schemeClr>
        </a:lnRef>
        <a:fillRef idx="1">
          <a:schemeClr val="accent6"/>
        </a:fillRef>
        <a:effectRef idx="0">
          <a:schemeClr val="accent6"/>
        </a:effectRef>
        <a:fontRef idx="minor">
          <a:schemeClr val="lt1"/>
        </a:fontRef>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GB" sz="1900" kern="1200" dirty="0"/>
            <a:t>This Presentation discusses the background of Morrisons and its organizational environment, including a PESTLE and Porter Five Forces analysis.</a:t>
          </a:r>
          <a:endParaRPr lang="en-US" sz="1900" kern="1200" dirty="0"/>
        </a:p>
      </dsp:txBody>
      <dsp:txXfrm>
        <a:off x="1057183" y="1805"/>
        <a:ext cx="9601926" cy="915310"/>
      </dsp:txXfrm>
    </dsp:sp>
    <dsp:sp modelId="{68600DA2-0F29-46CA-B477-A73634B7D44C}">
      <dsp:nvSpPr>
        <dsp:cNvPr id="0" name=""/>
        <dsp:cNvSpPr/>
      </dsp:nvSpPr>
      <dsp:spPr>
        <a:xfrm>
          <a:off x="0" y="1117441"/>
          <a:ext cx="10659110" cy="915310"/>
        </a:xfrm>
        <a:prstGeom prst="roundRect">
          <a:avLst>
            <a:gd name="adj" fmla="val 10000"/>
          </a:avLst>
        </a:prstGeom>
        <a:solidFill>
          <a:schemeClr val="accent6"/>
        </a:solidFill>
        <a:ln w="19050" cap="flat" cmpd="sng" algn="ctr">
          <a:solidFill>
            <a:schemeClr val="lt1"/>
          </a:solidFill>
          <a:prstDash val="solid"/>
          <a:miter lim="800000"/>
        </a:ln>
        <a:effectLst/>
      </dsp:spPr>
      <dsp:style>
        <a:lnRef idx="3">
          <a:schemeClr val="lt1"/>
        </a:lnRef>
        <a:fillRef idx="1">
          <a:schemeClr val="accent6"/>
        </a:fillRef>
        <a:effectRef idx="1">
          <a:schemeClr val="accent6"/>
        </a:effectRef>
        <a:fontRef idx="minor">
          <a:schemeClr val="lt1"/>
        </a:fontRef>
      </dsp:style>
    </dsp:sp>
    <dsp:sp modelId="{E412AF1E-FBDF-4DF6-98CF-DB62F57F107C}">
      <dsp:nvSpPr>
        <dsp:cNvPr id="0" name=""/>
        <dsp:cNvSpPr/>
      </dsp:nvSpPr>
      <dsp:spPr>
        <a:xfrm>
          <a:off x="305163" y="1323385"/>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46EFCC-1F5F-4EBE-830C-9FA6A2791066}">
      <dsp:nvSpPr>
        <dsp:cNvPr id="0" name=""/>
        <dsp:cNvSpPr/>
      </dsp:nvSpPr>
      <dsp:spPr>
        <a:xfrm>
          <a:off x="1057183" y="1145944"/>
          <a:ext cx="960192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GB" sz="1900" kern="1200"/>
            <a:t>Key ethical elements in organizational culture and how they promote employees are also discussed.</a:t>
          </a:r>
          <a:endParaRPr lang="en-US" sz="1900" kern="1200"/>
        </a:p>
      </dsp:txBody>
      <dsp:txXfrm>
        <a:off x="1057183" y="1145944"/>
        <a:ext cx="9601926" cy="915310"/>
      </dsp:txXfrm>
    </dsp:sp>
    <dsp:sp modelId="{B3E373DE-8AD1-49A7-84E9-BB513CDD95B4}">
      <dsp:nvSpPr>
        <dsp:cNvPr id="0" name=""/>
        <dsp:cNvSpPr/>
      </dsp:nvSpPr>
      <dsp:spPr>
        <a:xfrm>
          <a:off x="0" y="2290082"/>
          <a:ext cx="10659110" cy="915310"/>
        </a:xfrm>
        <a:prstGeom prst="roundRect">
          <a:avLst>
            <a:gd name="adj" fmla="val 10000"/>
          </a:avLst>
        </a:prstGeom>
        <a:solidFill>
          <a:schemeClr val="accent5"/>
        </a:solidFill>
        <a:ln w="19050" cap="flat" cmpd="sng" algn="ctr">
          <a:solidFill>
            <a:schemeClr val="lt1"/>
          </a:solidFill>
          <a:prstDash val="solid"/>
          <a:miter lim="800000"/>
        </a:ln>
        <a:effectLst/>
      </dsp:spPr>
      <dsp:style>
        <a:lnRef idx="3">
          <a:schemeClr val="lt1"/>
        </a:lnRef>
        <a:fillRef idx="1">
          <a:schemeClr val="accent5"/>
        </a:fillRef>
        <a:effectRef idx="1">
          <a:schemeClr val="accent5"/>
        </a:effectRef>
        <a:fontRef idx="minor">
          <a:schemeClr val="lt1"/>
        </a:fontRef>
      </dsp:style>
    </dsp:sp>
    <dsp:sp modelId="{1563963C-DA43-4FE6-9D78-26ABAC8574F3}">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6350" cap="flat" cmpd="sng" algn="ctr">
          <a:solidFill>
            <a:schemeClr val="accent5"/>
          </a:solidFill>
          <a:prstDash val="solid"/>
          <a:miter lim="800000"/>
        </a:ln>
        <a:effectLst/>
      </dsp:spPr>
      <dsp:style>
        <a:lnRef idx="1">
          <a:schemeClr val="accent5"/>
        </a:lnRef>
        <a:fillRef idx="2">
          <a:schemeClr val="accent5"/>
        </a:fillRef>
        <a:effectRef idx="1">
          <a:schemeClr val="accent5"/>
        </a:effectRef>
        <a:fontRef idx="minor">
          <a:schemeClr val="dk1"/>
        </a:fontRef>
      </dsp:style>
    </dsp:sp>
    <dsp:sp modelId="{5F6B3A0A-F362-4BDF-A294-D40D3B353E7F}">
      <dsp:nvSpPr>
        <dsp:cNvPr id="0" name=""/>
        <dsp:cNvSpPr/>
      </dsp:nvSpPr>
      <dsp:spPr>
        <a:xfrm>
          <a:off x="1057183" y="2290082"/>
          <a:ext cx="9601926" cy="915310"/>
        </a:xfrm>
        <a:prstGeom prst="rect">
          <a:avLst/>
        </a:prstGeom>
        <a:solidFill>
          <a:schemeClr val="accent6"/>
        </a:solidFill>
        <a:ln w="19050" cap="flat" cmpd="sng" algn="ctr">
          <a:solidFill>
            <a:schemeClr val="lt1"/>
          </a:solidFill>
          <a:prstDash val="solid"/>
          <a:miter lim="800000"/>
        </a:ln>
        <a:effectLst/>
      </dsp:spPr>
      <dsp:style>
        <a:lnRef idx="3">
          <a:schemeClr val="lt1"/>
        </a:lnRef>
        <a:fillRef idx="1">
          <a:schemeClr val="accent6"/>
        </a:fillRef>
        <a:effectRef idx="1">
          <a:schemeClr val="accent6"/>
        </a:effectRef>
        <a:fontRef idx="minor">
          <a:schemeClr val="lt1"/>
        </a:fontRef>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GB" sz="1900" kern="1200" dirty="0"/>
            <a:t>The 7s of Morrisons are presented in the report, along with recommendations for improving organizational culture, such as improving communication and developing strong management.</a:t>
          </a:r>
          <a:endParaRPr lang="en-US" sz="1900" kern="1200" dirty="0"/>
        </a:p>
      </dsp:txBody>
      <dsp:txXfrm>
        <a:off x="1057183" y="2290082"/>
        <a:ext cx="9601926" cy="915310"/>
      </dsp:txXfrm>
    </dsp:sp>
    <dsp:sp modelId="{D53B3797-47B9-4E40-95E9-6C2145122C71}">
      <dsp:nvSpPr>
        <dsp:cNvPr id="0" name=""/>
        <dsp:cNvSpPr/>
      </dsp:nvSpPr>
      <dsp:spPr>
        <a:xfrm>
          <a:off x="0" y="3434221"/>
          <a:ext cx="10659110" cy="915310"/>
        </a:xfrm>
        <a:prstGeom prst="roundRect">
          <a:avLst>
            <a:gd name="adj" fmla="val 10000"/>
          </a:avLst>
        </a:prstGeom>
        <a:solidFill>
          <a:schemeClr val="accent6"/>
        </a:solidFill>
        <a:ln w="19050" cap="flat" cmpd="sng" algn="ctr">
          <a:solidFill>
            <a:schemeClr val="lt1"/>
          </a:solidFill>
          <a:prstDash val="solid"/>
          <a:miter lim="800000"/>
        </a:ln>
        <a:effectLst/>
      </dsp:spPr>
      <dsp:style>
        <a:lnRef idx="3">
          <a:schemeClr val="lt1"/>
        </a:lnRef>
        <a:fillRef idx="1">
          <a:schemeClr val="accent6"/>
        </a:fillRef>
        <a:effectRef idx="1">
          <a:schemeClr val="accent6"/>
        </a:effectRef>
        <a:fontRef idx="minor">
          <a:schemeClr val="lt1"/>
        </a:fontRef>
      </dsp:style>
    </dsp:sp>
    <dsp:sp modelId="{2FF4EDA7-0C2F-4703-BF84-698D3C35ED02}">
      <dsp:nvSpPr>
        <dsp:cNvPr id="0" name=""/>
        <dsp:cNvSpPr/>
      </dsp:nvSpPr>
      <dsp:spPr>
        <a:xfrm>
          <a:off x="248599" y="3621313"/>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72C276-F1AE-4543-B440-D2AC00343B3E}">
      <dsp:nvSpPr>
        <dsp:cNvPr id="0" name=""/>
        <dsp:cNvSpPr/>
      </dsp:nvSpPr>
      <dsp:spPr>
        <a:xfrm>
          <a:off x="1057183" y="3434221"/>
          <a:ext cx="960192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GB" sz="1900" kern="1200" dirty="0"/>
            <a:t>Overall, the recommendation for t Morrisons is to develop new strategies to improve its organizational culture and prioritize the well-being of its employees.</a:t>
          </a:r>
          <a:endParaRPr lang="en-US" sz="1900" kern="1200" dirty="0"/>
        </a:p>
      </dsp:txBody>
      <dsp:txXfrm>
        <a:off x="1057183" y="3434221"/>
        <a:ext cx="9601926" cy="91531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E56541-487C-4895-84C0-D6C5FE5360E8}" type="datetimeFigureOut">
              <a:rPr lang="en-GB" smtClean="0"/>
              <a:t>18/04/2023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A069D5-10F9-4035-B980-528F1E7A72F8}" type="slidenum">
              <a:rPr lang="en-GB" smtClean="0"/>
              <a:t>‹#›</a:t>
            </a:fld>
            <a:endParaRPr lang="en-GB"/>
          </a:p>
        </p:txBody>
      </p:sp>
    </p:spTree>
    <p:extLst>
      <p:ext uri="{BB962C8B-B14F-4D97-AF65-F5344CB8AC3E}">
        <p14:creationId xmlns:p14="http://schemas.microsoft.com/office/powerpoint/2010/main" val="348138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A069D5-10F9-4035-B980-528F1E7A72F8}" type="slidenum">
              <a:rPr lang="en-GB" smtClean="0"/>
              <a:t>2</a:t>
            </a:fld>
            <a:endParaRPr lang="en-GB"/>
          </a:p>
        </p:txBody>
      </p:sp>
    </p:spTree>
    <p:extLst>
      <p:ext uri="{BB962C8B-B14F-4D97-AF65-F5344CB8AC3E}">
        <p14:creationId xmlns:p14="http://schemas.microsoft.com/office/powerpoint/2010/main" val="13433175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4/18/2023</a:t>
            </a:fld>
            <a:endParaRPr lang="en-US" dirty="0"/>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4220546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4/18/2023</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7079308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4/18/2023</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7707294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4/18/2023</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3648629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4/18/2023</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7148012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4/18/2023</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4449710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4/18/2023</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8445244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4/18/2023</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5338059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4/18/2023</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7408712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4/18/2023</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229476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4/18/2023</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3071946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4/18/2023</a:t>
            </a:fld>
            <a:endParaRPr lang="en-US" sz="1000"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dirty="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86191668"/>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8">
            <a:extLst>
              <a:ext uri="{FF2B5EF4-FFF2-40B4-BE49-F238E27FC236}">
                <a16:creationId xmlns:a16="http://schemas.microsoft.com/office/drawing/2014/main" id="{733E0473-C315-42D8-A82A-A2FE49DC6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0">
            <a:extLst>
              <a:ext uri="{FF2B5EF4-FFF2-40B4-BE49-F238E27FC236}">
                <a16:creationId xmlns:a16="http://schemas.microsoft.com/office/drawing/2014/main" id="{AD23A251-68F2-43E5-812B-4BBAE1AF5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24" name="Picture 3">
            <a:extLst>
              <a:ext uri="{FF2B5EF4-FFF2-40B4-BE49-F238E27FC236}">
                <a16:creationId xmlns:a16="http://schemas.microsoft.com/office/drawing/2014/main" id="{5C857E94-2108-AC9A-BF22-40EE415B2C6F}"/>
              </a:ext>
            </a:extLst>
          </p:cNvPr>
          <p:cNvPicPr>
            <a:picLocks noChangeAspect="1"/>
          </p:cNvPicPr>
          <p:nvPr/>
        </p:nvPicPr>
        <p:blipFill rotWithShape="1">
          <a:blip r:embed="rId2">
            <a:alphaModFix amt="40000"/>
          </a:blip>
          <a:srcRect t="20482" r="-1" b="18026"/>
          <a:stretch/>
        </p:blipFill>
        <p:spPr>
          <a:xfrm>
            <a:off x="1525" y="10"/>
            <a:ext cx="12188951" cy="6857990"/>
          </a:xfrm>
          <a:prstGeom prst="rect">
            <a:avLst/>
          </a:prstGeom>
        </p:spPr>
      </p:pic>
      <p:grpSp>
        <p:nvGrpSpPr>
          <p:cNvPr id="25" name="decorative circle">
            <a:extLst>
              <a:ext uri="{FF2B5EF4-FFF2-40B4-BE49-F238E27FC236}">
                <a16:creationId xmlns:a16="http://schemas.microsoft.com/office/drawing/2014/main" id="{0350AF23-2606-421F-AB7B-23D9B48F3E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14" name="Oval 13">
              <a:extLst>
                <a:ext uri="{FF2B5EF4-FFF2-40B4-BE49-F238E27FC236}">
                  <a16:creationId xmlns:a16="http://schemas.microsoft.com/office/drawing/2014/main" id="{526A544A-3C76-4502-A741-F4DB0E2CD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14">
              <a:extLst>
                <a:ext uri="{FF2B5EF4-FFF2-40B4-BE49-F238E27FC236}">
                  <a16:creationId xmlns:a16="http://schemas.microsoft.com/office/drawing/2014/main" id="{017B8593-D171-47B5-8D1A-E34E7B138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1FEF60D4-64F6-450F-B86D-383EEA1C8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A97D4A7C-B520-46CB-9A94-711F53997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2B7B976F-E84B-4936-90D7-C8298A5E7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C91FFEC-59DF-4D22-A925-F51520769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58931E95-0847-47E4-8AEC-312312A032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3C094915-EF93-49A0-9B90-C44FB9B50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66648F3-7D3E-E467-1F32-F0A3447D737C}"/>
              </a:ext>
            </a:extLst>
          </p:cNvPr>
          <p:cNvSpPr>
            <a:spLocks noGrp="1"/>
          </p:cNvSpPr>
          <p:nvPr>
            <p:ph type="ctrTitle"/>
          </p:nvPr>
        </p:nvSpPr>
        <p:spPr>
          <a:xfrm>
            <a:off x="2562606" y="1122363"/>
            <a:ext cx="7063739" cy="2387600"/>
          </a:xfrm>
        </p:spPr>
        <p:txBody>
          <a:bodyPr>
            <a:normAutofit/>
          </a:bodyPr>
          <a:lstStyle/>
          <a:p>
            <a:r>
              <a:rPr lang="en-GB" sz="3800" b="1" dirty="0">
                <a:solidFill>
                  <a:srgbClr val="FFFFFF"/>
                </a:solidFill>
                <a:effectLst/>
                <a:latin typeface="Arial" panose="020B0604020202020204" pitchFamily="34" charset="0"/>
                <a:ea typeface="Times New Roman" panose="02020603050405020304" pitchFamily="18" charset="0"/>
              </a:rPr>
              <a:t>Workplace Culture and Its Impact on Organisational Efficiency</a:t>
            </a:r>
            <a:br>
              <a:rPr lang="en-GB" sz="3800" b="1" dirty="0">
                <a:solidFill>
                  <a:srgbClr val="FFFFFF"/>
                </a:solidFill>
                <a:effectLst/>
                <a:latin typeface="Times New Roman" panose="02020603050405020304" pitchFamily="18" charset="0"/>
                <a:ea typeface="Times New Roman" panose="02020603050405020304" pitchFamily="18" charset="0"/>
              </a:rPr>
            </a:br>
            <a:endParaRPr lang="en-GB" sz="3800" dirty="0">
              <a:solidFill>
                <a:srgbClr val="FFFFFF"/>
              </a:solidFill>
            </a:endParaRPr>
          </a:p>
        </p:txBody>
      </p:sp>
      <p:sp>
        <p:nvSpPr>
          <p:cNvPr id="3" name="Subtitle 2">
            <a:extLst>
              <a:ext uri="{FF2B5EF4-FFF2-40B4-BE49-F238E27FC236}">
                <a16:creationId xmlns:a16="http://schemas.microsoft.com/office/drawing/2014/main" id="{389A954D-5FCD-77AA-2382-CA78C47E7D85}"/>
              </a:ext>
            </a:extLst>
          </p:cNvPr>
          <p:cNvSpPr>
            <a:spLocks noGrp="1"/>
          </p:cNvSpPr>
          <p:nvPr>
            <p:ph type="subTitle" idx="1"/>
          </p:nvPr>
        </p:nvSpPr>
        <p:spPr>
          <a:xfrm>
            <a:off x="2562606" y="3602038"/>
            <a:ext cx="7063739" cy="1655762"/>
          </a:xfrm>
        </p:spPr>
        <p:txBody>
          <a:bodyPr>
            <a:normAutofit/>
          </a:bodyPr>
          <a:lstStyle/>
          <a:p>
            <a:r>
              <a:rPr lang="en-GB" b="1" dirty="0">
                <a:solidFill>
                  <a:srgbClr val="FFFFFF"/>
                </a:solidFill>
                <a:effectLst/>
                <a:latin typeface="Arial" panose="020B0604020202020204" pitchFamily="34" charset="0"/>
                <a:ea typeface="Times New Roman" panose="02020603050405020304" pitchFamily="18" charset="0"/>
              </a:rPr>
              <a:t>Student id:  2021300</a:t>
            </a:r>
            <a:endParaRPr lang="en-GB" b="1" dirty="0">
              <a:solidFill>
                <a:srgbClr val="FFFFFF"/>
              </a:solidFill>
              <a:effectLst/>
              <a:latin typeface="Times New Roman" panose="02020603050405020304" pitchFamily="18" charset="0"/>
              <a:ea typeface="Times New Roman" panose="02020603050405020304" pitchFamily="18" charset="0"/>
            </a:endParaRPr>
          </a:p>
          <a:p>
            <a:endParaRPr lang="en-GB" dirty="0">
              <a:solidFill>
                <a:srgbClr val="FFFFFF"/>
              </a:solidFill>
            </a:endParaRPr>
          </a:p>
        </p:txBody>
      </p:sp>
    </p:spTree>
    <p:extLst>
      <p:ext uri="{BB962C8B-B14F-4D97-AF65-F5344CB8AC3E}">
        <p14:creationId xmlns:p14="http://schemas.microsoft.com/office/powerpoint/2010/main" val="581090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BEA7B0E-3917-73D4-D0CF-C5D4F1E7C706}"/>
              </a:ext>
            </a:extLst>
          </p:cNvPr>
          <p:cNvSpPr>
            <a:spLocks noGrp="1"/>
          </p:cNvSpPr>
          <p:nvPr>
            <p:ph type="title"/>
          </p:nvPr>
        </p:nvSpPr>
        <p:spPr>
          <a:xfrm>
            <a:off x="770878" y="952022"/>
            <a:ext cx="2862591" cy="5157049"/>
          </a:xfrm>
        </p:spPr>
        <p:txBody>
          <a:bodyPr anchor="ctr">
            <a:normAutofit/>
          </a:bodyPr>
          <a:lstStyle/>
          <a:p>
            <a:r>
              <a:rPr lang="en-GB" sz="4100"/>
              <a:t>Introduction</a:t>
            </a:r>
          </a:p>
        </p:txBody>
      </p:sp>
      <p:graphicFrame>
        <p:nvGraphicFramePr>
          <p:cNvPr id="5" name="Content Placeholder 2">
            <a:extLst>
              <a:ext uri="{FF2B5EF4-FFF2-40B4-BE49-F238E27FC236}">
                <a16:creationId xmlns:a16="http://schemas.microsoft.com/office/drawing/2014/main" id="{85D9D0C5-C7EB-FCBC-106F-4E6B7F39B173}"/>
              </a:ext>
            </a:extLst>
          </p:cNvPr>
          <p:cNvGraphicFramePr>
            <a:graphicFrameLocks noGrp="1"/>
          </p:cNvGraphicFramePr>
          <p:nvPr>
            <p:ph idx="1"/>
            <p:extLst>
              <p:ext uri="{D42A27DB-BD31-4B8C-83A1-F6EECF244321}">
                <p14:modId xmlns:p14="http://schemas.microsoft.com/office/powerpoint/2010/main" val="2913857965"/>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466957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1D044-C511-0C50-D83D-C697D4DADE36}"/>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normAutofit fontScale="90000"/>
          </a:bodyPr>
          <a:lstStyle/>
          <a:p>
            <a:r>
              <a:rPr lang="en-GB" sz="3600" b="1" kern="0" dirty="0">
                <a:effectLst/>
                <a:latin typeface="Arial" panose="020B0604020202020204" pitchFamily="34" charset="0"/>
              </a:rPr>
              <a:t>Organisational environment  </a:t>
            </a:r>
            <a:br>
              <a:rPr lang="en-GB" sz="1800" b="1" kern="0" dirty="0">
                <a:effectLst/>
                <a:latin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DFDF69C-4661-7A1A-F379-EF762C0067A7}"/>
              </a:ext>
            </a:extLst>
          </p:cNvPr>
          <p:cNvSpPr>
            <a:spLocks noGrp="1"/>
          </p:cNvSpPr>
          <p:nvPr>
            <p:ph idx="1"/>
          </p:nvPr>
        </p:nvSpPr>
        <p:spPr/>
        <p:txBody>
          <a:bodyPr/>
          <a:lstStyle/>
          <a:p>
            <a:pPr algn="just"/>
            <a:r>
              <a:rPr lang="en-GB" sz="2800" dirty="0"/>
              <a:t>The organisational environment includes a variety of external factors that can present both opportunities and risks to an organisation.</a:t>
            </a:r>
          </a:p>
          <a:p>
            <a:pPr algn="just"/>
            <a:r>
              <a:rPr lang="en-GB" sz="2800" dirty="0"/>
              <a:t>Businesses must be aware of environmental changes to identify opportunities and risks and adapt appropriately.</a:t>
            </a:r>
          </a:p>
          <a:p>
            <a:pPr algn="just"/>
            <a:r>
              <a:rPr lang="en-GB" sz="2800" dirty="0"/>
              <a:t>Recent events like the Covid-19 pandemic, Brexit, and geopolitical tensions have shaped the global business landscape and impacted the UK retail sector.</a:t>
            </a:r>
          </a:p>
          <a:p>
            <a:pPr algn="just"/>
            <a:r>
              <a:rPr lang="en-GB" sz="2800" dirty="0"/>
              <a:t>A variety of internal and external factors impact the operations and situation of Morrison's business environment.</a:t>
            </a:r>
          </a:p>
          <a:p>
            <a:pPr marL="0" indent="0">
              <a:buNone/>
            </a:pPr>
            <a:endParaRPr lang="en-GB" dirty="0"/>
          </a:p>
        </p:txBody>
      </p:sp>
    </p:spTree>
    <p:extLst>
      <p:ext uri="{BB962C8B-B14F-4D97-AF65-F5344CB8AC3E}">
        <p14:creationId xmlns:p14="http://schemas.microsoft.com/office/powerpoint/2010/main" val="36662441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20135-C12C-F118-56A5-07E24959EA4F}"/>
              </a:ext>
            </a:extLst>
          </p:cNvPr>
          <p:cNvSpPr>
            <a:spLocks noGrp="1"/>
          </p:cNvSpPr>
          <p:nvPr>
            <p:ph type="title"/>
          </p:nvPr>
        </p:nvSpPr>
        <p:spPr>
          <a:ln/>
        </p:spPr>
        <p:style>
          <a:lnRef idx="2">
            <a:schemeClr val="accent4">
              <a:shade val="50000"/>
            </a:schemeClr>
          </a:lnRef>
          <a:fillRef idx="1">
            <a:schemeClr val="accent4"/>
          </a:fillRef>
          <a:effectRef idx="0">
            <a:schemeClr val="accent4"/>
          </a:effectRef>
          <a:fontRef idx="minor">
            <a:schemeClr val="lt1"/>
          </a:fontRef>
        </p:style>
        <p:txBody>
          <a:bodyPr/>
          <a:lstStyle/>
          <a:p>
            <a:r>
              <a:rPr lang="en-GB" sz="2800" b="1" dirty="0">
                <a:solidFill>
                  <a:srgbClr val="000000"/>
                </a:solidFill>
                <a:effectLst/>
                <a:latin typeface="Arial" panose="020B0604020202020204" pitchFamily="34" charset="0"/>
                <a:ea typeface="Times New Roman" panose="02020603050405020304" pitchFamily="18" charset="0"/>
              </a:rPr>
              <a:t>PESTLE Analysis of Morrisons</a:t>
            </a:r>
            <a:br>
              <a:rPr lang="en-GB" sz="1800" b="1"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DCB137F-823B-96E2-4194-7F3FE06E4976}"/>
              </a:ext>
            </a:extLst>
          </p:cNvPr>
          <p:cNvSpPr>
            <a:spLocks noGrp="1"/>
          </p:cNvSpPr>
          <p:nvPr>
            <p:ph idx="1"/>
          </p:nvPr>
        </p:nvSpPr>
        <p:spPr/>
        <p:txBody>
          <a:bodyPr/>
          <a:lstStyle/>
          <a:p>
            <a:r>
              <a:rPr lang="en-GB" i="1" dirty="0">
                <a:solidFill>
                  <a:schemeClr val="accent3"/>
                </a:solidFill>
              </a:rPr>
              <a:t>Political factors</a:t>
            </a:r>
            <a:r>
              <a:rPr lang="en-GB" dirty="0"/>
              <a:t>: Taxes, interest rates, and consumer protection can have a significant impact on the efficacy of a business such as Morrisons, and political events such as Brexit can impact pricing and risk management.</a:t>
            </a:r>
          </a:p>
          <a:p>
            <a:r>
              <a:rPr lang="en-GB" i="1" dirty="0">
                <a:solidFill>
                  <a:schemeClr val="accent3"/>
                </a:solidFill>
              </a:rPr>
              <a:t>Economical Factor</a:t>
            </a:r>
            <a:r>
              <a:rPr lang="en-GB" i="1" dirty="0"/>
              <a:t>: </a:t>
            </a:r>
            <a:r>
              <a:rPr lang="en-GB" dirty="0"/>
              <a:t>like inflation, growth rate, and investment policies can affect a country's general investment and consumption. Changes in currency rates and recessions can also affect how customers spend their money and how much they buy.</a:t>
            </a:r>
          </a:p>
          <a:p>
            <a:r>
              <a:rPr lang="en-GB" i="1" dirty="0">
                <a:solidFill>
                  <a:schemeClr val="accent3"/>
                </a:solidFill>
              </a:rPr>
              <a:t>Social Factors: </a:t>
            </a:r>
            <a:r>
              <a:rPr lang="en-GB" dirty="0"/>
              <a:t>Attitudes and social awareness can affect purchase motivation, while cultural values and demographic variables can affect the culture of a business.</a:t>
            </a:r>
          </a:p>
          <a:p>
            <a:r>
              <a:rPr lang="en-GB" i="1" dirty="0">
                <a:solidFill>
                  <a:schemeClr val="accent3"/>
                </a:solidFill>
              </a:rPr>
              <a:t>Technological Factors</a:t>
            </a:r>
            <a:r>
              <a:rPr lang="en-GB" dirty="0"/>
              <a:t>: To be competitive, supermarkets like Morrisons must adapt fast to new technologies like automation.</a:t>
            </a:r>
          </a:p>
          <a:p>
            <a:r>
              <a:rPr lang="en-GB" sz="1800" b="0" i="1" dirty="0">
                <a:solidFill>
                  <a:schemeClr val="accent3"/>
                </a:solidFill>
                <a:effectLst/>
                <a:latin typeface="Arial" panose="020B0604020202020204" pitchFamily="34" charset="0"/>
                <a:ea typeface="Times New Roman" panose="02020603050405020304" pitchFamily="18" charset="0"/>
              </a:rPr>
              <a:t>Legal Factors: </a:t>
            </a:r>
            <a:r>
              <a:rPr lang="en-GB" sz="1800" b="0" dirty="0">
                <a:solidFill>
                  <a:srgbClr val="000000"/>
                </a:solidFill>
                <a:effectLst/>
                <a:latin typeface="Arial" panose="020B0604020202020204" pitchFamily="34" charset="0"/>
                <a:ea typeface="Times New Roman" panose="02020603050405020304" pitchFamily="18" charset="0"/>
              </a:rPr>
              <a:t>like getting permission and making deals with local government agencies, can have a big impact on how a business runs and how much money it makes. Environmental factors, like environmental standards and conditions, must also be taken into account before entering new markets.</a:t>
            </a:r>
            <a:endParaRPr lang="en-GB" dirty="0"/>
          </a:p>
        </p:txBody>
      </p:sp>
    </p:spTree>
    <p:extLst>
      <p:ext uri="{BB962C8B-B14F-4D97-AF65-F5344CB8AC3E}">
        <p14:creationId xmlns:p14="http://schemas.microsoft.com/office/powerpoint/2010/main" val="42746848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75D3D-A195-B4ED-E2F4-02F88F45E622}"/>
              </a:ext>
            </a:extLst>
          </p:cNvPr>
          <p:cNvSpPr>
            <a:spLocks noGrp="1"/>
          </p:cNvSpPr>
          <p:nvPr>
            <p:ph type="title"/>
          </p:nvPr>
        </p:nvSpPr>
        <p:spPr/>
        <p:style>
          <a:lnRef idx="2">
            <a:schemeClr val="accent5">
              <a:shade val="50000"/>
            </a:schemeClr>
          </a:lnRef>
          <a:fillRef idx="1">
            <a:schemeClr val="accent5"/>
          </a:fillRef>
          <a:effectRef idx="0">
            <a:schemeClr val="accent5"/>
          </a:effectRef>
          <a:fontRef idx="minor">
            <a:schemeClr val="lt1"/>
          </a:fontRef>
        </p:style>
        <p:txBody>
          <a:bodyPr/>
          <a:lstStyle/>
          <a:p>
            <a:r>
              <a:rPr lang="en-GB" sz="2800" b="1" dirty="0">
                <a:solidFill>
                  <a:srgbClr val="000000"/>
                </a:solidFill>
                <a:effectLst/>
                <a:latin typeface="Arial" panose="020B0604020202020204" pitchFamily="34" charset="0"/>
                <a:ea typeface="Times New Roman" panose="02020603050405020304" pitchFamily="18" charset="0"/>
              </a:rPr>
              <a:t>Porter Five Forces Analysis on Morrisons </a:t>
            </a:r>
            <a:br>
              <a:rPr lang="en-GB" sz="1800" b="1" dirty="0">
                <a:effectLst/>
                <a:latin typeface="Times New Roman" panose="02020603050405020304" pitchFamily="18" charset="0"/>
                <a:ea typeface="Times New Roman" panose="02020603050405020304" pitchFamily="18" charset="0"/>
              </a:rPr>
            </a:br>
            <a:endParaRPr lang="en-GB" dirty="0"/>
          </a:p>
        </p:txBody>
      </p:sp>
      <p:graphicFrame>
        <p:nvGraphicFramePr>
          <p:cNvPr id="5" name="Content Placeholder 2">
            <a:extLst>
              <a:ext uri="{FF2B5EF4-FFF2-40B4-BE49-F238E27FC236}">
                <a16:creationId xmlns:a16="http://schemas.microsoft.com/office/drawing/2014/main" id="{00BE4483-303C-F185-74FB-D7578E1503F5}"/>
              </a:ext>
            </a:extLst>
          </p:cNvPr>
          <p:cNvGraphicFramePr>
            <a:graphicFrameLocks noGrp="1"/>
          </p:cNvGraphicFramePr>
          <p:nvPr>
            <p:ph idx="1"/>
            <p:extLst>
              <p:ext uri="{D42A27DB-BD31-4B8C-83A1-F6EECF244321}">
                <p14:modId xmlns:p14="http://schemas.microsoft.com/office/powerpoint/2010/main" val="3894681593"/>
              </p:ext>
            </p:extLst>
          </p:nvPr>
        </p:nvGraphicFramePr>
        <p:xfrm>
          <a:off x="755650" y="1486260"/>
          <a:ext cx="1065911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2233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3C2D2-6DB7-71C1-AF18-64FD045CED09}"/>
              </a:ext>
            </a:extLst>
          </p:cNvPr>
          <p:cNvSpPr>
            <a:spLocks noGrp="1"/>
          </p:cNvSpPr>
          <p:nvPr>
            <p:ph type="title"/>
          </p:nvPr>
        </p:nvSpPr>
        <p:spPr/>
        <p:style>
          <a:lnRef idx="3">
            <a:schemeClr val="lt1"/>
          </a:lnRef>
          <a:fillRef idx="1">
            <a:schemeClr val="accent6"/>
          </a:fillRef>
          <a:effectRef idx="1">
            <a:schemeClr val="accent6"/>
          </a:effectRef>
          <a:fontRef idx="minor">
            <a:schemeClr val="lt1"/>
          </a:fontRef>
        </p:style>
        <p:txBody>
          <a:bodyPr/>
          <a:lstStyle/>
          <a:p>
            <a:r>
              <a:rPr lang="en-GB" dirty="0"/>
              <a:t>The seven 7s structure</a:t>
            </a:r>
          </a:p>
        </p:txBody>
      </p:sp>
      <p:sp>
        <p:nvSpPr>
          <p:cNvPr id="3" name="Content Placeholder 2">
            <a:extLst>
              <a:ext uri="{FF2B5EF4-FFF2-40B4-BE49-F238E27FC236}">
                <a16:creationId xmlns:a16="http://schemas.microsoft.com/office/drawing/2014/main" id="{75D5A1FC-B9B1-DBDF-F808-524400510749}"/>
              </a:ext>
            </a:extLst>
          </p:cNvPr>
          <p:cNvSpPr>
            <a:spLocks noGrp="1"/>
          </p:cNvSpPr>
          <p:nvPr>
            <p:ph idx="1"/>
          </p:nvPr>
        </p:nvSpPr>
        <p:spPr/>
        <p:style>
          <a:lnRef idx="1">
            <a:schemeClr val="accent5"/>
          </a:lnRef>
          <a:fillRef idx="2">
            <a:schemeClr val="accent5"/>
          </a:fillRef>
          <a:effectRef idx="1">
            <a:schemeClr val="accent5"/>
          </a:effectRef>
          <a:fontRef idx="minor">
            <a:schemeClr val="dk1"/>
          </a:fontRef>
        </p:style>
        <p:txBody>
          <a:bodyPr>
            <a:normAutofit/>
          </a:bodyPr>
          <a:lstStyle/>
          <a:p>
            <a:r>
              <a:rPr lang="en-GB" b="0" dirty="0">
                <a:solidFill>
                  <a:srgbClr val="000000"/>
                </a:solidFill>
                <a:effectLst/>
                <a:latin typeface="Arial" panose="020B0604020202020204" pitchFamily="34" charset="0"/>
                <a:ea typeface="Times New Roman" panose="02020603050405020304" pitchFamily="18" charset="0"/>
              </a:rPr>
              <a:t> The seven 7s are</a:t>
            </a:r>
            <a:r>
              <a:rPr lang="en-GB" b="0" i="1" dirty="0">
                <a:solidFill>
                  <a:srgbClr val="000000"/>
                </a:solidFill>
                <a:effectLst/>
                <a:latin typeface="Arial" panose="020B0604020202020204" pitchFamily="34" charset="0"/>
                <a:ea typeface="Times New Roman" panose="02020603050405020304" pitchFamily="18" charset="0"/>
              </a:rPr>
              <a:t> “strategy”, “structure”, “systems”, “style”, “shared values”, “staff” and “skills”.</a:t>
            </a:r>
          </a:p>
          <a:p>
            <a:pPr marL="0" indent="0">
              <a:buNone/>
            </a:pPr>
            <a:r>
              <a:rPr lang="en-GB" dirty="0"/>
              <a:t>1.Strategy: Strategy is a well-planned set of actions to achieve a company's goals and provide continuous competitive advantages, which are clearly communicated and managed by Morrisons to guide its employees, staff, and shareholders towards achieving their objectives.</a:t>
            </a:r>
          </a:p>
          <a:p>
            <a:pPr marL="0" indent="0">
              <a:buNone/>
            </a:pPr>
            <a:r>
              <a:rPr lang="en-GB" dirty="0"/>
              <a:t>2.Structure: Morrisons focuses on teamwork and team alignment by forming effective organizational teams with different skills and ensuring that managerial guidance is in order.</a:t>
            </a:r>
          </a:p>
          <a:p>
            <a:pPr marL="0" indent="0">
              <a:buNone/>
            </a:pPr>
            <a:r>
              <a:rPr lang="en-GB" dirty="0"/>
              <a:t>3. Systems: Morrisons has well-defined systems in place for different functions such as supply chain management, marketing, finance, human resource management, operations, sales, strategic leadership, and public relation management, which are used to monitor performance and achieve the set goals with effective cooperation between departments.</a:t>
            </a:r>
          </a:p>
          <a:p>
            <a:pPr marL="0" indent="0">
              <a:buNone/>
            </a:pPr>
            <a:r>
              <a:rPr lang="en-GB" dirty="0"/>
              <a:t>4. Style: Morrisons follows a participative leadership style by involving its workers in decision-making and promoting a collaborative culture, which has contributed to its increased performance globally.</a:t>
            </a:r>
          </a:p>
        </p:txBody>
      </p:sp>
    </p:spTree>
    <p:extLst>
      <p:ext uri="{BB962C8B-B14F-4D97-AF65-F5344CB8AC3E}">
        <p14:creationId xmlns:p14="http://schemas.microsoft.com/office/powerpoint/2010/main" val="1797060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5DFC9-446F-874C-CC2E-74330C14E1EE}"/>
              </a:ext>
            </a:extLst>
          </p:cNvPr>
          <p:cNvSpPr>
            <a:spLocks noGrp="1"/>
          </p:cNvSpPr>
          <p:nvPr>
            <p:ph type="title"/>
          </p:nvPr>
        </p:nvSpPr>
        <p:spPr/>
        <p:style>
          <a:lnRef idx="3">
            <a:schemeClr val="lt1"/>
          </a:lnRef>
          <a:fillRef idx="1">
            <a:schemeClr val="accent6"/>
          </a:fillRef>
          <a:effectRef idx="1">
            <a:schemeClr val="accent6"/>
          </a:effectRef>
          <a:fontRef idx="minor">
            <a:schemeClr val="lt1"/>
          </a:fontRef>
        </p:style>
        <p:txBody>
          <a:bodyPr/>
          <a:lstStyle/>
          <a:p>
            <a:r>
              <a:rPr lang="en-GB" dirty="0"/>
              <a:t>The seven 7s structure</a:t>
            </a:r>
          </a:p>
        </p:txBody>
      </p:sp>
      <p:sp>
        <p:nvSpPr>
          <p:cNvPr id="3" name="Content Placeholder 2">
            <a:extLst>
              <a:ext uri="{FF2B5EF4-FFF2-40B4-BE49-F238E27FC236}">
                <a16:creationId xmlns:a16="http://schemas.microsoft.com/office/drawing/2014/main" id="{8B5AB588-A451-C04E-E4F4-A2563F45A2FD}"/>
              </a:ext>
            </a:extLst>
          </p:cNvPr>
          <p:cNvSpPr>
            <a:spLocks noGrp="1"/>
          </p:cNvSpPr>
          <p:nvPr>
            <p:ph idx="1"/>
          </p:nvPr>
        </p:nvSpPr>
        <p:spPr>
          <a:xfrm>
            <a:off x="777240" y="1844478"/>
            <a:ext cx="10659110" cy="4351338"/>
          </a:xfrm>
        </p:spPr>
        <p:style>
          <a:lnRef idx="1">
            <a:schemeClr val="accent5"/>
          </a:lnRef>
          <a:fillRef idx="2">
            <a:schemeClr val="accent5"/>
          </a:fillRef>
          <a:effectRef idx="1">
            <a:schemeClr val="accent5"/>
          </a:effectRef>
          <a:fontRef idx="minor">
            <a:schemeClr val="dk1"/>
          </a:fontRef>
        </p:style>
        <p:txBody>
          <a:bodyPr>
            <a:normAutofit/>
          </a:bodyPr>
          <a:lstStyle/>
          <a:p>
            <a:r>
              <a:rPr lang="en-GB" dirty="0"/>
              <a:t>5.</a:t>
            </a:r>
            <a:r>
              <a:rPr lang="en-GB" b="0" i="1" dirty="0">
                <a:solidFill>
                  <a:srgbClr val="000000"/>
                </a:solidFill>
                <a:effectLst/>
                <a:latin typeface="Arial" panose="020B0604020202020204" pitchFamily="34" charset="0"/>
                <a:ea typeface="Times New Roman" panose="02020603050405020304" pitchFamily="18" charset="0"/>
              </a:rPr>
              <a:t> </a:t>
            </a:r>
            <a:r>
              <a:rPr lang="en-GB" i="1" dirty="0">
                <a:solidFill>
                  <a:srgbClr val="000000"/>
                </a:solidFill>
                <a:latin typeface="Arial" panose="020B0604020202020204" pitchFamily="34" charset="0"/>
                <a:ea typeface="Times New Roman" panose="02020603050405020304" pitchFamily="18" charset="0"/>
              </a:rPr>
              <a:t>S</a:t>
            </a:r>
            <a:r>
              <a:rPr lang="en-GB" b="0" dirty="0">
                <a:solidFill>
                  <a:srgbClr val="000000"/>
                </a:solidFill>
                <a:effectLst/>
                <a:latin typeface="Arial" panose="020B0604020202020204" pitchFamily="34" charset="0"/>
                <a:ea typeface="Times New Roman" panose="02020603050405020304" pitchFamily="18" charset="0"/>
              </a:rPr>
              <a:t>hared values: The shared values at Morrisons include, but are </a:t>
            </a:r>
            <a:r>
              <a:rPr lang="en-GB" b="0" dirty="0">
                <a:effectLst/>
                <a:latin typeface="Arial" panose="020B0604020202020204" pitchFamily="34" charset="0"/>
                <a:ea typeface="Times New Roman" panose="02020603050405020304" pitchFamily="18" charset="0"/>
              </a:rPr>
              <a:t>un</a:t>
            </a:r>
            <a:r>
              <a:rPr lang="en-GB" b="0" dirty="0">
                <a:solidFill>
                  <a:srgbClr val="000000"/>
                </a:solidFill>
                <a:effectLst/>
                <a:latin typeface="Arial" panose="020B0604020202020204" pitchFamily="34" charset="0"/>
                <a:ea typeface="Times New Roman" panose="02020603050405020304" pitchFamily="18" charset="0"/>
              </a:rPr>
              <a:t>limited to “</a:t>
            </a:r>
            <a:r>
              <a:rPr lang="en-GB" b="0" i="1" dirty="0">
                <a:solidFill>
                  <a:srgbClr val="000000"/>
                </a:solidFill>
                <a:effectLst/>
                <a:latin typeface="Arial" panose="020B0604020202020204" pitchFamily="34" charset="0"/>
                <a:ea typeface="Times New Roman" panose="02020603050405020304" pitchFamily="18" charset="0"/>
              </a:rPr>
              <a:t>honesty”, “accountability”, “creativity”, “transparency”, “quality”, “heritage” and “trust”.</a:t>
            </a:r>
          </a:p>
          <a:p>
            <a:endParaRPr lang="en-GB" b="0" dirty="0">
              <a:solidFill>
                <a:srgbClr val="000000"/>
              </a:solidFill>
              <a:effectLst/>
              <a:latin typeface="Arial" panose="020B0604020202020204" pitchFamily="34" charset="0"/>
              <a:ea typeface="Times New Roman" panose="02020603050405020304" pitchFamily="18" charset="0"/>
            </a:endParaRPr>
          </a:p>
          <a:p>
            <a:r>
              <a:rPr lang="en-GB" dirty="0">
                <a:solidFill>
                  <a:srgbClr val="000000"/>
                </a:solidFill>
                <a:latin typeface="Arial" panose="020B0604020202020204" pitchFamily="34" charset="0"/>
              </a:rPr>
              <a:t>6. S</a:t>
            </a:r>
            <a:r>
              <a:rPr lang="en-GB" b="0" dirty="0">
                <a:solidFill>
                  <a:srgbClr val="000000"/>
                </a:solidFill>
                <a:effectLst/>
                <a:latin typeface="Arial" panose="020B0604020202020204" pitchFamily="34" charset="0"/>
                <a:ea typeface="Times New Roman" panose="02020603050405020304" pitchFamily="18" charset="0"/>
              </a:rPr>
              <a:t>taff: Morrisons employs a diverse range of skilled workers, both internally and externally, from different countries, to work in harmony towards achieving company goals.</a:t>
            </a:r>
          </a:p>
          <a:p>
            <a:endParaRPr lang="en-GB" b="0" dirty="0">
              <a:solidFill>
                <a:srgbClr val="000000"/>
              </a:solidFill>
              <a:effectLst/>
              <a:latin typeface="Arial" panose="020B0604020202020204" pitchFamily="34" charset="0"/>
              <a:ea typeface="Times New Roman" panose="02020603050405020304" pitchFamily="18" charset="0"/>
            </a:endParaRPr>
          </a:p>
          <a:p>
            <a:r>
              <a:rPr lang="en-GB" dirty="0">
                <a:solidFill>
                  <a:srgbClr val="000000"/>
                </a:solidFill>
                <a:latin typeface="Arial" panose="020B0604020202020204" pitchFamily="34" charset="0"/>
              </a:rPr>
              <a:t>7 Skills: Morrisons has a skilled and qualified workforce, selected based on their abilities and qualifications, ensuring that they have the necessary skills and knowledge to meet the job requirements and company goals.</a:t>
            </a:r>
            <a:endParaRPr lang="en-GB" dirty="0"/>
          </a:p>
        </p:txBody>
      </p:sp>
    </p:spTree>
    <p:extLst>
      <p:ext uri="{BB962C8B-B14F-4D97-AF65-F5344CB8AC3E}">
        <p14:creationId xmlns:p14="http://schemas.microsoft.com/office/powerpoint/2010/main" val="34782879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7D2CC-F7DF-FCEA-1221-7AC6896DF5C3}"/>
              </a:ext>
            </a:extLst>
          </p:cNvPr>
          <p:cNvSpPr>
            <a:spLocks noGrp="1"/>
          </p:cNvSpPr>
          <p:nvPr>
            <p:ph type="title"/>
          </p:nvPr>
        </p:nvSpPr>
        <p:spPr/>
        <p:style>
          <a:lnRef idx="2">
            <a:schemeClr val="accent6">
              <a:shade val="50000"/>
            </a:schemeClr>
          </a:lnRef>
          <a:fillRef idx="1">
            <a:schemeClr val="accent6"/>
          </a:fillRef>
          <a:effectRef idx="0">
            <a:schemeClr val="accent6"/>
          </a:effectRef>
          <a:fontRef idx="minor">
            <a:schemeClr val="lt1"/>
          </a:fontRef>
        </p:style>
        <p:txBody>
          <a:bodyPr>
            <a:normAutofit/>
          </a:bodyPr>
          <a:lstStyle/>
          <a:p>
            <a:r>
              <a:rPr lang="en-GB" sz="2800" dirty="0">
                <a:solidFill>
                  <a:srgbClr val="000000"/>
                </a:solidFill>
                <a:latin typeface="Arial" panose="020B0604020202020204" pitchFamily="34" charset="0"/>
                <a:ea typeface="Times New Roman" panose="02020603050405020304" pitchFamily="18" charset="0"/>
              </a:rPr>
              <a:t>B</a:t>
            </a:r>
            <a:r>
              <a:rPr lang="en-GB" sz="2800" dirty="0">
                <a:solidFill>
                  <a:srgbClr val="000000"/>
                </a:solidFill>
                <a:effectLst/>
                <a:latin typeface="Arial" panose="020B0604020202020204" pitchFamily="34" charset="0"/>
                <a:ea typeface="Times New Roman" panose="02020603050405020304" pitchFamily="18" charset="0"/>
              </a:rPr>
              <a:t>arriers</a:t>
            </a:r>
            <a:r>
              <a:rPr lang="en-GB" sz="2800" b="0" dirty="0">
                <a:solidFill>
                  <a:srgbClr val="000000"/>
                </a:solidFill>
                <a:effectLst/>
                <a:latin typeface="Arial" panose="020B0604020202020204" pitchFamily="34" charset="0"/>
                <a:ea typeface="Times New Roman" panose="02020603050405020304" pitchFamily="18" charset="0"/>
              </a:rPr>
              <a:t> that affect the functioning of the Morrisons culture:</a:t>
            </a:r>
            <a:endParaRPr lang="en-GB" sz="2800" dirty="0"/>
          </a:p>
        </p:txBody>
      </p:sp>
      <p:sp>
        <p:nvSpPr>
          <p:cNvPr id="3" name="Content Placeholder 2">
            <a:extLst>
              <a:ext uri="{FF2B5EF4-FFF2-40B4-BE49-F238E27FC236}">
                <a16:creationId xmlns:a16="http://schemas.microsoft.com/office/drawing/2014/main" id="{9493B86A-B257-984C-DA45-EC1DD991B2DB}"/>
              </a:ext>
            </a:extLst>
          </p:cNvPr>
          <p:cNvSpPr>
            <a:spLocks noGrp="1"/>
          </p:cNvSpPr>
          <p:nvPr>
            <p:ph idx="1"/>
          </p:nvPr>
        </p:nvSpPr>
        <p:spPr/>
        <p:txBody>
          <a:bodyPr>
            <a:normAutofit/>
          </a:bodyPr>
          <a:lstStyle/>
          <a:p>
            <a:pPr marL="0" indent="0">
              <a:buNone/>
            </a:pPr>
            <a:r>
              <a:rPr lang="en-GB" i="1" dirty="0">
                <a:solidFill>
                  <a:srgbClr val="FF0000"/>
                </a:solidFill>
                <a:effectLst/>
                <a:latin typeface="Arial" panose="020B0604020202020204" pitchFamily="34" charset="0"/>
                <a:ea typeface="Times New Roman" panose="02020603050405020304" pitchFamily="18" charset="0"/>
              </a:rPr>
              <a:t>Lack of communication</a:t>
            </a:r>
            <a:r>
              <a:rPr lang="en-GB" dirty="0">
                <a:solidFill>
                  <a:srgbClr val="000000"/>
                </a:solidFill>
                <a:effectLst/>
                <a:latin typeface="Arial" panose="020B0604020202020204" pitchFamily="34" charset="0"/>
                <a:ea typeface="Times New Roman" panose="02020603050405020304" pitchFamily="18" charset="0"/>
              </a:rPr>
              <a:t>: The lack of communication at Morrison can negatively affect employees' interactions with customers, productivity, and the overall working atmosphere, highlighting the need for active communication and collaboration between managers and workers.</a:t>
            </a:r>
          </a:p>
          <a:p>
            <a:pPr marL="0" indent="0">
              <a:buNone/>
            </a:pPr>
            <a:r>
              <a:rPr lang="en-GB" i="1" dirty="0">
                <a:solidFill>
                  <a:srgbClr val="FF0000"/>
                </a:solidFill>
                <a:effectLst/>
                <a:latin typeface="Arial" panose="020B0604020202020204" pitchFamily="34" charset="0"/>
                <a:ea typeface="Times New Roman" panose="02020603050405020304" pitchFamily="18" charset="0"/>
              </a:rPr>
              <a:t>Individual change resistance</a:t>
            </a:r>
            <a:r>
              <a:rPr lang="en-GB" dirty="0">
                <a:solidFill>
                  <a:srgbClr val="000000"/>
                </a:solidFill>
                <a:effectLst/>
                <a:latin typeface="Arial" panose="020B0604020202020204" pitchFamily="34" charset="0"/>
                <a:ea typeface="Times New Roman" panose="02020603050405020304" pitchFamily="18" charset="0"/>
              </a:rPr>
              <a:t>:  Employee resistance to change at Morrison's is caused by a lack of trust in the organization and its leaders, which can stem from previous experiences or a perception of broken promises.</a:t>
            </a:r>
          </a:p>
          <a:p>
            <a:pPr marL="0" indent="0">
              <a:buNone/>
            </a:pPr>
            <a:r>
              <a:rPr lang="en-GB" i="1" dirty="0">
                <a:solidFill>
                  <a:srgbClr val="FF0000"/>
                </a:solidFill>
                <a:effectLst/>
                <a:latin typeface="Arial" panose="020B0604020202020204" pitchFamily="34" charset="0"/>
                <a:ea typeface="Times New Roman" panose="02020603050405020304" pitchFamily="18" charset="0"/>
              </a:rPr>
              <a:t>Lack of consistency</a:t>
            </a:r>
            <a:r>
              <a:rPr lang="en-GB" dirty="0">
                <a:solidFill>
                  <a:srgbClr val="000000"/>
                </a:solidFill>
                <a:effectLst/>
                <a:latin typeface="Arial" panose="020B0604020202020204" pitchFamily="34" charset="0"/>
                <a:ea typeface="Times New Roman" panose="02020603050405020304" pitchFamily="18" charset="0"/>
              </a:rPr>
              <a:t>:</a:t>
            </a:r>
            <a:r>
              <a:rPr lang="en-GB" b="0" dirty="0">
                <a:solidFill>
                  <a:srgbClr val="000000"/>
                </a:solidFill>
                <a:effectLst/>
                <a:latin typeface="Arial" panose="020B0604020202020204" pitchFamily="34" charset="0"/>
                <a:ea typeface="Times New Roman" panose="02020603050405020304" pitchFamily="18" charset="0"/>
              </a:rPr>
              <a:t> The lack of consistency in information provided to customers can lead to confusion, frustration, increased customer service costs, and potential legal issues for Morrison.</a:t>
            </a:r>
          </a:p>
          <a:p>
            <a:pPr marL="0" indent="0">
              <a:buNone/>
            </a:pPr>
            <a:r>
              <a:rPr lang="en-GB" i="1" dirty="0">
                <a:solidFill>
                  <a:srgbClr val="FF0000"/>
                </a:solidFill>
                <a:effectLst/>
                <a:latin typeface="Arial" panose="020B0604020202020204" pitchFamily="34" charset="0"/>
                <a:ea typeface="Times New Roman" panose="02020603050405020304" pitchFamily="18" charset="0"/>
              </a:rPr>
              <a:t>Lack of Leadership</a:t>
            </a:r>
            <a:r>
              <a:rPr lang="en-GB" dirty="0">
                <a:solidFill>
                  <a:srgbClr val="000000"/>
                </a:solidFill>
                <a:effectLst/>
                <a:latin typeface="Arial" panose="020B0604020202020204" pitchFamily="34" charset="0"/>
                <a:ea typeface="Times New Roman" panose="02020603050405020304" pitchFamily="18" charset="0"/>
              </a:rPr>
              <a:t>:</a:t>
            </a:r>
            <a:r>
              <a:rPr lang="en-GB" b="0" dirty="0">
                <a:solidFill>
                  <a:srgbClr val="000000"/>
                </a:solidFill>
                <a:effectLst/>
                <a:latin typeface="Arial" panose="020B0604020202020204" pitchFamily="34" charset="0"/>
                <a:ea typeface="Times New Roman" panose="02020603050405020304" pitchFamily="18" charset="0"/>
              </a:rPr>
              <a:t> Poor leadership can negatively impact both employees and the bottom line of Morrison, while good leadership can improve sales, employee morale, and retention by actively listening to employees and being fair in decision-making.</a:t>
            </a:r>
            <a:endParaRPr lang="en-GB" dirty="0"/>
          </a:p>
          <a:p>
            <a:pPr marL="0" indent="0">
              <a:buNone/>
            </a:pPr>
            <a:endParaRPr lang="en-GB" dirty="0"/>
          </a:p>
        </p:txBody>
      </p:sp>
    </p:spTree>
    <p:extLst>
      <p:ext uri="{BB962C8B-B14F-4D97-AF65-F5344CB8AC3E}">
        <p14:creationId xmlns:p14="http://schemas.microsoft.com/office/powerpoint/2010/main" val="28543444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2D545-BCF6-8092-D9F7-C9DCE3D16667}"/>
              </a:ext>
            </a:extLst>
          </p:cNvPr>
          <p:cNvSpPr>
            <a:spLocks noGrp="1"/>
          </p:cNvSpPr>
          <p:nvPr>
            <p:ph type="title"/>
          </p:nvPr>
        </p:nvSpPr>
        <p:spPr/>
        <p:style>
          <a:lnRef idx="2">
            <a:schemeClr val="accent5">
              <a:shade val="50000"/>
            </a:schemeClr>
          </a:lnRef>
          <a:fillRef idx="1">
            <a:schemeClr val="accent5"/>
          </a:fillRef>
          <a:effectRef idx="0">
            <a:schemeClr val="accent5"/>
          </a:effectRef>
          <a:fontRef idx="minor">
            <a:schemeClr val="lt1"/>
          </a:fontRef>
        </p:style>
        <p:txBody>
          <a:bodyPr>
            <a:noAutofit/>
          </a:bodyPr>
          <a:lstStyle/>
          <a:p>
            <a:r>
              <a:rPr lang="en-GB" sz="2800" b="1" dirty="0"/>
              <a:t>Conclusion</a:t>
            </a:r>
          </a:p>
        </p:txBody>
      </p:sp>
      <p:graphicFrame>
        <p:nvGraphicFramePr>
          <p:cNvPr id="5" name="Content Placeholder 2">
            <a:extLst>
              <a:ext uri="{FF2B5EF4-FFF2-40B4-BE49-F238E27FC236}">
                <a16:creationId xmlns:a16="http://schemas.microsoft.com/office/drawing/2014/main" id="{84C07537-8555-9086-52DA-1DE3318D6669}"/>
              </a:ext>
            </a:extLst>
          </p:cNvPr>
          <p:cNvGraphicFramePr>
            <a:graphicFrameLocks noGrp="1"/>
          </p:cNvGraphicFramePr>
          <p:nvPr>
            <p:ph idx="1"/>
            <p:extLst>
              <p:ext uri="{D42A27DB-BD31-4B8C-83A1-F6EECF244321}">
                <p14:modId xmlns:p14="http://schemas.microsoft.com/office/powerpoint/2010/main" val="3031179447"/>
              </p:ext>
            </p:extLst>
          </p:nvPr>
        </p:nvGraphicFramePr>
        <p:xfrm>
          <a:off x="777240" y="1853905"/>
          <a:ext cx="1065911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05044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07D86-B565-B204-8792-A68E306809C6}"/>
              </a:ext>
            </a:extLst>
          </p:cNvPr>
          <p:cNvSpPr>
            <a:spLocks noGrp="1"/>
          </p:cNvSpPr>
          <p:nvPr>
            <p:ph type="title"/>
          </p:nvPr>
        </p:nvSpPr>
        <p:spPr>
          <a:xfrm>
            <a:off x="766445" y="306759"/>
            <a:ext cx="10659110" cy="1325563"/>
          </a:xfrm>
        </p:spPr>
        <p:style>
          <a:lnRef idx="2">
            <a:schemeClr val="accent4">
              <a:shade val="50000"/>
            </a:schemeClr>
          </a:lnRef>
          <a:fillRef idx="1">
            <a:schemeClr val="accent4"/>
          </a:fillRef>
          <a:effectRef idx="0">
            <a:schemeClr val="accent4"/>
          </a:effectRef>
          <a:fontRef idx="minor">
            <a:schemeClr val="lt1"/>
          </a:fontRef>
        </p:style>
        <p:txBody>
          <a:bodyPr/>
          <a:lstStyle/>
          <a:p>
            <a:r>
              <a:rPr lang="en-GB" dirty="0"/>
              <a:t>References: </a:t>
            </a:r>
          </a:p>
        </p:txBody>
      </p:sp>
      <p:sp>
        <p:nvSpPr>
          <p:cNvPr id="3" name="Content Placeholder 2">
            <a:extLst>
              <a:ext uri="{FF2B5EF4-FFF2-40B4-BE49-F238E27FC236}">
                <a16:creationId xmlns:a16="http://schemas.microsoft.com/office/drawing/2014/main" id="{08A273C1-C4FC-5D81-4DBD-704C6EE16C86}"/>
              </a:ext>
            </a:extLst>
          </p:cNvPr>
          <p:cNvSpPr>
            <a:spLocks noGrp="1"/>
          </p:cNvSpPr>
          <p:nvPr>
            <p:ph idx="1"/>
          </p:nvPr>
        </p:nvSpPr>
        <p:spPr>
          <a:xfrm>
            <a:off x="777240" y="1815897"/>
            <a:ext cx="10659110" cy="4351338"/>
          </a:xfrm>
        </p:spPr>
        <p:txBody>
          <a:bodyPr/>
          <a:lstStyle/>
          <a:p>
            <a:r>
              <a:rPr lang="en-GB" dirty="0"/>
              <a:t>Channon, D.F. and </a:t>
            </a:r>
            <a:r>
              <a:rPr lang="en-GB" dirty="0" err="1"/>
              <a:t>Caldart</a:t>
            </a:r>
            <a:r>
              <a:rPr lang="en-GB" dirty="0"/>
              <a:t>, A.A., 2015. McKinsey 7S model. Wiley encyclopaedia of management, pp.1-1..</a:t>
            </a:r>
          </a:p>
          <a:p>
            <a:r>
              <a:rPr lang="en-GB" dirty="0" err="1"/>
              <a:t>Chmielewska</a:t>
            </a:r>
            <a:r>
              <a:rPr lang="en-GB" dirty="0"/>
              <a:t>, M., </a:t>
            </a:r>
            <a:r>
              <a:rPr lang="en-GB" dirty="0" err="1"/>
              <a:t>Stokwiszewski</a:t>
            </a:r>
            <a:r>
              <a:rPr lang="en-GB" dirty="0"/>
              <a:t>, J., </a:t>
            </a:r>
            <a:r>
              <a:rPr lang="en-GB" dirty="0" err="1"/>
              <a:t>Markowska</a:t>
            </a:r>
            <a:r>
              <a:rPr lang="en-GB" dirty="0"/>
              <a:t>, J. and </a:t>
            </a:r>
            <a:r>
              <a:rPr lang="en-GB" dirty="0" err="1"/>
              <a:t>Hermanowski</a:t>
            </a:r>
            <a:r>
              <a:rPr lang="en-GB" dirty="0"/>
              <a:t>, T., 2022. Evaluating Organisational Performance of Public Hospitals using the McKinsey 7-S Framework. BMC health services research, 22(1), pp.1-12.</a:t>
            </a:r>
          </a:p>
          <a:p>
            <a:r>
              <a:rPr lang="en-GB" dirty="0"/>
              <a:t>Isabelle, D., </a:t>
            </a:r>
            <a:r>
              <a:rPr lang="en-GB" dirty="0" err="1"/>
              <a:t>Horak</a:t>
            </a:r>
            <a:r>
              <a:rPr lang="en-GB" dirty="0"/>
              <a:t>, K., McKinnon, S. and Palumbo, C., 2020. Is Porter's Five Forces Framework Still Relevant? A study of the capital/labour intensity continuum via mining and IT industries. Technology Innovation Management Review, 10(6).</a:t>
            </a:r>
          </a:p>
          <a:p>
            <a:r>
              <a:rPr lang="en-GB" dirty="0"/>
              <a:t>Schwartz, M.S., 2013. Developing and sustaining an ethical corporate culture: The core elements. Business Horizons, 56(1), pp.39-50.</a:t>
            </a:r>
          </a:p>
          <a:p>
            <a:r>
              <a:rPr lang="en-GB" sz="1800" b="0" dirty="0">
                <a:solidFill>
                  <a:srgbClr val="000000"/>
                </a:solidFill>
                <a:effectLst/>
                <a:latin typeface="Arial" panose="020B0604020202020204" pitchFamily="34" charset="0"/>
                <a:ea typeface="Times New Roman" panose="02020603050405020304" pitchFamily="18" charset="0"/>
              </a:rPr>
              <a:t>Yew Wong, K. and Aspinwall, E., 2004. Characterising knowledge management in the small business environment. Journal of Knowledge management, 8(3), pp.44-61.</a:t>
            </a:r>
            <a:endParaRPr lang="en-GB" sz="1800" b="1"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700568864"/>
      </p:ext>
    </p:extLst>
  </p:cSld>
  <p:clrMapOvr>
    <a:masterClrMapping/>
  </p:clrMapOvr>
</p:sld>
</file>

<file path=ppt/theme/theme1.xml><?xml version="1.0" encoding="utf-8"?>
<a:theme xmlns:a="http://schemas.openxmlformats.org/drawingml/2006/main" name="ConfettiVTI">
  <a:themeElements>
    <a:clrScheme name="AnalogousFromDarkSeedLeftStep">
      <a:dk1>
        <a:srgbClr val="000000"/>
      </a:dk1>
      <a:lt1>
        <a:srgbClr val="FFFFFF"/>
      </a:lt1>
      <a:dk2>
        <a:srgbClr val="1C2F32"/>
      </a:dk2>
      <a:lt2>
        <a:srgbClr val="F1F3F0"/>
      </a:lt2>
      <a:accent1>
        <a:srgbClr val="BA36DA"/>
      </a:accent1>
      <a:accent2>
        <a:srgbClr val="7034CC"/>
      </a:accent2>
      <a:accent3>
        <a:srgbClr val="363ADA"/>
      </a:accent3>
      <a:accent4>
        <a:srgbClr val="246DC8"/>
      </a:accent4>
      <a:accent5>
        <a:srgbClr val="34BBD2"/>
      </a:accent5>
      <a:accent6>
        <a:srgbClr val="23C397"/>
      </a:accent6>
      <a:hlink>
        <a:srgbClr val="3E94BA"/>
      </a:hlink>
      <a:folHlink>
        <a:srgbClr val="7F7F7F"/>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84</TotalTime>
  <Words>1275</Words>
  <Application>Microsoft Office PowerPoint</Application>
  <PresentationFormat>Widescreen</PresentationFormat>
  <Paragraphs>53</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Gill Sans Nova</vt:lpstr>
      <vt:lpstr>Times New Roman</vt:lpstr>
      <vt:lpstr>ConfettiVTI</vt:lpstr>
      <vt:lpstr>Workplace Culture and Its Impact on Organisational Efficiency </vt:lpstr>
      <vt:lpstr>Introduction</vt:lpstr>
      <vt:lpstr>Organisational environment   </vt:lpstr>
      <vt:lpstr>PESTLE Analysis of Morrisons </vt:lpstr>
      <vt:lpstr>Porter Five Forces Analysis on Morrisons  </vt:lpstr>
      <vt:lpstr>The seven 7s structure</vt:lpstr>
      <vt:lpstr>The seven 7s structure</vt:lpstr>
      <vt:lpstr>Barriers that affect the functioning of the Morrisons culture:</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Workplace Culture and Its Impact on Organisational Efficiency</dc:title>
  <dc:creator>Microsoft Office</dc:creator>
  <cp:lastModifiedBy>Nelea</cp:lastModifiedBy>
  <cp:revision>7</cp:revision>
  <dcterms:created xsi:type="dcterms:W3CDTF">2023-04-18T08:00:17Z</dcterms:created>
  <dcterms:modified xsi:type="dcterms:W3CDTF">2023-04-18T09:35:28Z</dcterms:modified>
</cp:coreProperties>
</file>