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20"/>
  </p:notesMasterIdLst>
  <p:handoutMasterIdLst>
    <p:handoutMasterId r:id="rId21"/>
  </p:handoutMasterIdLst>
  <p:sldIdLst>
    <p:sldId id="256" r:id="rId2"/>
    <p:sldId id="300" r:id="rId3"/>
    <p:sldId id="301" r:id="rId4"/>
    <p:sldId id="257" r:id="rId5"/>
    <p:sldId id="271" r:id="rId6"/>
    <p:sldId id="278" r:id="rId7"/>
    <p:sldId id="275" r:id="rId8"/>
    <p:sldId id="273" r:id="rId9"/>
    <p:sldId id="286" r:id="rId10"/>
    <p:sldId id="291" r:id="rId11"/>
    <p:sldId id="288" r:id="rId12"/>
    <p:sldId id="292" r:id="rId13"/>
    <p:sldId id="290" r:id="rId14"/>
    <p:sldId id="289" r:id="rId15"/>
    <p:sldId id="260" r:id="rId16"/>
    <p:sldId id="279" r:id="rId17"/>
    <p:sldId id="265" r:id="rId18"/>
    <p:sldId id="269" r:id="rId19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5" autoAdjust="0"/>
    <p:restoredTop sz="94679" autoAdjust="0"/>
  </p:normalViewPr>
  <p:slideViewPr>
    <p:cSldViewPr>
      <p:cViewPr varScale="1">
        <p:scale>
          <a:sx n="68" d="100"/>
          <a:sy n="68" d="100"/>
        </p:scale>
        <p:origin x="142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E543FE45-ECF5-4C2F-B73F-A1FF811E08A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861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1388" y="746125"/>
            <a:ext cx="4975225" cy="37306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6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975"/>
            <a:ext cx="5486400" cy="4474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6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B9D4F99E-516D-4207-AFCB-8D6BCA949A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916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A161F7-1140-42E1-8F29-B1EAF1176989}" type="slidenum">
              <a:rPr lang="en-US"/>
              <a:pPr/>
              <a:t>1</a:t>
            </a:fld>
            <a:endParaRPr lang="en-US"/>
          </a:p>
        </p:txBody>
      </p:sp>
      <p:sp>
        <p:nvSpPr>
          <p:cNvPr id="157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89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EC653C-498C-4B5B-8751-0853BDFAA6F5}" type="slidenum">
              <a:rPr lang="en-US"/>
              <a:pPr/>
              <a:t>4</a:t>
            </a:fld>
            <a:endParaRPr lang="en-US"/>
          </a:p>
        </p:txBody>
      </p:sp>
      <p:sp>
        <p:nvSpPr>
          <p:cNvPr id="158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0563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0ADE0E-784E-4775-99FA-472675784F1B}" type="slidenum">
              <a:rPr lang="en-US"/>
              <a:pPr/>
              <a:t>5</a:t>
            </a:fld>
            <a:endParaRPr lang="en-US"/>
          </a:p>
        </p:txBody>
      </p:sp>
      <p:sp>
        <p:nvSpPr>
          <p:cNvPr id="160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468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0860EA-0E55-41A9-BC2C-5AB56DA13128}" type="slidenum">
              <a:rPr lang="en-US"/>
              <a:pPr/>
              <a:t>7</a:t>
            </a:fld>
            <a:endParaRPr lang="en-US"/>
          </a:p>
        </p:txBody>
      </p:sp>
      <p:sp>
        <p:nvSpPr>
          <p:cNvPr id="17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248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B6AA71-4600-43C3-B5A8-E93EE62BFC56}" type="slidenum">
              <a:rPr lang="en-US"/>
              <a:pPr/>
              <a:t>8</a:t>
            </a:fld>
            <a:endParaRPr lang="en-US"/>
          </a:p>
        </p:txBody>
      </p:sp>
      <p:sp>
        <p:nvSpPr>
          <p:cNvPr id="165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383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6F8E09-CDAC-469D-92DF-520DE7CAF95C}" type="slidenum">
              <a:rPr lang="en-US"/>
              <a:pPr/>
              <a:t>15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18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D4E954-0A92-4DCA-8A5B-52421AF3B90D}" type="slidenum">
              <a:rPr lang="en-US"/>
              <a:pPr/>
              <a:t>17</a:t>
            </a:fld>
            <a:endParaRPr lang="en-US"/>
          </a:p>
        </p:txBody>
      </p:sp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2759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FBD515-3F22-48B0-972C-DDC5E1E736F8}" type="slidenum">
              <a:rPr lang="en-US"/>
              <a:pPr/>
              <a:t>18</a:t>
            </a:fld>
            <a:endParaRPr lang="en-US"/>
          </a:p>
        </p:txBody>
      </p:sp>
      <p:sp>
        <p:nvSpPr>
          <p:cNvPr id="173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84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65540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1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65542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65543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4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5545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7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65550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1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2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502A1E3-267B-4DC9-9292-EF079B214F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0622C8-424D-4E2C-8F8B-66D5DF4F28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92EB43-D5C8-47B2-8F18-B0AE7E80D3E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66C33-B1A6-488C-9AD6-2F8EB20071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A2805B-D90D-4ADC-9401-D707B450897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CCAD90-0F51-41E0-993D-9F5EC6A4F46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8AE06D-D091-452C-BF6C-D9655CFC4F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638414-EA9A-48BF-803C-9647546C46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03C398-1C44-40B2-8BCC-BF0C1475BBF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4CCA0E-E39E-4170-AE82-4AFE31D8F5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D39B11-298E-48C0-9BAF-65EE615E59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645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45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645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645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79A69F2-8921-4573-877D-A5362FE2657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cs typeface="Times New Roman" pitchFamily="18" charset="0"/>
              </a:rPr>
              <a:t>Understanding and engaging in the customer experience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858000" cy="1752600"/>
          </a:xfrm>
        </p:spPr>
        <p:txBody>
          <a:bodyPr/>
          <a:lstStyle/>
          <a:p>
            <a:r>
              <a:rPr lang="en-GB" dirty="0">
                <a:cs typeface="Times New Roman" pitchFamily="18" charset="0"/>
              </a:rPr>
              <a:t>EMPL 5003</a:t>
            </a:r>
          </a:p>
          <a:p>
            <a:r>
              <a:rPr lang="en-GB" dirty="0">
                <a:cs typeface="Times New Roman" pitchFamily="18" charset="0"/>
              </a:rPr>
              <a:t>Lecture 2</a:t>
            </a:r>
          </a:p>
          <a:p>
            <a:r>
              <a:rPr lang="en-GB" sz="2800" dirty="0">
                <a:cs typeface="Times New Roman" pitchFamily="18" charset="0"/>
              </a:rPr>
              <a:t>Planning for A Customer Relationship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CEF11-FA78-40DE-8503-5122A1798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Recap- Lecture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F7B99-8531-48F8-A40A-B5E672B35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CRM</a:t>
            </a:r>
          </a:p>
          <a:p>
            <a:r>
              <a:rPr lang="en-GB" dirty="0"/>
              <a:t>Everyone in the organisation involved- not just a marketing activity.</a:t>
            </a:r>
          </a:p>
          <a:p>
            <a:r>
              <a:rPr lang="en-GB" dirty="0"/>
              <a:t>Identified areas where we can collect etc customer data information.</a:t>
            </a:r>
          </a:p>
          <a:p>
            <a:r>
              <a:rPr lang="en-GB" dirty="0"/>
              <a:t>Examined examples of organisation Touch Points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588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A95B9-B892-48C2-8B51-820D94776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4F0D5-1A82-462B-A6E1-CA141A7DA4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Discussed the need for security with CDI</a:t>
            </a:r>
          </a:p>
          <a:p>
            <a:r>
              <a:rPr lang="en-GB" dirty="0"/>
              <a:t>Organisations now aim for long term relationships through- Satisfaction/Trust and demonstrating commitment to the relationship.</a:t>
            </a:r>
          </a:p>
          <a:p>
            <a:r>
              <a:rPr lang="en-GB" dirty="0"/>
              <a:t>Examined the differences between B2B and B2C needs in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85945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Grand Plan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5786" y="2017713"/>
            <a:ext cx="8169302" cy="4114800"/>
          </a:xfrm>
        </p:spPr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Where are we now?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Where do we want to be?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How might we get there?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Which way is best?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How can we ensure arrival/survival?</a:t>
            </a:r>
          </a:p>
          <a:p>
            <a:pPr marL="990600" lvl="1" indent="-533400">
              <a:buFont typeface="Wingdings" pitchFamily="2" charset="2"/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Analysis and its link to planning</a:t>
            </a:r>
          </a:p>
        </p:txBody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48" y="2017713"/>
            <a:ext cx="824074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Following on from our analysis we should be able to identify: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How appropriate is a focus on CRM for our company?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At what step are our current customers in the relationship. </a:t>
            </a:r>
            <a:r>
              <a:rPr lang="en-GB"/>
              <a:t>( </a:t>
            </a:r>
            <a:r>
              <a:rPr lang="en-GB" dirty="0"/>
              <a:t>loyalty ladder)?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At what stages are our customers in the relationship life cycle (Prospective? Developing? Established? Declining?)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the business should set out how the mission statement is going to be achieved. It should inform the stakeholder of the intention of the business to </a:t>
            </a:r>
            <a:r>
              <a:rPr lang="en-GB" dirty="0" err="1"/>
              <a:t>i.e</a:t>
            </a:r>
            <a:r>
              <a:rPr lang="en-GB" dirty="0"/>
              <a:t> to grow it’s market share, to increase it’s value to customers </a:t>
            </a:r>
            <a:r>
              <a:rPr lang="en-GB" dirty="0" err="1"/>
              <a:t>etc</a:t>
            </a:r>
            <a:r>
              <a:rPr lang="en-GB" dirty="0"/>
              <a:t>, to improve customer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580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71678" y="116632"/>
            <a:ext cx="7793037" cy="1647056"/>
          </a:xfrm>
        </p:spPr>
        <p:txBody>
          <a:bodyPr/>
          <a:lstStyle/>
          <a:p>
            <a:r>
              <a:rPr lang="en-GB" sz="3600" dirty="0"/>
              <a:t>Functions of Objectives to achieve the aim and mission of the organisation</a:t>
            </a:r>
            <a:endParaRPr lang="en-US" sz="3600" dirty="0"/>
          </a:p>
        </p:txBody>
      </p:sp>
      <p:sp>
        <p:nvSpPr>
          <p:cNvPr id="176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sz="2000" dirty="0"/>
              <a:t>Motivation – CRM objectives provides clear goals and help to motivate staff towards achieving excellent Customer Relationships.</a:t>
            </a:r>
          </a:p>
          <a:p>
            <a:r>
              <a:rPr lang="en-GB" sz="2000" dirty="0"/>
              <a:t>Monitoring – progress towards CRM objectives is the basis for determining the success of a CRM strategy</a:t>
            </a:r>
          </a:p>
          <a:p>
            <a:r>
              <a:rPr lang="en-GB" sz="2000" dirty="0"/>
              <a:t>Co-ordination –  CRM objectives ensure that everyone is working towards the same goal. </a:t>
            </a:r>
          </a:p>
          <a:p>
            <a:r>
              <a:rPr lang="en-GB" sz="2000" dirty="0"/>
              <a:t>Communication – CRM objectives communicate the  CRM strategic direction/vision throughout the organisation. </a:t>
            </a:r>
          </a:p>
          <a:p>
            <a:r>
              <a:rPr lang="en-GB" sz="2000" dirty="0"/>
              <a:t>Control –  CRM objectives provide a framework for measurement. This can enable the organisation to analyse and evaluate the progress or success/failure of the CRM system.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for CRM	</a:t>
            </a:r>
          </a:p>
        </p:txBody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2017713"/>
            <a:ext cx="8455054" cy="411480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endParaRPr lang="en-GB" sz="1000" dirty="0"/>
          </a:p>
          <a:p>
            <a:pPr lvl="1">
              <a:lnSpc>
                <a:spcPct val="90000"/>
              </a:lnSpc>
            </a:pPr>
            <a:r>
              <a:rPr lang="en-GB" dirty="0"/>
              <a:t>Revenues and costs by customer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retention rates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existing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potential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Progression up the relationship ladder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loyalty ladder is a relationship marketing concept that sees customers move through relationship levels.</a:t>
            </a:r>
          </a:p>
          <a:p>
            <a:r>
              <a:rPr lang="en-GB" sz="2800" dirty="0"/>
              <a:t>Starting at the bottom as </a:t>
            </a:r>
          </a:p>
          <a:p>
            <a:r>
              <a:rPr lang="en-GB" sz="2800" dirty="0"/>
              <a:t>PROSPECTS- Those customers who intend to purchase but have not done so.</a:t>
            </a:r>
          </a:p>
        </p:txBody>
      </p:sp>
    </p:spTree>
    <p:extLst>
      <p:ext uri="{BB962C8B-B14F-4D97-AF65-F5344CB8AC3E}">
        <p14:creationId xmlns:p14="http://schemas.microsoft.com/office/powerpoint/2010/main" val="3677452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B460-87D7-4F79-B13F-EABC0CF8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032EB-B2E1-478B-99B5-9FA9976AE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The Loyalty Ladder: A Sideways Look | Eight Leaves | Data ...">
            <a:extLst>
              <a:ext uri="{FF2B5EF4-FFF2-40B4-BE49-F238E27FC236}">
                <a16:creationId xmlns:a16="http://schemas.microsoft.com/office/drawing/2014/main" id="{64F9D484-3812-4400-AA1A-61A76D33E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340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Customers- First Time Purchases</a:t>
            </a:r>
          </a:p>
          <a:p>
            <a:r>
              <a:rPr lang="en-GB" dirty="0"/>
              <a:t>Client- Repeat Purchases</a:t>
            </a:r>
          </a:p>
          <a:p>
            <a:r>
              <a:rPr lang="en-GB" dirty="0"/>
              <a:t>Supporter- Tries New Product</a:t>
            </a:r>
          </a:p>
          <a:p>
            <a:r>
              <a:rPr lang="en-GB" dirty="0"/>
              <a:t>Brand Champion- Advocate</a:t>
            </a:r>
          </a:p>
        </p:txBody>
      </p:sp>
    </p:spTree>
    <p:extLst>
      <p:ext uri="{BB962C8B-B14F-4D97-AF65-F5344CB8AC3E}">
        <p14:creationId xmlns:p14="http://schemas.microsoft.com/office/powerpoint/2010/main" val="371059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D5106-9D3A-44BF-80F9-9616B798B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CRM Life Cycle</a:t>
            </a:r>
          </a:p>
        </p:txBody>
      </p:sp>
      <p:pic>
        <p:nvPicPr>
          <p:cNvPr id="1026" name="Picture 2" descr="The relationship life cycle">
            <a:extLst>
              <a:ext uri="{FF2B5EF4-FFF2-40B4-BE49-F238E27FC236}">
                <a16:creationId xmlns:a16="http://schemas.microsoft.com/office/drawing/2014/main" id="{95A2E2B2-1A4D-484C-9737-B5CCB90A7B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8692455" cy="4968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228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Reichheld’s</a:t>
            </a:r>
            <a:r>
              <a:rPr lang="en-GB" dirty="0"/>
              <a:t>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Reichheld</a:t>
            </a:r>
            <a:r>
              <a:rPr lang="en-GB" dirty="0"/>
              <a:t> identify:</a:t>
            </a:r>
          </a:p>
          <a:p>
            <a:r>
              <a:rPr lang="en-GB" sz="2400" dirty="0"/>
              <a:t>Some organisations have more loyal customers, loyal employees and loyal shareholders than it’s competitors</a:t>
            </a:r>
            <a:r>
              <a:rPr lang="en-GB" dirty="0"/>
              <a:t>.</a:t>
            </a:r>
          </a:p>
          <a:p>
            <a:r>
              <a:rPr lang="en-GB" sz="2400" dirty="0"/>
              <a:t>This leads to ‘happy employees create happy customers’ and this can create a good relationship.</a:t>
            </a:r>
          </a:p>
          <a:p>
            <a:r>
              <a:rPr lang="en-GB" sz="2400" dirty="0"/>
              <a:t>Loyalty leaders target their efforts towards prospects who are likely to be loyal in the first place- initial segmentation research important.</a:t>
            </a:r>
          </a:p>
        </p:txBody>
      </p:sp>
    </p:spTree>
    <p:extLst>
      <p:ext uri="{BB962C8B-B14F-4D97-AF65-F5344CB8AC3E}">
        <p14:creationId xmlns:p14="http://schemas.microsoft.com/office/powerpoint/2010/main" val="1672595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Humby’s</a:t>
            </a:r>
            <a:r>
              <a:rPr lang="en-GB" dirty="0"/>
              <a:t> Scoring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If a customer gains a benefit then the benefit will become an aspiration for their friends etc.</a:t>
            </a:r>
          </a:p>
          <a:p>
            <a:r>
              <a:rPr lang="en-GB" sz="2400" dirty="0"/>
              <a:t>When is the benefit obvious to the customer?</a:t>
            </a:r>
          </a:p>
          <a:p>
            <a:r>
              <a:rPr lang="en-GB" sz="2400" dirty="0"/>
              <a:t>How many points do you have to accrue to gain a benefit?</a:t>
            </a:r>
          </a:p>
          <a:p>
            <a:r>
              <a:rPr lang="en-GB" sz="2400" dirty="0"/>
              <a:t>Is it at the top when you may gain most benefit- Accor membership example.</a:t>
            </a:r>
          </a:p>
          <a:p>
            <a:r>
              <a:rPr lang="en-GB" sz="2400" dirty="0"/>
              <a:t>The most important part is at the bottom of the loyalty ladder- need to ensure you build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4242211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Segmentation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Which customers should we invest in/ aim to have a relationship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Which should we neglect/dis-connect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Companies do not always want each and every consumer- do not fit with their strategy 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Marketers need to know who to try to engage in the relationship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 segmented market can maximise profitability and target relationships- reduce marketing and admin. costs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Makes marketing more manageable and helps provide focus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we identify which segmentation strategy will best work for the organisation- Data collection/analysis on current/prospective customers.</a:t>
            </a:r>
          </a:p>
          <a:p>
            <a:r>
              <a:rPr lang="en-GB" dirty="0"/>
              <a:t>Evaluation of our ‘competitors’ segmentation strategies.</a:t>
            </a:r>
          </a:p>
          <a:p>
            <a:r>
              <a:rPr lang="en-GB" dirty="0"/>
              <a:t>How can we use this information to start/continue/improve CRM.</a:t>
            </a:r>
          </a:p>
        </p:txBody>
      </p:sp>
    </p:spTree>
    <p:extLst>
      <p:ext uri="{BB962C8B-B14F-4D97-AF65-F5344CB8AC3E}">
        <p14:creationId xmlns:p14="http://schemas.microsoft.com/office/powerpoint/2010/main" val="2467959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Targeting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How many segments to aim at</a:t>
            </a:r>
          </a:p>
          <a:p>
            <a:r>
              <a:rPr lang="en-GB" sz="2400" dirty="0"/>
              <a:t>How to reach these segments</a:t>
            </a:r>
          </a:p>
          <a:p>
            <a:r>
              <a:rPr lang="en-GB" sz="2400" dirty="0"/>
              <a:t>There are 3 main types of targeting</a:t>
            </a:r>
          </a:p>
          <a:p>
            <a:pPr lvl="1"/>
            <a:r>
              <a:rPr lang="en-GB" sz="2400" dirty="0"/>
              <a:t>Undifferentiated-sending the same promotional message to all.</a:t>
            </a:r>
          </a:p>
          <a:p>
            <a:pPr lvl="1"/>
            <a:r>
              <a:rPr lang="en-GB" sz="2400" dirty="0"/>
              <a:t>Concentrated-design a promotional message that suits a single  specific segment.</a:t>
            </a:r>
          </a:p>
          <a:p>
            <a:pPr lvl="1"/>
            <a:r>
              <a:rPr lang="en-GB" sz="2400" dirty="0"/>
              <a:t>Differentiated-design more than one promotional message, with each communicating different benefits.</a:t>
            </a:r>
          </a:p>
        </p:txBody>
      </p:sp>
    </p:spTree>
    <p:extLst>
      <p:ext uri="{BB962C8B-B14F-4D97-AF65-F5344CB8AC3E}">
        <p14:creationId xmlns:p14="http://schemas.microsoft.com/office/powerpoint/2010/main" val="1928232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Strategy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sz="1800" dirty="0"/>
              <a:t>Porter’s (1980) Generic Strategies</a:t>
            </a:r>
          </a:p>
          <a:p>
            <a:pPr lvl="1"/>
            <a:r>
              <a:rPr lang="en-GB" sz="1800" dirty="0"/>
              <a:t>Cost leadership - This strategy involves the firm winning market share by appealing to cost-conscious or price-sensitive customers-ALDI/LIDL.</a:t>
            </a:r>
          </a:p>
          <a:p>
            <a:pPr lvl="1"/>
            <a:r>
              <a:rPr lang="en-GB" sz="1800" dirty="0"/>
              <a:t>Focus - In adopting a narrow focus, the company ideally focuses on a few target markets (also called a segmentation strategy or niche strategy)- Chanel Haute Couture. </a:t>
            </a:r>
          </a:p>
          <a:p>
            <a:pPr lvl="1"/>
            <a:r>
              <a:rPr lang="en-GB" sz="1800" dirty="0"/>
              <a:t>Differentiation - Differentiate the products in some way in order to compete successfully. Examples of the successful use of a differentiation strategy are  Mercedes-Benz automobiles.</a:t>
            </a:r>
          </a:p>
          <a:p>
            <a:r>
              <a:rPr lang="en-GB" sz="1800" dirty="0"/>
              <a:t>Being stuck in the middle - fatal for competitive advantage and loss of customer satisfaction, trust and loyalty.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941</TotalTime>
  <Words>863</Words>
  <Application>Microsoft Office PowerPoint</Application>
  <PresentationFormat>On-screen Show (4:3)</PresentationFormat>
  <Paragraphs>92</Paragraphs>
  <Slides>18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Tahoma</vt:lpstr>
      <vt:lpstr>Wingdings</vt:lpstr>
      <vt:lpstr>Blends</vt:lpstr>
      <vt:lpstr>Understanding and engaging in the customer experience</vt:lpstr>
      <vt:lpstr>Recap- Lecture 1</vt:lpstr>
      <vt:lpstr>Recap Continued</vt:lpstr>
      <vt:lpstr>The Grand Plan</vt:lpstr>
      <vt:lpstr>Analysis and its link to planning</vt:lpstr>
      <vt:lpstr>Aim</vt:lpstr>
      <vt:lpstr>Functions of Objectives to achieve the aim and mission of the organisation</vt:lpstr>
      <vt:lpstr>Objectives for CRM </vt:lpstr>
      <vt:lpstr>The Loyalty Ladder</vt:lpstr>
      <vt:lpstr>PowerPoint Presentation</vt:lpstr>
      <vt:lpstr>The Loyalty Ladder</vt:lpstr>
      <vt:lpstr>CRM Life Cycle</vt:lpstr>
      <vt:lpstr>Reichheld’s Research</vt:lpstr>
      <vt:lpstr>Humby’s Scoring Points</vt:lpstr>
      <vt:lpstr>Segmentation</vt:lpstr>
      <vt:lpstr>Segmentation Strategies</vt:lpstr>
      <vt:lpstr>Targeting</vt:lpstr>
      <vt:lpstr>Segmentation Strategy</vt:lpstr>
    </vt:vector>
  </TitlesOfParts>
  <Company>Dash Training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1: Analysis and Planning</dc:title>
  <dc:creator>Diane Prosser</dc:creator>
  <cp:lastModifiedBy>Maria Heffernan</cp:lastModifiedBy>
  <cp:revision>45</cp:revision>
  <cp:lastPrinted>2020-05-12T14:32:08Z</cp:lastPrinted>
  <dcterms:created xsi:type="dcterms:W3CDTF">2001-08-15T11:05:44Z</dcterms:created>
  <dcterms:modified xsi:type="dcterms:W3CDTF">2020-05-12T14:34:21Z</dcterms:modified>
</cp:coreProperties>
</file>