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33"/>
  </p:notes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69" r:id="rId14"/>
    <p:sldId id="270" r:id="rId15"/>
    <p:sldId id="271" r:id="rId16"/>
    <p:sldId id="272" r:id="rId17"/>
    <p:sldId id="285" r:id="rId18"/>
    <p:sldId id="286" r:id="rId19"/>
    <p:sldId id="274" r:id="rId20"/>
    <p:sldId id="275" r:id="rId21"/>
    <p:sldId id="276" r:id="rId22"/>
    <p:sldId id="277" r:id="rId23"/>
    <p:sldId id="278" r:id="rId24"/>
    <p:sldId id="279" r:id="rId25"/>
    <p:sldId id="280" r:id="rId26"/>
    <p:sldId id="281" r:id="rId27"/>
    <p:sldId id="282" r:id="rId28"/>
    <p:sldId id="283" r:id="rId29"/>
    <p:sldId id="284" r:id="rId30"/>
    <p:sldId id="287" r:id="rId31"/>
    <p:sldId id="265" r:id="rId3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5EB50CBE-8918-41D5-A28D-8D43408C0E71}" type="datetimeFigureOut">
              <a:rPr lang="en-GB" smtClean="0"/>
              <a:t>04/03/2016</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D8A00765-F233-4E04-9293-4DA0C6FD4434}" type="slidenum">
              <a:rPr lang="en-GB" smtClean="0"/>
              <a:t>‹#›</a:t>
            </a:fld>
            <a:endParaRPr lang="en-GB"/>
          </a:p>
        </p:txBody>
      </p:sp>
    </p:spTree>
    <p:extLst>
      <p:ext uri="{BB962C8B-B14F-4D97-AF65-F5344CB8AC3E}">
        <p14:creationId xmlns:p14="http://schemas.microsoft.com/office/powerpoint/2010/main" val="32213321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1</a:t>
            </a:fld>
            <a:endParaRPr lang="en-GB"/>
          </a:p>
        </p:txBody>
      </p:sp>
    </p:spTree>
    <p:extLst>
      <p:ext uri="{BB962C8B-B14F-4D97-AF65-F5344CB8AC3E}">
        <p14:creationId xmlns:p14="http://schemas.microsoft.com/office/powerpoint/2010/main" val="26069922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2</a:t>
            </a:fld>
            <a:endParaRPr lang="en-GB"/>
          </a:p>
        </p:txBody>
      </p:sp>
    </p:spTree>
    <p:extLst>
      <p:ext uri="{BB962C8B-B14F-4D97-AF65-F5344CB8AC3E}">
        <p14:creationId xmlns:p14="http://schemas.microsoft.com/office/powerpoint/2010/main" val="20133335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3</a:t>
            </a:fld>
            <a:endParaRPr lang="en-GB"/>
          </a:p>
        </p:txBody>
      </p:sp>
    </p:spTree>
    <p:extLst>
      <p:ext uri="{BB962C8B-B14F-4D97-AF65-F5344CB8AC3E}">
        <p14:creationId xmlns:p14="http://schemas.microsoft.com/office/powerpoint/2010/main" val="12476494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4</a:t>
            </a:fld>
            <a:endParaRPr lang="en-GB"/>
          </a:p>
        </p:txBody>
      </p:sp>
    </p:spTree>
    <p:extLst>
      <p:ext uri="{BB962C8B-B14F-4D97-AF65-F5344CB8AC3E}">
        <p14:creationId xmlns:p14="http://schemas.microsoft.com/office/powerpoint/2010/main" val="14644592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5</a:t>
            </a:fld>
            <a:endParaRPr lang="en-GB"/>
          </a:p>
        </p:txBody>
      </p:sp>
    </p:spTree>
    <p:extLst>
      <p:ext uri="{BB962C8B-B14F-4D97-AF65-F5344CB8AC3E}">
        <p14:creationId xmlns:p14="http://schemas.microsoft.com/office/powerpoint/2010/main" val="34616119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6</a:t>
            </a:fld>
            <a:endParaRPr lang="en-GB"/>
          </a:p>
        </p:txBody>
      </p:sp>
    </p:spTree>
    <p:extLst>
      <p:ext uri="{BB962C8B-B14F-4D97-AF65-F5344CB8AC3E}">
        <p14:creationId xmlns:p14="http://schemas.microsoft.com/office/powerpoint/2010/main" val="29870382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7</a:t>
            </a:fld>
            <a:endParaRPr lang="en-GB"/>
          </a:p>
        </p:txBody>
      </p:sp>
    </p:spTree>
    <p:extLst>
      <p:ext uri="{BB962C8B-B14F-4D97-AF65-F5344CB8AC3E}">
        <p14:creationId xmlns:p14="http://schemas.microsoft.com/office/powerpoint/2010/main" val="1153115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8</a:t>
            </a:fld>
            <a:endParaRPr lang="en-GB"/>
          </a:p>
        </p:txBody>
      </p:sp>
    </p:spTree>
    <p:extLst>
      <p:ext uri="{BB962C8B-B14F-4D97-AF65-F5344CB8AC3E}">
        <p14:creationId xmlns:p14="http://schemas.microsoft.com/office/powerpoint/2010/main" val="5720365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9</a:t>
            </a:fld>
            <a:endParaRPr lang="en-GB"/>
          </a:p>
        </p:txBody>
      </p:sp>
    </p:spTree>
    <p:extLst>
      <p:ext uri="{BB962C8B-B14F-4D97-AF65-F5344CB8AC3E}">
        <p14:creationId xmlns:p14="http://schemas.microsoft.com/office/powerpoint/2010/main" val="37857391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10</a:t>
            </a:fld>
            <a:endParaRPr lang="en-GB"/>
          </a:p>
        </p:txBody>
      </p:sp>
    </p:spTree>
    <p:extLst>
      <p:ext uri="{BB962C8B-B14F-4D97-AF65-F5344CB8AC3E}">
        <p14:creationId xmlns:p14="http://schemas.microsoft.com/office/powerpoint/2010/main" val="9010942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11</a:t>
            </a:fld>
            <a:endParaRPr lang="en-GB"/>
          </a:p>
        </p:txBody>
      </p:sp>
    </p:spTree>
    <p:extLst>
      <p:ext uri="{BB962C8B-B14F-4D97-AF65-F5344CB8AC3E}">
        <p14:creationId xmlns:p14="http://schemas.microsoft.com/office/powerpoint/2010/main" val="35021005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12</a:t>
            </a:fld>
            <a:endParaRPr lang="en-GB"/>
          </a:p>
        </p:txBody>
      </p:sp>
    </p:spTree>
    <p:extLst>
      <p:ext uri="{BB962C8B-B14F-4D97-AF65-F5344CB8AC3E}">
        <p14:creationId xmlns:p14="http://schemas.microsoft.com/office/powerpoint/2010/main" val="33711613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13</a:t>
            </a:fld>
            <a:endParaRPr lang="en-GB"/>
          </a:p>
        </p:txBody>
      </p:sp>
    </p:spTree>
    <p:extLst>
      <p:ext uri="{BB962C8B-B14F-4D97-AF65-F5344CB8AC3E}">
        <p14:creationId xmlns:p14="http://schemas.microsoft.com/office/powerpoint/2010/main" val="27111747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14</a:t>
            </a:fld>
            <a:endParaRPr lang="en-GB"/>
          </a:p>
        </p:txBody>
      </p:sp>
    </p:spTree>
    <p:extLst>
      <p:ext uri="{BB962C8B-B14F-4D97-AF65-F5344CB8AC3E}">
        <p14:creationId xmlns:p14="http://schemas.microsoft.com/office/powerpoint/2010/main" val="30596688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15</a:t>
            </a:fld>
            <a:endParaRPr lang="en-GB"/>
          </a:p>
        </p:txBody>
      </p:sp>
    </p:spTree>
    <p:extLst>
      <p:ext uri="{BB962C8B-B14F-4D97-AF65-F5344CB8AC3E}">
        <p14:creationId xmlns:p14="http://schemas.microsoft.com/office/powerpoint/2010/main" val="5580367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Is it better to be non-racist</a:t>
            </a:r>
            <a:r>
              <a:rPr lang="en-GB" baseline="0" dirty="0" smtClean="0"/>
              <a:t> or anti-racist?</a:t>
            </a:r>
          </a:p>
          <a:p>
            <a:r>
              <a:rPr lang="en-GB" baseline="0" dirty="0" smtClean="0"/>
              <a:t>Similarly, is it better to be non-sexist or anti-sexist?</a:t>
            </a:r>
          </a:p>
          <a:p>
            <a:r>
              <a:rPr lang="en-US" dirty="0"/>
              <a:t>Anti-racist and multicultural education have typically been promoted in opposition</a:t>
            </a:r>
          </a:p>
          <a:p>
            <a:r>
              <a:rPr lang="en-US" dirty="0"/>
              <a:t>to one another over the past two decades (Gill, Mayor, &amp; Blair, 1992). This</a:t>
            </a:r>
          </a:p>
          <a:p>
            <a:r>
              <a:rPr lang="en-US" dirty="0"/>
              <a:t>has led to a concern that the ongoing conflict between proponents of multicultural</a:t>
            </a:r>
          </a:p>
          <a:p>
            <a:r>
              <a:rPr lang="en-US" dirty="0"/>
              <a:t>and anti-racist education has harmed their common purpose of a more just</a:t>
            </a:r>
          </a:p>
          <a:p>
            <a:r>
              <a:rPr lang="en-US" dirty="0"/>
              <a:t>society. One unfortunate consequence of the multicultural versus anti-racist</a:t>
            </a:r>
          </a:p>
          <a:p>
            <a:r>
              <a:rPr lang="en-US" dirty="0"/>
              <a:t>conflict is that it has confused or antagonized many educators who seek direction</a:t>
            </a:r>
          </a:p>
          <a:p>
            <a:r>
              <a:rPr lang="en-US" dirty="0"/>
              <a:t>in modifying their curricula or instructional practices, to be more responsive to</a:t>
            </a:r>
          </a:p>
          <a:p>
            <a:r>
              <a:rPr lang="en-US" dirty="0"/>
              <a:t>the needs and aspirations of the ethnic communities they serve. Clearly, it is time</a:t>
            </a:r>
          </a:p>
          <a:p>
            <a:r>
              <a:rPr lang="en-US" dirty="0"/>
              <a:t>for an accord. What we propose is that the focus of multicultural education </a:t>
            </a:r>
            <a:r>
              <a:rPr lang="en-US" dirty="0" err="1"/>
              <a:t>couldbe</a:t>
            </a:r>
            <a:r>
              <a:rPr lang="en-US" dirty="0"/>
              <a:t> expanded to incorporate some important concerns of anti-racist education, such as institutional barriers, material inequalities, and power discrepancies</a:t>
            </a:r>
          </a:p>
          <a:p>
            <a:r>
              <a:rPr lang="en-US" dirty="0"/>
              <a:t>between minorities and the majority.</a:t>
            </a:r>
          </a:p>
          <a:p>
            <a:endParaRPr lang="en-GB" dirty="0"/>
          </a:p>
        </p:txBody>
      </p:sp>
      <p:sp>
        <p:nvSpPr>
          <p:cNvPr id="4" name="Slide Number Placeholder 3"/>
          <p:cNvSpPr>
            <a:spLocks noGrp="1"/>
          </p:cNvSpPr>
          <p:nvPr>
            <p:ph type="sldNum" sz="quarter" idx="10"/>
          </p:nvPr>
        </p:nvSpPr>
        <p:spPr/>
        <p:txBody>
          <a:bodyPr/>
          <a:lstStyle/>
          <a:p>
            <a:fld id="{D8A00765-F233-4E04-9293-4DA0C6FD4434}" type="slidenum">
              <a:rPr lang="en-GB" smtClean="0"/>
              <a:t>16</a:t>
            </a:fld>
            <a:endParaRPr lang="en-GB"/>
          </a:p>
        </p:txBody>
      </p:sp>
    </p:spTree>
    <p:extLst>
      <p:ext uri="{BB962C8B-B14F-4D97-AF65-F5344CB8AC3E}">
        <p14:creationId xmlns:p14="http://schemas.microsoft.com/office/powerpoint/2010/main" val="42306829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17</a:t>
            </a:fld>
            <a:endParaRPr lang="en-GB"/>
          </a:p>
        </p:txBody>
      </p:sp>
    </p:spTree>
    <p:extLst>
      <p:ext uri="{BB962C8B-B14F-4D97-AF65-F5344CB8AC3E}">
        <p14:creationId xmlns:p14="http://schemas.microsoft.com/office/powerpoint/2010/main" val="29922422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18</a:t>
            </a:fld>
            <a:endParaRPr lang="en-GB"/>
          </a:p>
        </p:txBody>
      </p:sp>
    </p:spTree>
    <p:extLst>
      <p:ext uri="{BB962C8B-B14F-4D97-AF65-F5344CB8AC3E}">
        <p14:creationId xmlns:p14="http://schemas.microsoft.com/office/powerpoint/2010/main" val="28885842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19</a:t>
            </a:fld>
            <a:endParaRPr lang="en-GB"/>
          </a:p>
        </p:txBody>
      </p:sp>
    </p:spTree>
    <p:extLst>
      <p:ext uri="{BB962C8B-B14F-4D97-AF65-F5344CB8AC3E}">
        <p14:creationId xmlns:p14="http://schemas.microsoft.com/office/powerpoint/2010/main" val="29318645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20</a:t>
            </a:fld>
            <a:endParaRPr lang="en-GB"/>
          </a:p>
        </p:txBody>
      </p:sp>
    </p:spTree>
    <p:extLst>
      <p:ext uri="{BB962C8B-B14F-4D97-AF65-F5344CB8AC3E}">
        <p14:creationId xmlns:p14="http://schemas.microsoft.com/office/powerpoint/2010/main" val="6353183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21</a:t>
            </a:fld>
            <a:endParaRPr lang="en-GB"/>
          </a:p>
        </p:txBody>
      </p:sp>
    </p:spTree>
    <p:extLst>
      <p:ext uri="{BB962C8B-B14F-4D97-AF65-F5344CB8AC3E}">
        <p14:creationId xmlns:p14="http://schemas.microsoft.com/office/powerpoint/2010/main" val="8261802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22</a:t>
            </a:fld>
            <a:endParaRPr lang="en-GB"/>
          </a:p>
        </p:txBody>
      </p:sp>
    </p:spTree>
    <p:extLst>
      <p:ext uri="{BB962C8B-B14F-4D97-AF65-F5344CB8AC3E}">
        <p14:creationId xmlns:p14="http://schemas.microsoft.com/office/powerpoint/2010/main" val="27729080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23</a:t>
            </a:fld>
            <a:endParaRPr lang="en-GB"/>
          </a:p>
        </p:txBody>
      </p:sp>
    </p:spTree>
    <p:extLst>
      <p:ext uri="{BB962C8B-B14F-4D97-AF65-F5344CB8AC3E}">
        <p14:creationId xmlns:p14="http://schemas.microsoft.com/office/powerpoint/2010/main" val="42899997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 an isolated incident. In 2002, S was carrying out research on the experiences of BME children living in the S Wales valleys. He found that racism is an ever-present reality and that pupils accept racism as part of daily life.</a:t>
            </a:r>
          </a:p>
          <a:p>
            <a:endParaRPr lang="en-GB" dirty="0"/>
          </a:p>
        </p:txBody>
      </p:sp>
      <p:sp>
        <p:nvSpPr>
          <p:cNvPr id="4" name="Slide Number Placeholder 3"/>
          <p:cNvSpPr>
            <a:spLocks noGrp="1"/>
          </p:cNvSpPr>
          <p:nvPr>
            <p:ph type="sldNum" sz="quarter" idx="10"/>
          </p:nvPr>
        </p:nvSpPr>
        <p:spPr/>
        <p:txBody>
          <a:bodyPr/>
          <a:lstStyle/>
          <a:p>
            <a:fld id="{D8A00765-F233-4E04-9293-4DA0C6FD4434}" type="slidenum">
              <a:rPr lang="en-GB" smtClean="0"/>
              <a:t>24</a:t>
            </a:fld>
            <a:endParaRPr lang="en-GB"/>
          </a:p>
        </p:txBody>
      </p:sp>
    </p:spTree>
    <p:extLst>
      <p:ext uri="{BB962C8B-B14F-4D97-AF65-F5344CB8AC3E}">
        <p14:creationId xmlns:p14="http://schemas.microsoft.com/office/powerpoint/2010/main" val="38090839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25</a:t>
            </a:fld>
            <a:endParaRPr lang="en-GB"/>
          </a:p>
        </p:txBody>
      </p:sp>
    </p:spTree>
    <p:extLst>
      <p:ext uri="{BB962C8B-B14F-4D97-AF65-F5344CB8AC3E}">
        <p14:creationId xmlns:p14="http://schemas.microsoft.com/office/powerpoint/2010/main" val="7116218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26</a:t>
            </a:fld>
            <a:endParaRPr lang="en-GB"/>
          </a:p>
        </p:txBody>
      </p:sp>
    </p:spTree>
    <p:extLst>
      <p:ext uri="{BB962C8B-B14F-4D97-AF65-F5344CB8AC3E}">
        <p14:creationId xmlns:p14="http://schemas.microsoft.com/office/powerpoint/2010/main" val="17302045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27</a:t>
            </a:fld>
            <a:endParaRPr lang="en-GB"/>
          </a:p>
        </p:txBody>
      </p:sp>
    </p:spTree>
    <p:extLst>
      <p:ext uri="{BB962C8B-B14F-4D97-AF65-F5344CB8AC3E}">
        <p14:creationId xmlns:p14="http://schemas.microsoft.com/office/powerpoint/2010/main" val="34186348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28</a:t>
            </a:fld>
            <a:endParaRPr lang="en-GB"/>
          </a:p>
        </p:txBody>
      </p:sp>
    </p:spTree>
    <p:extLst>
      <p:ext uri="{BB962C8B-B14F-4D97-AF65-F5344CB8AC3E}">
        <p14:creationId xmlns:p14="http://schemas.microsoft.com/office/powerpoint/2010/main" val="41785505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children were then asked to choose a picture of someone who had been good in school today. Again children in both schools chose one of two pictures. Think again who.</a:t>
            </a:r>
          </a:p>
          <a:p>
            <a:endParaRPr lang="en-GB" dirty="0" smtClean="0"/>
          </a:p>
          <a:p>
            <a:endParaRPr lang="en-GB" dirty="0"/>
          </a:p>
          <a:p>
            <a:pPr>
              <a:spcBef>
                <a:spcPct val="0"/>
              </a:spcBef>
            </a:pPr>
            <a:r>
              <a:rPr lang="en-US" dirty="0"/>
              <a:t>Black boy and Iraqi boy. What does all this tell us when attractive white children are the most desired friends and when black and brown children are thought to be ‘naughty’ in school, when white girls are thought to be ‘good’? When 4-5 </a:t>
            </a:r>
            <a:r>
              <a:rPr lang="en-US" dirty="0" err="1"/>
              <a:t>yr</a:t>
            </a:r>
            <a:r>
              <a:rPr lang="en-US" dirty="0"/>
              <a:t> olds respond like this, it tells us that they live in a society were race is a national issue and these are problems for everyone.</a:t>
            </a:r>
          </a:p>
          <a:p>
            <a:pPr>
              <a:spcBef>
                <a:spcPct val="0"/>
              </a:spcBef>
            </a:pPr>
            <a:r>
              <a:rPr lang="en-US" dirty="0"/>
              <a:t>The stories we tell our children are important, they shape our worlds and influence their opinions. Racism is kept alive through narrative but thankfully can also be challenged by stories.</a:t>
            </a:r>
          </a:p>
          <a:p>
            <a:endParaRPr lang="en-GB" dirty="0"/>
          </a:p>
        </p:txBody>
      </p:sp>
      <p:sp>
        <p:nvSpPr>
          <p:cNvPr id="4" name="Slide Number Placeholder 3"/>
          <p:cNvSpPr>
            <a:spLocks noGrp="1"/>
          </p:cNvSpPr>
          <p:nvPr>
            <p:ph type="sldNum" sz="quarter" idx="10"/>
          </p:nvPr>
        </p:nvSpPr>
        <p:spPr/>
        <p:txBody>
          <a:bodyPr/>
          <a:lstStyle/>
          <a:p>
            <a:fld id="{D8A00765-F233-4E04-9293-4DA0C6FD4434}" type="slidenum">
              <a:rPr lang="en-GB" smtClean="0"/>
              <a:t>29</a:t>
            </a:fld>
            <a:endParaRPr lang="en-GB"/>
          </a:p>
        </p:txBody>
      </p:sp>
    </p:spTree>
    <p:extLst>
      <p:ext uri="{BB962C8B-B14F-4D97-AF65-F5344CB8AC3E}">
        <p14:creationId xmlns:p14="http://schemas.microsoft.com/office/powerpoint/2010/main" val="1680561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30</a:t>
            </a:fld>
            <a:endParaRPr lang="en-GB"/>
          </a:p>
        </p:txBody>
      </p:sp>
    </p:spTree>
    <p:extLst>
      <p:ext uri="{BB962C8B-B14F-4D97-AF65-F5344CB8AC3E}">
        <p14:creationId xmlns:p14="http://schemas.microsoft.com/office/powerpoint/2010/main" val="244441828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31</a:t>
            </a:fld>
            <a:endParaRPr lang="en-GB"/>
          </a:p>
        </p:txBody>
      </p:sp>
    </p:spTree>
    <p:extLst>
      <p:ext uri="{BB962C8B-B14F-4D97-AF65-F5344CB8AC3E}">
        <p14:creationId xmlns:p14="http://schemas.microsoft.com/office/powerpoint/2010/main" val="41810912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71DF7B4-6903-49F2-805D-CDFBA6BB7E2A}" type="datetimeFigureOut">
              <a:rPr lang="en-GB" smtClean="0"/>
              <a:t>04/03/2016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29743D-F0A2-4E6F-AEA8-5573242EF97E}" type="slidenum">
              <a:rPr lang="en-GB" smtClean="0"/>
              <a:t>‹#›</a:t>
            </a:fld>
            <a:endParaRPr lang="en-GB"/>
          </a:p>
        </p:txBody>
      </p:sp>
    </p:spTree>
    <p:extLst>
      <p:ext uri="{BB962C8B-B14F-4D97-AF65-F5344CB8AC3E}">
        <p14:creationId xmlns:p14="http://schemas.microsoft.com/office/powerpoint/2010/main" val="1188466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71DF7B4-6903-49F2-805D-CDFBA6BB7E2A}" type="datetimeFigureOut">
              <a:rPr lang="en-GB" smtClean="0"/>
              <a:t>04/03/2016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29743D-F0A2-4E6F-AEA8-5573242EF97E}" type="slidenum">
              <a:rPr lang="en-GB" smtClean="0"/>
              <a:t>‹#›</a:t>
            </a:fld>
            <a:endParaRPr lang="en-GB"/>
          </a:p>
        </p:txBody>
      </p:sp>
    </p:spTree>
    <p:extLst>
      <p:ext uri="{BB962C8B-B14F-4D97-AF65-F5344CB8AC3E}">
        <p14:creationId xmlns:p14="http://schemas.microsoft.com/office/powerpoint/2010/main" val="3333359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71DF7B4-6903-49F2-805D-CDFBA6BB7E2A}" type="datetimeFigureOut">
              <a:rPr lang="en-GB" smtClean="0"/>
              <a:t>04/03/2016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29743D-F0A2-4E6F-AEA8-5573242EF97E}" type="slidenum">
              <a:rPr lang="en-GB" smtClean="0"/>
              <a:t>‹#›</a:t>
            </a:fld>
            <a:endParaRPr lang="en-GB"/>
          </a:p>
        </p:txBody>
      </p:sp>
    </p:spTree>
    <p:extLst>
      <p:ext uri="{BB962C8B-B14F-4D97-AF65-F5344CB8AC3E}">
        <p14:creationId xmlns:p14="http://schemas.microsoft.com/office/powerpoint/2010/main" val="337200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71DF7B4-6903-49F2-805D-CDFBA6BB7E2A}" type="datetimeFigureOut">
              <a:rPr lang="en-GB" smtClean="0"/>
              <a:t>04/03/2016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29743D-F0A2-4E6F-AEA8-5573242EF97E}" type="slidenum">
              <a:rPr lang="en-GB" smtClean="0"/>
              <a:t>‹#›</a:t>
            </a:fld>
            <a:endParaRPr lang="en-GB"/>
          </a:p>
        </p:txBody>
      </p:sp>
    </p:spTree>
    <p:extLst>
      <p:ext uri="{BB962C8B-B14F-4D97-AF65-F5344CB8AC3E}">
        <p14:creationId xmlns:p14="http://schemas.microsoft.com/office/powerpoint/2010/main" val="215236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71DF7B4-6903-49F2-805D-CDFBA6BB7E2A}" type="datetimeFigureOut">
              <a:rPr lang="en-GB" smtClean="0"/>
              <a:t>04/03/2016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29743D-F0A2-4E6F-AEA8-5573242EF97E}" type="slidenum">
              <a:rPr lang="en-GB" smtClean="0"/>
              <a:t>‹#›</a:t>
            </a:fld>
            <a:endParaRPr lang="en-GB"/>
          </a:p>
        </p:txBody>
      </p:sp>
    </p:spTree>
    <p:extLst>
      <p:ext uri="{BB962C8B-B14F-4D97-AF65-F5344CB8AC3E}">
        <p14:creationId xmlns:p14="http://schemas.microsoft.com/office/powerpoint/2010/main" val="21225479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71DF7B4-6903-49F2-805D-CDFBA6BB7E2A}" type="datetimeFigureOut">
              <a:rPr lang="en-GB" smtClean="0"/>
              <a:t>04/03/2016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29743D-F0A2-4E6F-AEA8-5573242EF97E}" type="slidenum">
              <a:rPr lang="en-GB" smtClean="0"/>
              <a:t>‹#›</a:t>
            </a:fld>
            <a:endParaRPr lang="en-GB"/>
          </a:p>
        </p:txBody>
      </p:sp>
    </p:spTree>
    <p:extLst>
      <p:ext uri="{BB962C8B-B14F-4D97-AF65-F5344CB8AC3E}">
        <p14:creationId xmlns:p14="http://schemas.microsoft.com/office/powerpoint/2010/main" val="2550172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1DF7B4-6903-49F2-805D-CDFBA6BB7E2A}" type="datetimeFigureOut">
              <a:rPr lang="en-GB" smtClean="0"/>
              <a:t>04/03/2016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F29743D-F0A2-4E6F-AEA8-5573242EF97E}" type="slidenum">
              <a:rPr lang="en-GB" smtClean="0"/>
              <a:t>‹#›</a:t>
            </a:fld>
            <a:endParaRPr lang="en-GB"/>
          </a:p>
        </p:txBody>
      </p:sp>
    </p:spTree>
    <p:extLst>
      <p:ext uri="{BB962C8B-B14F-4D97-AF65-F5344CB8AC3E}">
        <p14:creationId xmlns:p14="http://schemas.microsoft.com/office/powerpoint/2010/main" val="3417658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1DF7B4-6903-49F2-805D-CDFBA6BB7E2A}" type="datetimeFigureOut">
              <a:rPr lang="en-GB" smtClean="0"/>
              <a:t>04/03/2016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29743D-F0A2-4E6F-AEA8-5573242EF97E}" type="slidenum">
              <a:rPr lang="en-GB" smtClean="0"/>
              <a:t>‹#›</a:t>
            </a:fld>
            <a:endParaRPr lang="en-GB"/>
          </a:p>
        </p:txBody>
      </p:sp>
    </p:spTree>
    <p:extLst>
      <p:ext uri="{BB962C8B-B14F-4D97-AF65-F5344CB8AC3E}">
        <p14:creationId xmlns:p14="http://schemas.microsoft.com/office/powerpoint/2010/main" val="16932136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1DF7B4-6903-49F2-805D-CDFBA6BB7E2A}" type="datetimeFigureOut">
              <a:rPr lang="en-GB" smtClean="0"/>
              <a:t>04/03/2016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29743D-F0A2-4E6F-AEA8-5573242EF97E}" type="slidenum">
              <a:rPr lang="en-GB" smtClean="0"/>
              <a:t>‹#›</a:t>
            </a:fld>
            <a:endParaRPr lang="en-GB"/>
          </a:p>
        </p:txBody>
      </p:sp>
    </p:spTree>
    <p:extLst>
      <p:ext uri="{BB962C8B-B14F-4D97-AF65-F5344CB8AC3E}">
        <p14:creationId xmlns:p14="http://schemas.microsoft.com/office/powerpoint/2010/main" val="2295282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71DF7B4-6903-49F2-805D-CDFBA6BB7E2A}" type="datetimeFigureOut">
              <a:rPr lang="en-GB" smtClean="0"/>
              <a:t>04/03/2016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29743D-F0A2-4E6F-AEA8-5573242EF97E}" type="slidenum">
              <a:rPr lang="en-GB" smtClean="0"/>
              <a:t>‹#›</a:t>
            </a:fld>
            <a:endParaRPr lang="en-GB"/>
          </a:p>
        </p:txBody>
      </p:sp>
    </p:spTree>
    <p:extLst>
      <p:ext uri="{BB962C8B-B14F-4D97-AF65-F5344CB8AC3E}">
        <p14:creationId xmlns:p14="http://schemas.microsoft.com/office/powerpoint/2010/main" val="592928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71DF7B4-6903-49F2-805D-CDFBA6BB7E2A}" type="datetimeFigureOut">
              <a:rPr lang="en-GB" smtClean="0"/>
              <a:t>04/03/2016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29743D-F0A2-4E6F-AEA8-5573242EF97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5040711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71DF7B4-6903-49F2-805D-CDFBA6BB7E2A}" type="datetimeFigureOut">
              <a:rPr lang="en-GB" smtClean="0"/>
              <a:t>04/03/2016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29743D-F0A2-4E6F-AEA8-5573242EF97E}" type="slidenum">
              <a:rPr lang="en-GB" smtClean="0"/>
              <a:t>‹#›</a:t>
            </a:fld>
            <a:endParaRPr lang="en-GB"/>
          </a:p>
        </p:txBody>
      </p:sp>
    </p:spTree>
    <p:extLst>
      <p:ext uri="{BB962C8B-B14F-4D97-AF65-F5344CB8AC3E}">
        <p14:creationId xmlns:p14="http://schemas.microsoft.com/office/powerpoint/2010/main" val="23874370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71DF7B4-6903-49F2-805D-CDFBA6BB7E2A}" type="datetimeFigureOut">
              <a:rPr lang="en-GB" smtClean="0"/>
              <a:t>04/03/2016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29743D-F0A2-4E6F-AEA8-5573242EF97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62742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71DF7B4-6903-49F2-805D-CDFBA6BB7E2A}" type="datetimeFigureOut">
              <a:rPr lang="en-GB" smtClean="0"/>
              <a:t>04/03/2016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29743D-F0A2-4E6F-AEA8-5573242EF97E}" type="slidenum">
              <a:rPr lang="en-GB" smtClean="0"/>
              <a:t>‹#›</a:t>
            </a:fld>
            <a:endParaRPr lang="en-GB"/>
          </a:p>
        </p:txBody>
      </p:sp>
    </p:spTree>
    <p:extLst>
      <p:ext uri="{BB962C8B-B14F-4D97-AF65-F5344CB8AC3E}">
        <p14:creationId xmlns:p14="http://schemas.microsoft.com/office/powerpoint/2010/main" val="2580655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71DF7B4-6903-49F2-805D-CDFBA6BB7E2A}" type="datetimeFigureOut">
              <a:rPr lang="en-GB" smtClean="0"/>
              <a:t>04/03/2016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29743D-F0A2-4E6F-AEA8-5573242EF97E}" type="slidenum">
              <a:rPr lang="en-GB" smtClean="0"/>
              <a:t>‹#›</a:t>
            </a:fld>
            <a:endParaRPr lang="en-GB"/>
          </a:p>
        </p:txBody>
      </p:sp>
    </p:spTree>
    <p:extLst>
      <p:ext uri="{BB962C8B-B14F-4D97-AF65-F5344CB8AC3E}">
        <p14:creationId xmlns:p14="http://schemas.microsoft.com/office/powerpoint/2010/main" val="11381189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71DF7B4-6903-49F2-805D-CDFBA6BB7E2A}" type="datetimeFigureOut">
              <a:rPr lang="en-GB" smtClean="0"/>
              <a:t>04/03/2016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29743D-F0A2-4E6F-AEA8-5573242EF97E}" type="slidenum">
              <a:rPr lang="en-GB" smtClean="0"/>
              <a:t>‹#›</a:t>
            </a:fld>
            <a:endParaRPr lang="en-GB"/>
          </a:p>
        </p:txBody>
      </p:sp>
    </p:spTree>
    <p:extLst>
      <p:ext uri="{BB962C8B-B14F-4D97-AF65-F5344CB8AC3E}">
        <p14:creationId xmlns:p14="http://schemas.microsoft.com/office/powerpoint/2010/main" val="2946279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1DF7B4-6903-49F2-805D-CDFBA6BB7E2A}" type="datetimeFigureOut">
              <a:rPr lang="en-GB" smtClean="0"/>
              <a:t>04/03/2016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F29743D-F0A2-4E6F-AEA8-5573242EF97E}" type="slidenum">
              <a:rPr lang="en-GB" smtClean="0"/>
              <a:t>‹#›</a:t>
            </a:fld>
            <a:endParaRPr lang="en-GB"/>
          </a:p>
        </p:txBody>
      </p:sp>
    </p:spTree>
    <p:extLst>
      <p:ext uri="{BB962C8B-B14F-4D97-AF65-F5344CB8AC3E}">
        <p14:creationId xmlns:p14="http://schemas.microsoft.com/office/powerpoint/2010/main" val="2025174152"/>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telegraph.co.uk/education/9286738/88000-racist-incidents-reported-in-schools-study-finds.html"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www.bbc.co.uk/news/education-18155255" TargetMode="External"/><Relationship Id="rId4" Type="http://schemas.openxmlformats.org/officeDocument/2006/relationships/hyperlink" Target="http://www.telegraph.co.uk/education/educationnews/8760676/Children-as-young-as-four-reprimanded-for-racist-behaviour.html"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UOVwrcTzRB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GPVNJgfDwpw"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oys cardiff"/>
          <p:cNvPicPr>
            <a:picLocks noChangeAspect="1" noChangeArrowheads="1"/>
          </p:cNvPicPr>
          <p:nvPr/>
        </p:nvPicPr>
        <p:blipFill>
          <a:blip r:embed="rId3" cstate="print"/>
          <a:srcRect/>
          <a:stretch>
            <a:fillRect/>
          </a:stretch>
        </p:blipFill>
        <p:spPr bwMode="auto">
          <a:xfrm>
            <a:off x="926039" y="61924"/>
            <a:ext cx="4464496" cy="3024907"/>
          </a:xfrm>
          <a:prstGeom prst="rect">
            <a:avLst/>
          </a:prstGeom>
          <a:noFill/>
          <a:ln w="9525">
            <a:noFill/>
            <a:miter lim="800000"/>
            <a:headEnd/>
            <a:tailEnd/>
          </a:ln>
        </p:spPr>
      </p:pic>
      <p:sp>
        <p:nvSpPr>
          <p:cNvPr id="6" name="Rectangle 5"/>
          <p:cNvSpPr>
            <a:spLocks noChangeArrowheads="1"/>
          </p:cNvSpPr>
          <p:nvPr/>
        </p:nvSpPr>
        <p:spPr bwMode="auto">
          <a:xfrm>
            <a:off x="318429" y="4330303"/>
            <a:ext cx="4536504" cy="2376264"/>
          </a:xfrm>
          <a:prstGeom prst="rect">
            <a:avLst/>
          </a:prstGeom>
          <a:solidFill>
            <a:schemeClr val="accent1"/>
          </a:solidFill>
          <a:ln w="9525">
            <a:solidFill>
              <a:schemeClr val="tx1"/>
            </a:solidFill>
            <a:miter lim="800000"/>
            <a:headEnd/>
            <a:tailEnd/>
          </a:ln>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dirty="0">
                <a:solidFill>
                  <a:schemeClr val="bg1"/>
                </a:solidFill>
              </a:rPr>
              <a:t>RACISM IN YOUNG </a:t>
            </a:r>
            <a:r>
              <a:rPr lang="en-US" sz="2800" dirty="0" smtClean="0">
                <a:solidFill>
                  <a:schemeClr val="bg1"/>
                </a:solidFill>
              </a:rPr>
              <a:t>CHILDREN</a:t>
            </a:r>
          </a:p>
          <a:p>
            <a:pPr algn="ctr"/>
            <a:r>
              <a:rPr lang="en-US" sz="2800" dirty="0" smtClean="0">
                <a:solidFill>
                  <a:schemeClr val="bg1"/>
                </a:solidFill>
              </a:rPr>
              <a:t>Lecture and seminar week 7</a:t>
            </a:r>
            <a:endParaRPr lang="en-US" sz="2800" dirty="0"/>
          </a:p>
        </p:txBody>
      </p:sp>
      <p:pic>
        <p:nvPicPr>
          <p:cNvPr id="7" name="Picture 6" descr="boy cardiff"/>
          <p:cNvPicPr>
            <a:picLocks noChangeAspect="1" noChangeArrowheads="1"/>
          </p:cNvPicPr>
          <p:nvPr/>
        </p:nvPicPr>
        <p:blipFill>
          <a:blip r:embed="rId4" cstate="print"/>
          <a:srcRect/>
          <a:stretch>
            <a:fillRect/>
          </a:stretch>
        </p:blipFill>
        <p:spPr bwMode="auto">
          <a:xfrm>
            <a:off x="5548244" y="2707665"/>
            <a:ext cx="4176464" cy="3024336"/>
          </a:xfrm>
          <a:prstGeom prst="rect">
            <a:avLst/>
          </a:prstGeom>
          <a:noFill/>
          <a:ln w="9525">
            <a:noFill/>
            <a:miter lim="800000"/>
            <a:headEnd/>
            <a:tailEnd/>
          </a:ln>
        </p:spPr>
      </p:pic>
    </p:spTree>
    <p:extLst>
      <p:ext uri="{BB962C8B-B14F-4D97-AF65-F5344CB8AC3E}">
        <p14:creationId xmlns:p14="http://schemas.microsoft.com/office/powerpoint/2010/main" val="1331664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REVISIT: WHAT PERCENTAGE OF PEOPLE </a:t>
            </a:r>
            <a:br>
              <a:rPr lang="en-GB" b="1" dirty="0"/>
            </a:br>
            <a:r>
              <a:rPr lang="en-GB" b="1" dirty="0"/>
              <a:t>IN ENGLAND AND WALES ARE BLACK OR ASIAN?</a:t>
            </a:r>
            <a:r>
              <a:rPr lang="en-US" b="1" dirty="0"/>
              <a:t/>
            </a:r>
            <a:br>
              <a:rPr lang="en-US" b="1" dirty="0"/>
            </a:br>
            <a:endParaRPr lang="en-GB" dirty="0"/>
          </a:p>
        </p:txBody>
      </p:sp>
      <p:pic>
        <p:nvPicPr>
          <p:cNvPr id="4" name="Content Placeholder 3" descr="cardiff school children"/>
          <p:cNvPicPr>
            <a:picLocks noGrp="1" noChangeAspect="1" noChangeArrowheads="1"/>
          </p:cNvPicPr>
          <p:nvPr>
            <p:ph idx="1"/>
          </p:nvPr>
        </p:nvPicPr>
        <p:blipFill>
          <a:blip r:embed="rId3" cstate="print"/>
          <a:srcRect/>
          <a:stretch>
            <a:fillRect/>
          </a:stretch>
        </p:blipFill>
        <p:spPr>
          <a:xfrm>
            <a:off x="2053250" y="2160588"/>
            <a:ext cx="5845537" cy="3881437"/>
          </a:xfrm>
          <a:prstGeom prst="rect">
            <a:avLst/>
          </a:prstGeom>
          <a:noFill/>
        </p:spPr>
      </p:pic>
    </p:spTree>
    <p:extLst>
      <p:ext uri="{BB962C8B-B14F-4D97-AF65-F5344CB8AC3E}">
        <p14:creationId xmlns:p14="http://schemas.microsoft.com/office/powerpoint/2010/main" val="2252985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Ethnicity: points from census </a:t>
            </a:r>
            <a:endParaRPr lang="en-GB" dirty="0"/>
          </a:p>
        </p:txBody>
      </p:sp>
      <p:sp>
        <p:nvSpPr>
          <p:cNvPr id="3" name="Content Placeholder 2"/>
          <p:cNvSpPr>
            <a:spLocks noGrp="1"/>
          </p:cNvSpPr>
          <p:nvPr>
            <p:ph idx="1"/>
          </p:nvPr>
        </p:nvSpPr>
        <p:spPr/>
        <p:txBody>
          <a:bodyPr/>
          <a:lstStyle/>
          <a:p>
            <a:r>
              <a:rPr lang="en-GB" dirty="0"/>
              <a:t>Most usual residents of England and Wales belonged to the White ethnic group (86 per cent, 48.2 million) in 2011, a decrease of five percentage points since 2001 (91 per cent, 47.5 million). </a:t>
            </a:r>
          </a:p>
          <a:p>
            <a:endParaRPr lang="en-GB" dirty="0"/>
          </a:p>
          <a:p>
            <a:r>
              <a:rPr lang="en-GB" dirty="0"/>
              <a:t>The majority of these belonged to the White British group (80 per cent of the total population, 45.1 million).</a:t>
            </a:r>
          </a:p>
          <a:p>
            <a:pPr marL="0" indent="0">
              <a:buNone/>
            </a:pPr>
            <a:endParaRPr lang="en-GB" dirty="0"/>
          </a:p>
        </p:txBody>
      </p:sp>
    </p:spTree>
    <p:extLst>
      <p:ext uri="{BB962C8B-B14F-4D97-AF65-F5344CB8AC3E}">
        <p14:creationId xmlns:p14="http://schemas.microsoft.com/office/powerpoint/2010/main" val="2091418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Ethnic group of usually resident population in </a:t>
            </a:r>
            <a:r>
              <a:rPr lang="en-GB" b="1" dirty="0" smtClean="0"/>
              <a:t>England </a:t>
            </a:r>
            <a:r>
              <a:rPr lang="en-GB" b="1" dirty="0"/>
              <a:t>and Wales, 2011. </a:t>
            </a:r>
            <a:endParaRPr lang="en-GB" dirty="0"/>
          </a:p>
        </p:txBody>
      </p:sp>
      <p:pic>
        <p:nvPicPr>
          <p:cNvPr id="4" name="Content Placeholder 3"/>
          <p:cNvPicPr>
            <a:picLocks noGrp="1" noChangeAspect="1" noChangeArrowheads="1"/>
          </p:cNvPicPr>
          <p:nvPr>
            <p:ph idx="1"/>
          </p:nvPr>
        </p:nvPicPr>
        <p:blipFill>
          <a:blip r:embed="rId3" cstate="print"/>
          <a:srcRect/>
          <a:stretch>
            <a:fillRect/>
          </a:stretch>
        </p:blipFill>
        <p:spPr bwMode="auto">
          <a:xfrm>
            <a:off x="321275" y="2210594"/>
            <a:ext cx="9358183" cy="4647406"/>
          </a:xfrm>
          <a:prstGeom prst="rect">
            <a:avLst/>
          </a:prstGeom>
          <a:noFill/>
          <a:ln w="9525">
            <a:noFill/>
            <a:miter lim="800000"/>
            <a:headEnd/>
            <a:tailEnd/>
          </a:ln>
        </p:spPr>
      </p:pic>
    </p:spTree>
    <p:extLst>
      <p:ext uri="{BB962C8B-B14F-4D97-AF65-F5344CB8AC3E}">
        <p14:creationId xmlns:p14="http://schemas.microsoft.com/office/powerpoint/2010/main" val="3889715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Stories in the 2000s</a:t>
            </a:r>
            <a:endParaRPr lang="en-GB" dirty="0"/>
          </a:p>
        </p:txBody>
      </p:sp>
      <p:sp>
        <p:nvSpPr>
          <p:cNvPr id="3" name="Content Placeholder 2"/>
          <p:cNvSpPr>
            <a:spLocks noGrp="1"/>
          </p:cNvSpPr>
          <p:nvPr>
            <p:ph idx="1"/>
          </p:nvPr>
        </p:nvSpPr>
        <p:spPr/>
        <p:txBody>
          <a:bodyPr/>
          <a:lstStyle/>
          <a:p>
            <a:r>
              <a:rPr lang="en-GB" dirty="0" smtClean="0"/>
              <a:t>the </a:t>
            </a:r>
            <a:r>
              <a:rPr lang="en-GB" dirty="0"/>
              <a:t>most recent stories that fuel prejudice and racism in Britain are those to do with refugees, Muslims and foreign workers</a:t>
            </a:r>
          </a:p>
          <a:p>
            <a:pPr marL="0" indent="0">
              <a:buNone/>
            </a:pPr>
            <a:endParaRPr lang="en-GB" dirty="0"/>
          </a:p>
        </p:txBody>
      </p:sp>
      <p:pic>
        <p:nvPicPr>
          <p:cNvPr id="4" name="Picture 3" descr="muslim girl 2"/>
          <p:cNvPicPr>
            <a:picLocks noGrp="1" noChangeAspect="1" noChangeArrowheads="1"/>
          </p:cNvPicPr>
          <p:nvPr/>
        </p:nvPicPr>
        <p:blipFill>
          <a:blip r:embed="rId3" cstate="print"/>
          <a:srcRect/>
          <a:stretch>
            <a:fillRect/>
          </a:stretch>
        </p:blipFill>
        <p:spPr>
          <a:xfrm>
            <a:off x="2689397" y="2919735"/>
            <a:ext cx="4798798" cy="3687011"/>
          </a:xfrm>
          <a:prstGeom prst="rect">
            <a:avLst/>
          </a:prstGeom>
          <a:noFill/>
        </p:spPr>
      </p:pic>
    </p:spTree>
    <p:extLst>
      <p:ext uri="{BB962C8B-B14F-4D97-AF65-F5344CB8AC3E}">
        <p14:creationId xmlns:p14="http://schemas.microsoft.com/office/powerpoint/2010/main" val="4153774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Refugees</a:t>
            </a:r>
            <a:br>
              <a:rPr lang="en-GB" dirty="0" smtClean="0"/>
            </a:br>
            <a:endParaRPr lang="en-GB" dirty="0"/>
          </a:p>
        </p:txBody>
      </p:sp>
      <p:sp>
        <p:nvSpPr>
          <p:cNvPr id="3" name="Content Placeholder 2"/>
          <p:cNvSpPr>
            <a:spLocks noGrp="1"/>
          </p:cNvSpPr>
          <p:nvPr>
            <p:ph idx="1"/>
          </p:nvPr>
        </p:nvSpPr>
        <p:spPr/>
        <p:txBody>
          <a:bodyPr/>
          <a:lstStyle/>
          <a:p>
            <a:r>
              <a:rPr lang="en-GB" dirty="0"/>
              <a:t>Britain is actually ranked 16th in the world for taking in refugees.</a:t>
            </a:r>
          </a:p>
          <a:p>
            <a:pPr marL="68580" indent="0">
              <a:buNone/>
            </a:pPr>
            <a:endParaRPr lang="en-GB" dirty="0"/>
          </a:p>
          <a:p>
            <a:r>
              <a:rPr lang="en-GB" dirty="0"/>
              <a:t>What 2 countries have taken in the most refugees according to current statistics?</a:t>
            </a:r>
          </a:p>
          <a:p>
            <a:pPr marL="68580" indent="0">
              <a:buNone/>
            </a:pPr>
            <a:endParaRPr lang="en-GB" dirty="0"/>
          </a:p>
          <a:p>
            <a:r>
              <a:rPr lang="en-GB" dirty="0"/>
              <a:t>Spend a moment thinking and write down two names.</a:t>
            </a:r>
          </a:p>
          <a:p>
            <a:pPr marL="0" indent="0">
              <a:buNone/>
            </a:pPr>
            <a:endParaRPr lang="en-GB" dirty="0"/>
          </a:p>
        </p:txBody>
      </p:sp>
    </p:spTree>
    <p:extLst>
      <p:ext uri="{BB962C8B-B14F-4D97-AF65-F5344CB8AC3E}">
        <p14:creationId xmlns:p14="http://schemas.microsoft.com/office/powerpoint/2010/main" val="42144952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Did any of you have either Pakistan or Iran?  Both have taken over 2 million refugees.</a:t>
            </a:r>
            <a:endParaRPr lang="en-US" dirty="0"/>
          </a:p>
          <a:p>
            <a:endParaRPr lang="en-GB" dirty="0"/>
          </a:p>
        </p:txBody>
      </p:sp>
    </p:spTree>
    <p:extLst>
      <p:ext uri="{BB962C8B-B14F-4D97-AF65-F5344CB8AC3E}">
        <p14:creationId xmlns:p14="http://schemas.microsoft.com/office/powerpoint/2010/main" val="873782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roots of racism in the playground</a:t>
            </a:r>
            <a:endParaRPr lang="en-GB" dirty="0"/>
          </a:p>
        </p:txBody>
      </p:sp>
      <p:sp>
        <p:nvSpPr>
          <p:cNvPr id="3" name="Content Placeholder 2"/>
          <p:cNvSpPr>
            <a:spLocks noGrp="1"/>
          </p:cNvSpPr>
          <p:nvPr>
            <p:ph idx="1"/>
          </p:nvPr>
        </p:nvSpPr>
        <p:spPr/>
        <p:txBody>
          <a:bodyPr/>
          <a:lstStyle/>
          <a:p>
            <a:r>
              <a:rPr lang="en-GB" dirty="0"/>
              <a:t>Many studies have identified awareness among even very young children of racial differences and therefore of different values placed upon different skin colour.</a:t>
            </a:r>
          </a:p>
          <a:p>
            <a:pPr>
              <a:buNone/>
            </a:pPr>
            <a:endParaRPr lang="en-GB" dirty="0"/>
          </a:p>
          <a:p>
            <a:r>
              <a:rPr lang="en-GB" dirty="0"/>
              <a:t>Dormant and not so dormant racist attitudes are widespread before children are 4 years old. Children reflect the attitudes and values of all around them, including racial attitudes and values. </a:t>
            </a:r>
          </a:p>
          <a:p>
            <a:pPr marL="0" indent="0">
              <a:buNone/>
            </a:pPr>
            <a:endParaRPr lang="en-GB" dirty="0"/>
          </a:p>
        </p:txBody>
      </p:sp>
    </p:spTree>
    <p:extLst>
      <p:ext uri="{BB962C8B-B14F-4D97-AF65-F5344CB8AC3E}">
        <p14:creationId xmlns:p14="http://schemas.microsoft.com/office/powerpoint/2010/main" val="14863050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Name calling </a:t>
            </a:r>
            <a:endParaRPr lang="en-GB" dirty="0"/>
          </a:p>
        </p:txBody>
      </p:sp>
      <p:sp>
        <p:nvSpPr>
          <p:cNvPr id="3" name="Content Placeholder 2"/>
          <p:cNvSpPr>
            <a:spLocks noGrp="1"/>
          </p:cNvSpPr>
          <p:nvPr>
            <p:ph idx="1"/>
          </p:nvPr>
        </p:nvSpPr>
        <p:spPr/>
        <p:txBody>
          <a:bodyPr/>
          <a:lstStyle/>
          <a:p>
            <a:r>
              <a:rPr lang="en-GB" dirty="0"/>
              <a:t>In addition, the incidence of racial name-calling is an increasingly common feature of the primary school environment, more damaging perhaps than physical acts.</a:t>
            </a:r>
          </a:p>
          <a:p>
            <a:pPr>
              <a:buNone/>
            </a:pPr>
            <a:endParaRPr lang="en-GB" dirty="0"/>
          </a:p>
          <a:p>
            <a:r>
              <a:rPr lang="en-GB" dirty="0"/>
              <a:t>It has been observed that racial abuse is reference not only to the child but also by extension to his/her family and even to the ethnic community as a whole.</a:t>
            </a:r>
          </a:p>
          <a:p>
            <a:pPr>
              <a:buNone/>
            </a:pPr>
            <a:endParaRPr lang="en-GB" dirty="0"/>
          </a:p>
          <a:p>
            <a:r>
              <a:rPr lang="en-GB" dirty="0"/>
              <a:t>Unless specific action is taken to ensure they learn positive attitudes, then they will learn negative attitudes.</a:t>
            </a:r>
          </a:p>
          <a:p>
            <a:pPr marL="0" indent="0">
              <a:buNone/>
            </a:pPr>
            <a:endParaRPr lang="en-GB" dirty="0"/>
          </a:p>
        </p:txBody>
      </p:sp>
    </p:spTree>
    <p:extLst>
      <p:ext uri="{BB962C8B-B14F-4D97-AF65-F5344CB8AC3E}">
        <p14:creationId xmlns:p14="http://schemas.microsoft.com/office/powerpoint/2010/main" val="18850809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Racism in Primary school </a:t>
            </a:r>
            <a:endParaRPr lang="en-GB" dirty="0"/>
          </a:p>
        </p:txBody>
      </p:sp>
      <p:sp>
        <p:nvSpPr>
          <p:cNvPr id="3" name="Content Placeholder 2"/>
          <p:cNvSpPr>
            <a:spLocks noGrp="1"/>
          </p:cNvSpPr>
          <p:nvPr>
            <p:ph idx="1"/>
          </p:nvPr>
        </p:nvSpPr>
        <p:spPr>
          <a:xfrm>
            <a:off x="677334" y="2160590"/>
            <a:ext cx="8596668" cy="3078676"/>
          </a:xfrm>
        </p:spPr>
        <p:txBody>
          <a:bodyPr>
            <a:normAutofit fontScale="25000" lnSpcReduction="20000"/>
          </a:bodyPr>
          <a:lstStyle/>
          <a:p>
            <a:r>
              <a:rPr lang="en-GB" sz="8000" dirty="0">
                <a:latin typeface="Arial" pitchFamily="34" charset="0"/>
                <a:cs typeface="Arial" pitchFamily="34" charset="0"/>
              </a:rPr>
              <a:t>88,000 'racist incidents' reported in schools, study finds.</a:t>
            </a:r>
          </a:p>
          <a:p>
            <a:pPr>
              <a:buNone/>
            </a:pPr>
            <a:r>
              <a:rPr lang="en-GB" sz="8000" dirty="0">
                <a:hlinkClick r:id="rId3"/>
              </a:rPr>
              <a:t> http://www.telegraph.co.uk/education/9286738/88000-racist-incidents-reported-in-schools-study-finds.html</a:t>
            </a:r>
            <a:endParaRPr lang="en-GB" sz="8000" dirty="0"/>
          </a:p>
          <a:p>
            <a:pPr>
              <a:lnSpc>
                <a:spcPct val="120000"/>
              </a:lnSpc>
            </a:pPr>
            <a:r>
              <a:rPr lang="en-GB" sz="8000" dirty="0">
                <a:latin typeface="Arial" pitchFamily="34" charset="0"/>
                <a:cs typeface="Arial" pitchFamily="34" charset="0"/>
              </a:rPr>
              <a:t>The ‘racist incidents’, which involve children as young as four, include name calling, bullying and physical abuse in primary and secondary schools. </a:t>
            </a:r>
          </a:p>
          <a:p>
            <a:pPr>
              <a:lnSpc>
                <a:spcPct val="120000"/>
              </a:lnSpc>
            </a:pPr>
            <a:r>
              <a:rPr lang="en-GB" sz="8000" dirty="0">
                <a:latin typeface="Arial" pitchFamily="34" charset="0"/>
                <a:cs typeface="Arial" pitchFamily="34" charset="0"/>
              </a:rPr>
              <a:t>4 year olds “unlikely to understand the meaning of   these words.” </a:t>
            </a:r>
            <a:endParaRPr lang="en-GB" sz="8000" dirty="0"/>
          </a:p>
          <a:p>
            <a:pPr>
              <a:lnSpc>
                <a:spcPct val="120000"/>
              </a:lnSpc>
            </a:pPr>
            <a:r>
              <a:rPr lang="en-GB" sz="8000" dirty="0">
                <a:latin typeface="Arial" pitchFamily="34" charset="0"/>
                <a:cs typeface="Arial" pitchFamily="34" charset="0"/>
              </a:rPr>
              <a:t>More than 20,000 under-11s were punished for racist and homophobic behaviour in schools in 2010, according to research. </a:t>
            </a:r>
          </a:p>
          <a:p>
            <a:r>
              <a:rPr lang="en-GB" sz="8000" dirty="0">
                <a:hlinkClick r:id="rId4"/>
              </a:rPr>
              <a:t>http://</a:t>
            </a:r>
            <a:r>
              <a:rPr lang="en-GB" sz="8000" dirty="0" smtClean="0">
                <a:hlinkClick r:id="rId4"/>
              </a:rPr>
              <a:t>www.telegraph.co.uk/education/educationnews/8760676/Children-as-young-as-four-reprimanded-for-racist-behaviour.html</a:t>
            </a:r>
            <a:endParaRPr lang="en-GB" sz="8000" dirty="0" smtClean="0"/>
          </a:p>
          <a:p>
            <a:pPr marL="0" indent="0">
              <a:buNone/>
            </a:pPr>
            <a:endParaRPr lang="en-GB" sz="8000" dirty="0"/>
          </a:p>
          <a:p>
            <a:r>
              <a:rPr lang="en-GB" sz="11200" dirty="0">
                <a:hlinkClick r:id="rId5"/>
              </a:rPr>
              <a:t>http://</a:t>
            </a:r>
            <a:r>
              <a:rPr lang="en-GB" sz="11200" dirty="0" smtClean="0">
                <a:hlinkClick r:id="rId5"/>
              </a:rPr>
              <a:t>www.bbc.co.uk/news/education-18155255</a:t>
            </a:r>
            <a:endParaRPr lang="en-GB" sz="11200" dirty="0" smtClean="0"/>
          </a:p>
          <a:p>
            <a:pPr marL="0" indent="0">
              <a:buNone/>
            </a:pPr>
            <a:endParaRPr lang="en-GB" sz="11200" dirty="0"/>
          </a:p>
        </p:txBody>
      </p:sp>
    </p:spTree>
    <p:extLst>
      <p:ext uri="{BB962C8B-B14F-4D97-AF65-F5344CB8AC3E}">
        <p14:creationId xmlns:p14="http://schemas.microsoft.com/office/powerpoint/2010/main" val="18031829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SCHOOLS MUST ENGAGE WITH RACIAL EQUALITY</a:t>
            </a:r>
            <a:endParaRPr lang="en-GB" dirty="0"/>
          </a:p>
        </p:txBody>
      </p:sp>
      <p:sp>
        <p:nvSpPr>
          <p:cNvPr id="3" name="Content Placeholder 2"/>
          <p:cNvSpPr>
            <a:spLocks noGrp="1"/>
          </p:cNvSpPr>
          <p:nvPr>
            <p:ph idx="1"/>
          </p:nvPr>
        </p:nvSpPr>
        <p:spPr/>
        <p:txBody>
          <a:bodyPr/>
          <a:lstStyle/>
          <a:p>
            <a:pPr marL="582930" indent="-514350">
              <a:lnSpc>
                <a:spcPct val="90000"/>
              </a:lnSpc>
              <a:buFont typeface="+mj-lt"/>
              <a:buAutoNum type="arabicPeriod"/>
            </a:pPr>
            <a:r>
              <a:rPr lang="en-GB" sz="2800" dirty="0"/>
              <a:t>legal requirement</a:t>
            </a:r>
          </a:p>
          <a:p>
            <a:pPr marL="582930" indent="-514350">
              <a:lnSpc>
                <a:spcPct val="90000"/>
              </a:lnSpc>
              <a:buFont typeface="+mj-lt"/>
              <a:buAutoNum type="arabicPeriod"/>
            </a:pPr>
            <a:r>
              <a:rPr lang="en-GB" sz="2800" dirty="0"/>
              <a:t>eliminate unlawful racial discrimination;</a:t>
            </a:r>
            <a:endParaRPr lang="en-US" sz="2800" dirty="0"/>
          </a:p>
          <a:p>
            <a:pPr marL="582930" indent="-514350">
              <a:lnSpc>
                <a:spcPct val="90000"/>
              </a:lnSpc>
              <a:buFont typeface="+mj-lt"/>
              <a:buAutoNum type="arabicPeriod"/>
            </a:pPr>
            <a:r>
              <a:rPr lang="en-GB" sz="2800" dirty="0"/>
              <a:t>promote equality of opportunity; </a:t>
            </a:r>
            <a:endParaRPr lang="en-US" sz="2800" dirty="0"/>
          </a:p>
          <a:p>
            <a:pPr marL="582930" indent="-514350">
              <a:lnSpc>
                <a:spcPct val="90000"/>
              </a:lnSpc>
              <a:buFont typeface="+mj-lt"/>
              <a:buAutoNum type="arabicPeriod"/>
            </a:pPr>
            <a:r>
              <a:rPr lang="en-GB" sz="2800" dirty="0"/>
              <a:t>promote good relations between peoples of different racial groups</a:t>
            </a:r>
          </a:p>
          <a:p>
            <a:pPr marL="582930" indent="-514350">
              <a:lnSpc>
                <a:spcPct val="90000"/>
              </a:lnSpc>
              <a:buFont typeface="+mj-lt"/>
              <a:buAutoNum type="arabicPeriod"/>
            </a:pPr>
            <a:r>
              <a:rPr lang="en-GB" sz="2800" dirty="0"/>
              <a:t>principled</a:t>
            </a:r>
          </a:p>
          <a:p>
            <a:pPr marL="582930" indent="-514350">
              <a:lnSpc>
                <a:spcPct val="90000"/>
              </a:lnSpc>
              <a:buFont typeface="+mj-lt"/>
              <a:buAutoNum type="arabicPeriod"/>
            </a:pPr>
            <a:r>
              <a:rPr lang="en-GB" sz="2800" dirty="0"/>
              <a:t>professional</a:t>
            </a:r>
            <a:endParaRPr lang="en-US" sz="2800" dirty="0"/>
          </a:p>
          <a:p>
            <a:pPr marL="0" indent="0">
              <a:buNone/>
            </a:pPr>
            <a:endParaRPr lang="en-GB" dirty="0"/>
          </a:p>
        </p:txBody>
      </p:sp>
    </p:spTree>
    <p:extLst>
      <p:ext uri="{BB962C8B-B14F-4D97-AF65-F5344CB8AC3E}">
        <p14:creationId xmlns:p14="http://schemas.microsoft.com/office/powerpoint/2010/main" val="3400081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Two different points of view</a:t>
            </a:r>
            <a:endParaRPr lang="en-GB" dirty="0"/>
          </a:p>
        </p:txBody>
      </p:sp>
      <p:sp>
        <p:nvSpPr>
          <p:cNvPr id="3" name="Content Placeholder 2"/>
          <p:cNvSpPr>
            <a:spLocks noGrp="1"/>
          </p:cNvSpPr>
          <p:nvPr>
            <p:ph idx="1"/>
          </p:nvPr>
        </p:nvSpPr>
        <p:spPr/>
        <p:txBody>
          <a:bodyPr/>
          <a:lstStyle/>
          <a:p>
            <a:pPr>
              <a:buNone/>
            </a:pPr>
            <a:r>
              <a:rPr lang="en-GB" b="1" dirty="0">
                <a:latin typeface="Arial" pitchFamily="34" charset="0"/>
                <a:cs typeface="Arial" pitchFamily="34" charset="0"/>
              </a:rPr>
              <a:t>Parent 1 in mono-cultural school (White):</a:t>
            </a:r>
          </a:p>
          <a:p>
            <a:pPr>
              <a:buNone/>
            </a:pPr>
            <a:endParaRPr lang="en-GB" b="1" dirty="0">
              <a:latin typeface="Arial" pitchFamily="34" charset="0"/>
              <a:cs typeface="Arial" pitchFamily="34" charset="0"/>
            </a:endParaRPr>
          </a:p>
          <a:p>
            <a:pPr>
              <a:buNone/>
            </a:pPr>
            <a:r>
              <a:rPr lang="en-GB" dirty="0"/>
              <a:t>	</a:t>
            </a:r>
            <a:r>
              <a:rPr lang="en-GB" dirty="0">
                <a:latin typeface="Arial" pitchFamily="34" charset="0"/>
                <a:cs typeface="Arial" pitchFamily="34" charset="0"/>
              </a:rPr>
              <a:t>‘Why are you teaching the majority about the minority?’</a:t>
            </a:r>
          </a:p>
          <a:p>
            <a:pPr>
              <a:buNone/>
            </a:pPr>
            <a:endParaRPr lang="en-GB" dirty="0"/>
          </a:p>
          <a:p>
            <a:pPr>
              <a:buNone/>
            </a:pPr>
            <a:r>
              <a:rPr lang="en-GB" b="1" dirty="0">
                <a:latin typeface="Arial" pitchFamily="34" charset="0"/>
                <a:cs typeface="Arial" pitchFamily="34" charset="0"/>
              </a:rPr>
              <a:t>Parent 2 in multi-cultural school (Black):</a:t>
            </a:r>
          </a:p>
          <a:p>
            <a:pPr>
              <a:buNone/>
            </a:pPr>
            <a:endParaRPr lang="en-GB" b="1" dirty="0">
              <a:latin typeface="Arial" pitchFamily="34" charset="0"/>
              <a:cs typeface="Arial" pitchFamily="34" charset="0"/>
            </a:endParaRPr>
          </a:p>
          <a:p>
            <a:pPr>
              <a:buNone/>
            </a:pPr>
            <a:r>
              <a:rPr lang="en-GB" dirty="0"/>
              <a:t>	</a:t>
            </a:r>
            <a:r>
              <a:rPr lang="en-GB" dirty="0">
                <a:latin typeface="Arial" pitchFamily="34" charset="0"/>
                <a:cs typeface="Arial" pitchFamily="34" charset="0"/>
              </a:rPr>
              <a:t>‘I am so sickened by the amount of effort our children have to make to fight racism...how dare staff leave children as young as 4 to cope with racism alone? Why is their training so inadequate that they fail to realise the seriousness of the situation and don’t have a clue as how to deal with it?’</a:t>
            </a:r>
          </a:p>
          <a:p>
            <a:endParaRPr lang="en-GB" dirty="0"/>
          </a:p>
        </p:txBody>
      </p:sp>
    </p:spTree>
    <p:extLst>
      <p:ext uri="{BB962C8B-B14F-4D97-AF65-F5344CB8AC3E}">
        <p14:creationId xmlns:p14="http://schemas.microsoft.com/office/powerpoint/2010/main" val="3839742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Things teachers say </a:t>
            </a:r>
            <a:endParaRPr lang="en-GB" dirty="0"/>
          </a:p>
        </p:txBody>
      </p:sp>
      <p:sp>
        <p:nvSpPr>
          <p:cNvPr id="3" name="Content Placeholder 2"/>
          <p:cNvSpPr>
            <a:spLocks noGrp="1"/>
          </p:cNvSpPr>
          <p:nvPr>
            <p:ph idx="1"/>
          </p:nvPr>
        </p:nvSpPr>
        <p:spPr/>
        <p:txBody>
          <a:bodyPr>
            <a:normAutofit/>
          </a:bodyPr>
          <a:lstStyle/>
          <a:p>
            <a:r>
              <a:rPr lang="en-GB" sz="3200" dirty="0"/>
              <a:t>I don’t notice their colour.</a:t>
            </a:r>
          </a:p>
          <a:p>
            <a:r>
              <a:rPr lang="en-GB" sz="3200" dirty="0"/>
              <a:t>I treat them all the same.</a:t>
            </a:r>
          </a:p>
          <a:p>
            <a:r>
              <a:rPr lang="en-GB" sz="3200" dirty="0"/>
              <a:t>What do you think</a:t>
            </a:r>
            <a:r>
              <a:rPr lang="en-GB" sz="3200" dirty="0" smtClean="0"/>
              <a:t>?</a:t>
            </a:r>
            <a:endParaRPr lang="en-GB" sz="3200" dirty="0"/>
          </a:p>
        </p:txBody>
      </p:sp>
      <p:pic>
        <p:nvPicPr>
          <p:cNvPr id="4" name="Picture 3" descr="cardiff schools 3"/>
          <p:cNvPicPr>
            <a:picLocks noChangeAspect="1" noChangeArrowheads="1"/>
          </p:cNvPicPr>
          <p:nvPr/>
        </p:nvPicPr>
        <p:blipFill>
          <a:blip r:embed="rId3" cstate="print"/>
          <a:srcRect/>
          <a:stretch>
            <a:fillRect/>
          </a:stretch>
        </p:blipFill>
        <p:spPr bwMode="auto">
          <a:xfrm>
            <a:off x="6584714" y="3256113"/>
            <a:ext cx="2449513" cy="3097213"/>
          </a:xfrm>
          <a:prstGeom prst="rect">
            <a:avLst/>
          </a:prstGeom>
          <a:noFill/>
          <a:ln w="9525">
            <a:noFill/>
            <a:miter lim="800000"/>
            <a:headEnd/>
            <a:tailEnd/>
          </a:ln>
        </p:spPr>
      </p:pic>
    </p:spTree>
    <p:extLst>
      <p:ext uri="{BB962C8B-B14F-4D97-AF65-F5344CB8AC3E}">
        <p14:creationId xmlns:p14="http://schemas.microsoft.com/office/powerpoint/2010/main" val="12823487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Colour blindness</a:t>
            </a:r>
            <a:endParaRPr lang="en-GB" dirty="0"/>
          </a:p>
        </p:txBody>
      </p:sp>
      <p:sp>
        <p:nvSpPr>
          <p:cNvPr id="3" name="Content Placeholder 2"/>
          <p:cNvSpPr>
            <a:spLocks noGrp="1"/>
          </p:cNvSpPr>
          <p:nvPr>
            <p:ph idx="1"/>
          </p:nvPr>
        </p:nvSpPr>
        <p:spPr/>
        <p:txBody>
          <a:bodyPr/>
          <a:lstStyle/>
          <a:p>
            <a:r>
              <a:rPr lang="en-GB" dirty="0">
                <a:latin typeface="Arial" pitchFamily="34" charset="0"/>
                <a:cs typeface="Arial" pitchFamily="34" charset="0"/>
              </a:rPr>
              <a:t>Teachers sometimes unaware – ‘no problem here’ mentality.</a:t>
            </a:r>
          </a:p>
          <a:p>
            <a:endParaRPr lang="en-GB" dirty="0">
              <a:latin typeface="Arial" pitchFamily="34" charset="0"/>
              <a:cs typeface="Arial" pitchFamily="34" charset="0"/>
            </a:endParaRPr>
          </a:p>
          <a:p>
            <a:r>
              <a:rPr lang="en-GB" dirty="0">
                <a:latin typeface="Arial" pitchFamily="34" charset="0"/>
                <a:cs typeface="Arial" pitchFamily="34" charset="0"/>
              </a:rPr>
              <a:t>Children as young as 3 found to be aware of implicit racial hierarchies where unequal representation of white and black role models exist. </a:t>
            </a:r>
          </a:p>
          <a:p>
            <a:pPr>
              <a:buNone/>
            </a:pPr>
            <a:endParaRPr lang="en-GB" dirty="0">
              <a:latin typeface="Arial" pitchFamily="34" charset="0"/>
              <a:cs typeface="Arial" pitchFamily="34" charset="0"/>
            </a:endParaRPr>
          </a:p>
          <a:p>
            <a:r>
              <a:rPr lang="en-GB" dirty="0">
                <a:latin typeface="Arial" pitchFamily="34" charset="0"/>
                <a:cs typeface="Arial" pitchFamily="34" charset="0"/>
              </a:rPr>
              <a:t>When equality ignores relevant difference and insists on uniformity of treatment, it leads to injustice and </a:t>
            </a:r>
            <a:r>
              <a:rPr lang="en-GB" dirty="0" smtClean="0">
                <a:latin typeface="Arial" pitchFamily="34" charset="0"/>
                <a:cs typeface="Arial" pitchFamily="34" charset="0"/>
              </a:rPr>
              <a:t>inequality</a:t>
            </a:r>
          </a:p>
          <a:p>
            <a:endParaRPr lang="en-GB" dirty="0">
              <a:latin typeface="Arial" pitchFamily="34" charset="0"/>
              <a:cs typeface="Arial" pitchFamily="34" charset="0"/>
            </a:endParaRPr>
          </a:p>
          <a:p>
            <a:r>
              <a:rPr lang="en-GB" dirty="0">
                <a:latin typeface="Arial" pitchFamily="34" charset="0"/>
                <a:cs typeface="Arial" pitchFamily="34" charset="0"/>
              </a:rPr>
              <a:t>Teaching about cultural diversity is not enough – we also have to recognise that prejudice and racism are part of our national life and learn how to challenge such incidents. </a:t>
            </a:r>
            <a:endParaRPr lang="en-US" dirty="0">
              <a:latin typeface="Arial" pitchFamily="34" charset="0"/>
              <a:cs typeface="Arial" pitchFamily="34" charset="0"/>
            </a:endParaRPr>
          </a:p>
          <a:p>
            <a:pPr marL="0" indent="0">
              <a:buNone/>
            </a:pPr>
            <a:endParaRPr lang="en-GB" dirty="0">
              <a:latin typeface="Arial" pitchFamily="34" charset="0"/>
              <a:cs typeface="Arial" pitchFamily="34" charset="0"/>
            </a:endParaRPr>
          </a:p>
          <a:p>
            <a:endParaRPr lang="en-GB" dirty="0"/>
          </a:p>
        </p:txBody>
      </p:sp>
    </p:spTree>
    <p:extLst>
      <p:ext uri="{BB962C8B-B14F-4D97-AF65-F5344CB8AC3E}">
        <p14:creationId xmlns:p14="http://schemas.microsoft.com/office/powerpoint/2010/main" val="3658746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Tokenism </a:t>
            </a:r>
            <a:endParaRPr lang="en-GB" dirty="0"/>
          </a:p>
        </p:txBody>
      </p:sp>
      <p:sp>
        <p:nvSpPr>
          <p:cNvPr id="3" name="Content Placeholder 2"/>
          <p:cNvSpPr>
            <a:spLocks noGrp="1"/>
          </p:cNvSpPr>
          <p:nvPr>
            <p:ph idx="1"/>
          </p:nvPr>
        </p:nvSpPr>
        <p:spPr/>
        <p:txBody>
          <a:bodyPr/>
          <a:lstStyle/>
          <a:p>
            <a:r>
              <a:rPr lang="en-GB" dirty="0">
                <a:latin typeface="Arial" pitchFamily="34" charset="0"/>
                <a:cs typeface="Arial" pitchFamily="34" charset="0"/>
              </a:rPr>
              <a:t>Multi-culturalism can all too often be a tokenistic address to racial inequalities and fail to tackle complex and sensitive issues of racism.</a:t>
            </a:r>
          </a:p>
          <a:p>
            <a:pPr>
              <a:buNone/>
            </a:pPr>
            <a:endParaRPr lang="en-GB" dirty="0">
              <a:latin typeface="Arial" pitchFamily="34" charset="0"/>
              <a:cs typeface="Arial" pitchFamily="34" charset="0"/>
            </a:endParaRPr>
          </a:p>
          <a:p>
            <a:r>
              <a:rPr lang="en-GB" dirty="0">
                <a:latin typeface="Arial" pitchFamily="34" charset="0"/>
                <a:cs typeface="Arial" pitchFamily="34" charset="0"/>
              </a:rPr>
              <a:t>Increases children’s knowledge about different lifestyles and cultures but will not challenge or change negative attitudes between people from different cultures, especially.</a:t>
            </a:r>
          </a:p>
          <a:p>
            <a:endParaRPr lang="en-GB" dirty="0"/>
          </a:p>
        </p:txBody>
      </p:sp>
    </p:spTree>
    <p:extLst>
      <p:ext uri="{BB962C8B-B14F-4D97-AF65-F5344CB8AC3E}">
        <p14:creationId xmlns:p14="http://schemas.microsoft.com/office/powerpoint/2010/main" val="8669846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Anti Racist or Anti bias</a:t>
            </a:r>
            <a:endParaRPr lang="en-GB" dirty="0"/>
          </a:p>
        </p:txBody>
      </p:sp>
      <p:sp>
        <p:nvSpPr>
          <p:cNvPr id="3" name="Content Placeholder 2"/>
          <p:cNvSpPr>
            <a:spLocks noGrp="1"/>
          </p:cNvSpPr>
          <p:nvPr>
            <p:ph idx="1"/>
          </p:nvPr>
        </p:nvSpPr>
        <p:spPr/>
        <p:txBody>
          <a:bodyPr/>
          <a:lstStyle/>
          <a:p>
            <a:r>
              <a:rPr lang="en-GB" dirty="0"/>
              <a:t>About educating children holistically. </a:t>
            </a:r>
          </a:p>
          <a:p>
            <a:r>
              <a:rPr lang="en-GB" dirty="0"/>
              <a:t>Anti-bias education challenges discrimination.</a:t>
            </a:r>
          </a:p>
          <a:p>
            <a:r>
              <a:rPr lang="en-GB" dirty="0"/>
              <a:t>Racist attitudes need to be ‘unlearnt’.</a:t>
            </a:r>
          </a:p>
          <a:p>
            <a:r>
              <a:rPr lang="en-GB" dirty="0"/>
              <a:t>Foundational principle: by enabling children to confront racist assumptions and view differences between themselves and others positively, then inequality minimised. (QCA, 2003)</a:t>
            </a:r>
          </a:p>
          <a:p>
            <a:r>
              <a:rPr lang="en-GB" dirty="0"/>
              <a:t>Ultimate goal: such education will diminish individual and institutionalised racism.</a:t>
            </a:r>
          </a:p>
          <a:p>
            <a:r>
              <a:rPr lang="en-GB" dirty="0"/>
              <a:t>Opponents of anti-racist education.</a:t>
            </a:r>
          </a:p>
          <a:p>
            <a:endParaRPr lang="en-GB" dirty="0"/>
          </a:p>
        </p:txBody>
      </p:sp>
    </p:spTree>
    <p:extLst>
      <p:ext uri="{BB962C8B-B14F-4D97-AF65-F5344CB8AC3E}">
        <p14:creationId xmlns:p14="http://schemas.microsoft.com/office/powerpoint/2010/main" val="6076432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Clark doll experiment</a:t>
            </a:r>
            <a:endParaRPr lang="en-GB" dirty="0"/>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www.youtube.com/watch?v=UOVwrcTzRBs</a:t>
            </a:r>
            <a:endParaRPr lang="en-GB" dirty="0" smtClean="0"/>
          </a:p>
          <a:p>
            <a:r>
              <a:rPr lang="en-GB" dirty="0"/>
              <a:t>The study focused on stereotypes and children's self-perception in relation to their race. </a:t>
            </a:r>
            <a:endParaRPr lang="en-GB" dirty="0" smtClean="0"/>
          </a:p>
          <a:p>
            <a:endParaRPr lang="en-GB" dirty="0"/>
          </a:p>
          <a:p>
            <a:r>
              <a:rPr lang="en-GB" dirty="0" smtClean="0"/>
              <a:t>The </a:t>
            </a:r>
            <a:r>
              <a:rPr lang="en-GB" dirty="0"/>
              <a:t>results of Clark's study were used to prove that school segregation was distorting the minds of young black kids, causing them to internalize stereotypes and racism, to the point of making them hate themselves</a:t>
            </a:r>
            <a:r>
              <a:rPr lang="en-GB" dirty="0" smtClean="0"/>
              <a:t>.</a:t>
            </a:r>
          </a:p>
          <a:p>
            <a:endParaRPr lang="en-GB" dirty="0"/>
          </a:p>
          <a:p>
            <a:r>
              <a:rPr lang="en-GB" dirty="0" smtClean="0"/>
              <a:t>Relevant today?</a:t>
            </a:r>
            <a:endParaRPr lang="en-GB" dirty="0"/>
          </a:p>
        </p:txBody>
      </p:sp>
    </p:spTree>
    <p:extLst>
      <p:ext uri="{BB962C8B-B14F-4D97-AF65-F5344CB8AC3E}">
        <p14:creationId xmlns:p14="http://schemas.microsoft.com/office/powerpoint/2010/main" val="4960168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Children’s perceptions on race</a:t>
            </a:r>
            <a:endParaRPr lang="en-GB" dirty="0"/>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www.youtube.com/watch?v=GPVNJgfDwpw</a:t>
            </a:r>
            <a:endParaRPr lang="en-GB" dirty="0" smtClean="0"/>
          </a:p>
          <a:p>
            <a:endParaRPr lang="en-GB" dirty="0"/>
          </a:p>
          <a:p>
            <a:r>
              <a:rPr lang="en-GB" dirty="0" smtClean="0"/>
              <a:t>What are the factors that influence perceptions?</a:t>
            </a:r>
          </a:p>
          <a:p>
            <a:endParaRPr lang="en-GB" dirty="0"/>
          </a:p>
          <a:p>
            <a:r>
              <a:rPr lang="en-GB" dirty="0" smtClean="0"/>
              <a:t>What could we do as educators to change perceptions?</a:t>
            </a:r>
            <a:endParaRPr lang="en-GB" dirty="0"/>
          </a:p>
        </p:txBody>
      </p:sp>
    </p:spTree>
    <p:extLst>
      <p:ext uri="{BB962C8B-B14F-4D97-AF65-F5344CB8AC3E}">
        <p14:creationId xmlns:p14="http://schemas.microsoft.com/office/powerpoint/2010/main" val="31519387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Case study 1: a Valley school</a:t>
            </a:r>
            <a:endParaRPr lang="en-GB" dirty="0"/>
          </a:p>
        </p:txBody>
      </p:sp>
      <p:sp>
        <p:nvSpPr>
          <p:cNvPr id="3" name="Content Placeholder 2"/>
          <p:cNvSpPr>
            <a:spLocks noGrp="1"/>
          </p:cNvSpPr>
          <p:nvPr>
            <p:ph idx="1"/>
          </p:nvPr>
        </p:nvSpPr>
        <p:spPr/>
        <p:txBody>
          <a:bodyPr/>
          <a:lstStyle/>
          <a:p>
            <a:r>
              <a:rPr lang="en-GB" dirty="0" smtClean="0">
                <a:latin typeface="Arial" pitchFamily="34" charset="0"/>
                <a:cs typeface="Arial" pitchFamily="34" charset="0"/>
              </a:rPr>
              <a:t>Teacher </a:t>
            </a:r>
            <a:r>
              <a:rPr lang="en-GB" dirty="0">
                <a:latin typeface="Arial" pitchFamily="34" charset="0"/>
                <a:cs typeface="Arial" pitchFamily="34" charset="0"/>
              </a:rPr>
              <a:t>was doing small-scale research with her reception class.</a:t>
            </a:r>
          </a:p>
          <a:p>
            <a:r>
              <a:rPr lang="en-GB" dirty="0">
                <a:latin typeface="Arial" pitchFamily="34" charset="0"/>
                <a:cs typeface="Arial" pitchFamily="34" charset="0"/>
              </a:rPr>
              <a:t>Children had tough backgrounds.</a:t>
            </a:r>
          </a:p>
          <a:p>
            <a:r>
              <a:rPr lang="en-GB" dirty="0">
                <a:latin typeface="Arial" pitchFamily="34" charset="0"/>
                <a:cs typeface="Arial" pitchFamily="34" charset="0"/>
              </a:rPr>
              <a:t>Unemployment the norm on the estate where they lived.</a:t>
            </a:r>
          </a:p>
          <a:p>
            <a:r>
              <a:rPr lang="en-GB" dirty="0">
                <a:latin typeface="Arial" pitchFamily="34" charset="0"/>
                <a:cs typeface="Arial" pitchFamily="34" charset="0"/>
              </a:rPr>
              <a:t>Reception class – group of boys.</a:t>
            </a:r>
          </a:p>
          <a:p>
            <a:r>
              <a:rPr lang="en-GB" dirty="0">
                <a:latin typeface="Arial" pitchFamily="34" charset="0"/>
                <a:cs typeface="Arial" pitchFamily="34" charset="0"/>
              </a:rPr>
              <a:t>Story about a 5 </a:t>
            </a:r>
            <a:r>
              <a:rPr lang="en-GB" dirty="0" err="1">
                <a:latin typeface="Arial" pitchFamily="34" charset="0"/>
                <a:cs typeface="Arial" pitchFamily="34" charset="0"/>
              </a:rPr>
              <a:t>yr</a:t>
            </a:r>
            <a:r>
              <a:rPr lang="en-GB" dirty="0">
                <a:latin typeface="Arial" pitchFamily="34" charset="0"/>
                <a:cs typeface="Arial" pitchFamily="34" charset="0"/>
              </a:rPr>
              <a:t> old girl going to party. </a:t>
            </a:r>
          </a:p>
          <a:p>
            <a:endParaRPr lang="en-GB" dirty="0"/>
          </a:p>
        </p:txBody>
      </p:sp>
    </p:spTree>
    <p:extLst>
      <p:ext uri="{BB962C8B-B14F-4D97-AF65-F5344CB8AC3E}">
        <p14:creationId xmlns:p14="http://schemas.microsoft.com/office/powerpoint/2010/main" val="34392037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Teacher narrative</a:t>
            </a:r>
            <a:endParaRPr lang="en-GB" dirty="0"/>
          </a:p>
        </p:txBody>
      </p:sp>
      <p:sp>
        <p:nvSpPr>
          <p:cNvPr id="3" name="Content Placeholder 2"/>
          <p:cNvSpPr>
            <a:spLocks noGrp="1"/>
          </p:cNvSpPr>
          <p:nvPr>
            <p:ph idx="1"/>
          </p:nvPr>
        </p:nvSpPr>
        <p:spPr/>
        <p:txBody>
          <a:bodyPr/>
          <a:lstStyle/>
          <a:p>
            <a:r>
              <a:rPr lang="en-GB" dirty="0"/>
              <a:t>She was very excited.  </a:t>
            </a:r>
          </a:p>
          <a:p>
            <a:r>
              <a:rPr lang="en-GB" dirty="0"/>
              <a:t>She wore her best dress and was looking forward to it so much. </a:t>
            </a:r>
          </a:p>
          <a:p>
            <a:r>
              <a:rPr lang="en-GB" dirty="0"/>
              <a:t>Got there, dress made fun of. </a:t>
            </a:r>
          </a:p>
          <a:p>
            <a:r>
              <a:rPr lang="en-GB" dirty="0"/>
              <a:t>She was crying. Children outraged at her treatment. </a:t>
            </a:r>
          </a:p>
          <a:p>
            <a:r>
              <a:rPr lang="en-US" dirty="0"/>
              <a:t>They focus on how unfair what has happened to her is. </a:t>
            </a:r>
            <a:r>
              <a:rPr lang="en-GB" dirty="0"/>
              <a:t>Then shows this picture.</a:t>
            </a:r>
          </a:p>
          <a:p>
            <a:pPr marL="0" indent="0">
              <a:buNone/>
            </a:pPr>
            <a:endParaRPr lang="en-GB" dirty="0"/>
          </a:p>
        </p:txBody>
      </p:sp>
    </p:spTree>
    <p:extLst>
      <p:ext uri="{BB962C8B-B14F-4D97-AF65-F5344CB8AC3E}">
        <p14:creationId xmlns:p14="http://schemas.microsoft.com/office/powerpoint/2010/main" val="38032855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ndian girl"/>
          <p:cNvPicPr>
            <a:picLocks noChangeAspect="1" noChangeArrowheads="1"/>
          </p:cNvPicPr>
          <p:nvPr/>
        </p:nvPicPr>
        <p:blipFill>
          <a:blip r:embed="rId3" cstate="print"/>
          <a:srcRect/>
          <a:stretch>
            <a:fillRect/>
          </a:stretch>
        </p:blipFill>
        <p:spPr bwMode="auto">
          <a:xfrm>
            <a:off x="0" y="0"/>
            <a:ext cx="12192000" cy="6858000"/>
          </a:xfrm>
          <a:prstGeom prst="rect">
            <a:avLst/>
          </a:prstGeom>
          <a:noFill/>
          <a:ln w="9525">
            <a:noFill/>
            <a:miter lim="800000"/>
            <a:headEnd/>
            <a:tailEnd/>
          </a:ln>
        </p:spPr>
      </p:pic>
    </p:spTree>
    <p:extLst>
      <p:ext uri="{BB962C8B-B14F-4D97-AF65-F5344CB8AC3E}">
        <p14:creationId xmlns:p14="http://schemas.microsoft.com/office/powerpoint/2010/main" val="25493551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Mood change</a:t>
            </a:r>
            <a:endParaRPr lang="en-GB" dirty="0"/>
          </a:p>
        </p:txBody>
      </p:sp>
      <p:sp>
        <p:nvSpPr>
          <p:cNvPr id="3" name="Content Placeholder 2"/>
          <p:cNvSpPr>
            <a:spLocks noGrp="1"/>
          </p:cNvSpPr>
          <p:nvPr>
            <p:ph idx="1"/>
          </p:nvPr>
        </p:nvSpPr>
        <p:spPr/>
        <p:txBody>
          <a:bodyPr/>
          <a:lstStyle/>
          <a:p>
            <a:r>
              <a:rPr lang="en-GB" dirty="0"/>
              <a:t>When the children see this picture, their response changes. </a:t>
            </a:r>
          </a:p>
          <a:p>
            <a:endParaRPr lang="en-GB" dirty="0"/>
          </a:p>
          <a:p>
            <a:r>
              <a:rPr lang="en-GB" dirty="0"/>
              <a:t>Before they have seen the picture they focus on how unfair what has happened to her is. </a:t>
            </a:r>
          </a:p>
          <a:p>
            <a:endParaRPr lang="en-GB" dirty="0"/>
          </a:p>
          <a:p>
            <a:r>
              <a:rPr lang="en-GB" dirty="0"/>
              <a:t>Once seen picture, less </a:t>
            </a:r>
            <a:r>
              <a:rPr lang="en-GB" dirty="0" smtClean="0"/>
              <a:t>sympathetic: Child starts by saying people would be nasty to her and eventually goes onto say people would call her ‘mud’ and push her .</a:t>
            </a:r>
            <a:endParaRPr lang="en-GB" dirty="0"/>
          </a:p>
          <a:p>
            <a:pPr marL="0" indent="0">
              <a:buNone/>
            </a:pPr>
            <a:endParaRPr lang="en-GB" dirty="0"/>
          </a:p>
        </p:txBody>
      </p:sp>
    </p:spTree>
    <p:extLst>
      <p:ext uri="{BB962C8B-B14F-4D97-AF65-F5344CB8AC3E}">
        <p14:creationId xmlns:p14="http://schemas.microsoft.com/office/powerpoint/2010/main" val="5164532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Prejudice and racism </a:t>
            </a:r>
            <a:endParaRPr lang="en-GB" dirty="0"/>
          </a:p>
        </p:txBody>
      </p:sp>
      <p:sp>
        <p:nvSpPr>
          <p:cNvPr id="3" name="Content Placeholder 2"/>
          <p:cNvSpPr>
            <a:spLocks noGrp="1"/>
          </p:cNvSpPr>
          <p:nvPr>
            <p:ph idx="1"/>
          </p:nvPr>
        </p:nvSpPr>
        <p:spPr/>
        <p:txBody>
          <a:bodyPr/>
          <a:lstStyle/>
          <a:p>
            <a:r>
              <a:rPr lang="en-US" dirty="0"/>
              <a:t>I always feel uncomfortable when I go into the Valleys because people always look at me like I’m an alien, and like they have never seen a black person.</a:t>
            </a:r>
          </a:p>
          <a:p>
            <a:pPr marL="0" indent="0">
              <a:buNone/>
            </a:pPr>
            <a:endParaRPr lang="en-GB" dirty="0"/>
          </a:p>
        </p:txBody>
      </p:sp>
      <p:pic>
        <p:nvPicPr>
          <p:cNvPr id="4" name="Picture 3" descr="black boy 6"/>
          <p:cNvPicPr>
            <a:picLocks noGrp="1" noChangeAspect="1" noChangeArrowheads="1"/>
          </p:cNvPicPr>
          <p:nvPr/>
        </p:nvPicPr>
        <p:blipFill>
          <a:blip r:embed="rId3" cstate="print"/>
          <a:srcRect/>
          <a:stretch>
            <a:fillRect/>
          </a:stretch>
        </p:blipFill>
        <p:spPr>
          <a:xfrm>
            <a:off x="2697927" y="2866766"/>
            <a:ext cx="4555482" cy="3677103"/>
          </a:xfrm>
          <a:prstGeom prst="rect">
            <a:avLst/>
          </a:prstGeom>
          <a:noFill/>
        </p:spPr>
      </p:pic>
    </p:spTree>
    <p:extLst>
      <p:ext uri="{BB962C8B-B14F-4D97-AF65-F5344CB8AC3E}">
        <p14:creationId xmlns:p14="http://schemas.microsoft.com/office/powerpoint/2010/main" val="23376276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Isolated occurrences? </a:t>
            </a:r>
            <a:endParaRPr lang="en-GB" dirty="0"/>
          </a:p>
        </p:txBody>
      </p:sp>
      <p:sp>
        <p:nvSpPr>
          <p:cNvPr id="3" name="Content Placeholder 2"/>
          <p:cNvSpPr>
            <a:spLocks noGrp="1"/>
          </p:cNvSpPr>
          <p:nvPr>
            <p:ph idx="1"/>
          </p:nvPr>
        </p:nvSpPr>
        <p:spPr/>
        <p:txBody>
          <a:bodyPr/>
          <a:lstStyle/>
          <a:p>
            <a:r>
              <a:rPr lang="en-GB" i="1" dirty="0"/>
              <a:t>“I got bullied there, radically.  So I attempted to commit suicide two or three times, I can’t remember.”</a:t>
            </a:r>
          </a:p>
          <a:p>
            <a:pPr>
              <a:buNone/>
            </a:pPr>
            <a:endParaRPr lang="en-GB" i="1" dirty="0"/>
          </a:p>
          <a:p>
            <a:pPr>
              <a:buNone/>
            </a:pPr>
            <a:r>
              <a:rPr lang="en-GB" i="1" dirty="0"/>
              <a:t>	</a:t>
            </a:r>
            <a:r>
              <a:rPr lang="en-GB" i="1" dirty="0" err="1"/>
              <a:t>Scourfield</a:t>
            </a:r>
            <a:r>
              <a:rPr lang="en-GB" i="1" dirty="0"/>
              <a:t> et al (2002) </a:t>
            </a:r>
            <a:r>
              <a:rPr lang="en-GB" dirty="0"/>
              <a:t> Research on the experiences of ethnic minority children living in the South Wales Valleys.</a:t>
            </a:r>
          </a:p>
          <a:p>
            <a:pPr>
              <a:buNone/>
            </a:pPr>
            <a:endParaRPr lang="en-GB" dirty="0"/>
          </a:p>
          <a:p>
            <a:r>
              <a:rPr lang="en-GB" dirty="0"/>
              <a:t>Let’s look at some more examples.</a:t>
            </a:r>
            <a:endParaRPr lang="en-US" dirty="0"/>
          </a:p>
          <a:p>
            <a:pPr marL="0" indent="0">
              <a:buNone/>
            </a:pPr>
            <a:endParaRPr lang="en-GB" dirty="0"/>
          </a:p>
        </p:txBody>
      </p:sp>
    </p:spTree>
    <p:extLst>
      <p:ext uri="{BB962C8B-B14F-4D97-AF65-F5344CB8AC3E}">
        <p14:creationId xmlns:p14="http://schemas.microsoft.com/office/powerpoint/2010/main" val="10698253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Name calling</a:t>
            </a:r>
            <a:endParaRPr lang="en-GB" dirty="0"/>
          </a:p>
        </p:txBody>
      </p:sp>
      <p:sp>
        <p:nvSpPr>
          <p:cNvPr id="3" name="Content Placeholder 2"/>
          <p:cNvSpPr>
            <a:spLocks noGrp="1"/>
          </p:cNvSpPr>
          <p:nvPr>
            <p:ph idx="1"/>
          </p:nvPr>
        </p:nvSpPr>
        <p:spPr/>
        <p:txBody>
          <a:bodyPr/>
          <a:lstStyle/>
          <a:p>
            <a:r>
              <a:rPr lang="en-US" dirty="0"/>
              <a:t>I don’t care if I get called ‘Paki  </a:t>
            </a:r>
            <a:r>
              <a:rPr lang="en-US" dirty="0" err="1"/>
              <a:t>swot</a:t>
            </a:r>
            <a:r>
              <a:rPr lang="en-US" dirty="0"/>
              <a:t>’.  That’s just ignorant.  I do get sad in my heart, but I’d never show it.  I’d never tell my Dad because he’d tell me not to be silly, and to close my ears and to concentrate on what teachers says.</a:t>
            </a:r>
          </a:p>
          <a:p>
            <a:pPr>
              <a:buNone/>
            </a:pPr>
            <a:endParaRPr lang="en-US" dirty="0"/>
          </a:p>
          <a:p>
            <a:r>
              <a:rPr lang="en-US" dirty="0"/>
              <a:t>Sometimes the children (other pupils) are rude. They call me names like ‘Paki’ and ‘Blackie’.</a:t>
            </a:r>
          </a:p>
          <a:p>
            <a:r>
              <a:rPr lang="en-US" dirty="0"/>
              <a:t>Children in the primary schools report numerous incidents:</a:t>
            </a:r>
          </a:p>
          <a:p>
            <a:r>
              <a:rPr lang="en-US" dirty="0"/>
              <a:t>Children and teenagers ‘swear at us’ and ‘throw stones and eggs at the house’.  </a:t>
            </a:r>
          </a:p>
        </p:txBody>
      </p:sp>
    </p:spTree>
    <p:extLst>
      <p:ext uri="{BB962C8B-B14F-4D97-AF65-F5344CB8AC3E}">
        <p14:creationId xmlns:p14="http://schemas.microsoft.com/office/powerpoint/2010/main" val="40306744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2: a Swansea School </a:t>
            </a:r>
            <a:endParaRPr lang="en-GB" dirty="0"/>
          </a:p>
        </p:txBody>
      </p:sp>
      <p:sp>
        <p:nvSpPr>
          <p:cNvPr id="3" name="Content Placeholder 2"/>
          <p:cNvSpPr>
            <a:spLocks noGrp="1"/>
          </p:cNvSpPr>
          <p:nvPr>
            <p:ph idx="1"/>
          </p:nvPr>
        </p:nvSpPr>
        <p:spPr/>
        <p:txBody>
          <a:bodyPr>
            <a:normAutofit lnSpcReduction="10000"/>
          </a:bodyPr>
          <a:lstStyle/>
          <a:p>
            <a:r>
              <a:rPr lang="en-GB" dirty="0"/>
              <a:t>Also in a challenging area. Children almost all from poorer socio-economic backgrounds with high numbers of FSM</a:t>
            </a:r>
            <a:r>
              <a:rPr lang="en-GB" dirty="0" smtClean="0"/>
              <a:t>.</a:t>
            </a:r>
          </a:p>
          <a:p>
            <a:pPr marL="0" indent="0">
              <a:buNone/>
            </a:pPr>
            <a:endParaRPr lang="en-GB" dirty="0"/>
          </a:p>
          <a:p>
            <a:r>
              <a:rPr lang="en-GB" dirty="0"/>
              <a:t>Research in reception and </a:t>
            </a:r>
            <a:r>
              <a:rPr lang="en-GB" dirty="0">
                <a:latin typeface="Arial" pitchFamily="34" charset="0"/>
                <a:cs typeface="Arial" pitchFamily="34" charset="0"/>
              </a:rPr>
              <a:t>Y1</a:t>
            </a:r>
            <a:r>
              <a:rPr lang="en-GB" dirty="0" smtClean="0">
                <a:latin typeface="Arial" pitchFamily="34" charset="0"/>
                <a:cs typeface="Arial" pitchFamily="34" charset="0"/>
              </a:rPr>
              <a:t>.</a:t>
            </a:r>
          </a:p>
          <a:p>
            <a:pPr marL="0" indent="0">
              <a:buNone/>
            </a:pPr>
            <a:endParaRPr lang="en-GB" dirty="0">
              <a:latin typeface="Arial" pitchFamily="34" charset="0"/>
              <a:cs typeface="Arial" pitchFamily="34" charset="0"/>
            </a:endParaRPr>
          </a:p>
          <a:p>
            <a:r>
              <a:rPr lang="en-GB" dirty="0"/>
              <a:t>Each child interviewed separately and shown pictures of children from a ‘class’ which is very multi-ethnic</a:t>
            </a:r>
            <a:r>
              <a:rPr lang="en-GB" dirty="0" smtClean="0"/>
              <a:t>.</a:t>
            </a:r>
          </a:p>
          <a:p>
            <a:pPr marL="0" indent="0">
              <a:buNone/>
            </a:pPr>
            <a:endParaRPr lang="en-GB" dirty="0"/>
          </a:p>
          <a:p>
            <a:r>
              <a:rPr lang="en-GB" dirty="0"/>
              <a:t>Later on, the experiment repeated in a school only a short distance away but more mixed with children from 24 different ethnic backgrounds. Responses are similar, surprisingly and mirror Robert Winston’s work in </a:t>
            </a:r>
            <a:r>
              <a:rPr lang="en-GB" i="1" dirty="0"/>
              <a:t>Child of Our </a:t>
            </a:r>
            <a:r>
              <a:rPr lang="en-GB" i="1" dirty="0" err="1"/>
              <a:t>TIme</a:t>
            </a:r>
            <a:r>
              <a:rPr lang="en-GB" dirty="0"/>
              <a:t>.</a:t>
            </a:r>
          </a:p>
          <a:p>
            <a:endParaRPr lang="en-GB" dirty="0"/>
          </a:p>
        </p:txBody>
      </p:sp>
    </p:spTree>
    <p:extLst>
      <p:ext uri="{BB962C8B-B14F-4D97-AF65-F5344CB8AC3E}">
        <p14:creationId xmlns:p14="http://schemas.microsoft.com/office/powerpoint/2010/main" val="42054677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‘pick a face’</a:t>
            </a:r>
            <a:endParaRPr lang="en-GB" dirty="0"/>
          </a:p>
        </p:txBody>
      </p:sp>
      <p:sp>
        <p:nvSpPr>
          <p:cNvPr id="3" name="Content Placeholder 2"/>
          <p:cNvSpPr>
            <a:spLocks noGrp="1"/>
          </p:cNvSpPr>
          <p:nvPr>
            <p:ph idx="1"/>
          </p:nvPr>
        </p:nvSpPr>
        <p:spPr/>
        <p:txBody>
          <a:bodyPr/>
          <a:lstStyle/>
          <a:p>
            <a:r>
              <a:rPr lang="en-GB" dirty="0"/>
              <a:t>Children were asked to pick out the face of the person they wanted as their friend and the person they thought would be most likely to get in to trouble. </a:t>
            </a:r>
            <a:endParaRPr lang="en-GB" dirty="0" smtClean="0"/>
          </a:p>
          <a:p>
            <a:pPr marL="0" indent="0">
              <a:buNone/>
            </a:pPr>
            <a:endParaRPr lang="en-GB" dirty="0"/>
          </a:p>
          <a:p>
            <a:r>
              <a:rPr lang="en-GB" dirty="0"/>
              <a:t>Almost all white children in the survey associated positive qualities exclusively with photographs of white children or adults. More than half of the black children made the same associations. </a:t>
            </a:r>
            <a:endParaRPr lang="en-GB" dirty="0" smtClean="0"/>
          </a:p>
          <a:p>
            <a:pPr marL="0" indent="0">
              <a:buNone/>
            </a:pPr>
            <a:endParaRPr lang="en-GB" dirty="0"/>
          </a:p>
          <a:p>
            <a:r>
              <a:rPr lang="en-GB" dirty="0"/>
              <a:t>In contrast, people with darker faces were viewed as troublemakers. </a:t>
            </a:r>
          </a:p>
          <a:p>
            <a:endParaRPr lang="en-GB" dirty="0"/>
          </a:p>
        </p:txBody>
      </p:sp>
    </p:spTree>
    <p:extLst>
      <p:ext uri="{BB962C8B-B14F-4D97-AF65-F5344CB8AC3E}">
        <p14:creationId xmlns:p14="http://schemas.microsoft.com/office/powerpoint/2010/main" val="31314137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Choose a child you’d like as a friend</a:t>
            </a:r>
            <a:endParaRPr lang="en-GB" dirty="0"/>
          </a:p>
        </p:txBody>
      </p:sp>
      <p:sp>
        <p:nvSpPr>
          <p:cNvPr id="3" name="Content Placeholder 2"/>
          <p:cNvSpPr>
            <a:spLocks noGrp="1"/>
          </p:cNvSpPr>
          <p:nvPr>
            <p:ph idx="1"/>
          </p:nvPr>
        </p:nvSpPr>
        <p:spPr/>
        <p:txBody>
          <a:bodyPr/>
          <a:lstStyle/>
          <a:p>
            <a:r>
              <a:rPr lang="en-GB" dirty="0"/>
              <a:t>Take a moment to consider what these popular children might look like?</a:t>
            </a:r>
          </a:p>
          <a:p>
            <a:r>
              <a:rPr lang="en-GB" dirty="0"/>
              <a:t>All groups chose blonde-haired fair- skinned children</a:t>
            </a:r>
            <a:endParaRPr lang="en-US" dirty="0"/>
          </a:p>
          <a:p>
            <a:pPr marL="0" indent="0">
              <a:buNone/>
            </a:pPr>
            <a:endParaRPr lang="en-GB" dirty="0"/>
          </a:p>
        </p:txBody>
      </p:sp>
      <p:pic>
        <p:nvPicPr>
          <p:cNvPr id="4" name="Picture 3" descr="blond boy"/>
          <p:cNvPicPr>
            <a:picLocks noChangeAspect="1" noChangeArrowheads="1"/>
          </p:cNvPicPr>
          <p:nvPr/>
        </p:nvPicPr>
        <p:blipFill>
          <a:blip r:embed="rId3" cstate="print"/>
          <a:stretch>
            <a:fillRect/>
          </a:stretch>
        </p:blipFill>
        <p:spPr>
          <a:xfrm>
            <a:off x="2965243" y="3525970"/>
            <a:ext cx="3312368" cy="2376264"/>
          </a:xfrm>
          <a:prstGeom prst="rect">
            <a:avLst/>
          </a:prstGeom>
          <a:noFill/>
        </p:spPr>
      </p:pic>
    </p:spTree>
    <p:extLst>
      <p:ext uri="{BB962C8B-B14F-4D97-AF65-F5344CB8AC3E}">
        <p14:creationId xmlns:p14="http://schemas.microsoft.com/office/powerpoint/2010/main" val="22944570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Choose someone who has been good today      </a:t>
            </a:r>
          </a:p>
          <a:p>
            <a:r>
              <a:rPr lang="en-GB" dirty="0" smtClean="0"/>
              <a:t> Choose someone who has been naughty in school today </a:t>
            </a:r>
            <a:endParaRPr lang="en-GB" dirty="0"/>
          </a:p>
        </p:txBody>
      </p:sp>
      <p:pic>
        <p:nvPicPr>
          <p:cNvPr id="5" name="Content Placeholder 5" descr="Picture6.jpg"/>
          <p:cNvPicPr>
            <a:picLocks noGrp="1" noChangeAspect="1"/>
          </p:cNvPicPr>
          <p:nvPr/>
        </p:nvPicPr>
        <p:blipFill>
          <a:blip r:embed="rId3" cstate="print"/>
          <a:stretch>
            <a:fillRect/>
          </a:stretch>
        </p:blipFill>
        <p:spPr>
          <a:xfrm>
            <a:off x="1097692" y="3427142"/>
            <a:ext cx="2286000" cy="2442117"/>
          </a:xfrm>
          <a:prstGeom prst="rect">
            <a:avLst/>
          </a:prstGeom>
        </p:spPr>
      </p:pic>
      <p:pic>
        <p:nvPicPr>
          <p:cNvPr id="6" name="Picture 5" descr="cardiff boy pensive"/>
          <p:cNvPicPr>
            <a:picLocks noGrp="1" noChangeAspect="1" noChangeArrowheads="1"/>
          </p:cNvPicPr>
          <p:nvPr/>
        </p:nvPicPr>
        <p:blipFill>
          <a:blip r:embed="rId4" cstate="print"/>
          <a:stretch>
            <a:fillRect/>
          </a:stretch>
        </p:blipFill>
        <p:spPr>
          <a:xfrm>
            <a:off x="4975668" y="3089371"/>
            <a:ext cx="2070124" cy="3117657"/>
          </a:xfrm>
          <a:prstGeom prst="rect">
            <a:avLst/>
          </a:prstGeom>
          <a:noFill/>
        </p:spPr>
      </p:pic>
    </p:spTree>
    <p:extLst>
      <p:ext uri="{BB962C8B-B14F-4D97-AF65-F5344CB8AC3E}">
        <p14:creationId xmlns:p14="http://schemas.microsoft.com/office/powerpoint/2010/main" val="1347615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Reading </a:t>
            </a:r>
            <a:endParaRPr lang="en-GB" dirty="0"/>
          </a:p>
        </p:txBody>
      </p:sp>
      <p:sp>
        <p:nvSpPr>
          <p:cNvPr id="3" name="Content Placeholder 2"/>
          <p:cNvSpPr>
            <a:spLocks noGrp="1"/>
          </p:cNvSpPr>
          <p:nvPr>
            <p:ph idx="1"/>
          </p:nvPr>
        </p:nvSpPr>
        <p:spPr/>
        <p:txBody>
          <a:bodyPr/>
          <a:lstStyle/>
          <a:p>
            <a:r>
              <a:rPr lang="en-GB" dirty="0" smtClean="0"/>
              <a:t>Race and education</a:t>
            </a:r>
          </a:p>
          <a:p>
            <a:endParaRPr lang="en-GB" dirty="0"/>
          </a:p>
          <a:p>
            <a:pPr marL="0" indent="0">
              <a:buNone/>
            </a:pPr>
            <a:r>
              <a:rPr lang="en-GB" dirty="0" smtClean="0"/>
              <a:t>Answer the following questions:</a:t>
            </a:r>
          </a:p>
          <a:p>
            <a:pPr marL="0" indent="0">
              <a:buNone/>
            </a:pPr>
            <a:endParaRPr lang="en-GB" dirty="0"/>
          </a:p>
          <a:p>
            <a:pPr marL="0" indent="0">
              <a:buNone/>
            </a:pPr>
            <a:r>
              <a:rPr lang="en-GB" dirty="0" smtClean="0"/>
              <a:t>What are the original causes of racism?</a:t>
            </a:r>
          </a:p>
          <a:p>
            <a:pPr marL="0" indent="0">
              <a:buNone/>
            </a:pPr>
            <a:r>
              <a:rPr lang="en-GB" dirty="0" smtClean="0"/>
              <a:t>What is the difference in achievement between BME and white British children?</a:t>
            </a:r>
          </a:p>
          <a:p>
            <a:pPr marL="0" indent="0">
              <a:buNone/>
            </a:pPr>
            <a:r>
              <a:rPr lang="en-GB" dirty="0" smtClean="0"/>
              <a:t>Other comments</a:t>
            </a:r>
            <a:endParaRPr lang="en-GB" dirty="0"/>
          </a:p>
        </p:txBody>
      </p:sp>
    </p:spTree>
    <p:extLst>
      <p:ext uri="{BB962C8B-B14F-4D97-AF65-F5344CB8AC3E}">
        <p14:creationId xmlns:p14="http://schemas.microsoft.com/office/powerpoint/2010/main" val="2318087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References</a:t>
            </a:r>
            <a:endParaRPr lang="en-GB" dirty="0"/>
          </a:p>
        </p:txBody>
      </p:sp>
      <p:sp>
        <p:nvSpPr>
          <p:cNvPr id="3" name="Content Placeholder 2"/>
          <p:cNvSpPr>
            <a:spLocks noGrp="1"/>
          </p:cNvSpPr>
          <p:nvPr>
            <p:ph idx="1"/>
          </p:nvPr>
        </p:nvSpPr>
        <p:spPr/>
        <p:txBody>
          <a:bodyPr/>
          <a:lstStyle/>
          <a:p>
            <a:pPr>
              <a:buNone/>
            </a:pPr>
            <a:r>
              <a:rPr lang="en-US" sz="1400" dirty="0"/>
              <a:t>	</a:t>
            </a:r>
            <a:r>
              <a:rPr lang="en-US" dirty="0"/>
              <a:t>Commission for Racial Equality, (2007) </a:t>
            </a:r>
            <a:r>
              <a:rPr lang="en-US" i="1" dirty="0"/>
              <a:t>A lot done, a lot to do</a:t>
            </a:r>
            <a:r>
              <a:rPr lang="en-US" dirty="0"/>
              <a:t>.</a:t>
            </a:r>
          </a:p>
          <a:p>
            <a:pPr>
              <a:buNone/>
            </a:pPr>
            <a:r>
              <a:rPr lang="en-US" dirty="0"/>
              <a:t>	Knowles, G and Lander, V. (2011) </a:t>
            </a:r>
            <a:r>
              <a:rPr lang="en-US" i="1" dirty="0"/>
              <a:t>Diversity, Equality and Achievement in Education,</a:t>
            </a:r>
            <a:r>
              <a:rPr lang="en-US" dirty="0"/>
              <a:t> Sage.</a:t>
            </a:r>
          </a:p>
          <a:p>
            <a:pPr>
              <a:buNone/>
            </a:pPr>
            <a:r>
              <a:rPr lang="en-US" dirty="0"/>
              <a:t> 	</a:t>
            </a:r>
            <a:r>
              <a:rPr lang="en-GB" dirty="0"/>
              <a:t>Lyle, Sue (2006), </a:t>
            </a:r>
            <a:r>
              <a:rPr lang="en-GB" i="1" dirty="0"/>
              <a:t>Narratives of Race </a:t>
            </a:r>
            <a:r>
              <a:rPr lang="en-GB" dirty="0"/>
              <a:t>presentation</a:t>
            </a:r>
          </a:p>
          <a:p>
            <a:pPr>
              <a:buNone/>
            </a:pPr>
            <a:r>
              <a:rPr lang="en-GB" dirty="0"/>
              <a:t>	Ratcliff, P.</a:t>
            </a:r>
          </a:p>
          <a:p>
            <a:pPr>
              <a:buNone/>
            </a:pPr>
            <a:r>
              <a:rPr lang="en-GB" dirty="0"/>
              <a:t>	 (2004) </a:t>
            </a:r>
            <a:r>
              <a:rPr lang="en-GB" i="1" dirty="0"/>
              <a:t>Race and ethnicity: imagining the inclusive society</a:t>
            </a:r>
            <a:r>
              <a:rPr lang="en-GB" dirty="0"/>
              <a:t>, OU.</a:t>
            </a:r>
          </a:p>
          <a:p>
            <a:pPr>
              <a:buNone/>
            </a:pPr>
            <a:r>
              <a:rPr lang="en-GB" dirty="0"/>
              <a:t>	Sharp, J., Ward, S and  </a:t>
            </a:r>
            <a:r>
              <a:rPr lang="en-GB" dirty="0" err="1"/>
              <a:t>Hankin</a:t>
            </a:r>
            <a:r>
              <a:rPr lang="en-GB" dirty="0"/>
              <a:t>, L. (</a:t>
            </a:r>
            <a:r>
              <a:rPr lang="en-GB" dirty="0" err="1"/>
              <a:t>eds</a:t>
            </a:r>
            <a:r>
              <a:rPr lang="en-GB" dirty="0"/>
              <a:t>) (2009) </a:t>
            </a:r>
            <a:r>
              <a:rPr lang="en-GB" i="1" dirty="0"/>
              <a:t>Education Studies: An issues-based approach</a:t>
            </a:r>
            <a:r>
              <a:rPr lang="en-GB" dirty="0"/>
              <a:t>, 2</a:t>
            </a:r>
            <a:r>
              <a:rPr lang="en-GB" baseline="30000" dirty="0"/>
              <a:t>nd</a:t>
            </a:r>
            <a:r>
              <a:rPr lang="en-GB" dirty="0"/>
              <a:t> ed. Learning Matters UK: Chap 13: Race and Education</a:t>
            </a:r>
          </a:p>
          <a:p>
            <a:endParaRPr lang="en-GB" dirty="0"/>
          </a:p>
        </p:txBody>
      </p:sp>
    </p:spTree>
    <p:extLst>
      <p:ext uri="{BB962C8B-B14F-4D97-AF65-F5344CB8AC3E}">
        <p14:creationId xmlns:p14="http://schemas.microsoft.com/office/powerpoint/2010/main" val="15674126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170</TotalTime>
  <Words>1731</Words>
  <Application>Microsoft Office PowerPoint</Application>
  <PresentationFormat>Widescreen</PresentationFormat>
  <Paragraphs>202</Paragraphs>
  <Slides>31</Slides>
  <Notes>31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Trebuchet MS</vt:lpstr>
      <vt:lpstr>Wingdings 3</vt:lpstr>
      <vt:lpstr>Facet</vt:lpstr>
      <vt:lpstr>PowerPoint Presentation</vt:lpstr>
      <vt:lpstr>REVISIT: WHAT PERCENTAGE OF PEOPLE  IN ENGLAND AND WALES ARE BLACK OR ASIAN? </vt:lpstr>
      <vt:lpstr>Ethnicity: points from census </vt:lpstr>
      <vt:lpstr>Ethnic group of usually resident population in England and Wales, 2011. </vt:lpstr>
      <vt:lpstr>Stories in the 2000s</vt:lpstr>
      <vt:lpstr>Refugees </vt:lpstr>
      <vt:lpstr>PowerPoint Presentation</vt:lpstr>
      <vt:lpstr>The roots of racism in the playground</vt:lpstr>
      <vt:lpstr>Name calling </vt:lpstr>
      <vt:lpstr>Racism in Primary school </vt:lpstr>
      <vt:lpstr>WHY SCHOOLS MUST ENGAGE WITH RACIAL EQUALITY</vt:lpstr>
      <vt:lpstr>Two different points of view</vt:lpstr>
      <vt:lpstr>Things teachers say </vt:lpstr>
      <vt:lpstr>Colour blindness</vt:lpstr>
      <vt:lpstr>Tokenism </vt:lpstr>
      <vt:lpstr>Anti Racist or Anti bias</vt:lpstr>
      <vt:lpstr>The Clark doll experiment</vt:lpstr>
      <vt:lpstr>Children’s perceptions on race</vt:lpstr>
      <vt:lpstr>Case study 1: a Valley school</vt:lpstr>
      <vt:lpstr>Teacher narrative</vt:lpstr>
      <vt:lpstr>PowerPoint Presentation</vt:lpstr>
      <vt:lpstr>Mood change</vt:lpstr>
      <vt:lpstr>Prejudice and racism </vt:lpstr>
      <vt:lpstr>Isolated occurrences? </vt:lpstr>
      <vt:lpstr>Name calling</vt:lpstr>
      <vt:lpstr>Case study 2: a Swansea School </vt:lpstr>
      <vt:lpstr>‘pick a face’</vt:lpstr>
      <vt:lpstr>Choose a child you’d like as a friend</vt:lpstr>
      <vt:lpstr>PowerPoint Presentation</vt:lpstr>
      <vt:lpstr>Reading </vt:lpstr>
      <vt:lpstr>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Hutchings</dc:creator>
  <cp:lastModifiedBy>Laura Hutchings</cp:lastModifiedBy>
  <cp:revision>5</cp:revision>
  <cp:lastPrinted>2016-03-04T09:22:27Z</cp:lastPrinted>
  <dcterms:created xsi:type="dcterms:W3CDTF">2016-02-29T14:31:26Z</dcterms:created>
  <dcterms:modified xsi:type="dcterms:W3CDTF">2016-03-04T10:46:44Z</dcterms:modified>
</cp:coreProperties>
</file>