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9" r:id="rId3"/>
    <p:sldId id="266" r:id="rId4"/>
    <p:sldId id="257" r:id="rId5"/>
    <p:sldId id="262" r:id="rId6"/>
    <p:sldId id="261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9D1AC25-5AA6-458E-8CDD-8A97562D29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Marketing and Social 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9F30283-8349-41A3-B760-65519E02A2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dirty="0"/>
              <a:t>By Debora James</a:t>
            </a:r>
          </a:p>
          <a:p>
            <a:pPr algn="ctr"/>
            <a:r>
              <a:rPr lang="en-GB" dirty="0"/>
              <a:t>Student No: P147916</a:t>
            </a:r>
          </a:p>
          <a:p>
            <a:pPr algn="ctr"/>
            <a:r>
              <a:rPr lang="en-GB" dirty="0"/>
              <a:t>Module BMMB7012D</a:t>
            </a:r>
          </a:p>
        </p:txBody>
      </p:sp>
    </p:spTree>
    <p:extLst>
      <p:ext uri="{BB962C8B-B14F-4D97-AF65-F5344CB8AC3E}">
        <p14:creationId xmlns:p14="http://schemas.microsoft.com/office/powerpoint/2010/main" val="1386753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92075"/>
          </a:xfrm>
        </p:spPr>
        <p:txBody>
          <a:bodyPr/>
          <a:lstStyle/>
          <a:p>
            <a:pPr algn="ctr"/>
            <a:r>
              <a:rPr lang="en-GB" dirty="0" smtClean="0"/>
              <a:t>Social Media Marketing (SMM)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67435"/>
            <a:ext cx="8596668" cy="4711850"/>
          </a:xfrm>
        </p:spPr>
        <p:txBody>
          <a:bodyPr>
            <a:normAutofit/>
          </a:bodyPr>
          <a:lstStyle/>
          <a:p>
            <a:r>
              <a:rPr lang="en-GB" dirty="0" smtClean="0"/>
              <a:t>92</a:t>
            </a:r>
            <a:r>
              <a:rPr lang="en-GB" dirty="0"/>
              <a:t>% of businesses </a:t>
            </a:r>
            <a:r>
              <a:rPr lang="en-GB" dirty="0" smtClean="0"/>
              <a:t>insist SSM is </a:t>
            </a:r>
            <a:r>
              <a:rPr lang="en-GB" dirty="0"/>
              <a:t>very important to their business (Magee 2017). </a:t>
            </a:r>
            <a:endParaRPr lang="en-GB" dirty="0" smtClean="0"/>
          </a:p>
          <a:p>
            <a:r>
              <a:rPr lang="en-GB" dirty="0" smtClean="0"/>
              <a:t>But keeping </a:t>
            </a:r>
            <a:r>
              <a:rPr lang="en-GB" dirty="0"/>
              <a:t>up with </a:t>
            </a:r>
            <a:r>
              <a:rPr lang="en-GB" dirty="0" smtClean="0"/>
              <a:t>SM interactions </a:t>
            </a:r>
            <a:r>
              <a:rPr lang="en-GB" dirty="0"/>
              <a:t>is time consuming (Anon 2015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 smtClean="0"/>
              <a:t>SM is thought a </a:t>
            </a:r>
            <a:r>
              <a:rPr lang="en-GB" dirty="0"/>
              <a:t>‘peer influencer’ </a:t>
            </a:r>
            <a:r>
              <a:rPr lang="en-GB" dirty="0" smtClean="0"/>
              <a:t>in making </a:t>
            </a:r>
            <a:r>
              <a:rPr lang="en-GB" dirty="0"/>
              <a:t>buying </a:t>
            </a:r>
            <a:r>
              <a:rPr lang="en-GB" dirty="0" smtClean="0"/>
              <a:t>decisions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71% of consumers </a:t>
            </a:r>
            <a:r>
              <a:rPr lang="en-GB" dirty="0" smtClean="0"/>
              <a:t>buy products through SM referrals </a:t>
            </a:r>
            <a:r>
              <a:rPr lang="en-GB" dirty="0"/>
              <a:t>(Husain et al 2016). </a:t>
            </a:r>
            <a:endParaRPr lang="en-GB" dirty="0" smtClean="0"/>
          </a:p>
          <a:p>
            <a:r>
              <a:rPr lang="en-GB" dirty="0" smtClean="0"/>
              <a:t>But SSM does </a:t>
            </a:r>
            <a:r>
              <a:rPr lang="en-GB" dirty="0"/>
              <a:t>not create Brand/Product awareness (Whiting et al 2014) it just creates ‘pointers’.</a:t>
            </a:r>
          </a:p>
          <a:p>
            <a:r>
              <a:rPr lang="en-GB" dirty="0" smtClean="0"/>
              <a:t>A </a:t>
            </a:r>
            <a:r>
              <a:rPr lang="en-GB" dirty="0"/>
              <a:t>study </a:t>
            </a:r>
            <a:r>
              <a:rPr lang="en-GB" dirty="0" smtClean="0"/>
              <a:t>shows SM communications </a:t>
            </a:r>
            <a:r>
              <a:rPr lang="en-GB" dirty="0"/>
              <a:t>raised a company’s revenue by 29%, compared to 5% with traditional advertising (</a:t>
            </a:r>
            <a:r>
              <a:rPr lang="en-GB" dirty="0" err="1"/>
              <a:t>Meiners</a:t>
            </a:r>
            <a:r>
              <a:rPr lang="en-GB" dirty="0"/>
              <a:t> et al, 2010</a:t>
            </a:r>
            <a:r>
              <a:rPr lang="en-GB" dirty="0" smtClean="0"/>
              <a:t>).</a:t>
            </a:r>
          </a:p>
          <a:p>
            <a:r>
              <a:rPr lang="en-GB" dirty="0" smtClean="0"/>
              <a:t>But another </a:t>
            </a:r>
            <a:r>
              <a:rPr lang="en-GB" dirty="0"/>
              <a:t>study </a:t>
            </a:r>
            <a:r>
              <a:rPr lang="en-GB" dirty="0" smtClean="0"/>
              <a:t>shows 81</a:t>
            </a:r>
            <a:r>
              <a:rPr lang="en-GB" dirty="0"/>
              <a:t>% of people think that </a:t>
            </a:r>
            <a:r>
              <a:rPr lang="en-GB" dirty="0" smtClean="0"/>
              <a:t>SM is </a:t>
            </a:r>
            <a:r>
              <a:rPr lang="en-GB" dirty="0"/>
              <a:t>not the place for ‘annoying and intrusive adverts’ (</a:t>
            </a:r>
            <a:r>
              <a:rPr lang="en-GB" dirty="0" err="1"/>
              <a:t>Pikas</a:t>
            </a:r>
            <a:r>
              <a:rPr lang="en-GB" dirty="0"/>
              <a:t> et al 2014).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57844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550D899-1FE9-41BC-9934-25049E04D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01148"/>
          </a:xfrm>
        </p:spPr>
        <p:txBody>
          <a:bodyPr/>
          <a:lstStyle/>
          <a:p>
            <a:pPr algn="ctr"/>
            <a:r>
              <a:rPr lang="en-GB" dirty="0"/>
              <a:t>Changes in Use of Social </a:t>
            </a:r>
            <a:r>
              <a:rPr lang="en-GB" dirty="0" smtClean="0"/>
              <a:t>Media (SM)</a:t>
            </a: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3B0008F-D4FA-4AAB-80DE-7E0A83404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79407"/>
            <a:ext cx="8596668" cy="4061956"/>
          </a:xfrm>
        </p:spPr>
        <p:txBody>
          <a:bodyPr>
            <a:normAutofit/>
          </a:bodyPr>
          <a:lstStyle/>
          <a:p>
            <a:r>
              <a:rPr lang="en-GB" dirty="0" smtClean="0"/>
              <a:t>Issues such as data control, ethical issues and branding have caused a rethink over the use of SM sites for company promotion.</a:t>
            </a:r>
          </a:p>
          <a:p>
            <a:r>
              <a:rPr lang="en-GB" dirty="0" smtClean="0"/>
              <a:t>Lush </a:t>
            </a:r>
            <a:r>
              <a:rPr lang="en-GB" dirty="0"/>
              <a:t>have </a:t>
            </a:r>
            <a:r>
              <a:rPr lang="en-GB" dirty="0" smtClean="0"/>
              <a:t>stopped </a:t>
            </a:r>
            <a:r>
              <a:rPr lang="en-GB" dirty="0"/>
              <a:t>its </a:t>
            </a:r>
            <a:r>
              <a:rPr lang="en-GB" dirty="0" smtClean="0"/>
              <a:t>SM accounts </a:t>
            </a:r>
            <a:r>
              <a:rPr lang="en-GB" dirty="0"/>
              <a:t>even </a:t>
            </a:r>
            <a:r>
              <a:rPr lang="en-GB" dirty="0" smtClean="0"/>
              <a:t>with over 400,000 followers </a:t>
            </a:r>
            <a:r>
              <a:rPr lang="en-GB" dirty="0"/>
              <a:t>on Facebook and </a:t>
            </a:r>
            <a:r>
              <a:rPr lang="en-GB" dirty="0" smtClean="0"/>
              <a:t>over </a:t>
            </a:r>
            <a:r>
              <a:rPr lang="en-GB" dirty="0"/>
              <a:t>200,000 on Twitter (</a:t>
            </a:r>
            <a:r>
              <a:rPr lang="en-GB" dirty="0" err="1"/>
              <a:t>Neagle</a:t>
            </a:r>
            <a:r>
              <a:rPr lang="en-GB" dirty="0"/>
              <a:t> 2019</a:t>
            </a:r>
            <a:r>
              <a:rPr lang="en-GB" dirty="0" smtClean="0"/>
              <a:t>), due to </a:t>
            </a:r>
            <a:r>
              <a:rPr lang="en-GB" dirty="0" smtClean="0"/>
              <a:t>SM </a:t>
            </a:r>
            <a:r>
              <a:rPr lang="en-GB" dirty="0" smtClean="0"/>
              <a:t>‘making </a:t>
            </a:r>
            <a:r>
              <a:rPr lang="en-GB" dirty="0"/>
              <a:t>it harder for us to talk to each other directly’.</a:t>
            </a:r>
          </a:p>
          <a:p>
            <a:r>
              <a:rPr lang="en-GB" dirty="0"/>
              <a:t>Under Armour have withdrawn advertising on some </a:t>
            </a:r>
            <a:r>
              <a:rPr lang="en-GB" dirty="0" smtClean="0"/>
              <a:t>SM platforms </a:t>
            </a:r>
            <a:r>
              <a:rPr lang="en-GB" dirty="0"/>
              <a:t>due </a:t>
            </a:r>
            <a:r>
              <a:rPr lang="en-GB" dirty="0" smtClean="0"/>
              <a:t>to potentially brand damaging implications (Nakashima </a:t>
            </a:r>
            <a:r>
              <a:rPr lang="en-GB" dirty="0"/>
              <a:t>2018</a:t>
            </a:r>
            <a:r>
              <a:rPr lang="en-GB" dirty="0" smtClean="0"/>
              <a:t>).</a:t>
            </a:r>
          </a:p>
          <a:p>
            <a:r>
              <a:rPr lang="en-GB" dirty="0" err="1" smtClean="0"/>
              <a:t>Wetherspoons</a:t>
            </a:r>
            <a:r>
              <a:rPr lang="en-GB" dirty="0" smtClean="0"/>
              <a:t> has withdrawn its presence from SM due to the ‘addictive nature of social media’ </a:t>
            </a:r>
            <a:r>
              <a:rPr lang="en-GB" dirty="0"/>
              <a:t>(Nakashima 2018</a:t>
            </a:r>
            <a:r>
              <a:rPr lang="en-GB" dirty="0" smtClean="0"/>
              <a:t>).</a:t>
            </a:r>
          </a:p>
          <a:p>
            <a:r>
              <a:rPr lang="en-GB" dirty="0"/>
              <a:t>A drop in users of </a:t>
            </a:r>
            <a:r>
              <a:rPr lang="en-GB" dirty="0" smtClean="0"/>
              <a:t>SM </a:t>
            </a:r>
            <a:r>
              <a:rPr lang="en-GB" dirty="0"/>
              <a:t>sites has been attributed to the growth of Application Spam (Chaffey 2011, p22), viruses and phishing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282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7C469E2-1F24-4720-BA57-DB3E3005A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97992"/>
          </a:xfrm>
        </p:spPr>
        <p:txBody>
          <a:bodyPr/>
          <a:lstStyle/>
          <a:p>
            <a:pPr algn="ctr"/>
            <a:r>
              <a:rPr lang="en-GB" dirty="0" smtClean="0"/>
              <a:t>The Future of Marketing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E5A0F9C-6E77-4335-B914-A7969B9E2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4556"/>
            <a:ext cx="8596668" cy="4763844"/>
          </a:xfrm>
        </p:spPr>
        <p:txBody>
          <a:bodyPr>
            <a:normAutofit/>
          </a:bodyPr>
          <a:lstStyle/>
          <a:p>
            <a:r>
              <a:rPr lang="en-GB" dirty="0"/>
              <a:t>Companies need to keep up with technological advances to stay successful, and competitive in their market (Palmer &amp; Hartley, 2009, p7) but must be mindful of </a:t>
            </a:r>
            <a:r>
              <a:rPr lang="en-GB" dirty="0" smtClean="0"/>
              <a:t>data/ethical/spam </a:t>
            </a:r>
            <a:r>
              <a:rPr lang="en-GB" dirty="0"/>
              <a:t>issues. </a:t>
            </a:r>
          </a:p>
          <a:p>
            <a:r>
              <a:rPr lang="en-GB" dirty="0" smtClean="0"/>
              <a:t>Social Media use </a:t>
            </a:r>
            <a:r>
              <a:rPr lang="en-GB" dirty="0"/>
              <a:t>in marketing has seen </a:t>
            </a:r>
            <a:r>
              <a:rPr lang="en-GB" dirty="0" smtClean="0"/>
              <a:t>huge </a:t>
            </a:r>
            <a:r>
              <a:rPr lang="en-GB" dirty="0"/>
              <a:t>growth in the new millennium (Husain et al 2016) </a:t>
            </a:r>
            <a:r>
              <a:rPr lang="en-GB" dirty="0" smtClean="0"/>
              <a:t>and </a:t>
            </a:r>
            <a:r>
              <a:rPr lang="en-GB" dirty="0"/>
              <a:t>has become a ‘usual’ part of marketing in </a:t>
            </a:r>
            <a:r>
              <a:rPr lang="en-GB" dirty="0" smtClean="0"/>
              <a:t>modern business. </a:t>
            </a:r>
            <a:endParaRPr lang="en-GB" dirty="0"/>
          </a:p>
          <a:p>
            <a:r>
              <a:rPr lang="en-GB" dirty="0" smtClean="0"/>
              <a:t>Technological </a:t>
            </a:r>
            <a:r>
              <a:rPr lang="en-GB" dirty="0"/>
              <a:t>advances </a:t>
            </a:r>
            <a:r>
              <a:rPr lang="en-GB" dirty="0" smtClean="0"/>
              <a:t>have seen a decline in </a:t>
            </a:r>
            <a:r>
              <a:rPr lang="en-GB" dirty="0"/>
              <a:t>traditional </a:t>
            </a:r>
            <a:r>
              <a:rPr lang="en-GB" dirty="0" smtClean="0"/>
              <a:t>marketing, </a:t>
            </a:r>
            <a:r>
              <a:rPr lang="en-GB" dirty="0"/>
              <a:t>due to loss of credibility of marketers and the devolvement of marketing </a:t>
            </a:r>
            <a:r>
              <a:rPr lang="en-GB" dirty="0" smtClean="0"/>
              <a:t>responsibility </a:t>
            </a:r>
            <a:r>
              <a:rPr lang="en-GB" dirty="0"/>
              <a:t>(Parsons et al 2011), </a:t>
            </a:r>
            <a:r>
              <a:rPr lang="en-GB" dirty="0" smtClean="0"/>
              <a:t>marketing becoming </a:t>
            </a:r>
            <a:r>
              <a:rPr lang="en-GB" dirty="0" smtClean="0"/>
              <a:t>more </a:t>
            </a:r>
            <a:r>
              <a:rPr lang="en-GB" dirty="0"/>
              <a:t>organisational rather than </a:t>
            </a:r>
            <a:r>
              <a:rPr lang="en-GB" dirty="0" smtClean="0"/>
              <a:t>a departmental </a:t>
            </a:r>
            <a:r>
              <a:rPr lang="en-GB" dirty="0"/>
              <a:t>activity</a:t>
            </a:r>
            <a:r>
              <a:rPr lang="en-GB" dirty="0" smtClean="0"/>
              <a:t>.</a:t>
            </a:r>
          </a:p>
          <a:p>
            <a:r>
              <a:rPr lang="en-GB" dirty="0" smtClean="0"/>
              <a:t>However, </a:t>
            </a:r>
            <a:r>
              <a:rPr lang="en-GB" dirty="0" smtClean="0"/>
              <a:t>there </a:t>
            </a:r>
            <a:r>
              <a:rPr lang="en-GB" dirty="0"/>
              <a:t>is </a:t>
            </a:r>
            <a:r>
              <a:rPr lang="en-GB" dirty="0" smtClean="0"/>
              <a:t>a </a:t>
            </a:r>
            <a:r>
              <a:rPr lang="en-GB" dirty="0"/>
              <a:t>danger that </a:t>
            </a:r>
            <a:r>
              <a:rPr lang="en-GB" dirty="0" smtClean="0"/>
              <a:t>if devolved </a:t>
            </a:r>
            <a:r>
              <a:rPr lang="en-GB" dirty="0"/>
              <a:t>marketing is ‘everyone’s job’ it can be overlooked as it becomes ‘no-ones job’ (</a:t>
            </a:r>
            <a:r>
              <a:rPr lang="en-GB" dirty="0" err="1"/>
              <a:t>Greyser</a:t>
            </a:r>
            <a:r>
              <a:rPr lang="en-GB" dirty="0"/>
              <a:t> 1997, cited in Hooley et al 2008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484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BB0416B-7935-4761-A7ED-20E8F4D44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/>
          <a:lstStyle/>
          <a:p>
            <a:pPr algn="ctr"/>
            <a:r>
              <a:rPr lang="en-GB" dirty="0"/>
              <a:t>The </a:t>
            </a:r>
            <a:r>
              <a:rPr lang="en-GB" dirty="0" smtClean="0"/>
              <a:t>Way Forward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0F57DD6-AE01-4052-BB49-BF40DA862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16829"/>
            <a:ext cx="8596668" cy="452453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Marketing </a:t>
            </a:r>
            <a:r>
              <a:rPr lang="en-GB" dirty="0"/>
              <a:t>strategies of firms should </a:t>
            </a:r>
            <a:r>
              <a:rPr lang="en-GB" dirty="0" smtClean="0"/>
              <a:t>be organisational </a:t>
            </a:r>
            <a:r>
              <a:rPr lang="en-GB" dirty="0" smtClean="0"/>
              <a:t>focused and </a:t>
            </a:r>
            <a:r>
              <a:rPr lang="en-GB" dirty="0" smtClean="0"/>
              <a:t>incorporate </a:t>
            </a:r>
            <a:r>
              <a:rPr lang="en-GB" dirty="0"/>
              <a:t>image </a:t>
            </a:r>
            <a:r>
              <a:rPr lang="en-GB" dirty="0" smtClean="0"/>
              <a:t>management, with the </a:t>
            </a:r>
            <a:r>
              <a:rPr lang="en-GB" dirty="0"/>
              <a:t>most important marketing tool </a:t>
            </a:r>
            <a:r>
              <a:rPr lang="en-GB" dirty="0" smtClean="0"/>
              <a:t>being </a:t>
            </a:r>
            <a:r>
              <a:rPr lang="en-GB" dirty="0"/>
              <a:t>the people in the organisation </a:t>
            </a:r>
            <a:r>
              <a:rPr lang="en-GB" dirty="0" smtClean="0"/>
              <a:t>(</a:t>
            </a:r>
            <a:r>
              <a:rPr lang="en-GB" dirty="0" err="1" smtClean="0"/>
              <a:t>Tyrrell</a:t>
            </a:r>
            <a:r>
              <a:rPr lang="en-GB" dirty="0" smtClean="0"/>
              <a:t> 2004</a:t>
            </a:r>
            <a:r>
              <a:rPr lang="en-GB" dirty="0"/>
              <a:t>) , rather than </a:t>
            </a:r>
            <a:r>
              <a:rPr lang="en-GB" dirty="0" smtClean="0"/>
              <a:t>just digital/traditional </a:t>
            </a:r>
            <a:r>
              <a:rPr lang="en-GB" dirty="0"/>
              <a:t>marketing. </a:t>
            </a:r>
            <a:endParaRPr lang="en-GB" dirty="0" smtClean="0"/>
          </a:p>
          <a:p>
            <a:r>
              <a:rPr lang="en-GB" dirty="0" smtClean="0"/>
              <a:t>Since </a:t>
            </a:r>
            <a:r>
              <a:rPr lang="en-GB" dirty="0"/>
              <a:t>Facebook, Twitter and YouTube are social webpages, </a:t>
            </a:r>
            <a:r>
              <a:rPr lang="en-GB" dirty="0" smtClean="0"/>
              <a:t>businesses should </a:t>
            </a:r>
            <a:r>
              <a:rPr lang="en-GB" dirty="0"/>
              <a:t>try to have </a:t>
            </a:r>
            <a:r>
              <a:rPr lang="en-GB" dirty="0" smtClean="0"/>
              <a:t>a good </a:t>
            </a:r>
            <a:r>
              <a:rPr lang="en-GB" dirty="0" smtClean="0"/>
              <a:t>presence, rather than forcing </a:t>
            </a:r>
            <a:r>
              <a:rPr lang="en-GB" dirty="0"/>
              <a:t>customers to view their adverts</a:t>
            </a:r>
            <a:r>
              <a:rPr lang="en-GB" dirty="0" smtClean="0"/>
              <a:t>.</a:t>
            </a:r>
          </a:p>
          <a:p>
            <a:r>
              <a:rPr lang="en-GB" dirty="0"/>
              <a:t>Research shows organisations need a clear strategy on social media use, otherwise it’s not as effective as expected (Husain et al 2016, p21).  </a:t>
            </a:r>
            <a:endParaRPr lang="en-GB" dirty="0" smtClean="0"/>
          </a:p>
          <a:p>
            <a:r>
              <a:rPr lang="en-GB" dirty="0"/>
              <a:t>It is difficult to enforce laws e.g. Trade Mark legislation, as it’s not always easy to apply current laws to social media sites (Managing Intellectual Property 2019).  This </a:t>
            </a:r>
            <a:r>
              <a:rPr lang="en-GB" dirty="0" smtClean="0"/>
              <a:t>could </a:t>
            </a:r>
            <a:r>
              <a:rPr lang="en-GB" dirty="0"/>
              <a:t>make business more difficult until relevant laws catch up</a:t>
            </a:r>
            <a:r>
              <a:rPr lang="en-GB" dirty="0" smtClean="0"/>
              <a:t>.</a:t>
            </a:r>
          </a:p>
          <a:p>
            <a:r>
              <a:rPr lang="en-GB" dirty="0"/>
              <a:t>It is </a:t>
            </a:r>
            <a:r>
              <a:rPr lang="en-GB" dirty="0" smtClean="0"/>
              <a:t>also hard </a:t>
            </a:r>
            <a:r>
              <a:rPr lang="en-GB" dirty="0"/>
              <a:t>to regulate social media content, so needs stricter policies and controls (Nakashima 2018), as it can result in damaging the brand.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765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7B2C559-4C78-415B-BFF7-E83498421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1167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7CB4DF2-4B02-480A-960A-652678E51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0767"/>
            <a:ext cx="8596668" cy="477639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Anonymous (2015). ‘Online Marketing Tools That Help Businesses Save Time and Money When Marketing With Social Media: Common social media marketing challenges for businesses, and tools that can help make efforts more time and cost efficient’</a:t>
            </a:r>
            <a:r>
              <a:rPr lang="en-GB" i="1" dirty="0"/>
              <a:t>. PR Newswire</a:t>
            </a:r>
            <a:r>
              <a:rPr lang="en-GB" dirty="0"/>
              <a:t>. </a:t>
            </a:r>
          </a:p>
          <a:p>
            <a:r>
              <a:rPr lang="en-GB" dirty="0" smtClean="0"/>
              <a:t>Chaffey</a:t>
            </a:r>
            <a:r>
              <a:rPr lang="en-GB" dirty="0"/>
              <a:t>, D., (2011). </a:t>
            </a:r>
            <a:r>
              <a:rPr lang="en-GB" i="1" dirty="0"/>
              <a:t>E-Business and E-Commerce Management: Strategy, Implementation and Practice</a:t>
            </a:r>
            <a:r>
              <a:rPr lang="en-GB" dirty="0"/>
              <a:t>. 5</a:t>
            </a:r>
            <a:r>
              <a:rPr lang="en-GB" baseline="30000" dirty="0"/>
              <a:t>th</a:t>
            </a:r>
            <a:r>
              <a:rPr lang="en-GB" dirty="0"/>
              <a:t> Edition. Harlow: Prentice Hall.</a:t>
            </a:r>
          </a:p>
          <a:p>
            <a:r>
              <a:rPr lang="en-GB" dirty="0" smtClean="0"/>
              <a:t>Hooley</a:t>
            </a:r>
            <a:r>
              <a:rPr lang="en-GB" dirty="0"/>
              <a:t>, G., </a:t>
            </a:r>
            <a:r>
              <a:rPr lang="en-GB" dirty="0" err="1"/>
              <a:t>Piercy,N</a:t>
            </a:r>
            <a:r>
              <a:rPr lang="en-GB" dirty="0"/>
              <a:t>., </a:t>
            </a:r>
            <a:r>
              <a:rPr lang="en-GB" dirty="0" err="1"/>
              <a:t>Nicoulaud</a:t>
            </a:r>
            <a:r>
              <a:rPr lang="en-GB" dirty="0"/>
              <a:t>, B., (2008). </a:t>
            </a:r>
            <a:r>
              <a:rPr lang="en-GB" i="1" dirty="0"/>
              <a:t>Marketing Strategy and Competitive Positioning</a:t>
            </a:r>
            <a:r>
              <a:rPr lang="en-GB" dirty="0"/>
              <a:t>. 4</a:t>
            </a:r>
            <a:r>
              <a:rPr lang="en-GB" baseline="30000" dirty="0"/>
              <a:t>th</a:t>
            </a:r>
            <a:r>
              <a:rPr lang="en-GB" dirty="0"/>
              <a:t> Edition. Harlow: Prentice Hall.</a:t>
            </a:r>
          </a:p>
          <a:p>
            <a:r>
              <a:rPr lang="en-GB" dirty="0"/>
              <a:t>HUSAIN, S., GHUFRAN, A. and CHAUBEY, D.S., (2016). ‘Relevance of Social Media in Marketing and Advertising’ A Monthly Peer Reviewed International Journal of Management &amp; IT A Monthly Peer Reviewed International Journal of Management &amp; IT. </a:t>
            </a:r>
            <a:r>
              <a:rPr lang="en-GB" i="1" dirty="0"/>
              <a:t>Splint International Journal of Professionals, </a:t>
            </a:r>
            <a:r>
              <a:rPr lang="en-GB" b="1" dirty="0"/>
              <a:t>3</a:t>
            </a:r>
            <a:r>
              <a:rPr lang="en-GB" dirty="0"/>
              <a:t>(7), pp. 21-28.</a:t>
            </a:r>
          </a:p>
          <a:p>
            <a:r>
              <a:rPr lang="en-GB" dirty="0"/>
              <a:t>In-house: social media challenges, best practices. (2019). </a:t>
            </a:r>
            <a:r>
              <a:rPr lang="en-GB" i="1" dirty="0"/>
              <a:t>Managing Intellectual Property</a:t>
            </a:r>
            <a:r>
              <a:rPr lang="en-GB" i="1" dirty="0" smtClean="0"/>
              <a:t>.</a:t>
            </a:r>
          </a:p>
          <a:p>
            <a:r>
              <a:rPr lang="en-GB" dirty="0"/>
              <a:t>MAGEE, B., (2017). ‘RAPID SOCIAL MEDIA GROWTH IS HUGE BUSINESS GAME-CHANGER’. </a:t>
            </a:r>
            <a:r>
              <a:rPr lang="en-GB" i="1" dirty="0"/>
              <a:t>Scottish Business Insider, </a:t>
            </a:r>
            <a:r>
              <a:rPr lang="en-GB" dirty="0"/>
              <a:t>, p. 86. </a:t>
            </a:r>
          </a:p>
          <a:p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961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122" y="783611"/>
            <a:ext cx="8596668" cy="5603938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Meiners</a:t>
            </a:r>
            <a:r>
              <a:rPr lang="en-GB" dirty="0"/>
              <a:t>, N. H., </a:t>
            </a:r>
            <a:r>
              <a:rPr lang="en-GB" dirty="0" err="1"/>
              <a:t>Schwarting</a:t>
            </a:r>
            <a:r>
              <a:rPr lang="en-GB" dirty="0"/>
              <a:t>, U., &amp; </a:t>
            </a:r>
            <a:r>
              <a:rPr lang="en-GB" dirty="0" err="1"/>
              <a:t>Seeberger</a:t>
            </a:r>
            <a:r>
              <a:rPr lang="en-GB" dirty="0"/>
              <a:t>, B. (2010). </a:t>
            </a:r>
            <a:r>
              <a:rPr lang="en-GB" dirty="0" smtClean="0"/>
              <a:t>‘The </a:t>
            </a:r>
            <a:r>
              <a:rPr lang="en-GB" dirty="0"/>
              <a:t>renaissance of word-of-mouth marketing: A 'new' standard in twenty-first century marketing management</a:t>
            </a:r>
            <a:r>
              <a:rPr lang="en-GB" dirty="0" smtClean="0"/>
              <a:t>?’ </a:t>
            </a:r>
            <a:r>
              <a:rPr lang="en-GB" i="1" dirty="0"/>
              <a:t>International Journal of Economic Sciences and Applied Research</a:t>
            </a:r>
            <a:r>
              <a:rPr lang="en-GB" dirty="0"/>
              <a:t>, 3(2), 79-97. </a:t>
            </a:r>
          </a:p>
          <a:p>
            <a:r>
              <a:rPr lang="en-GB" dirty="0" smtClean="0"/>
              <a:t>NAKASHIMA</a:t>
            </a:r>
            <a:r>
              <a:rPr lang="en-GB" dirty="0"/>
              <a:t>, R. and O'BRIEN, M., (2018). ‘After Facebook scrutiny, is Google next?’</a:t>
            </a:r>
            <a:r>
              <a:rPr lang="en-GB" i="1" dirty="0"/>
              <a:t>. AP </a:t>
            </a:r>
            <a:r>
              <a:rPr lang="en-GB" i="1" dirty="0" err="1"/>
              <a:t>Worldstream</a:t>
            </a:r>
            <a:r>
              <a:rPr lang="en-GB" dirty="0"/>
              <a:t>.</a:t>
            </a:r>
            <a:endParaRPr lang="en-US" dirty="0"/>
          </a:p>
          <a:p>
            <a:r>
              <a:rPr lang="en-US" dirty="0" err="1"/>
              <a:t>Neagle</a:t>
            </a:r>
            <a:r>
              <a:rPr lang="en-US" dirty="0"/>
              <a:t>, A., (2019). ‘Lush Abandoning Social Media is a Bold Decision’. </a:t>
            </a:r>
            <a:r>
              <a:rPr lang="en-US" i="1" dirty="0"/>
              <a:t>The Western </a:t>
            </a:r>
            <a:r>
              <a:rPr lang="en-US" i="1" dirty="0" smtClean="0"/>
              <a:t>Mail. </a:t>
            </a:r>
            <a:r>
              <a:rPr lang="en-US" dirty="0" smtClean="0"/>
              <a:t>5</a:t>
            </a:r>
            <a:r>
              <a:rPr lang="en-US" baseline="30000" dirty="0" smtClean="0"/>
              <a:t>th</a:t>
            </a:r>
            <a:r>
              <a:rPr lang="en-US" dirty="0" smtClean="0"/>
              <a:t> June. p11.</a:t>
            </a:r>
          </a:p>
          <a:p>
            <a:r>
              <a:rPr lang="en-GB" dirty="0"/>
              <a:t>Palmer, A. and Hartley, B., (2009).  </a:t>
            </a:r>
            <a:r>
              <a:rPr lang="en-GB" i="1" dirty="0"/>
              <a:t>The Business Environment</a:t>
            </a:r>
            <a:r>
              <a:rPr lang="en-GB" dirty="0"/>
              <a:t>. Sixth Edition. London: McGraw-Hill</a:t>
            </a:r>
            <a:r>
              <a:rPr lang="en-GB" dirty="0" smtClean="0"/>
              <a:t>.</a:t>
            </a:r>
            <a:endParaRPr lang="en-US" dirty="0"/>
          </a:p>
          <a:p>
            <a:r>
              <a:rPr lang="en-GB" dirty="0" smtClean="0"/>
              <a:t>Parsons</a:t>
            </a:r>
            <a:r>
              <a:rPr lang="en-GB" dirty="0"/>
              <a:t>, E., </a:t>
            </a:r>
            <a:r>
              <a:rPr lang="en-GB" dirty="0" err="1"/>
              <a:t>Maclaran</a:t>
            </a:r>
            <a:r>
              <a:rPr lang="en-GB" dirty="0"/>
              <a:t>, P., (2011) </a:t>
            </a:r>
            <a:r>
              <a:rPr lang="en-GB" i="1" dirty="0"/>
              <a:t>Contemporary Issues in Marketing and Consumer Behaviour. </a:t>
            </a:r>
            <a:r>
              <a:rPr lang="en-GB" dirty="0"/>
              <a:t>Oxon: Routledge.</a:t>
            </a:r>
          </a:p>
          <a:p>
            <a:r>
              <a:rPr lang="en-GB" dirty="0"/>
              <a:t>PIKAS, B. and SORRENTINO, G., </a:t>
            </a:r>
            <a:r>
              <a:rPr lang="en-GB" dirty="0" smtClean="0"/>
              <a:t>(2014). ‘The </a:t>
            </a:r>
            <a:r>
              <a:rPr lang="en-GB" dirty="0"/>
              <a:t>Effectiveness of Online Advertising: Consumer's Perceptions of Ads on Facebook, Twitter and </a:t>
            </a:r>
            <a:r>
              <a:rPr lang="en-GB" dirty="0" smtClean="0"/>
              <a:t>YouTube’. </a:t>
            </a:r>
            <a:r>
              <a:rPr lang="en-GB" i="1" dirty="0"/>
              <a:t>The Journal of Applied Business and Economics, </a:t>
            </a:r>
            <a:r>
              <a:rPr lang="en-GB" b="1" dirty="0"/>
              <a:t>16</a:t>
            </a:r>
            <a:r>
              <a:rPr lang="en-GB" dirty="0"/>
              <a:t>(4), pp. 70-81. </a:t>
            </a:r>
          </a:p>
          <a:p>
            <a:r>
              <a:rPr lang="en-GB" dirty="0"/>
              <a:t>TYRRELL, A., (2004). ‘ACCOUNTING FOR MARKETING or MARKETING FOR ACCOUNTING?’ </a:t>
            </a:r>
            <a:r>
              <a:rPr lang="en-GB" i="1" dirty="0"/>
              <a:t>Accountancy Ireland, </a:t>
            </a:r>
            <a:r>
              <a:rPr lang="en-GB" b="1" dirty="0"/>
              <a:t>36</a:t>
            </a:r>
            <a:r>
              <a:rPr lang="en-GB" dirty="0"/>
              <a:t>(2), pp. 16-19.</a:t>
            </a:r>
          </a:p>
          <a:p>
            <a:r>
              <a:rPr lang="en-GB" dirty="0"/>
              <a:t>WHITING, A. and DESHPANDE, A., (2014). ‘Social Media Marketing: A Myth or a Necessity’. </a:t>
            </a:r>
            <a:r>
              <a:rPr lang="en-GB" i="1" dirty="0"/>
              <a:t>The Journal of Applied Business and Economics, </a:t>
            </a:r>
            <a:r>
              <a:rPr lang="en-GB" b="1" dirty="0"/>
              <a:t>16</a:t>
            </a:r>
            <a:r>
              <a:rPr lang="en-GB" dirty="0"/>
              <a:t>(5), pp. 74-81.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29434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689</TotalTime>
  <Words>1049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Marketing and Social Media</vt:lpstr>
      <vt:lpstr>Social Media Marketing (SMM)</vt:lpstr>
      <vt:lpstr>Changes in Use of Social Media (SM) </vt:lpstr>
      <vt:lpstr>The Future of Marketing </vt:lpstr>
      <vt:lpstr>The Way Forward</vt:lpstr>
      <vt:lpstr>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and Social Media</dc:title>
  <dc:creator>Debbie James</dc:creator>
  <cp:lastModifiedBy>10106</cp:lastModifiedBy>
  <cp:revision>70</cp:revision>
  <dcterms:created xsi:type="dcterms:W3CDTF">2019-06-04T14:44:55Z</dcterms:created>
  <dcterms:modified xsi:type="dcterms:W3CDTF">2019-06-07T13:04:31Z</dcterms:modified>
</cp:coreProperties>
</file>