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68"/>
    <p:restoredTop sz="94817"/>
  </p:normalViewPr>
  <p:slideViewPr>
    <p:cSldViewPr snapToGrid="0" snapToObjects="1">
      <p:cViewPr>
        <p:scale>
          <a:sx n="83" d="100"/>
          <a:sy n="83" d="100"/>
        </p:scale>
        <p:origin x="-152"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6E4842-E2E1-CA44-AAEB-54B92E25D891}" type="datetimeFigureOut">
              <a:rPr lang="en-US" smtClean="0"/>
              <a:t>1/25/18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98E89E-5E69-614F-969E-1528B10CA871}" type="slidenum">
              <a:rPr lang="en-US" smtClean="0"/>
              <a:t>‹#›</a:t>
            </a:fld>
            <a:endParaRPr lang="en-US"/>
          </a:p>
        </p:txBody>
      </p:sp>
    </p:spTree>
    <p:extLst>
      <p:ext uri="{BB962C8B-B14F-4D97-AF65-F5344CB8AC3E}">
        <p14:creationId xmlns:p14="http://schemas.microsoft.com/office/powerpoint/2010/main" val="460901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8E89E-5E69-614F-969E-1528B10CA871}" type="slidenum">
              <a:rPr lang="en-US" smtClean="0"/>
              <a:t>2</a:t>
            </a:fld>
            <a:endParaRPr lang="en-US"/>
          </a:p>
        </p:txBody>
      </p:sp>
    </p:spTree>
    <p:extLst>
      <p:ext uri="{BB962C8B-B14F-4D97-AF65-F5344CB8AC3E}">
        <p14:creationId xmlns:p14="http://schemas.microsoft.com/office/powerpoint/2010/main" val="3987184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8E89E-5E69-614F-969E-1528B10CA871}" type="slidenum">
              <a:rPr lang="en-US" smtClean="0"/>
              <a:t>3</a:t>
            </a:fld>
            <a:endParaRPr lang="en-US"/>
          </a:p>
        </p:txBody>
      </p:sp>
    </p:spTree>
    <p:extLst>
      <p:ext uri="{BB962C8B-B14F-4D97-AF65-F5344CB8AC3E}">
        <p14:creationId xmlns:p14="http://schemas.microsoft.com/office/powerpoint/2010/main" val="1112380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4403A76-9991-7C42-BDC5-4395D90582D7}" type="datetime1">
              <a:rPr lang="en-GB" smtClean="0"/>
              <a:t>25/01/2018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C2F9A1F-9554-2F4E-A647-57D3454BACAD}" type="datetime1">
              <a:rPr lang="en-GB" smtClean="0"/>
              <a:t>25/01/2018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7FBFEE-7D09-1440-8B46-DD3D4C363DE5}" type="datetime1">
              <a:rPr lang="en-GB" smtClean="0"/>
              <a:t>25/01/2018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BBA684E-BA96-4647-AB33-485046D005B9}" type="datetime1">
              <a:rPr lang="en-GB" smtClean="0"/>
              <a:t>25/01/2018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EDB8127-69B0-E547-A2A2-007DD652C085}" type="datetime1">
              <a:rPr lang="en-GB" smtClean="0"/>
              <a:t>25/01/2018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5E1A1ED-E1BF-A749-A73D-545EF288D9DA}" type="datetime1">
              <a:rPr lang="en-GB" smtClean="0"/>
              <a:t>25/01/2018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203BD8-D1C2-D14F-91B5-08E9111F29D4}" type="datetime1">
              <a:rPr lang="en-GB" smtClean="0"/>
              <a:t>25/01/2018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EA5165F-2C7B-504F-BF92-9228779B204A}" type="datetime1">
              <a:rPr lang="en-GB" smtClean="0"/>
              <a:t>25/01/2018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1A595B5-02AB-B84A-BC37-136EA3522AE6}" type="datetime1">
              <a:rPr lang="en-GB" smtClean="0"/>
              <a:t>25/01/2018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00CCAA8-AEB6-6D49-85E2-9AA0D2EFCBA9}" type="datetime1">
              <a:rPr lang="en-GB" smtClean="0"/>
              <a:t>25/01/2018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A54478-52F2-4345-B1D3-9DD42FF8482F}" type="datetime1">
              <a:rPr lang="en-GB" smtClean="0"/>
              <a:t>25/01/2018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AD859576-8FCF-7B4D-A28F-77AB63A6E13F}" type="datetime1">
              <a:rPr lang="en-GB" smtClean="0"/>
              <a:t>25/01/2018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75A49906-6C5C-DC42-91A2-0ECF18ECE346}" type="datetime1">
              <a:rPr lang="en-GB" smtClean="0"/>
              <a:t>25/01/2018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D005FEA1-0BE7-0649-8763-EF9838DFDEB6}" type="datetime1">
              <a:rPr lang="en-GB" smtClean="0"/>
              <a:t>25/01/2018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6F60B4-A408-964F-83CB-4249DE8EACAE}" type="datetime1">
              <a:rPr lang="en-GB" smtClean="0"/>
              <a:t>25/01/2018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C407C5-2CFD-8844-A2E4-B2663FCC0389}" type="datetime1">
              <a:rPr lang="en-GB" smtClean="0"/>
              <a:t>25/01/2018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9A1E36D-1967-E146-9FE9-4A707F2D0CEB}" type="datetime1">
              <a:rPr lang="en-GB" smtClean="0"/>
              <a:t>25/01/2018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22763" y="387928"/>
            <a:ext cx="9897485" cy="3835272"/>
          </a:xfrm>
        </p:spPr>
        <p:txBody>
          <a:bodyPr>
            <a:normAutofit/>
          </a:bodyPr>
          <a:lstStyle/>
          <a:p>
            <a:r>
              <a:rPr lang="en-US" sz="6000" dirty="0" smtClean="0"/>
              <a:t>Current Political and Ethical Landscape (ECSS6002)</a:t>
            </a:r>
            <a:endParaRPr lang="en-US" sz="6000" dirty="0"/>
          </a:p>
        </p:txBody>
      </p:sp>
      <p:sp>
        <p:nvSpPr>
          <p:cNvPr id="3" name="Subtitle 2"/>
          <p:cNvSpPr>
            <a:spLocks noGrp="1"/>
          </p:cNvSpPr>
          <p:nvPr>
            <p:ph type="subTitle" idx="1"/>
          </p:nvPr>
        </p:nvSpPr>
        <p:spPr>
          <a:xfrm>
            <a:off x="9215481" y="6294858"/>
            <a:ext cx="8915399" cy="1126283"/>
          </a:xfrm>
        </p:spPr>
        <p:txBody>
          <a:bodyPr/>
          <a:lstStyle/>
          <a:p>
            <a:r>
              <a:rPr lang="en-US" dirty="0" smtClean="0"/>
              <a:t>By Student 1503200</a:t>
            </a:r>
            <a:endParaRPr lang="en-US" dirty="0"/>
          </a:p>
        </p:txBody>
      </p:sp>
    </p:spTree>
    <p:extLst>
      <p:ext uri="{BB962C8B-B14F-4D97-AF65-F5344CB8AC3E}">
        <p14:creationId xmlns:p14="http://schemas.microsoft.com/office/powerpoint/2010/main" val="108375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369995" y="684426"/>
            <a:ext cx="7663691" cy="5109127"/>
          </a:xfrm>
          <a:prstGeom prst="rect">
            <a:avLst/>
          </a:prstGeom>
        </p:spPr>
      </p:pic>
    </p:spTree>
    <p:extLst>
      <p:ext uri="{BB962C8B-B14F-4D97-AF65-F5344CB8AC3E}">
        <p14:creationId xmlns:p14="http://schemas.microsoft.com/office/powerpoint/2010/main" val="668952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Brexit?</a:t>
            </a:r>
            <a:endParaRPr lang="en-US" dirty="0"/>
          </a:p>
        </p:txBody>
      </p:sp>
      <p:sp>
        <p:nvSpPr>
          <p:cNvPr id="3" name="Content Placeholder 2"/>
          <p:cNvSpPr>
            <a:spLocks noGrp="1"/>
          </p:cNvSpPr>
          <p:nvPr>
            <p:ph idx="1"/>
          </p:nvPr>
        </p:nvSpPr>
        <p:spPr>
          <a:xfrm>
            <a:off x="2589212" y="1394847"/>
            <a:ext cx="8915400" cy="4516375"/>
          </a:xfrm>
        </p:spPr>
        <p:txBody>
          <a:bodyPr>
            <a:normAutofit lnSpcReduction="10000"/>
          </a:bodyPr>
          <a:lstStyle/>
          <a:p>
            <a:r>
              <a:rPr lang="en-US" dirty="0" smtClean="0"/>
              <a:t>The term Brexit is explained as simply Great Briton exiting </a:t>
            </a:r>
            <a:r>
              <a:rPr lang="en-US" dirty="0" smtClean="0"/>
              <a:t>EU </a:t>
            </a:r>
            <a:r>
              <a:rPr lang="en-US" dirty="0" smtClean="0"/>
              <a:t>to previous election.</a:t>
            </a:r>
          </a:p>
          <a:p>
            <a:endParaRPr lang="en-US" dirty="0"/>
          </a:p>
          <a:p>
            <a:r>
              <a:rPr lang="en-US" dirty="0" smtClean="0"/>
              <a:t>It is outlined that the European Union is an advantageous and political establishment. It is highlighted that there are currently 28 partnerships including the United Kingdom. </a:t>
            </a:r>
          </a:p>
          <a:p>
            <a:endParaRPr lang="en-US" dirty="0" smtClean="0"/>
          </a:p>
          <a:p>
            <a:r>
              <a:rPr lang="en-US" dirty="0" smtClean="0"/>
              <a:t>It is suggested that a significant 30 million individuals voted in June 2016 referendum with an outcome vote to leave the European Union of 71.8 per cent. </a:t>
            </a:r>
            <a:endParaRPr lang="en-US" dirty="0"/>
          </a:p>
          <a:p>
            <a:endParaRPr lang="en-US" dirty="0" smtClean="0"/>
          </a:p>
          <a:p>
            <a:r>
              <a:rPr lang="en-US" dirty="0" smtClean="0"/>
              <a:t>This has been significantly beneficial to the UK, as they have therefore been able to permit the flexible acknowledgement of sufficient goods and a drastic amount of flexibility. </a:t>
            </a:r>
          </a:p>
        </p:txBody>
      </p:sp>
      <p:sp>
        <p:nvSpPr>
          <p:cNvPr id="4" name="TextBox 3"/>
          <p:cNvSpPr txBox="1"/>
          <p:nvPr/>
        </p:nvSpPr>
        <p:spPr>
          <a:xfrm>
            <a:off x="10693831" y="6528070"/>
            <a:ext cx="2531093" cy="307777"/>
          </a:xfrm>
          <a:prstGeom prst="rect">
            <a:avLst/>
          </a:prstGeom>
          <a:noFill/>
        </p:spPr>
        <p:txBody>
          <a:bodyPr wrap="square" rtlCol="0">
            <a:spAutoFit/>
          </a:bodyPr>
          <a:lstStyle/>
          <a:p>
            <a:r>
              <a:rPr lang="en-US" sz="1400" dirty="0" smtClean="0"/>
              <a:t>(The Sun, 2017).</a:t>
            </a:r>
            <a:endParaRPr lang="en-US" sz="1400" dirty="0"/>
          </a:p>
        </p:txBody>
      </p:sp>
    </p:spTree>
    <p:extLst>
      <p:ext uri="{BB962C8B-B14F-4D97-AF65-F5344CB8AC3E}">
        <p14:creationId xmlns:p14="http://schemas.microsoft.com/office/powerpoint/2010/main" val="797735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Key objectives that may occur if the UK is to withdraw from the European Union. </a:t>
            </a:r>
            <a:endParaRPr lang="en-US" dirty="0"/>
          </a:p>
        </p:txBody>
      </p:sp>
      <p:sp>
        <p:nvSpPr>
          <p:cNvPr id="3" name="Content Placeholder 2"/>
          <p:cNvSpPr>
            <a:spLocks noGrp="1"/>
          </p:cNvSpPr>
          <p:nvPr>
            <p:ph idx="1"/>
          </p:nvPr>
        </p:nvSpPr>
        <p:spPr/>
        <p:txBody>
          <a:bodyPr/>
          <a:lstStyle/>
          <a:p>
            <a:r>
              <a:rPr lang="en-US" dirty="0" smtClean="0"/>
              <a:t>It is outlined by (The, Sun 2017) that </a:t>
            </a:r>
            <a:r>
              <a:rPr lang="en-US" dirty="0" smtClean="0"/>
              <a:t>Theresa </a:t>
            </a:r>
            <a:r>
              <a:rPr lang="en-US" dirty="0" smtClean="0"/>
              <a:t>May accounted Article 50 on March 29, it is highlighted there is a two-year time threshold set for any deliberations.</a:t>
            </a:r>
          </a:p>
          <a:p>
            <a:endParaRPr lang="en-US" dirty="0"/>
          </a:p>
          <a:p>
            <a:r>
              <a:rPr lang="en-US" dirty="0" smtClean="0"/>
              <a:t>The UK will depart from the European union by march 29, 2019.</a:t>
            </a:r>
          </a:p>
          <a:p>
            <a:endParaRPr lang="en-US" dirty="0"/>
          </a:p>
          <a:p>
            <a:r>
              <a:rPr lang="en-US" dirty="0" smtClean="0"/>
              <a:t>Nevertheless, there is a 21 month ‘adjustment period’. It is highlighted that the second chapter of Brexit debates will be focused by deliberations over the adjustment period after march 29</a:t>
            </a:r>
            <a:r>
              <a:rPr lang="en-US" baseline="30000" dirty="0" smtClean="0"/>
              <a:t>th</a:t>
            </a:r>
            <a:r>
              <a:rPr lang="en-US" dirty="0" smtClean="0"/>
              <a:t> 2019.</a:t>
            </a:r>
            <a:endParaRPr lang="en-US" dirty="0"/>
          </a:p>
        </p:txBody>
      </p:sp>
      <p:sp>
        <p:nvSpPr>
          <p:cNvPr id="4" name="TextBox 3"/>
          <p:cNvSpPr txBox="1"/>
          <p:nvPr/>
        </p:nvSpPr>
        <p:spPr>
          <a:xfrm>
            <a:off x="10259879" y="6323309"/>
            <a:ext cx="2262752" cy="307777"/>
          </a:xfrm>
          <a:prstGeom prst="rect">
            <a:avLst/>
          </a:prstGeom>
          <a:noFill/>
        </p:spPr>
        <p:txBody>
          <a:bodyPr wrap="square" rtlCol="0">
            <a:spAutoFit/>
          </a:bodyPr>
          <a:lstStyle/>
          <a:p>
            <a:r>
              <a:rPr lang="en-US" sz="1400" dirty="0" smtClean="0"/>
              <a:t>(The Sun,2017).</a:t>
            </a:r>
            <a:endParaRPr lang="en-US" sz="1400" dirty="0"/>
          </a:p>
        </p:txBody>
      </p:sp>
    </p:spTree>
    <p:extLst>
      <p:ext uri="{BB962C8B-B14F-4D97-AF65-F5344CB8AC3E}">
        <p14:creationId xmlns:p14="http://schemas.microsoft.com/office/powerpoint/2010/main" val="240561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3440" y="128164"/>
            <a:ext cx="8911687" cy="1280890"/>
          </a:xfrm>
        </p:spPr>
        <p:txBody>
          <a:bodyPr/>
          <a:lstStyle/>
          <a:p>
            <a:r>
              <a:rPr lang="en-US" dirty="0" smtClean="0"/>
              <a:t>What are the current manifesto’s from a Wales, UK and World perception</a:t>
            </a:r>
            <a:r>
              <a:rPr lang="en-US" dirty="0" smtClean="0"/>
              <a:t>?</a:t>
            </a:r>
            <a:endParaRPr lang="en-US" dirty="0"/>
          </a:p>
        </p:txBody>
      </p:sp>
      <p:sp>
        <p:nvSpPr>
          <p:cNvPr id="3" name="Content Placeholder 2"/>
          <p:cNvSpPr>
            <a:spLocks noGrp="1"/>
          </p:cNvSpPr>
          <p:nvPr>
            <p:ph idx="1"/>
          </p:nvPr>
        </p:nvSpPr>
        <p:spPr>
          <a:xfrm>
            <a:off x="588935" y="1758860"/>
            <a:ext cx="11112285" cy="5052447"/>
          </a:xfrm>
        </p:spPr>
        <p:txBody>
          <a:bodyPr/>
          <a:lstStyle/>
          <a:p>
            <a:r>
              <a:rPr lang="en-US" sz="1400" dirty="0" smtClean="0"/>
              <a:t>It is highlighted that the Tories have suggested that they plan to sufficiently leave the single market, whilst also still obtaining a partnership with the EU. </a:t>
            </a:r>
            <a:r>
              <a:rPr lang="en-US" sz="1400" dirty="0" smtClean="0"/>
              <a:t>I</a:t>
            </a:r>
            <a:r>
              <a:rPr lang="en-US" sz="1400" dirty="0"/>
              <a:t>t</a:t>
            </a:r>
            <a:r>
              <a:rPr lang="en-US" sz="1400" dirty="0" smtClean="0"/>
              <a:t> Is stated that the Tories want to accomplish a Great Repeal Bill to safeguard they guarantee that they can therefore, exchange EU law into UK legislation. </a:t>
            </a:r>
          </a:p>
          <a:p>
            <a:endParaRPr lang="en-US" sz="1400" dirty="0" smtClean="0"/>
          </a:p>
          <a:p>
            <a:r>
              <a:rPr lang="en-US" sz="1400" dirty="0" smtClean="0"/>
              <a:t>Labor has suggested in their strategy that they will withdraw from Brexit White paper and guarantee they replace it with a new list of intervention implications.</a:t>
            </a:r>
          </a:p>
          <a:p>
            <a:endParaRPr lang="en-US" sz="1400" dirty="0"/>
          </a:p>
          <a:p>
            <a:r>
              <a:rPr lang="en-US" sz="1400" dirty="0" smtClean="0"/>
              <a:t>The Liberal Democrats manifesto strategy and their main aims if they win the election, are that the Liberal democrats are in significant favor of supporting freedom of extent,  enabling people to work, move, and undertake education in the way that they desire. </a:t>
            </a:r>
          </a:p>
          <a:p>
            <a:endParaRPr lang="en-US" sz="1400" dirty="0"/>
          </a:p>
          <a:p>
            <a:r>
              <a:rPr lang="en-US" sz="1400" dirty="0" smtClean="0"/>
              <a:t>The Green Parties main aims, and objectives are similar to the Liberal Democrats wishes, It is highlighted they would be ensured to hold an election on the Brexit deal whilst having the selection of remaining in the EU. </a:t>
            </a:r>
          </a:p>
          <a:p>
            <a:endParaRPr lang="en-US" sz="1400" dirty="0"/>
          </a:p>
          <a:p>
            <a:r>
              <a:rPr lang="en-US" sz="1400" dirty="0" smtClean="0"/>
              <a:t>Scottish National Party’s main aims and objectives if they win election are they would like to safeguard the guarantee of (SNP) and to ensure Scotland have some power during further Brexit negotiations.</a:t>
            </a:r>
          </a:p>
          <a:p>
            <a:endParaRPr lang="en-US" dirty="0"/>
          </a:p>
        </p:txBody>
      </p:sp>
      <p:sp>
        <p:nvSpPr>
          <p:cNvPr id="4" name="TextBox 3"/>
          <p:cNvSpPr txBox="1"/>
          <p:nvPr/>
        </p:nvSpPr>
        <p:spPr>
          <a:xfrm>
            <a:off x="10848815" y="6586780"/>
            <a:ext cx="2148800" cy="307777"/>
          </a:xfrm>
          <a:prstGeom prst="rect">
            <a:avLst/>
          </a:prstGeom>
          <a:noFill/>
        </p:spPr>
        <p:txBody>
          <a:bodyPr wrap="square" rtlCol="0">
            <a:spAutoFit/>
          </a:bodyPr>
          <a:lstStyle/>
          <a:p>
            <a:r>
              <a:rPr lang="en-US" sz="1400" dirty="0" smtClean="0"/>
              <a:t>(Joshi,2017).</a:t>
            </a:r>
            <a:endParaRPr lang="en-US" sz="1400" dirty="0"/>
          </a:p>
        </p:txBody>
      </p:sp>
    </p:spTree>
    <p:extLst>
      <p:ext uri="{BB962C8B-B14F-4D97-AF65-F5344CB8AC3E}">
        <p14:creationId xmlns:p14="http://schemas.microsoft.com/office/powerpoint/2010/main" val="1064452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8525" y="20969"/>
            <a:ext cx="8911687" cy="1280890"/>
          </a:xfrm>
        </p:spPr>
        <p:txBody>
          <a:bodyPr>
            <a:noAutofit/>
          </a:bodyPr>
          <a:lstStyle/>
          <a:p>
            <a:r>
              <a:rPr lang="en-US" sz="2800" dirty="0" smtClean="0"/>
              <a:t>What society do we live in? And does Post-Truth exist, if so what are the effects worldwide?</a:t>
            </a:r>
            <a:endParaRPr lang="en-US" sz="2800" dirty="0"/>
          </a:p>
        </p:txBody>
      </p:sp>
      <p:sp>
        <p:nvSpPr>
          <p:cNvPr id="3" name="Content Placeholder 2"/>
          <p:cNvSpPr>
            <a:spLocks noGrp="1"/>
          </p:cNvSpPr>
          <p:nvPr>
            <p:ph idx="1"/>
          </p:nvPr>
        </p:nvSpPr>
        <p:spPr>
          <a:xfrm>
            <a:off x="557938" y="1301859"/>
            <a:ext cx="9040381" cy="5315918"/>
          </a:xfrm>
        </p:spPr>
        <p:txBody>
          <a:bodyPr>
            <a:normAutofit lnSpcReduction="10000"/>
          </a:bodyPr>
          <a:lstStyle/>
          <a:p>
            <a:r>
              <a:rPr lang="en-US" dirty="0" smtClean="0"/>
              <a:t>On November 2016 the United States of America elected Donald Trump to be the president of the United States.</a:t>
            </a:r>
          </a:p>
          <a:p>
            <a:endParaRPr lang="en-US" dirty="0" smtClean="0"/>
          </a:p>
          <a:p>
            <a:r>
              <a:rPr lang="en-US" dirty="0" smtClean="0"/>
              <a:t>It is expressed how Donald trump did not achieve his position the typical way. It is highlighted that in order to achieve his desired position Donald Trump used ‘magnification’ and ’ethical influence’ to determine that he had the most sufficient experience and the most adventurous scheme to enhance, develop, and move the nation forward.</a:t>
            </a:r>
          </a:p>
          <a:p>
            <a:endParaRPr lang="en-US" dirty="0" smtClean="0"/>
          </a:p>
          <a:p>
            <a:r>
              <a:rPr lang="en-US" dirty="0" smtClean="0"/>
              <a:t>It is outlined how various books on the post-truth era are being acknowledged worldwide.</a:t>
            </a:r>
          </a:p>
          <a:p>
            <a:endParaRPr lang="en-US" dirty="0" smtClean="0"/>
          </a:p>
          <a:p>
            <a:r>
              <a:rPr lang="en-US" dirty="0" smtClean="0"/>
              <a:t>Many Individuals ask the question of what is post-truth? It is highlighted by by (Jefferies, 2017) that in 2016 the Oxford Dictionaries selected post-truth as its expression of the year, therefore defining It as ‘circumstances in which impartial facts are less than effective in defining public judgement than appeals to feelings and individual belief.</a:t>
            </a:r>
          </a:p>
          <a:p>
            <a:endParaRPr lang="en-US" dirty="0"/>
          </a:p>
        </p:txBody>
      </p:sp>
      <p:sp>
        <p:nvSpPr>
          <p:cNvPr id="5" name="TextBox 4"/>
          <p:cNvSpPr txBox="1"/>
          <p:nvPr/>
        </p:nvSpPr>
        <p:spPr>
          <a:xfrm>
            <a:off x="8911527" y="6477853"/>
            <a:ext cx="4685358" cy="307777"/>
          </a:xfrm>
          <a:prstGeom prst="rect">
            <a:avLst/>
          </a:prstGeom>
          <a:noFill/>
        </p:spPr>
        <p:txBody>
          <a:bodyPr wrap="square" rtlCol="0">
            <a:spAutoFit/>
          </a:bodyPr>
          <a:lstStyle/>
          <a:p>
            <a:r>
              <a:rPr lang="en-US" sz="1400" dirty="0" smtClean="0"/>
              <a:t>(</a:t>
            </a:r>
            <a:r>
              <a:rPr lang="en-US" sz="1400" dirty="0" err="1" smtClean="0"/>
              <a:t>Mcomiksey</a:t>
            </a:r>
            <a:r>
              <a:rPr lang="en-US" sz="1400" dirty="0" smtClean="0"/>
              <a:t>, 2017 and Jeffries, 2017).</a:t>
            </a:r>
            <a:endParaRPr lang="en-US" sz="1400" dirty="0"/>
          </a:p>
        </p:txBody>
      </p:sp>
      <p:pic>
        <p:nvPicPr>
          <p:cNvPr id="6" name="Picture 5"/>
          <p:cNvPicPr>
            <a:picLocks noChangeAspect="1"/>
          </p:cNvPicPr>
          <p:nvPr/>
        </p:nvPicPr>
        <p:blipFill>
          <a:blip r:embed="rId2"/>
          <a:stretch>
            <a:fillRect/>
          </a:stretch>
        </p:blipFill>
        <p:spPr>
          <a:xfrm>
            <a:off x="9199003" y="1796210"/>
            <a:ext cx="2782418" cy="2496821"/>
          </a:xfrm>
          <a:prstGeom prst="rect">
            <a:avLst/>
          </a:prstGeom>
        </p:spPr>
      </p:pic>
    </p:spTree>
    <p:extLst>
      <p:ext uri="{BB962C8B-B14F-4D97-AF65-F5344CB8AC3E}">
        <p14:creationId xmlns:p14="http://schemas.microsoft.com/office/powerpoint/2010/main" val="1670504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most current political events happening world-wide.</a:t>
            </a:r>
            <a:endParaRPr lang="en-US" dirty="0"/>
          </a:p>
        </p:txBody>
      </p:sp>
      <p:sp>
        <p:nvSpPr>
          <p:cNvPr id="3" name="Content Placeholder 2"/>
          <p:cNvSpPr>
            <a:spLocks noGrp="1"/>
          </p:cNvSpPr>
          <p:nvPr>
            <p:ph idx="1"/>
          </p:nvPr>
        </p:nvSpPr>
        <p:spPr>
          <a:xfrm>
            <a:off x="2356738" y="1994975"/>
            <a:ext cx="8915400" cy="3777622"/>
          </a:xfrm>
        </p:spPr>
        <p:txBody>
          <a:bodyPr/>
          <a:lstStyle/>
          <a:p>
            <a:r>
              <a:rPr lang="en-US" dirty="0" smtClean="0"/>
              <a:t>Boris Johnson reprimanded over NHS cash appeal.</a:t>
            </a:r>
          </a:p>
          <a:p>
            <a:r>
              <a:rPr lang="en-US" dirty="0" smtClean="0"/>
              <a:t>Boris Johnson has been alleged by high ranking conservative colleague of playing into the hands of his partnerships. Theresa may has therefore criticized Boris Johnson for NHS funding demands. </a:t>
            </a:r>
          </a:p>
          <a:p>
            <a:r>
              <a:rPr lang="en-US" dirty="0" smtClean="0"/>
              <a:t>It has been outlined that various sources have stated that this would enhance a political advantage to labor, and that the Tories should ensure not to state any finance figures if they are unsure of where they money is coming from. </a:t>
            </a:r>
          </a:p>
          <a:p>
            <a:endParaRPr lang="en-US" dirty="0"/>
          </a:p>
        </p:txBody>
      </p:sp>
      <p:sp>
        <p:nvSpPr>
          <p:cNvPr id="4" name="TextBox 3"/>
          <p:cNvSpPr txBox="1"/>
          <p:nvPr/>
        </p:nvSpPr>
        <p:spPr>
          <a:xfrm>
            <a:off x="9706809" y="6426237"/>
            <a:ext cx="3595606" cy="307777"/>
          </a:xfrm>
          <a:prstGeom prst="rect">
            <a:avLst/>
          </a:prstGeom>
          <a:noFill/>
        </p:spPr>
        <p:txBody>
          <a:bodyPr wrap="square" rtlCol="0">
            <a:spAutoFit/>
          </a:bodyPr>
          <a:lstStyle/>
          <a:p>
            <a:r>
              <a:rPr lang="en-US" sz="1400" dirty="0" smtClean="0"/>
              <a:t>(Asthana and Mason, 2018).</a:t>
            </a:r>
            <a:endParaRPr lang="en-US" sz="1400" dirty="0"/>
          </a:p>
        </p:txBody>
      </p:sp>
      <p:pic>
        <p:nvPicPr>
          <p:cNvPr id="5" name="Picture 4"/>
          <p:cNvPicPr>
            <a:picLocks noChangeAspect="1"/>
          </p:cNvPicPr>
          <p:nvPr/>
        </p:nvPicPr>
        <p:blipFill>
          <a:blip r:embed="rId2"/>
          <a:stretch>
            <a:fillRect/>
          </a:stretch>
        </p:blipFill>
        <p:spPr>
          <a:xfrm>
            <a:off x="693549" y="4811181"/>
            <a:ext cx="2964051" cy="1922833"/>
          </a:xfrm>
          <a:prstGeom prst="rect">
            <a:avLst/>
          </a:prstGeom>
        </p:spPr>
      </p:pic>
    </p:spTree>
    <p:extLst>
      <p:ext uri="{BB962C8B-B14F-4D97-AF65-F5344CB8AC3E}">
        <p14:creationId xmlns:p14="http://schemas.microsoft.com/office/powerpoint/2010/main" val="1017367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8457" y="0"/>
            <a:ext cx="8911687" cy="1280890"/>
          </a:xfrm>
        </p:spPr>
        <p:txBody>
          <a:bodyPr/>
          <a:lstStyle/>
          <a:p>
            <a:r>
              <a:rPr lang="en-US" dirty="0" smtClean="0"/>
              <a:t>Reference List.</a:t>
            </a:r>
            <a:endParaRPr lang="en-US" dirty="0"/>
          </a:p>
        </p:txBody>
      </p:sp>
      <p:sp>
        <p:nvSpPr>
          <p:cNvPr id="5" name="TextBox 4"/>
          <p:cNvSpPr txBox="1"/>
          <p:nvPr/>
        </p:nvSpPr>
        <p:spPr>
          <a:xfrm>
            <a:off x="1027675" y="1280890"/>
            <a:ext cx="11453249" cy="5262979"/>
          </a:xfrm>
          <a:prstGeom prst="rect">
            <a:avLst/>
          </a:prstGeom>
          <a:noFill/>
        </p:spPr>
        <p:txBody>
          <a:bodyPr wrap="square" rtlCol="0">
            <a:spAutoFit/>
          </a:bodyPr>
          <a:lstStyle/>
          <a:p>
            <a:r>
              <a:rPr lang="en-GB" sz="1200" dirty="0"/>
              <a:t>Asthana, A. and Mason, R. (2018). Ministers rebuke Boris Johnson over NHS funding demands. [online] the Guardian. Available at: https://</a:t>
            </a:r>
            <a:r>
              <a:rPr lang="en-GB" sz="1200" dirty="0" err="1"/>
              <a:t>www.theguardian.com</a:t>
            </a:r>
            <a:r>
              <a:rPr lang="en-GB" sz="1200" dirty="0"/>
              <a:t>/politics/2018/</a:t>
            </a:r>
            <a:r>
              <a:rPr lang="en-GB" sz="1200" dirty="0" err="1"/>
              <a:t>jan</a:t>
            </a:r>
            <a:r>
              <a:rPr lang="en-GB" sz="1200" dirty="0"/>
              <a:t>/23/may-slaps-down-</a:t>
            </a:r>
            <a:r>
              <a:rPr lang="en-GB" sz="1200" dirty="0" err="1"/>
              <a:t>boris</a:t>
            </a:r>
            <a:r>
              <a:rPr lang="en-GB" sz="1200" dirty="0"/>
              <a:t>-</a:t>
            </a:r>
            <a:r>
              <a:rPr lang="en-GB" sz="1200" dirty="0" err="1"/>
              <a:t>johnson</a:t>
            </a:r>
            <a:r>
              <a:rPr lang="en-GB" sz="1200" dirty="0"/>
              <a:t>-over-</a:t>
            </a:r>
            <a:r>
              <a:rPr lang="en-GB" sz="1200" dirty="0" err="1"/>
              <a:t>nhs</a:t>
            </a:r>
            <a:r>
              <a:rPr lang="en-GB" sz="1200" dirty="0"/>
              <a:t>-funding-demands [Accessed 19 Jan. 2018].</a:t>
            </a:r>
          </a:p>
          <a:p>
            <a:r>
              <a:rPr lang="en-GB" sz="1200" dirty="0"/>
              <a:t> </a:t>
            </a:r>
          </a:p>
          <a:p>
            <a:r>
              <a:rPr lang="en-GB" sz="1200" dirty="0"/>
              <a:t>BBC </a:t>
            </a:r>
            <a:r>
              <a:rPr lang="en-GB" sz="1200" dirty="0" smtClean="0"/>
              <a:t>News</a:t>
            </a:r>
            <a:r>
              <a:rPr lang="en-GB" sz="1200" dirty="0"/>
              <a:t> </a:t>
            </a:r>
            <a:r>
              <a:rPr lang="en-GB" sz="1200" dirty="0" smtClean="0"/>
              <a:t>(2018) </a:t>
            </a:r>
            <a:r>
              <a:rPr lang="en-GB" sz="1200" dirty="0"/>
              <a:t>Boris Johnson rebuked over NHS cash plea. [online] Available at: http://</a:t>
            </a:r>
            <a:r>
              <a:rPr lang="en-GB" sz="1200" dirty="0" err="1"/>
              <a:t>www.bbc.co.uk</a:t>
            </a:r>
            <a:r>
              <a:rPr lang="en-GB" sz="1200" dirty="0"/>
              <a:t>/news/uk-politics-42783247 [Accessed 19th January, 2018].</a:t>
            </a:r>
          </a:p>
          <a:p>
            <a:r>
              <a:rPr lang="en-GB" sz="1200" dirty="0"/>
              <a:t> </a:t>
            </a:r>
          </a:p>
          <a:p>
            <a:r>
              <a:rPr lang="en-GB" sz="1200" dirty="0"/>
              <a:t>Creative Commons Image. (2017). [image] Available at: http://creative-commons-</a:t>
            </a:r>
            <a:r>
              <a:rPr lang="en-GB" sz="1200" dirty="0" err="1"/>
              <a:t>images.com</a:t>
            </a:r>
            <a:r>
              <a:rPr lang="en-GB" sz="1200" dirty="0"/>
              <a:t>/handwriting/p/</a:t>
            </a:r>
            <a:r>
              <a:rPr lang="en-GB" sz="1200" dirty="0" err="1"/>
              <a:t>politics.html</a:t>
            </a:r>
            <a:r>
              <a:rPr lang="en-GB" sz="1200" dirty="0"/>
              <a:t> [Accessed 20th January, 2018].</a:t>
            </a:r>
            <a:br>
              <a:rPr lang="en-GB" sz="1200" dirty="0"/>
            </a:br>
            <a:endParaRPr lang="en-GB" sz="1200" dirty="0"/>
          </a:p>
          <a:p>
            <a:r>
              <a:rPr lang="en-GB" sz="1200" dirty="0" err="1"/>
              <a:t>D'Ancona</a:t>
            </a:r>
            <a:r>
              <a:rPr lang="en-GB" sz="1200" dirty="0"/>
              <a:t>, </a:t>
            </a:r>
            <a:r>
              <a:rPr lang="en-GB" sz="1200" dirty="0" smtClean="0"/>
              <a:t>M. (2017</a:t>
            </a:r>
            <a:r>
              <a:rPr lang="en-GB" sz="1200" dirty="0"/>
              <a:t>). Post-Truth: The New War on Truth and How to Fight Back. 2nd ed</a:t>
            </a:r>
            <a:r>
              <a:rPr lang="en-GB" sz="1200" dirty="0" smtClean="0"/>
              <a:t>.</a:t>
            </a:r>
          </a:p>
          <a:p>
            <a:endParaRPr lang="en-GB" sz="1200" dirty="0"/>
          </a:p>
          <a:p>
            <a:r>
              <a:rPr lang="en-GB" sz="1200" dirty="0"/>
              <a:t>Goldstein, J. (2017). 101 Amazing Facts about Brexit... And the European Union. 1st ed. Andrews UK Limited</a:t>
            </a:r>
            <a:r>
              <a:rPr lang="en-GB" sz="1200" dirty="0" smtClean="0"/>
              <a:t>.</a:t>
            </a:r>
          </a:p>
          <a:p>
            <a:endParaRPr lang="en-GB" sz="1200" dirty="0"/>
          </a:p>
          <a:p>
            <a:r>
              <a:rPr lang="en-GB" sz="1200" dirty="0"/>
              <a:t>Jeffries, S. (2017). </a:t>
            </a:r>
            <a:r>
              <a:rPr lang="en-GB" sz="1200" dirty="0" err="1"/>
              <a:t>L</a:t>
            </a:r>
            <a:r>
              <a:rPr lang="en-GB" sz="1200" dirty="0" err="1" smtClean="0"/>
              <a:t>lessons</a:t>
            </a:r>
            <a:r>
              <a:rPr lang="en-GB" sz="1200" dirty="0" smtClean="0"/>
              <a:t> </a:t>
            </a:r>
            <a:r>
              <a:rPr lang="en-GB" sz="1200" dirty="0"/>
              <a:t>from three new books on the post-truth era. [online] the Guardian. Available at: https://</a:t>
            </a:r>
            <a:r>
              <a:rPr lang="en-GB" sz="1200" dirty="0" err="1"/>
              <a:t>www.theguardian.com</a:t>
            </a:r>
            <a:r>
              <a:rPr lang="en-GB" sz="1200" dirty="0"/>
              <a:t>/us-news/2017/may/22/post-truth-era-trump-</a:t>
            </a:r>
            <a:r>
              <a:rPr lang="en-GB" sz="1200" dirty="0" err="1"/>
              <a:t>brexit</a:t>
            </a:r>
            <a:r>
              <a:rPr lang="en-GB" sz="1200" dirty="0"/>
              <a:t>-lies-books [Accessed 18th January,2018].</a:t>
            </a:r>
          </a:p>
          <a:p>
            <a:r>
              <a:rPr lang="en-GB" sz="1200" dirty="0"/>
              <a:t> </a:t>
            </a:r>
          </a:p>
          <a:p>
            <a:r>
              <a:rPr lang="en-GB" sz="1200" dirty="0"/>
              <a:t>Joshi, A. (2017). General election 2017: Where each party stands on Brexit. [online] The Telegraph. Available at: http://</a:t>
            </a:r>
            <a:r>
              <a:rPr lang="en-GB" sz="1200" dirty="0" err="1"/>
              <a:t>www.telegraph.co.uk</a:t>
            </a:r>
            <a:r>
              <a:rPr lang="en-GB" sz="1200" dirty="0"/>
              <a:t>/politics/0/general-election-2017-party-stands-brexit/ [Accessed 13</a:t>
            </a:r>
            <a:r>
              <a:rPr lang="en-GB" sz="1200" baseline="30000" dirty="0"/>
              <a:t>th</a:t>
            </a:r>
            <a:r>
              <a:rPr lang="en-GB" sz="1200" dirty="0"/>
              <a:t> November 2017].</a:t>
            </a:r>
          </a:p>
          <a:p>
            <a:r>
              <a:rPr lang="en-GB" sz="1200" dirty="0"/>
              <a:t> </a:t>
            </a:r>
          </a:p>
          <a:p>
            <a:r>
              <a:rPr lang="en-GB" sz="1200" dirty="0" err="1"/>
              <a:t>Mcomiskey</a:t>
            </a:r>
            <a:r>
              <a:rPr lang="en-GB" sz="1200" dirty="0"/>
              <a:t>, B. (2017). Post Truth and Composition. 1st ed. </a:t>
            </a:r>
            <a:r>
              <a:rPr lang="en-GB" sz="1200" dirty="0" err="1"/>
              <a:t>Uta</a:t>
            </a:r>
            <a:r>
              <a:rPr lang="en-GB" sz="1200" dirty="0"/>
              <a:t> State University Press.</a:t>
            </a:r>
          </a:p>
          <a:p>
            <a:r>
              <a:rPr lang="en-GB" sz="1200" dirty="0"/>
              <a:t> </a:t>
            </a:r>
          </a:p>
          <a:p>
            <a:r>
              <a:rPr lang="en-GB" sz="1200" dirty="0" err="1" smtClean="0"/>
              <a:t>PixaBay</a:t>
            </a:r>
            <a:r>
              <a:rPr lang="en-GB" sz="1200" dirty="0"/>
              <a:t> </a:t>
            </a:r>
            <a:r>
              <a:rPr lang="en-GB" sz="1200" dirty="0" smtClean="0"/>
              <a:t> </a:t>
            </a:r>
            <a:r>
              <a:rPr lang="en-GB" sz="1200" dirty="0"/>
              <a:t>(2017). [image] Available at: https://</a:t>
            </a:r>
            <a:r>
              <a:rPr lang="en-GB" sz="1200" dirty="0" err="1"/>
              <a:t>pixabay.com</a:t>
            </a:r>
            <a:r>
              <a:rPr lang="en-GB" sz="1200" dirty="0"/>
              <a:t>/</a:t>
            </a:r>
            <a:r>
              <a:rPr lang="en-GB" sz="1200" dirty="0" err="1"/>
              <a:t>en</a:t>
            </a:r>
            <a:r>
              <a:rPr lang="en-GB" sz="1200" dirty="0"/>
              <a:t>/photos/politics/ [Accessed 20 Jan. 2018].</a:t>
            </a:r>
          </a:p>
          <a:p>
            <a:r>
              <a:rPr lang="en-GB" sz="1200" dirty="0"/>
              <a:t> </a:t>
            </a:r>
          </a:p>
          <a:p>
            <a:r>
              <a:rPr lang="en-GB" sz="1200" dirty="0"/>
              <a:t>Social media requires care, caution with political material. (2014). [image] Available at: http://</a:t>
            </a:r>
            <a:r>
              <a:rPr lang="en-GB" sz="1200" dirty="0" err="1"/>
              <a:t>www.arpc.afrc.af.mil</a:t>
            </a:r>
            <a:r>
              <a:rPr lang="en-GB" sz="1200" dirty="0"/>
              <a:t>/News/Article-Display/Article/567359/social-media-requires-care-caution-with-political-material/ [Accessed 20th January, 2018].</a:t>
            </a:r>
          </a:p>
          <a:p>
            <a:r>
              <a:rPr lang="en-GB" sz="1200" dirty="0"/>
              <a:t> </a:t>
            </a:r>
          </a:p>
          <a:p>
            <a:r>
              <a:rPr lang="en-GB" sz="1200" dirty="0"/>
              <a:t>The Sun, (2017). What is Brexit, when does Britain leave the European Union and what happens afterwards. [online] Available at: https://</a:t>
            </a:r>
            <a:r>
              <a:rPr lang="en-GB" sz="1200" dirty="0" err="1"/>
              <a:t>www.thesun.co.uk</a:t>
            </a:r>
            <a:r>
              <a:rPr lang="en-GB" sz="1200" dirty="0"/>
              <a:t>/news/2099807/brexit-leave-eu-march-29-2019-deal-negotiations/ [Accessed 9</a:t>
            </a:r>
            <a:r>
              <a:rPr lang="en-GB" sz="1200" baseline="30000" dirty="0"/>
              <a:t>th</a:t>
            </a:r>
            <a:r>
              <a:rPr lang="en-GB" sz="1200" dirty="0"/>
              <a:t> December 2017].</a:t>
            </a:r>
          </a:p>
        </p:txBody>
      </p:sp>
    </p:spTree>
    <p:extLst>
      <p:ext uri="{BB962C8B-B14F-4D97-AF65-F5344CB8AC3E}">
        <p14:creationId xmlns:p14="http://schemas.microsoft.com/office/powerpoint/2010/main" val="109915598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101</TotalTime>
  <Words>777</Words>
  <Application>Microsoft Macintosh PowerPoint</Application>
  <PresentationFormat>Widescreen</PresentationFormat>
  <Paragraphs>66</Paragraphs>
  <Slides>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Calibri</vt:lpstr>
      <vt:lpstr>Century Gothic</vt:lpstr>
      <vt:lpstr>Wingdings 3</vt:lpstr>
      <vt:lpstr>Arial</vt:lpstr>
      <vt:lpstr>Wisp</vt:lpstr>
      <vt:lpstr>Current Political and Ethical Landscape (ECSS6002)</vt:lpstr>
      <vt:lpstr>PowerPoint Presentation</vt:lpstr>
      <vt:lpstr>What is Brexit?</vt:lpstr>
      <vt:lpstr>Key objectives that may occur if the UK is to withdraw from the European Union. </vt:lpstr>
      <vt:lpstr>What are the current manifesto’s from a Wales, UK and World perception?</vt:lpstr>
      <vt:lpstr>What society do we live in? And does Post-Truth exist, if so what are the effects worldwide?</vt:lpstr>
      <vt:lpstr>The most current political events happening world-wide.</vt:lpstr>
      <vt:lpstr>Reference List.</vt:lpstr>
    </vt:vector>
  </TitlesOfParts>
  <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Current Political and Ethical Landscape (ECSS6002)</dc:title>
  <dc:creator>Savannah Lowndes (1503200)</dc:creator>
  <cp:lastModifiedBy>Savannah Lowndes (1503200)</cp:lastModifiedBy>
  <cp:revision>10</cp:revision>
  <dcterms:created xsi:type="dcterms:W3CDTF">2018-01-23T21:02:22Z</dcterms:created>
  <dcterms:modified xsi:type="dcterms:W3CDTF">2018-01-25T07:54:52Z</dcterms:modified>
</cp:coreProperties>
</file>