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D8F044-5FC0-7C06-FE73-C31C853AB395}" v="22" dt="2026-06-22T04:35:28.1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>
        <p:scale>
          <a:sx n="79" d="100"/>
          <a:sy n="79" d="100"/>
        </p:scale>
        <p:origin x="84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zaffar Hussain (2512318)" userId="S::2512318@student.uwtsd.ac.uk::35be52f7-5dea-4f61-a4e9-305da0ad738c" providerId="AD" clId="Web-{0FD8F044-5FC0-7C06-FE73-C31C853AB395}"/>
    <pc:docChg chg="modSld">
      <pc:chgData name="Mazaffar Hussain (2512318)" userId="S::2512318@student.uwtsd.ac.uk::35be52f7-5dea-4f61-a4e9-305da0ad738c" providerId="AD" clId="Web-{0FD8F044-5FC0-7C06-FE73-C31C853AB395}" dt="2026-06-22T04:35:28.114" v="21" actId="20577"/>
      <pc:docMkLst>
        <pc:docMk/>
      </pc:docMkLst>
      <pc:sldChg chg="modSp">
        <pc:chgData name="Mazaffar Hussain (2512318)" userId="S::2512318@student.uwtsd.ac.uk::35be52f7-5dea-4f61-a4e9-305da0ad738c" providerId="AD" clId="Web-{0FD8F044-5FC0-7C06-FE73-C31C853AB395}" dt="2026-06-22T04:35:28.114" v="21" actId="20577"/>
        <pc:sldMkLst>
          <pc:docMk/>
          <pc:sldMk cId="3652611680" sldId="256"/>
        </pc:sldMkLst>
        <pc:spChg chg="mod">
          <ac:chgData name="Mazaffar Hussain (2512318)" userId="S::2512318@student.uwtsd.ac.uk::35be52f7-5dea-4f61-a4e9-305da0ad738c" providerId="AD" clId="Web-{0FD8F044-5FC0-7C06-FE73-C31C853AB395}" dt="2026-06-22T04:35:28.114" v="21" actId="20577"/>
          <ac:spMkLst>
            <pc:docMk/>
            <pc:sldMk cId="3652611680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48862-C55A-4ACF-A158-26456D6F726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5EE2-6603-4D98-B1FB-DEF83958F5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060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48862-C55A-4ACF-A158-26456D6F726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5EE2-6603-4D98-B1FB-DEF83958F5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301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48862-C55A-4ACF-A158-26456D6F726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5EE2-6603-4D98-B1FB-DEF83958F5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994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48862-C55A-4ACF-A158-26456D6F726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5EE2-6603-4D98-B1FB-DEF83958F5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016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48862-C55A-4ACF-A158-26456D6F726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5EE2-6603-4D98-B1FB-DEF83958F5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097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48862-C55A-4ACF-A158-26456D6F726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5EE2-6603-4D98-B1FB-DEF83958F5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360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48862-C55A-4ACF-A158-26456D6F726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5EE2-6603-4D98-B1FB-DEF83958F5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47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48862-C55A-4ACF-A158-26456D6F726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5EE2-6603-4D98-B1FB-DEF83958F5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292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48862-C55A-4ACF-A158-26456D6F726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5EE2-6603-4D98-B1FB-DEF83958F5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098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48862-C55A-4ACF-A158-26456D6F726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5EE2-6603-4D98-B1FB-DEF83958F5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958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48862-C55A-4ACF-A158-26456D6F726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5EE2-6603-4D98-B1FB-DEF83958F5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930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C48862-C55A-4ACF-A158-26456D6F7263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4D5EE2-6603-4D98-B1FB-DEF83958F5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18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5686004" cy="238760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Communication: Building Therapeutic Relationships in Health and Social Care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1" y="3602038"/>
            <a:ext cx="5686004" cy="1655762"/>
          </a:xfrm>
          <a:solidFill>
            <a:schemeClr val="accent3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</a:p>
          <a:p>
            <a:r>
              <a:rPr lang="en-US" b="1" dirty="0"/>
              <a:t>Professional Development within Health and Social Care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(LCHS4009)</a:t>
            </a:r>
          </a:p>
          <a:p>
            <a:r>
              <a:rPr lang="en-US" b="1">
                <a:latin typeface="Arial"/>
                <a:cs typeface="Arial"/>
              </a:rPr>
              <a:t> Student name: Mazaffar Hussain</a:t>
            </a: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>
                <a:latin typeface="Arial"/>
                <a:cs typeface="Arial"/>
              </a:rPr>
              <a:t>ID: 2512318</a:t>
            </a: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1711" y="0"/>
            <a:ext cx="4393974" cy="6781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611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20" y="365126"/>
            <a:ext cx="12170422" cy="290330"/>
          </a:xfrm>
          <a:solidFill>
            <a:schemeClr val="bg2"/>
          </a:solidFill>
        </p:spPr>
        <p:txBody>
          <a:bodyPr>
            <a:normAutofit fontScale="90000"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15114" y="1297815"/>
            <a:ext cx="5918649" cy="34163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Communication is a fundamental skill in health and social care practice.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Effective communication helps professionals build trust, understanding, and positive relationships with service users.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Therapeutic communication supports emotional wellbeing, person-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care, and informed decision-making.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Research shows that high-quality communication improves patient experiences and health outcomes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(Sharkiya, 2023; Heyn et al., 2023).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07781" y="4843083"/>
            <a:ext cx="6319880" cy="203132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Define communication in health and social care.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Explain its importance in professional practice.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Demonstrate how I apply communication skills in a real care setting.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Discuss the benefits and challenges of effective communication. </a:t>
            </a:r>
          </a:p>
        </p:txBody>
      </p:sp>
      <p:sp>
        <p:nvSpPr>
          <p:cNvPr id="6" name="Curved Left Arrow 5"/>
          <p:cNvSpPr/>
          <p:nvPr/>
        </p:nvSpPr>
        <p:spPr>
          <a:xfrm>
            <a:off x="6724482" y="2168665"/>
            <a:ext cx="1302818" cy="2832213"/>
          </a:xfrm>
          <a:prstGeom prst="curvedLeftArrow">
            <a:avLst>
              <a:gd name="adj1" fmla="val 25000"/>
              <a:gd name="adj2" fmla="val 50000"/>
              <a:gd name="adj3" fmla="val 28490"/>
            </a:avLst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7636" y="728774"/>
            <a:ext cx="2971210" cy="317967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467681" y="4288779"/>
            <a:ext cx="2047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Aderinola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2022</a:t>
            </a:r>
            <a:r>
              <a:rPr lang="en-US" dirty="0"/>
              <a:t>) </a:t>
            </a:r>
          </a:p>
        </p:txBody>
      </p:sp>
    </p:spTree>
    <p:extLst>
      <p:ext uri="{BB962C8B-B14F-4D97-AF65-F5344CB8AC3E}">
        <p14:creationId xmlns:p14="http://schemas.microsoft.com/office/powerpoint/2010/main" val="3335799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828" y="365126"/>
            <a:ext cx="12119172" cy="824404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Therapeutic Communication in Health and Social Care Practice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320311" y="1538705"/>
            <a:ext cx="6412262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Therapeutic communication is a purposeful form of communication used to support, understand, and engage service users.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involves both verbal and non-verbal communication, including active listening, empathy, questioning, and observation.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Effective communication helps professionals understand service users' needs, feelings, and concerns.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encourages trust, dignity, respect, and meaningful participation in care.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Therapeutic communication strengthens relationships and improves the quality of care provided (Sharkiya, 2023; Heyn et al., 2023).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4806" y="1359462"/>
            <a:ext cx="5006273" cy="496851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860779" y="6093303"/>
            <a:ext cx="2257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Elsevier, 2026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323506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48942"/>
            <a:ext cx="11993071" cy="508814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Why Effective Communication Matters for Service Users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929" y="1445299"/>
            <a:ext cx="6282791" cy="469655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Communication in Health and Social Care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Helps build trust and positive relationships between professionals and service users (Sharkiya, 2023).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Encourages individuals to express their needs, concerns, and preferences (Heyn et al., 2023).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Supports person-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care by involving service users in decisions about their care (Kwame and Petrucka, 2021).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Reduces anxiety and promotes emotional wellbeing through reassurance and support (Sharkiya, 2023).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Contributes to improved care experiences and better health outcomes (Heyn et al., 2023).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0857" y="1359462"/>
            <a:ext cx="4532214" cy="431305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990251" y="6141855"/>
            <a:ext cx="2249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Zawadi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2023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11878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50981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Applying Communication Skills to Support a Service User with Hearing Impairment</a:t>
            </a:r>
            <a:b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Role: Care Worker</a:t>
            </a:r>
            <a:b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Setting: Day Care Centre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8331033"/>
              </p:ext>
            </p:extLst>
          </p:nvPr>
        </p:nvGraphicFramePr>
        <p:xfrm>
          <a:off x="1739789" y="1553810"/>
          <a:ext cx="8642292" cy="5108328"/>
        </p:xfrm>
        <a:graphic>
          <a:graphicData uri="http://schemas.openxmlformats.org/drawingml/2006/table">
            <a:tbl>
              <a:tblPr/>
              <a:tblGrid>
                <a:gridCol w="28807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07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07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76275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Situation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I Apply Communication Skills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Outcome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97895"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service user with hearing impairment attends the day care </a:t>
                      </a:r>
                      <a:r>
                        <a:rPr lang="en-US" sz="14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centre</a:t>
                      </a: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for the first time.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introduce myself clearly, face the individual when speaking, and maintain eye contact to support understanding.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service user feels welcomed and respected (Kwame and Petrucka, 2021).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97895"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individual finds it difficult to understand verbal information in a busy environment.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use simple language, speak at an appropriate pace, and reduce background distractions where possible.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becomes clearer and more effective (Sharkiya, 2023).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97895">
                <a:tc>
                  <a:txBody>
                    <a:bodyPr/>
                    <a:lstStyle/>
                    <a:p>
                      <a:pPr algn="just"/>
                      <a:r>
                        <a:rPr lang="en-US" sz="14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service user appears hesitant to participate in activities.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actively listen, encourage questions, and use non-verbal communication such as gestures and positive body language.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individual feels more confident and engaged (Heyn et al., 2023).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0689">
                <a:tc>
                  <a:txBody>
                    <a:bodyPr/>
                    <a:lstStyle/>
                    <a:p>
                      <a:pPr algn="just"/>
                      <a:r>
                        <a:rPr lang="en-US" sz="14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 planning is discussed.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check understanding regularly and encourage the individual to express their preferences and choices.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service user becomes actively involved in decision-making (Kwame and Petrucka, 2021).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90689">
                <a:tc>
                  <a:txBody>
                    <a:bodyPr/>
                    <a:lstStyle/>
                    <a:p>
                      <a:pPr algn="just"/>
                      <a:r>
                        <a:rPr lang="en-US" sz="14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Ongoing support is provided.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adapt my communication approach according to the individual's needs and preferences.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Trust develops and a positive therapeutic relationship is established (Sharkiya, 2023).</a:t>
                      </a:r>
                    </a:p>
                  </a:txBody>
                  <a:tcPr marL="69069" marR="69069" marT="34534" marB="3453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9781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88418"/>
            <a:ext cx="12192000" cy="582626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Benefits and Challenges of Communication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4230177"/>
              </p:ext>
            </p:extLst>
          </p:nvPr>
        </p:nvGraphicFramePr>
        <p:xfrm>
          <a:off x="1399922" y="1405368"/>
          <a:ext cx="8205324" cy="4283332"/>
        </p:xfrm>
        <a:graphic>
          <a:graphicData uri="http://schemas.openxmlformats.org/drawingml/2006/table">
            <a:tbl>
              <a:tblPr/>
              <a:tblGrid>
                <a:gridCol w="41026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026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6560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36693"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Builds trust and positive relationships with service users (Sharkiya,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Language differences may affect understanding (Kwame and Petrucka, 2021).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6693"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Encourages service-user participation in care and decision-making (Heyn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Sensory impairments, such as hearing loss, can create communication barriers (Sharkiya,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36693"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 understanding of individual needs and preferences (Kwame and Petrucka, 2021).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distress or anxiety may make communication more difficult (Heyn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36693"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Promotes dignity, respect, and person-</a:t>
                      </a:r>
                      <a:r>
                        <a:rPr lang="en-US" sz="14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centred</a:t>
                      </a: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 (Heyn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Misinterpretation of verbal or non-verbal messages can lead to misunderstandings (Sharkiya,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Right Arrow 2"/>
          <p:cNvSpPr/>
          <p:nvPr/>
        </p:nvSpPr>
        <p:spPr>
          <a:xfrm>
            <a:off x="226577" y="1327095"/>
            <a:ext cx="817296" cy="606902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1513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646379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Rectangle 1"/>
          <p:cNvSpPr>
            <a:spLocks noGrp="1" noChangeArrowheads="1"/>
          </p:cNvSpPr>
          <p:nvPr>
            <p:ph idx="1"/>
          </p:nvPr>
        </p:nvSpPr>
        <p:spPr bwMode="auto">
          <a:xfrm flipH="1">
            <a:off x="0" y="1236817"/>
            <a:ext cx="11755031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Communication is a cornerstone of effective health and social care practice.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enables professionals to develop meaningful relationships and understand the individual needs of service users (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Sharkiya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2023).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Effective communication empowers individuals to participate actively in their care and enhances their overall experience (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Heyn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et al., 2023).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Developing strong communication skills is essential for delivering compassionate, responsive, and person-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care.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4616" y="3770453"/>
            <a:ext cx="5591596" cy="2889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903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6"/>
            <a:ext cx="12192000" cy="678747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Heyn, L., Riahi, S., Schaubroeck, E. and colleagues (2023) ‘The impact of therapeutic communication on patient engagement and healthcare outcomes’,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23(1), pp. 1–12.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Kwame, A. and Petrucka, P.M. (2021) ‘Communication in nurse–patient interaction in healthcare settings: a scoping review’,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Africa Nursing Sciences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14, 100308.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Sharkiya, S.H. (2023) ‘Quality communication can improve patient-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health outcomes among older patients: a rapid review’,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23(1), pp. 1–15.</a:t>
            </a:r>
          </a:p>
        </p:txBody>
      </p:sp>
    </p:spTree>
    <p:extLst>
      <p:ext uri="{BB962C8B-B14F-4D97-AF65-F5344CB8AC3E}">
        <p14:creationId xmlns:p14="http://schemas.microsoft.com/office/powerpoint/2010/main" val="16122432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869</Words>
  <Application>Microsoft Office PowerPoint</Application>
  <PresentationFormat>Widescreen</PresentationFormat>
  <Paragraphs>74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Communication: Building Therapeutic Relationships in Health and Social Care Practice</vt:lpstr>
      <vt:lpstr>Introduction</vt:lpstr>
      <vt:lpstr>Understanding Therapeutic Communication in Health and Social Care Practice</vt:lpstr>
      <vt:lpstr>Why Effective Communication Matters for Service Users</vt:lpstr>
      <vt:lpstr>Applying Communication Skills to Support a Service User with Hearing Impairment Role: Care Worker Setting: Day Care Centre</vt:lpstr>
      <vt:lpstr>Benefits and Challenges of Communication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Zuhra Asghar</cp:lastModifiedBy>
  <cp:revision>14</cp:revision>
  <dcterms:created xsi:type="dcterms:W3CDTF">2026-06-18T11:14:31Z</dcterms:created>
  <dcterms:modified xsi:type="dcterms:W3CDTF">2026-06-22T04:35:48Z</dcterms:modified>
</cp:coreProperties>
</file>