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74" r:id="rId12"/>
    <p:sldId id="275" r:id="rId13"/>
  </p:sldIdLst>
  <p:sldSz cx="18288000" cy="10287000"/>
  <p:notesSz cx="6858000" cy="9144000"/>
  <p:embeddedFontLst>
    <p:embeddedFont>
      <p:font typeface="Carlito" panose="020B0604020202020204" charset="0"/>
      <p:regular r:id="rId15"/>
    </p:embeddedFont>
    <p:embeddedFont>
      <p:font typeface="Carlito Bold" panose="020B0604020202020204" charset="0"/>
      <p:regular r:id="rId16"/>
    </p:embeddedFont>
    <p:embeddedFont>
      <p:font typeface="Glacial Indifference" panose="020B0604020202020204" charset="0"/>
      <p:regular r:id="rId17"/>
    </p:embeddedFont>
    <p:embeddedFont>
      <p:font typeface="Ibarra Real Nova" panose="020B0604020202020204" charset="0"/>
      <p:regular r:id="rId18"/>
    </p:embeddedFont>
    <p:embeddedFont>
      <p:font typeface="Ibarra Real Nova Bold"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6D363A-643A-48CE-A114-7CA1267FC71B}" v="1" dt="2025-10-09T09:34:45.0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343" autoAdjust="0"/>
  </p:normalViewPr>
  <p:slideViewPr>
    <p:cSldViewPr>
      <p:cViewPr varScale="1">
        <p:scale>
          <a:sx n="39" d="100"/>
          <a:sy n="39" d="100"/>
        </p:scale>
        <p:origin x="940"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ffar Hussain" userId="0a351d2e4e2564c1" providerId="LiveId" clId="{4D84A631-9114-44AA-9AC2-6D8716168F89}"/>
    <pc:docChg chg="modSld">
      <pc:chgData name="Zaffar Hussain" userId="0a351d2e4e2564c1" providerId="LiveId" clId="{4D84A631-9114-44AA-9AC2-6D8716168F89}" dt="2025-10-09T09:37:34.291" v="85" actId="20577"/>
      <pc:docMkLst>
        <pc:docMk/>
      </pc:docMkLst>
      <pc:sldChg chg="modAnim">
        <pc:chgData name="Zaffar Hussain" userId="0a351d2e4e2564c1" providerId="LiveId" clId="{4D84A631-9114-44AA-9AC2-6D8716168F89}" dt="2025-10-09T09:34:45.050" v="54"/>
        <pc:sldMkLst>
          <pc:docMk/>
          <pc:sldMk cId="0" sldId="259"/>
        </pc:sldMkLst>
      </pc:sldChg>
      <pc:sldChg chg="modSp mod">
        <pc:chgData name="Zaffar Hussain" userId="0a351d2e4e2564c1" providerId="LiveId" clId="{4D84A631-9114-44AA-9AC2-6D8716168F89}" dt="2025-10-09T09:37:34.291" v="85" actId="20577"/>
        <pc:sldMkLst>
          <pc:docMk/>
          <pc:sldMk cId="0" sldId="261"/>
        </pc:sldMkLst>
        <pc:spChg chg="mod">
          <ac:chgData name="Zaffar Hussain" userId="0a351d2e4e2564c1" providerId="LiveId" clId="{4D84A631-9114-44AA-9AC2-6D8716168F89}" dt="2025-10-09T09:37:34.291" v="85" actId="20577"/>
          <ac:spMkLst>
            <pc:docMk/>
            <pc:sldMk cId="0" sldId="261"/>
            <ac:spMk id="9" creationId="{00000000-0000-0000-0000-000000000000}"/>
          </ac:spMkLst>
        </pc:spChg>
      </pc:sldChg>
      <pc:sldChg chg="modSp mod">
        <pc:chgData name="Zaffar Hussain" userId="0a351d2e4e2564c1" providerId="LiveId" clId="{4D84A631-9114-44AA-9AC2-6D8716168F89}" dt="2025-10-07T18:09:12.435" v="53" actId="20577"/>
        <pc:sldMkLst>
          <pc:docMk/>
          <pc:sldMk cId="0" sldId="274"/>
        </pc:sldMkLst>
        <pc:spChg chg="mod">
          <ac:chgData name="Zaffar Hussain" userId="0a351d2e4e2564c1" providerId="LiveId" clId="{4D84A631-9114-44AA-9AC2-6D8716168F89}" dt="2025-10-07T18:09:12.435" v="53" actId="20577"/>
          <ac:spMkLst>
            <pc:docMk/>
            <pc:sldMk cId="0" sldId="274"/>
            <ac:spMk id="10"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D5D76A-7FB7-48DE-A907-AFC37DBBAECF}" type="datetimeFigureOut">
              <a:rPr lang="en-US" smtClean="0"/>
              <a:t>10/9/2025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8D718E-A8A4-49DC-973B-9DA77B53F68B}" type="slidenum">
              <a:rPr lang="en-US" smtClean="0"/>
              <a:t>‹#›</a:t>
            </a:fld>
            <a:endParaRPr lang="en-US"/>
          </a:p>
        </p:txBody>
      </p:sp>
    </p:spTree>
    <p:extLst>
      <p:ext uri="{BB962C8B-B14F-4D97-AF65-F5344CB8AC3E}">
        <p14:creationId xmlns:p14="http://schemas.microsoft.com/office/powerpoint/2010/main" val="1453677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Good [morning/afternoon], everyone. My name is [Your Name], and today I’ll be presenting my analysis of a local business called Green Haven Florists. This presentation is part of my module </a:t>
            </a:r>
            <a:r>
              <a:rPr lang="en-US" i="1" dirty="0"/>
              <a:t>Problem Solving and Decision-Making</a:t>
            </a:r>
            <a:r>
              <a:rPr lang="en-US" dirty="0"/>
              <a:t> under the code LCLM4004.</a:t>
            </a:r>
            <a:br>
              <a:rPr lang="en-US" dirty="0"/>
            </a:br>
            <a:r>
              <a:rPr lang="en-US" dirty="0"/>
              <a:t>The focus of my talk is to explore the main problem Green Haven Florists is currently facing, identify its underlying causes, and propose insights through various analytical models, including the 5W2H Model, the PESTEL Framework, and the Cause-and-Effect or Fishbone Diagram. By the end, I’ll summarize key findings and highlight how these tools help us understand real-world business challenges more effectively.</a:t>
            </a:r>
          </a:p>
        </p:txBody>
      </p:sp>
      <p:sp>
        <p:nvSpPr>
          <p:cNvPr id="4" name="Slide Number Placeholder 3"/>
          <p:cNvSpPr>
            <a:spLocks noGrp="1"/>
          </p:cNvSpPr>
          <p:nvPr>
            <p:ph type="sldNum" sz="quarter" idx="10"/>
          </p:nvPr>
        </p:nvSpPr>
        <p:spPr/>
        <p:txBody>
          <a:bodyPr/>
          <a:lstStyle/>
          <a:p>
            <a:fld id="{268D718E-A8A4-49DC-973B-9DA77B53F68B}" type="slidenum">
              <a:rPr lang="en-US" smtClean="0"/>
              <a:t>1</a:t>
            </a:fld>
            <a:endParaRPr lang="en-US"/>
          </a:p>
        </p:txBody>
      </p:sp>
    </p:spTree>
    <p:extLst>
      <p:ext uri="{BB962C8B-B14F-4D97-AF65-F5344CB8AC3E}">
        <p14:creationId xmlns:p14="http://schemas.microsoft.com/office/powerpoint/2010/main" val="890541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a:t>Here’s an overview of what I’ll cover today.</a:t>
            </a:r>
            <a:br>
              <a:rPr lang="en-US" b="0" dirty="0"/>
            </a:br>
            <a:r>
              <a:rPr lang="en-US" b="0" dirty="0"/>
              <a:t>First, I’ll provide some background about Green Haven Florists, its operations, and what makes it unique in the floral retail market.</a:t>
            </a:r>
            <a:br>
              <a:rPr lang="en-US" b="0" dirty="0"/>
            </a:br>
            <a:r>
              <a:rPr lang="en-US" b="0" dirty="0"/>
              <a:t>Next, I’ll identify the core issue affecting the business and describe its nature and scope.</a:t>
            </a:r>
            <a:br>
              <a:rPr lang="en-US" b="0" dirty="0"/>
            </a:br>
            <a:r>
              <a:rPr lang="en-US" b="0" dirty="0"/>
              <a:t>Then, I’ll apply the 5W2H Model to define the problem clearly.</a:t>
            </a:r>
            <a:br>
              <a:rPr lang="en-US" b="0" dirty="0"/>
            </a:br>
            <a:r>
              <a:rPr lang="en-US" b="0" dirty="0"/>
              <a:t>Following that, I’ll critique and apply the PESTEL Framework to assess the external environment influencing the company.</a:t>
            </a:r>
            <a:br>
              <a:rPr lang="en-US" b="0" dirty="0"/>
            </a:br>
            <a:r>
              <a:rPr lang="en-US" b="0" dirty="0"/>
              <a:t>Afterward, I’ll discuss the Cause-and-Effect Model to identify internal root causes of performance decline.</a:t>
            </a:r>
            <a:br>
              <a:rPr lang="en-US" b="0" dirty="0"/>
            </a:br>
            <a:r>
              <a:rPr lang="en-US" b="0" dirty="0"/>
              <a:t>Finally, I’ll conclude with a summary of the key findings and insights drawn from these analytical tools.</a:t>
            </a:r>
          </a:p>
        </p:txBody>
      </p:sp>
      <p:sp>
        <p:nvSpPr>
          <p:cNvPr id="4" name="Slide Number Placeholder 3"/>
          <p:cNvSpPr>
            <a:spLocks noGrp="1"/>
          </p:cNvSpPr>
          <p:nvPr>
            <p:ph type="sldNum" sz="quarter" idx="10"/>
          </p:nvPr>
        </p:nvSpPr>
        <p:spPr/>
        <p:txBody>
          <a:bodyPr/>
          <a:lstStyle/>
          <a:p>
            <a:fld id="{268D718E-A8A4-49DC-973B-9DA77B53F68B}" type="slidenum">
              <a:rPr lang="en-US" smtClean="0"/>
              <a:t>2</a:t>
            </a:fld>
            <a:endParaRPr lang="en-US"/>
          </a:p>
        </p:txBody>
      </p:sp>
    </p:spTree>
    <p:extLst>
      <p:ext uri="{BB962C8B-B14F-4D97-AF65-F5344CB8AC3E}">
        <p14:creationId xmlns:p14="http://schemas.microsoft.com/office/powerpoint/2010/main" val="2128539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Green Haven Florists was established in 2016 by Liam and </a:t>
            </a:r>
            <a:r>
              <a:rPr lang="en-US" b="0" dirty="0" err="1"/>
              <a:t>Priya</a:t>
            </a:r>
            <a:r>
              <a:rPr lang="en-US" b="0" dirty="0"/>
              <a:t> Patel in Norwich, UK. It is an independent flower shop known for its bespoke floral arrangements and eco-friendly packaging.</a:t>
            </a:r>
            <a:br>
              <a:rPr lang="en-US" b="0" dirty="0"/>
            </a:br>
            <a:r>
              <a:rPr lang="en-US" b="0" dirty="0"/>
              <a:t>The business has built a solid reputation for creativity, high-quality products, and strong community engagement. Its customers include walk-in clients, corporate accounts, and wedding customers.</a:t>
            </a:r>
            <a:br>
              <a:rPr lang="en-US" b="0" dirty="0"/>
            </a:br>
            <a:r>
              <a:rPr lang="en-US" b="0" dirty="0"/>
              <a:t>The company promotes sustainability and ethical sourcing, which aligns well with modern consumer values. However, despite this strong foundation, the business is now facing challenges due to changes in market dynamics, particularly the shift toward online shopping and increased competition from larger digital retailers.</a:t>
            </a:r>
          </a:p>
        </p:txBody>
      </p:sp>
      <p:sp>
        <p:nvSpPr>
          <p:cNvPr id="4" name="Slide Number Placeholder 3"/>
          <p:cNvSpPr>
            <a:spLocks noGrp="1"/>
          </p:cNvSpPr>
          <p:nvPr>
            <p:ph type="sldNum" sz="quarter" idx="10"/>
          </p:nvPr>
        </p:nvSpPr>
        <p:spPr/>
        <p:txBody>
          <a:bodyPr/>
          <a:lstStyle/>
          <a:p>
            <a:fld id="{268D718E-A8A4-49DC-973B-9DA77B53F68B}" type="slidenum">
              <a:rPr lang="en-US" smtClean="0"/>
              <a:t>3</a:t>
            </a:fld>
            <a:endParaRPr lang="en-US"/>
          </a:p>
        </p:txBody>
      </p:sp>
    </p:spTree>
    <p:extLst>
      <p:ext uri="{BB962C8B-B14F-4D97-AF65-F5344CB8AC3E}">
        <p14:creationId xmlns:p14="http://schemas.microsoft.com/office/powerpoint/2010/main" val="24477079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main issue is a 30% decline in in-store sales over the past year.</a:t>
            </a:r>
            <a:br>
              <a:rPr lang="en-US" b="0" dirty="0"/>
            </a:br>
            <a:r>
              <a:rPr lang="en-US" b="0" dirty="0"/>
              <a:t>The root cause appears to be a significant drop in foot traffic on the Norwich high street, combined with the growing dominance of online competitors who offer easy ordering and home delivery.</a:t>
            </a:r>
            <a:br>
              <a:rPr lang="en-US" b="0" dirty="0"/>
            </a:br>
            <a:r>
              <a:rPr lang="en-US" b="0" dirty="0"/>
              <a:t>Internally, the business struggles with an outdated website, a weak online marketing strategy, and limited delivery and subscription options.</a:t>
            </a:r>
            <a:br>
              <a:rPr lang="en-US" b="0" dirty="0"/>
            </a:br>
            <a:r>
              <a:rPr lang="en-US" b="0" dirty="0"/>
              <a:t>Externally, it faces rising flower import costs, high inflation, and fewer shoppers visiting the area due to surrounding business closures.</a:t>
            </a:r>
            <a:br>
              <a:rPr lang="en-US" b="0" dirty="0"/>
            </a:br>
            <a:r>
              <a:rPr lang="en-US" b="0" dirty="0"/>
              <a:t>Competitors are offering better prices and stronger online engagement, which makes it harder for Green Haven to maintain its customer base.</a:t>
            </a:r>
            <a:br>
              <a:rPr lang="en-US" b="0" dirty="0"/>
            </a:br>
            <a:r>
              <a:rPr lang="en-US" b="0" dirty="0"/>
              <a:t>So overall, the scope of the problem includes both internal controllable factors, such as management and technology, and external uncontrollable factors, like economic conditions and market competition.</a:t>
            </a:r>
          </a:p>
        </p:txBody>
      </p:sp>
      <p:sp>
        <p:nvSpPr>
          <p:cNvPr id="4" name="Slide Number Placeholder 3"/>
          <p:cNvSpPr>
            <a:spLocks noGrp="1"/>
          </p:cNvSpPr>
          <p:nvPr>
            <p:ph type="sldNum" sz="quarter" idx="10"/>
          </p:nvPr>
        </p:nvSpPr>
        <p:spPr/>
        <p:txBody>
          <a:bodyPr/>
          <a:lstStyle/>
          <a:p>
            <a:fld id="{268D718E-A8A4-49DC-973B-9DA77B53F68B}" type="slidenum">
              <a:rPr lang="en-US" smtClean="0"/>
              <a:t>4</a:t>
            </a:fld>
            <a:endParaRPr lang="en-US"/>
          </a:p>
        </p:txBody>
      </p:sp>
    </p:spTree>
    <p:extLst>
      <p:ext uri="{BB962C8B-B14F-4D97-AF65-F5344CB8AC3E}">
        <p14:creationId xmlns:p14="http://schemas.microsoft.com/office/powerpoint/2010/main" val="14770323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5W2H model helps break down the problem logically and systematically.</a:t>
            </a:r>
          </a:p>
          <a:p>
            <a:r>
              <a:rPr lang="en-US" b="0" dirty="0"/>
              <a:t>What: A 30% drop in in-store sales.</a:t>
            </a:r>
          </a:p>
          <a:p>
            <a:r>
              <a:rPr lang="en-US" b="0" dirty="0"/>
              <a:t>Where: The Norwich high street store.</a:t>
            </a:r>
          </a:p>
          <a:p>
            <a:r>
              <a:rPr lang="en-US" b="0" dirty="0"/>
              <a:t>When: Within the last 12 months.</a:t>
            </a:r>
          </a:p>
          <a:p>
            <a:r>
              <a:rPr lang="en-US" b="0" dirty="0"/>
              <a:t>Who: The owners, Liam and </a:t>
            </a:r>
            <a:r>
              <a:rPr lang="en-US" b="0" dirty="0" err="1"/>
              <a:t>Priya</a:t>
            </a:r>
            <a:r>
              <a:rPr lang="en-US" b="0" dirty="0"/>
              <a:t> Patel, their staff, and customers are all affected.</a:t>
            </a:r>
          </a:p>
          <a:p>
            <a:r>
              <a:rPr lang="en-US" b="0" dirty="0"/>
              <a:t>Why: Increased online competition, lack of digital marketing, and an outdated website.</a:t>
            </a:r>
          </a:p>
          <a:p>
            <a:r>
              <a:rPr lang="en-US" b="0" dirty="0"/>
              <a:t>How: The business has been unable to adapt quickly to digital transformation and changing consumer preferences.</a:t>
            </a:r>
          </a:p>
          <a:p>
            <a:r>
              <a:rPr lang="en-US" b="0" dirty="0"/>
              <a:t>How Much: About a 30% reduction in overall sales revenue and profit margins.</a:t>
            </a:r>
            <a:br>
              <a:rPr lang="en-US" b="0" dirty="0"/>
            </a:br>
            <a:r>
              <a:rPr lang="en-US" b="0" dirty="0"/>
              <a:t>This model provides a concise framework for understanding the problem before moving on to deeper analytical tools.</a:t>
            </a:r>
          </a:p>
          <a:p>
            <a:endParaRPr lang="en-US" b="0" dirty="0"/>
          </a:p>
        </p:txBody>
      </p:sp>
      <p:sp>
        <p:nvSpPr>
          <p:cNvPr id="4" name="Slide Number Placeholder 3"/>
          <p:cNvSpPr>
            <a:spLocks noGrp="1"/>
          </p:cNvSpPr>
          <p:nvPr>
            <p:ph type="sldNum" sz="quarter" idx="10"/>
          </p:nvPr>
        </p:nvSpPr>
        <p:spPr/>
        <p:txBody>
          <a:bodyPr/>
          <a:lstStyle/>
          <a:p>
            <a:fld id="{268D718E-A8A4-49DC-973B-9DA77B53F68B}" type="slidenum">
              <a:rPr lang="en-US" smtClean="0"/>
              <a:t>5</a:t>
            </a:fld>
            <a:endParaRPr lang="en-US"/>
          </a:p>
        </p:txBody>
      </p:sp>
    </p:spTree>
    <p:extLst>
      <p:ext uri="{BB962C8B-B14F-4D97-AF65-F5344CB8AC3E}">
        <p14:creationId xmlns:p14="http://schemas.microsoft.com/office/powerpoint/2010/main" val="3285246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Next, we use the PESTEL Framework, which examines Political, Economic, Social, Technological, Environmental, and Legal factors that impact business performance.</a:t>
            </a:r>
            <a:br>
              <a:rPr lang="en-US" b="0" dirty="0"/>
            </a:br>
            <a:r>
              <a:rPr lang="en-US" b="0" dirty="0"/>
              <a:t>According to Johnson, Scholes, and Whittington (2020), PESTEL helps organizations understand external influences and anticipate potential risks and opportunities.</a:t>
            </a:r>
            <a:br>
              <a:rPr lang="en-US" b="0" dirty="0"/>
            </a:br>
            <a:r>
              <a:rPr lang="en-US" b="0" dirty="0"/>
              <a:t>The benefits of this framework are that it broadens strategic awareness and encourages long-term thinking.</a:t>
            </a:r>
            <a:br>
              <a:rPr lang="en-US" b="0" dirty="0"/>
            </a:br>
            <a:r>
              <a:rPr lang="en-US" b="0" dirty="0"/>
              <a:t>However, as Kotler and Keller (2016) point out, it can be too general and may quickly become outdated in rapidly changing industries like retail.</a:t>
            </a:r>
            <a:br>
              <a:rPr lang="en-US" b="0" dirty="0"/>
            </a:br>
            <a:r>
              <a:rPr lang="en-US" b="0" dirty="0"/>
              <a:t>Therefore, while PESTEL is valuable for identifying trends, it should be combined with more specific models to generate actionable solutions.</a:t>
            </a:r>
          </a:p>
        </p:txBody>
      </p:sp>
      <p:sp>
        <p:nvSpPr>
          <p:cNvPr id="4" name="Slide Number Placeholder 3"/>
          <p:cNvSpPr>
            <a:spLocks noGrp="1"/>
          </p:cNvSpPr>
          <p:nvPr>
            <p:ph type="sldNum" sz="quarter" idx="10"/>
          </p:nvPr>
        </p:nvSpPr>
        <p:spPr/>
        <p:txBody>
          <a:bodyPr/>
          <a:lstStyle/>
          <a:p>
            <a:fld id="{268D718E-A8A4-49DC-973B-9DA77B53F68B}" type="slidenum">
              <a:rPr lang="en-US" smtClean="0"/>
              <a:t>6</a:t>
            </a:fld>
            <a:endParaRPr lang="en-US"/>
          </a:p>
        </p:txBody>
      </p:sp>
    </p:spTree>
    <p:extLst>
      <p:ext uri="{BB962C8B-B14F-4D97-AF65-F5344CB8AC3E}">
        <p14:creationId xmlns:p14="http://schemas.microsoft.com/office/powerpoint/2010/main" val="3559968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When applied to Green Haven Florists:</a:t>
            </a:r>
          </a:p>
          <a:p>
            <a:r>
              <a:rPr lang="en-US" b="0" dirty="0"/>
              <a:t>Political: Post-</a:t>
            </a:r>
            <a:r>
              <a:rPr lang="en-US" b="0" dirty="0" err="1"/>
              <a:t>Brexit</a:t>
            </a:r>
            <a:r>
              <a:rPr lang="en-US" b="0" dirty="0"/>
              <a:t> trade rules have increased flower import costs, particularly from the EU.</a:t>
            </a:r>
          </a:p>
          <a:p>
            <a:r>
              <a:rPr lang="en-US" b="0" dirty="0"/>
              <a:t>Economic: Inflation has raised both operational expenses and product prices, reducing consumer spending power.</a:t>
            </a:r>
          </a:p>
          <a:p>
            <a:r>
              <a:rPr lang="en-US" b="0" dirty="0"/>
              <a:t>Social: There’s growing consumer interest in sustainability and eco-friendly packaging, which aligns well with Green Haven’s existing ethos.</a:t>
            </a:r>
          </a:p>
          <a:p>
            <a:r>
              <a:rPr lang="en-US" b="0" dirty="0"/>
              <a:t>Technological: The company lacks digital tools such as e-commerce functionality and social media marketing, which limits competitiveness.</a:t>
            </a:r>
          </a:p>
          <a:p>
            <a:r>
              <a:rPr lang="en-US" b="0" dirty="0"/>
              <a:t>Environmental: Sustainable sourcing and packaging can be used as strong selling points if promoted effectively.</a:t>
            </a:r>
          </a:p>
          <a:p>
            <a:r>
              <a:rPr lang="en-US" b="0" dirty="0"/>
              <a:t>Legal: The company must continue complying with UK consumer protection, trade laws, and employment regulations.</a:t>
            </a:r>
            <a:br>
              <a:rPr lang="en-US" b="0" dirty="0"/>
            </a:br>
            <a:r>
              <a:rPr lang="en-US" b="0" dirty="0"/>
              <a:t>These factors show that while the external environment is challenging, there are also opportunities for differentiation through sustainability and digital transformation.</a:t>
            </a:r>
          </a:p>
          <a:p>
            <a:endParaRPr lang="en-US" b="0" dirty="0"/>
          </a:p>
        </p:txBody>
      </p:sp>
      <p:sp>
        <p:nvSpPr>
          <p:cNvPr id="4" name="Slide Number Placeholder 3"/>
          <p:cNvSpPr>
            <a:spLocks noGrp="1"/>
          </p:cNvSpPr>
          <p:nvPr>
            <p:ph type="sldNum" sz="quarter" idx="10"/>
          </p:nvPr>
        </p:nvSpPr>
        <p:spPr/>
        <p:txBody>
          <a:bodyPr/>
          <a:lstStyle/>
          <a:p>
            <a:fld id="{268D718E-A8A4-49DC-973B-9DA77B53F68B}" type="slidenum">
              <a:rPr lang="en-US" smtClean="0"/>
              <a:t>7</a:t>
            </a:fld>
            <a:endParaRPr lang="en-US"/>
          </a:p>
        </p:txBody>
      </p:sp>
    </p:spTree>
    <p:extLst>
      <p:ext uri="{BB962C8B-B14F-4D97-AF65-F5344CB8AC3E}">
        <p14:creationId xmlns:p14="http://schemas.microsoft.com/office/powerpoint/2010/main" val="21748218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Cause-and-Effect or Fishbone Diagram, developed by Ishikawa (1986), helps identify and categorize the potential root causes of a specific problem.</a:t>
            </a:r>
            <a:br>
              <a:rPr lang="en-US" b="0" dirty="0"/>
            </a:br>
            <a:r>
              <a:rPr lang="en-US" b="0" dirty="0"/>
              <a:t>Its purpose is to visualize relationships between causes and effects, helping organizations diagnose issues systematically.</a:t>
            </a:r>
            <a:br>
              <a:rPr lang="en-US" b="0" dirty="0"/>
            </a:br>
            <a:r>
              <a:rPr lang="en-US" b="0" dirty="0"/>
              <a:t>The key benefit of this model is that it encourages structured, team-based problem solving. It also highlights multiple dimensions of a problem — such as people, process, and technology — all in one view.</a:t>
            </a:r>
            <a:br>
              <a:rPr lang="en-US" b="0" dirty="0"/>
            </a:br>
            <a:r>
              <a:rPr lang="en-US" b="0" dirty="0"/>
              <a:t>However, as </a:t>
            </a:r>
            <a:r>
              <a:rPr lang="en-US" b="0" dirty="0" err="1"/>
              <a:t>MindTools</a:t>
            </a:r>
            <a:r>
              <a:rPr lang="en-US" b="0" dirty="0"/>
              <a:t> (2022) notes, the model has limitations. It relies heavily on accurate data and can oversimplify complex issues if not supported by evidence.</a:t>
            </a:r>
            <a:br>
              <a:rPr lang="en-US" b="0" dirty="0"/>
            </a:br>
            <a:r>
              <a:rPr lang="en-US" b="0" dirty="0"/>
              <a:t>Still, it remains a powerful starting point for exploring root causes before implementing solutions.</a:t>
            </a:r>
          </a:p>
        </p:txBody>
      </p:sp>
      <p:sp>
        <p:nvSpPr>
          <p:cNvPr id="4" name="Slide Number Placeholder 3"/>
          <p:cNvSpPr>
            <a:spLocks noGrp="1"/>
          </p:cNvSpPr>
          <p:nvPr>
            <p:ph type="sldNum" sz="quarter" idx="10"/>
          </p:nvPr>
        </p:nvSpPr>
        <p:spPr/>
        <p:txBody>
          <a:bodyPr/>
          <a:lstStyle/>
          <a:p>
            <a:fld id="{268D718E-A8A4-49DC-973B-9DA77B53F68B}" type="slidenum">
              <a:rPr lang="en-US" smtClean="0"/>
              <a:t>8</a:t>
            </a:fld>
            <a:endParaRPr lang="en-US"/>
          </a:p>
        </p:txBody>
      </p:sp>
    </p:spTree>
    <p:extLst>
      <p:ext uri="{BB962C8B-B14F-4D97-AF65-F5344CB8AC3E}">
        <p14:creationId xmlns:p14="http://schemas.microsoft.com/office/powerpoint/2010/main" val="487576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Here we apply the model to Green Haven Florists. The central problem is the 30% decline in in-store sales.</a:t>
            </a:r>
            <a:br>
              <a:rPr lang="en-US" b="0" dirty="0"/>
            </a:br>
            <a:r>
              <a:rPr lang="en-US" b="0" dirty="0"/>
              <a:t>The diagram reveals six major cause categories:</a:t>
            </a:r>
          </a:p>
          <a:p>
            <a:r>
              <a:rPr lang="en-US" b="0" dirty="0"/>
              <a:t>People: Staff lack training in digital marketing and customer engagement online.</a:t>
            </a:r>
          </a:p>
          <a:p>
            <a:r>
              <a:rPr lang="en-US" b="0" dirty="0"/>
              <a:t>Process: There’s no efficient online ordering or delivery system in place.</a:t>
            </a:r>
          </a:p>
          <a:p>
            <a:r>
              <a:rPr lang="en-US" b="0" dirty="0"/>
              <a:t>Technology: The website is outdated, lacks e-commerce capability, and doesn’t perform well on mobile devices.</a:t>
            </a:r>
          </a:p>
          <a:p>
            <a:r>
              <a:rPr lang="en-US" b="0" dirty="0"/>
              <a:t>Environment: Local high street footfall has declined, and online shopping continues to rise.</a:t>
            </a:r>
          </a:p>
          <a:p>
            <a:r>
              <a:rPr lang="en-US" b="0" dirty="0"/>
              <a:t>Materials: Flower import costs have increased due to inflation and </a:t>
            </a:r>
            <a:r>
              <a:rPr lang="en-US" b="0" dirty="0" err="1"/>
              <a:t>Brexit</a:t>
            </a:r>
            <a:r>
              <a:rPr lang="en-US" b="0" dirty="0"/>
              <a:t>-related trade barriers.</a:t>
            </a:r>
          </a:p>
          <a:p>
            <a:r>
              <a:rPr lang="en-US" b="0" dirty="0"/>
              <a:t>Management: There’s limited strategic planning, no digital roadmap, and minimal investment in online promotion.</a:t>
            </a:r>
            <a:br>
              <a:rPr lang="en-US" b="0" dirty="0"/>
            </a:br>
            <a:r>
              <a:rPr lang="en-US" b="0" dirty="0"/>
              <a:t>This analysis shows that both internal inefficiencies and external conditions are contributing to the sales drop.</a:t>
            </a:r>
          </a:p>
          <a:p>
            <a:endParaRPr lang="en-US" b="0" dirty="0"/>
          </a:p>
        </p:txBody>
      </p:sp>
      <p:sp>
        <p:nvSpPr>
          <p:cNvPr id="4" name="Slide Number Placeholder 3"/>
          <p:cNvSpPr>
            <a:spLocks noGrp="1"/>
          </p:cNvSpPr>
          <p:nvPr>
            <p:ph type="sldNum" sz="quarter" idx="10"/>
          </p:nvPr>
        </p:nvSpPr>
        <p:spPr/>
        <p:txBody>
          <a:bodyPr/>
          <a:lstStyle/>
          <a:p>
            <a:fld id="{268D718E-A8A4-49DC-973B-9DA77B53F68B}" type="slidenum">
              <a:rPr lang="en-US" smtClean="0"/>
              <a:t>9</a:t>
            </a:fld>
            <a:endParaRPr lang="en-US"/>
          </a:p>
        </p:txBody>
      </p:sp>
    </p:spTree>
    <p:extLst>
      <p:ext uri="{BB962C8B-B14F-4D97-AF65-F5344CB8AC3E}">
        <p14:creationId xmlns:p14="http://schemas.microsoft.com/office/powerpoint/2010/main" val="2853240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a:t>The colorful fishbone diagram visually represents the root causes behind Green Haven Florists’ 30% decline in in-store sales. Each branch identifies a major category contributing to the issue. Under the People category, the main problem is limited staff training in digital marketing, which affects the shop’s ability to attract online customers. The Technology branch highlights the outdated and non-user-friendly website that hinders online visibility and convenience. The Environment factor points to the overall decline in high street shopping and reduced local foot traffic, which directly impacts sales. The Materials category reflects the challenges of rising flower import costs and supply disruptions caused by inflation. Lastly, the Management category shows weak strategic planning and poor adaptation to changing market trends. Together, these factors illustrate how both internal and external elements combine to cause the shop’s sales decline, providing a clear picture of where improvements are needed.</a:t>
            </a:r>
          </a:p>
          <a:p>
            <a:endParaRPr lang="en-US" b="0" dirty="0"/>
          </a:p>
        </p:txBody>
      </p:sp>
      <p:sp>
        <p:nvSpPr>
          <p:cNvPr id="4" name="Slide Number Placeholder 3"/>
          <p:cNvSpPr>
            <a:spLocks noGrp="1"/>
          </p:cNvSpPr>
          <p:nvPr>
            <p:ph type="sldNum" sz="quarter" idx="10"/>
          </p:nvPr>
        </p:nvSpPr>
        <p:spPr/>
        <p:txBody>
          <a:bodyPr/>
          <a:lstStyle/>
          <a:p>
            <a:fld id="{268D718E-A8A4-49DC-973B-9DA77B53F68B}" type="slidenum">
              <a:rPr lang="en-US" smtClean="0"/>
              <a:t>10</a:t>
            </a:fld>
            <a:endParaRPr lang="en-US"/>
          </a:p>
        </p:txBody>
      </p:sp>
    </p:spTree>
    <p:extLst>
      <p:ext uri="{BB962C8B-B14F-4D97-AF65-F5344CB8AC3E}">
        <p14:creationId xmlns:p14="http://schemas.microsoft.com/office/powerpoint/2010/main" val="15248414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To summarize, the decline in Green Haven Florists’ performance results from a combination of internal and external pressures.</a:t>
            </a:r>
            <a:br>
              <a:rPr lang="en-US" b="0" dirty="0"/>
            </a:br>
            <a:r>
              <a:rPr lang="en-US" b="0" dirty="0"/>
              <a:t>Internally, the company’s outdated digital systems, lack of marketing innovation, and limited strategic planning are weakening its competitiveness.</a:t>
            </a:r>
            <a:br>
              <a:rPr lang="en-US" b="0" dirty="0"/>
            </a:br>
            <a:r>
              <a:rPr lang="en-US" b="0" dirty="0"/>
              <a:t>Externally, inflation, online competitors, and declining high street traffic create additional barriers.</a:t>
            </a:r>
            <a:br>
              <a:rPr lang="en-US" b="0" dirty="0"/>
            </a:br>
            <a:r>
              <a:rPr lang="en-US" b="0" dirty="0"/>
              <a:t>The 5W2H model helped define the problem, while the PESTEL framework revealed external influences. Finally, the Fishbone Diagram helped pinpoint internal root causes.</a:t>
            </a:r>
            <a:br>
              <a:rPr lang="en-US" b="0" dirty="0"/>
            </a:br>
            <a:r>
              <a:rPr lang="en-US" b="0" dirty="0"/>
              <a:t>To move forward, Green Haven Florists should prioritize digital transformation, employee training, and strategic management to modernize operations and restore sales growth.</a:t>
            </a:r>
            <a:br>
              <a:rPr lang="en-US" b="0" dirty="0"/>
            </a:br>
            <a:r>
              <a:rPr lang="en-US" b="0" dirty="0"/>
              <a:t>By addressing these areas, the business can regain its competitive edge while staying true to its sustainable values.</a:t>
            </a:r>
          </a:p>
        </p:txBody>
      </p:sp>
      <p:sp>
        <p:nvSpPr>
          <p:cNvPr id="4" name="Slide Number Placeholder 3"/>
          <p:cNvSpPr>
            <a:spLocks noGrp="1"/>
          </p:cNvSpPr>
          <p:nvPr>
            <p:ph type="sldNum" sz="quarter" idx="10"/>
          </p:nvPr>
        </p:nvSpPr>
        <p:spPr/>
        <p:txBody>
          <a:bodyPr/>
          <a:lstStyle/>
          <a:p>
            <a:fld id="{268D718E-A8A4-49DC-973B-9DA77B53F68B}" type="slidenum">
              <a:rPr lang="en-US" smtClean="0"/>
              <a:t>11</a:t>
            </a:fld>
            <a:endParaRPr lang="en-US"/>
          </a:p>
        </p:txBody>
      </p:sp>
    </p:spTree>
    <p:extLst>
      <p:ext uri="{BB962C8B-B14F-4D97-AF65-F5344CB8AC3E}">
        <p14:creationId xmlns:p14="http://schemas.microsoft.com/office/powerpoint/2010/main" val="41715298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68D718E-A8A4-49DC-973B-9DA77B53F68B}" type="slidenum">
              <a:rPr lang="en-US" smtClean="0"/>
              <a:t>12</a:t>
            </a:fld>
            <a:endParaRPr lang="en-US"/>
          </a:p>
        </p:txBody>
      </p:sp>
    </p:spTree>
    <p:extLst>
      <p:ext uri="{BB962C8B-B14F-4D97-AF65-F5344CB8AC3E}">
        <p14:creationId xmlns:p14="http://schemas.microsoft.com/office/powerpoint/2010/main" val="2549142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pn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jpeg"/><Relationship Id="rId9" Type="http://schemas.openxmlformats.org/officeDocument/2006/relationships/image" Target="../media/image7.png"/><Relationship Id="rId14" Type="http://schemas.openxmlformats.org/officeDocument/2006/relationships/image" Target="../media/image12.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21.svg"/><Relationship Id="rId3" Type="http://schemas.openxmlformats.org/officeDocument/2006/relationships/image" Target="../media/image13.jpeg"/><Relationship Id="rId7" Type="http://schemas.openxmlformats.org/officeDocument/2006/relationships/image" Target="../media/image17.svg"/><Relationship Id="rId12"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6.png"/><Relationship Id="rId11" Type="http://schemas.openxmlformats.org/officeDocument/2006/relationships/image" Target="../media/image19.svg"/><Relationship Id="rId5" Type="http://schemas.openxmlformats.org/officeDocument/2006/relationships/image" Target="../media/image15.svg"/><Relationship Id="rId10" Type="http://schemas.openxmlformats.org/officeDocument/2006/relationships/image" Target="../media/image18.png"/><Relationship Id="rId4" Type="http://schemas.openxmlformats.org/officeDocument/2006/relationships/image" Target="../media/image14.png"/><Relationship Id="rId9" Type="http://schemas.openxmlformats.org/officeDocument/2006/relationships/image" Target="../media/image12.svg"/></Relationships>
</file>

<file path=ppt/slides/_rels/slide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3.svg"/><Relationship Id="rId4" Type="http://schemas.openxmlformats.org/officeDocument/2006/relationships/image" Target="../media/image15.svg"/><Relationship Id="rId9" Type="http://schemas.openxmlformats.org/officeDocument/2006/relationships/image" Target="../media/image22.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4.jpeg"/><Relationship Id="rId4" Type="http://schemas.openxmlformats.org/officeDocument/2006/relationships/image" Target="../media/image15.svg"/></Relationships>
</file>

<file path=ppt/slides/_rels/slide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26.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5.svg"/></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28.svg"/></Relationships>
</file>

<file path=ppt/slides/_rels/slide11.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image" Target="../media/image30.jpeg"/><Relationship Id="rId7"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31.jpeg"/></Relationships>
</file>

<file path=ppt/slides/_rels/slide1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DC20D"/>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0947708" y="939917"/>
            <a:ext cx="3795409" cy="3286653"/>
            <a:chOff x="0" y="0"/>
            <a:chExt cx="4282440" cy="3708400"/>
          </a:xfrm>
        </p:grpSpPr>
        <p:sp>
          <p:nvSpPr>
            <p:cNvPr id="3" name="Freeform 3"/>
            <p:cNvSpPr/>
            <p:nvPr/>
          </p:nvSpPr>
          <p:spPr>
            <a:xfrm>
              <a:off x="0" y="0"/>
              <a:ext cx="4282440" cy="3708400"/>
            </a:xfrm>
            <a:custGeom>
              <a:avLst/>
              <a:gdLst/>
              <a:ahLst/>
              <a:cxnLst/>
              <a:rect l="l" t="t" r="r" b="b"/>
              <a:pathLst>
                <a:path w="4282440" h="3708400">
                  <a:moveTo>
                    <a:pt x="3211830" y="0"/>
                  </a:moveTo>
                  <a:lnTo>
                    <a:pt x="1070610" y="0"/>
                  </a:lnTo>
                  <a:lnTo>
                    <a:pt x="0" y="1854200"/>
                  </a:lnTo>
                  <a:lnTo>
                    <a:pt x="1070610" y="3708400"/>
                  </a:lnTo>
                  <a:lnTo>
                    <a:pt x="3211830" y="3708400"/>
                  </a:lnTo>
                  <a:lnTo>
                    <a:pt x="4282440" y="1854200"/>
                  </a:lnTo>
                  <a:close/>
                </a:path>
              </a:pathLst>
            </a:custGeom>
            <a:blipFill>
              <a:blip r:embed="rId3"/>
              <a:stretch>
                <a:fillRect l="-14926" r="-14926"/>
              </a:stretch>
            </a:blipFill>
          </p:spPr>
          <p:txBody>
            <a:bodyPr/>
            <a:lstStyle/>
            <a:p>
              <a:endParaRPr lang="en-GB"/>
            </a:p>
          </p:txBody>
        </p:sp>
      </p:grpSp>
      <p:grpSp>
        <p:nvGrpSpPr>
          <p:cNvPr id="4" name="Group 4"/>
          <p:cNvGrpSpPr>
            <a:grpSpLocks noChangeAspect="1"/>
          </p:cNvGrpSpPr>
          <p:nvPr/>
        </p:nvGrpSpPr>
        <p:grpSpPr>
          <a:xfrm>
            <a:off x="13891600" y="2643590"/>
            <a:ext cx="3795409" cy="3286653"/>
            <a:chOff x="0" y="0"/>
            <a:chExt cx="4282440" cy="3708400"/>
          </a:xfrm>
        </p:grpSpPr>
        <p:sp>
          <p:nvSpPr>
            <p:cNvPr id="5" name="Freeform 5"/>
            <p:cNvSpPr/>
            <p:nvPr/>
          </p:nvSpPr>
          <p:spPr>
            <a:xfrm>
              <a:off x="0" y="0"/>
              <a:ext cx="4282440" cy="3708400"/>
            </a:xfrm>
            <a:custGeom>
              <a:avLst/>
              <a:gdLst/>
              <a:ahLst/>
              <a:cxnLst/>
              <a:rect l="l" t="t" r="r" b="b"/>
              <a:pathLst>
                <a:path w="4282440" h="3708400">
                  <a:moveTo>
                    <a:pt x="3211830" y="0"/>
                  </a:moveTo>
                  <a:lnTo>
                    <a:pt x="1070610" y="0"/>
                  </a:lnTo>
                  <a:lnTo>
                    <a:pt x="0" y="1854200"/>
                  </a:lnTo>
                  <a:lnTo>
                    <a:pt x="1070610" y="3708400"/>
                  </a:lnTo>
                  <a:lnTo>
                    <a:pt x="3211830" y="3708400"/>
                  </a:lnTo>
                  <a:lnTo>
                    <a:pt x="4282440" y="1854200"/>
                  </a:lnTo>
                  <a:close/>
                </a:path>
              </a:pathLst>
            </a:custGeom>
            <a:blipFill>
              <a:blip r:embed="rId4"/>
              <a:stretch>
                <a:fillRect l="-14865" r="-14865"/>
              </a:stretch>
            </a:blipFill>
          </p:spPr>
          <p:txBody>
            <a:bodyPr/>
            <a:lstStyle/>
            <a:p>
              <a:endParaRPr lang="en-GB"/>
            </a:p>
          </p:txBody>
        </p:sp>
      </p:grpSp>
      <p:sp>
        <p:nvSpPr>
          <p:cNvPr id="8" name="Freeform 8"/>
          <p:cNvSpPr/>
          <p:nvPr/>
        </p:nvSpPr>
        <p:spPr>
          <a:xfrm>
            <a:off x="13926394" y="6043323"/>
            <a:ext cx="3797604" cy="3286653"/>
          </a:xfrm>
          <a:custGeom>
            <a:avLst/>
            <a:gdLst/>
            <a:ahLst/>
            <a:cxnLst/>
            <a:rect l="l" t="t" r="r" b="b"/>
            <a:pathLst>
              <a:path w="3797604" h="3286653">
                <a:moveTo>
                  <a:pt x="0" y="0"/>
                </a:moveTo>
                <a:lnTo>
                  <a:pt x="3797603" y="0"/>
                </a:lnTo>
                <a:lnTo>
                  <a:pt x="3797603" y="3286653"/>
                </a:lnTo>
                <a:lnTo>
                  <a:pt x="0" y="32866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Freeform 9"/>
          <p:cNvSpPr/>
          <p:nvPr/>
        </p:nvSpPr>
        <p:spPr>
          <a:xfrm>
            <a:off x="16873596" y="4333321"/>
            <a:ext cx="3797604" cy="3286653"/>
          </a:xfrm>
          <a:custGeom>
            <a:avLst/>
            <a:gdLst/>
            <a:ahLst/>
            <a:cxnLst/>
            <a:rect l="l" t="t" r="r" b="b"/>
            <a:pathLst>
              <a:path w="3797604" h="3286653">
                <a:moveTo>
                  <a:pt x="0" y="0"/>
                </a:moveTo>
                <a:lnTo>
                  <a:pt x="3797604" y="0"/>
                </a:lnTo>
                <a:lnTo>
                  <a:pt x="3797604" y="3286654"/>
                </a:lnTo>
                <a:lnTo>
                  <a:pt x="0" y="328665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Freeform 10"/>
          <p:cNvSpPr/>
          <p:nvPr/>
        </p:nvSpPr>
        <p:spPr>
          <a:xfrm>
            <a:off x="8000551" y="2643590"/>
            <a:ext cx="3797604" cy="3286653"/>
          </a:xfrm>
          <a:custGeom>
            <a:avLst/>
            <a:gdLst/>
            <a:ahLst/>
            <a:cxnLst/>
            <a:rect l="l" t="t" r="r" b="b"/>
            <a:pathLst>
              <a:path w="3797604" h="3286653">
                <a:moveTo>
                  <a:pt x="0" y="0"/>
                </a:moveTo>
                <a:lnTo>
                  <a:pt x="3797604" y="0"/>
                </a:lnTo>
                <a:lnTo>
                  <a:pt x="3797604" y="3286653"/>
                </a:lnTo>
                <a:lnTo>
                  <a:pt x="0" y="328665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Freeform 11"/>
          <p:cNvSpPr/>
          <p:nvPr/>
        </p:nvSpPr>
        <p:spPr>
          <a:xfrm>
            <a:off x="13910650" y="-724974"/>
            <a:ext cx="3797604" cy="3286653"/>
          </a:xfrm>
          <a:custGeom>
            <a:avLst/>
            <a:gdLst/>
            <a:ahLst/>
            <a:cxnLst/>
            <a:rect l="l" t="t" r="r" b="b"/>
            <a:pathLst>
              <a:path w="3797604" h="3286653">
                <a:moveTo>
                  <a:pt x="0" y="0"/>
                </a:moveTo>
                <a:lnTo>
                  <a:pt x="3797603" y="0"/>
                </a:lnTo>
                <a:lnTo>
                  <a:pt x="3797603" y="3286654"/>
                </a:lnTo>
                <a:lnTo>
                  <a:pt x="0" y="328665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2" name="Freeform 12"/>
          <p:cNvSpPr/>
          <p:nvPr/>
        </p:nvSpPr>
        <p:spPr>
          <a:xfrm>
            <a:off x="9144000" y="3413846"/>
            <a:ext cx="1613626" cy="1625448"/>
          </a:xfrm>
          <a:custGeom>
            <a:avLst/>
            <a:gdLst/>
            <a:ahLst/>
            <a:cxnLst/>
            <a:rect l="l" t="t" r="r" b="b"/>
            <a:pathLst>
              <a:path w="1613626" h="1625448">
                <a:moveTo>
                  <a:pt x="0" y="0"/>
                </a:moveTo>
                <a:lnTo>
                  <a:pt x="1613626" y="0"/>
                </a:lnTo>
                <a:lnTo>
                  <a:pt x="1613626" y="1625448"/>
                </a:lnTo>
                <a:lnTo>
                  <a:pt x="0" y="162544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13" name="TextBox 13"/>
          <p:cNvSpPr txBox="1"/>
          <p:nvPr/>
        </p:nvSpPr>
        <p:spPr>
          <a:xfrm>
            <a:off x="304800" y="6993446"/>
            <a:ext cx="13691937" cy="1386405"/>
          </a:xfrm>
          <a:prstGeom prst="rect">
            <a:avLst/>
          </a:prstGeom>
        </p:spPr>
        <p:txBody>
          <a:bodyPr wrap="square" lIns="0" tIns="0" rIns="0" bIns="0" rtlCol="0" anchor="t">
            <a:spAutoFit/>
          </a:bodyPr>
          <a:lstStyle/>
          <a:p>
            <a:pPr>
              <a:lnSpc>
                <a:spcPct val="150000"/>
              </a:lnSpc>
            </a:pPr>
            <a:r>
              <a:rPr lang="en-US" sz="6600" b="1" dirty="0">
                <a:solidFill>
                  <a:srgbClr val="000000"/>
                </a:solidFill>
                <a:latin typeface="Ibarra Real Nova Bold"/>
                <a:ea typeface="Ibarra Real Nova Bold"/>
                <a:cs typeface="Ibarra Real Nova Bold"/>
                <a:sym typeface="Ibarra Real Nova Bold"/>
              </a:rPr>
              <a:t>Green Haven Florists Presentation</a:t>
            </a:r>
          </a:p>
        </p:txBody>
      </p:sp>
      <p:sp>
        <p:nvSpPr>
          <p:cNvPr id="14" name="TextBox 14"/>
          <p:cNvSpPr txBox="1"/>
          <p:nvPr/>
        </p:nvSpPr>
        <p:spPr>
          <a:xfrm>
            <a:off x="14249762" y="150423"/>
            <a:ext cx="3150868" cy="1436291"/>
          </a:xfrm>
          <a:prstGeom prst="rect">
            <a:avLst/>
          </a:prstGeom>
        </p:spPr>
        <p:txBody>
          <a:bodyPr lIns="0" tIns="0" rIns="0" bIns="0" rtlCol="0" anchor="t">
            <a:spAutoFit/>
          </a:bodyPr>
          <a:lstStyle/>
          <a:p>
            <a:pPr algn="ctr">
              <a:lnSpc>
                <a:spcPts val="5566"/>
              </a:lnSpc>
            </a:pPr>
            <a:r>
              <a:rPr lang="en-US" sz="4840" b="1" dirty="0">
                <a:solidFill>
                  <a:srgbClr val="000000"/>
                </a:solidFill>
                <a:latin typeface="Ibarra Real Nova Bold"/>
                <a:ea typeface="Ibarra Real Nova Bold"/>
                <a:cs typeface="Ibarra Real Nova Bold"/>
                <a:sym typeface="Ibarra Real Nova Bold"/>
              </a:rPr>
              <a:t>Decision-Making</a:t>
            </a:r>
          </a:p>
        </p:txBody>
      </p:sp>
      <p:sp>
        <p:nvSpPr>
          <p:cNvPr id="15" name="TextBox 15"/>
          <p:cNvSpPr txBox="1"/>
          <p:nvPr/>
        </p:nvSpPr>
        <p:spPr>
          <a:xfrm>
            <a:off x="304800" y="3462896"/>
            <a:ext cx="7985395" cy="3077766"/>
          </a:xfrm>
          <a:prstGeom prst="rect">
            <a:avLst/>
          </a:prstGeom>
        </p:spPr>
        <p:txBody>
          <a:bodyPr wrap="square" lIns="0" tIns="0" rIns="0" bIns="0" rtlCol="0" anchor="t">
            <a:spAutoFit/>
          </a:bodyPr>
          <a:lstStyle/>
          <a:p>
            <a:pPr algn="ctr">
              <a:lnSpc>
                <a:spcPts val="4049"/>
              </a:lnSpc>
            </a:pPr>
            <a:r>
              <a:rPr lang="en-US" sz="2892" dirty="0">
                <a:solidFill>
                  <a:srgbClr val="000000"/>
                </a:solidFill>
                <a:latin typeface="Glacial Indifference"/>
                <a:ea typeface="Glacial Indifference"/>
                <a:cs typeface="Glacial Indifference"/>
                <a:sym typeface="Glacial Indifference"/>
              </a:rPr>
              <a:t>Student Name: Zaffar Hussain</a:t>
            </a:r>
          </a:p>
          <a:p>
            <a:pPr algn="ctr">
              <a:lnSpc>
                <a:spcPts val="4049"/>
              </a:lnSpc>
            </a:pPr>
            <a:r>
              <a:rPr lang="en-US" sz="2892" dirty="0">
                <a:solidFill>
                  <a:srgbClr val="000000"/>
                </a:solidFill>
                <a:latin typeface="Glacial Indifference"/>
                <a:ea typeface="Glacial Indifference"/>
                <a:cs typeface="Glacial Indifference"/>
                <a:sym typeface="Glacial Indifference"/>
              </a:rPr>
              <a:t>Student ID: 2436275</a:t>
            </a:r>
          </a:p>
          <a:p>
            <a:pPr algn="ctr">
              <a:lnSpc>
                <a:spcPts val="4049"/>
              </a:lnSpc>
            </a:pPr>
            <a:r>
              <a:rPr lang="en-US" sz="2892" dirty="0">
                <a:solidFill>
                  <a:srgbClr val="000000"/>
                </a:solidFill>
                <a:latin typeface="Glacial Indifference"/>
                <a:ea typeface="Glacial Indifference"/>
                <a:cs typeface="Glacial Indifference"/>
                <a:sym typeface="Glacial Indifference"/>
              </a:rPr>
              <a:t>Lecturer’s Name</a:t>
            </a:r>
            <a:r>
              <a:rPr lang="en-US" sz="2892">
                <a:solidFill>
                  <a:srgbClr val="000000"/>
                </a:solidFill>
                <a:latin typeface="Glacial Indifference"/>
                <a:ea typeface="Glacial Indifference"/>
                <a:cs typeface="Glacial Indifference"/>
                <a:sym typeface="Glacial Indifference"/>
              </a:rPr>
              <a:t>: Sujeewa Hearth</a:t>
            </a:r>
            <a:endParaRPr lang="en-US" sz="2892" dirty="0">
              <a:solidFill>
                <a:srgbClr val="000000"/>
              </a:solidFill>
              <a:latin typeface="Glacial Indifference"/>
              <a:ea typeface="Glacial Indifference"/>
              <a:cs typeface="Glacial Indifference"/>
              <a:sym typeface="Glacial Indifference"/>
            </a:endParaRPr>
          </a:p>
          <a:p>
            <a:pPr algn="ctr">
              <a:lnSpc>
                <a:spcPts val="4049"/>
              </a:lnSpc>
            </a:pPr>
            <a:r>
              <a:rPr lang="en-US" sz="2892" dirty="0">
                <a:solidFill>
                  <a:srgbClr val="000000"/>
                </a:solidFill>
                <a:latin typeface="Glacial Indifference"/>
                <a:ea typeface="Glacial Indifference"/>
                <a:cs typeface="Glacial Indifference"/>
                <a:sym typeface="Glacial Indifference"/>
              </a:rPr>
              <a:t>Module Code: LCLM4004</a:t>
            </a:r>
          </a:p>
          <a:p>
            <a:pPr algn="ctr">
              <a:lnSpc>
                <a:spcPts val="4049"/>
              </a:lnSpc>
            </a:pPr>
            <a:r>
              <a:rPr lang="en-US" sz="2400" dirty="0">
                <a:solidFill>
                  <a:srgbClr val="000000"/>
                </a:solidFill>
                <a:latin typeface="Glacial Indifference"/>
                <a:ea typeface="Glacial Indifference"/>
                <a:cs typeface="Glacial Indifference"/>
                <a:sym typeface="Glacial Indifference"/>
              </a:rPr>
              <a:t>Module Name: Problem Solving and Decision-Making</a:t>
            </a:r>
          </a:p>
          <a:p>
            <a:pPr algn="ctr">
              <a:lnSpc>
                <a:spcPts val="4049"/>
              </a:lnSpc>
            </a:pPr>
            <a:r>
              <a:rPr lang="en-US" sz="2800" dirty="0">
                <a:solidFill>
                  <a:srgbClr val="000000"/>
                </a:solidFill>
                <a:latin typeface="Glacial Indifference"/>
                <a:ea typeface="Glacial Indifference"/>
                <a:cs typeface="Glacial Indifference"/>
                <a:sym typeface="Glacial Indifference"/>
              </a:rPr>
              <a:t>Component: Individual Presentation – Component 1</a:t>
            </a:r>
          </a:p>
        </p:txBody>
      </p:sp>
      <p:sp>
        <p:nvSpPr>
          <p:cNvPr id="16" name="Freeform 16"/>
          <p:cNvSpPr/>
          <p:nvPr/>
        </p:nvSpPr>
        <p:spPr>
          <a:xfrm rot="5400000">
            <a:off x="1808360" y="2457939"/>
            <a:ext cx="837359" cy="724696"/>
          </a:xfrm>
          <a:custGeom>
            <a:avLst/>
            <a:gdLst/>
            <a:ahLst/>
            <a:cxnLst/>
            <a:rect l="l" t="t" r="r" b="b"/>
            <a:pathLst>
              <a:path w="837359" h="724696">
                <a:moveTo>
                  <a:pt x="0" y="0"/>
                </a:moveTo>
                <a:lnTo>
                  <a:pt x="837359" y="0"/>
                </a:lnTo>
                <a:lnTo>
                  <a:pt x="837359" y="724696"/>
                </a:lnTo>
                <a:lnTo>
                  <a:pt x="0" y="72469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7" name="Freeform 17"/>
          <p:cNvSpPr/>
          <p:nvPr/>
        </p:nvSpPr>
        <p:spPr>
          <a:xfrm rot="5400000">
            <a:off x="1424015" y="2438902"/>
            <a:ext cx="881353" cy="762771"/>
          </a:xfrm>
          <a:custGeom>
            <a:avLst/>
            <a:gdLst/>
            <a:ahLst/>
            <a:cxnLst/>
            <a:rect l="l" t="t" r="r" b="b"/>
            <a:pathLst>
              <a:path w="881353" h="762771">
                <a:moveTo>
                  <a:pt x="0" y="0"/>
                </a:moveTo>
                <a:lnTo>
                  <a:pt x="881353" y="0"/>
                </a:lnTo>
                <a:lnTo>
                  <a:pt x="881353" y="762771"/>
                </a:lnTo>
                <a:lnTo>
                  <a:pt x="0" y="762771"/>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8"/>
          <p:cNvGrpSpPr/>
          <p:nvPr/>
        </p:nvGrpSpPr>
        <p:grpSpPr>
          <a:xfrm rot="-5400000">
            <a:off x="4135085" y="1099428"/>
            <a:ext cx="2310251" cy="1761851"/>
            <a:chOff x="0" y="0"/>
            <a:chExt cx="2771140" cy="2113336"/>
          </a:xfrm>
        </p:grpSpPr>
        <p:sp>
          <p:nvSpPr>
            <p:cNvPr id="9" name="Freeform 9"/>
            <p:cNvSpPr/>
            <p:nvPr/>
          </p:nvSpPr>
          <p:spPr>
            <a:xfrm>
              <a:off x="0" y="0"/>
              <a:ext cx="2771140" cy="2113336"/>
            </a:xfrm>
            <a:custGeom>
              <a:avLst/>
              <a:gdLst/>
              <a:ahLst/>
              <a:cxnLst/>
              <a:rect l="l" t="t" r="r" b="b"/>
              <a:pathLst>
                <a:path w="2771140" h="2113336">
                  <a:moveTo>
                    <a:pt x="0" y="0"/>
                  </a:moveTo>
                  <a:lnTo>
                    <a:pt x="0" y="1210366"/>
                  </a:lnTo>
                  <a:lnTo>
                    <a:pt x="1384300" y="2113336"/>
                  </a:lnTo>
                  <a:lnTo>
                    <a:pt x="2771140" y="1210366"/>
                  </a:lnTo>
                  <a:lnTo>
                    <a:pt x="2771140" y="0"/>
                  </a:lnTo>
                  <a:close/>
                </a:path>
              </a:pathLst>
            </a:custGeom>
            <a:solidFill>
              <a:srgbClr val="000000"/>
            </a:solidFill>
          </p:spPr>
          <p:txBody>
            <a:bodyPr/>
            <a:lstStyle/>
            <a:p>
              <a:endParaRPr lang="en-GB"/>
            </a:p>
          </p:txBody>
        </p:sp>
      </p:grpSp>
      <p:grpSp>
        <p:nvGrpSpPr>
          <p:cNvPr id="10" name="Group 10"/>
          <p:cNvGrpSpPr/>
          <p:nvPr/>
        </p:nvGrpSpPr>
        <p:grpSpPr>
          <a:xfrm rot="-5400000">
            <a:off x="1211238" y="-1349049"/>
            <a:ext cx="2717196" cy="6658804"/>
            <a:chOff x="0" y="0"/>
            <a:chExt cx="2771140" cy="6791000"/>
          </a:xfrm>
        </p:grpSpPr>
        <p:sp>
          <p:nvSpPr>
            <p:cNvPr id="11" name="Freeform 11"/>
            <p:cNvSpPr/>
            <p:nvPr/>
          </p:nvSpPr>
          <p:spPr>
            <a:xfrm>
              <a:off x="0" y="0"/>
              <a:ext cx="2771140" cy="6791000"/>
            </a:xfrm>
            <a:custGeom>
              <a:avLst/>
              <a:gdLst/>
              <a:ahLst/>
              <a:cxnLst/>
              <a:rect l="l" t="t" r="r" b="b"/>
              <a:pathLst>
                <a:path w="2771140" h="6791000">
                  <a:moveTo>
                    <a:pt x="0" y="0"/>
                  </a:moveTo>
                  <a:lnTo>
                    <a:pt x="0" y="5888030"/>
                  </a:lnTo>
                  <a:lnTo>
                    <a:pt x="1384300" y="6791000"/>
                  </a:lnTo>
                  <a:lnTo>
                    <a:pt x="2771140" y="5888030"/>
                  </a:lnTo>
                  <a:lnTo>
                    <a:pt x="2771140" y="0"/>
                  </a:lnTo>
                  <a:close/>
                </a:path>
              </a:pathLst>
            </a:custGeom>
            <a:solidFill>
              <a:srgbClr val="EDC20D"/>
            </a:solidFill>
          </p:spPr>
          <p:txBody>
            <a:bodyPr/>
            <a:lstStyle/>
            <a:p>
              <a:endParaRPr lang="en-GB"/>
            </a:p>
          </p:txBody>
        </p:sp>
      </p:grpSp>
      <p:sp>
        <p:nvSpPr>
          <p:cNvPr id="12" name="TextBox 12"/>
          <p:cNvSpPr txBox="1"/>
          <p:nvPr/>
        </p:nvSpPr>
        <p:spPr>
          <a:xfrm>
            <a:off x="1028700" y="1289897"/>
            <a:ext cx="3773851" cy="1399963"/>
          </a:xfrm>
          <a:prstGeom prst="rect">
            <a:avLst/>
          </a:prstGeom>
        </p:spPr>
        <p:txBody>
          <a:bodyPr lIns="0" tIns="0" rIns="0" bIns="0" rtlCol="0" anchor="t">
            <a:spAutoFit/>
          </a:bodyPr>
          <a:lstStyle/>
          <a:p>
            <a:pPr>
              <a:lnSpc>
                <a:spcPts val="5520"/>
              </a:lnSpc>
            </a:pPr>
            <a:r>
              <a:rPr lang="en-US" sz="4800" b="1" dirty="0">
                <a:solidFill>
                  <a:srgbClr val="000000"/>
                </a:solidFill>
                <a:latin typeface="Ibarra Real Nova Bold"/>
                <a:ea typeface="Ibarra Real Nova Bold"/>
                <a:cs typeface="Ibarra Real Nova Bold"/>
                <a:sym typeface="Ibarra Real Nova Bold"/>
              </a:rPr>
              <a:t>Presentation Overview</a:t>
            </a:r>
          </a:p>
        </p:txBody>
      </p:sp>
      <p:sp>
        <p:nvSpPr>
          <p:cNvPr id="13" name="TextBox 13"/>
          <p:cNvSpPr txBox="1"/>
          <p:nvPr/>
        </p:nvSpPr>
        <p:spPr>
          <a:xfrm>
            <a:off x="2942635" y="4152900"/>
            <a:ext cx="13829437" cy="4308872"/>
          </a:xfrm>
          <a:prstGeom prst="rect">
            <a:avLst/>
          </a:prstGeom>
        </p:spPr>
        <p:txBody>
          <a:bodyPr wrap="square" lIns="0" tIns="0" rIns="0" bIns="0" rtlCol="0" anchor="t">
            <a:spAutoFit/>
          </a:bodyPr>
          <a:lstStyle/>
          <a:p>
            <a:pPr marL="571500" indent="-571500">
              <a:lnSpc>
                <a:spcPts val="4830"/>
              </a:lnSpc>
              <a:buFont typeface="Arial" panose="020B0604020202020204" pitchFamily="34" charset="0"/>
              <a:buChar char="•"/>
            </a:pPr>
            <a:r>
              <a:rPr lang="en-US" sz="4200" dirty="0">
                <a:solidFill>
                  <a:srgbClr val="000000"/>
                </a:solidFill>
                <a:latin typeface="Ibarra Real Nova"/>
                <a:ea typeface="Ibarra Real Nova"/>
                <a:cs typeface="Ibarra Real Nova"/>
                <a:sym typeface="Ibarra Real Nova"/>
              </a:rPr>
              <a:t>Provide an overview of Green Haven Florists and their current situation.</a:t>
            </a:r>
          </a:p>
          <a:p>
            <a:pPr marL="571500" indent="-571500">
              <a:lnSpc>
                <a:spcPts val="4830"/>
              </a:lnSpc>
              <a:buFont typeface="Arial" panose="020B0604020202020204" pitchFamily="34" charset="0"/>
              <a:buChar char="•"/>
            </a:pPr>
            <a:r>
              <a:rPr lang="en-US" sz="4200" dirty="0">
                <a:solidFill>
                  <a:srgbClr val="000000"/>
                </a:solidFill>
                <a:latin typeface="Ibarra Real Nova"/>
                <a:ea typeface="Ibarra Real Nova"/>
                <a:cs typeface="Ibarra Real Nova"/>
                <a:sym typeface="Ibarra Real Nova"/>
              </a:rPr>
              <a:t>Explain the nature and scope of the problems they face.</a:t>
            </a:r>
          </a:p>
          <a:p>
            <a:pPr marL="571500" indent="-571500">
              <a:lnSpc>
                <a:spcPts val="4830"/>
              </a:lnSpc>
              <a:buFont typeface="Arial" panose="020B0604020202020204" pitchFamily="34" charset="0"/>
              <a:buChar char="•"/>
            </a:pPr>
            <a:r>
              <a:rPr lang="en-US" sz="4200" dirty="0">
                <a:solidFill>
                  <a:srgbClr val="000000"/>
                </a:solidFill>
                <a:latin typeface="Ibarra Real Nova"/>
                <a:ea typeface="Ibarra Real Nova"/>
                <a:cs typeface="Ibarra Real Nova"/>
                <a:sym typeface="Ibarra Real Nova"/>
              </a:rPr>
              <a:t>Apply and discuss the 5W2H Model.</a:t>
            </a:r>
          </a:p>
          <a:p>
            <a:pPr marL="571500" indent="-571500">
              <a:lnSpc>
                <a:spcPts val="4830"/>
              </a:lnSpc>
              <a:buFont typeface="Arial" panose="020B0604020202020204" pitchFamily="34" charset="0"/>
              <a:buChar char="•"/>
            </a:pPr>
            <a:r>
              <a:rPr lang="en-US" sz="4200" dirty="0">
                <a:solidFill>
                  <a:srgbClr val="000000"/>
                </a:solidFill>
                <a:latin typeface="Ibarra Real Nova"/>
                <a:ea typeface="Ibarra Real Nova"/>
                <a:cs typeface="Ibarra Real Nova"/>
                <a:sym typeface="Ibarra Real Nova"/>
              </a:rPr>
              <a:t>Critique and apply the PESTEL Framework.</a:t>
            </a:r>
          </a:p>
          <a:p>
            <a:pPr marL="571500" indent="-571500">
              <a:lnSpc>
                <a:spcPts val="4830"/>
              </a:lnSpc>
              <a:buFont typeface="Arial" panose="020B0604020202020204" pitchFamily="34" charset="0"/>
              <a:buChar char="•"/>
            </a:pPr>
            <a:r>
              <a:rPr lang="en-US" sz="4200" dirty="0">
                <a:solidFill>
                  <a:srgbClr val="000000"/>
                </a:solidFill>
                <a:latin typeface="Ibarra Real Nova"/>
                <a:ea typeface="Ibarra Real Nova"/>
                <a:cs typeface="Ibarra Real Nova"/>
                <a:sym typeface="Ibarra Real Nova"/>
              </a:rPr>
              <a:t>Critique and apply the Cause-and-Effect Model.</a:t>
            </a:r>
          </a:p>
          <a:p>
            <a:pPr marL="571500" indent="-571500">
              <a:lnSpc>
                <a:spcPts val="4830"/>
              </a:lnSpc>
              <a:buFont typeface="Arial" panose="020B0604020202020204" pitchFamily="34" charset="0"/>
              <a:buChar char="•"/>
            </a:pPr>
            <a:r>
              <a:rPr lang="en-US" sz="4200" dirty="0">
                <a:solidFill>
                  <a:srgbClr val="000000"/>
                </a:solidFill>
                <a:latin typeface="Ibarra Real Nova"/>
                <a:ea typeface="Ibarra Real Nova"/>
                <a:cs typeface="Ibarra Real Nova"/>
                <a:sym typeface="Ibarra Real Nova"/>
              </a:rPr>
              <a:t>Conclude with a summary of key findings.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6666" b="-16666"/>
            </a:stretch>
          </a:blipFill>
        </p:spPr>
        <p:txBody>
          <a:bodyPr/>
          <a:lstStyle/>
          <a:p>
            <a:endParaRPr lang="en-GB"/>
          </a:p>
        </p:txBody>
      </p:sp>
      <p:sp>
        <p:nvSpPr>
          <p:cNvPr id="3" name="Freeform 3"/>
          <p:cNvSpPr/>
          <p:nvPr/>
        </p:nvSpPr>
        <p:spPr>
          <a:xfrm rot="984738">
            <a:off x="13253747" y="959248"/>
            <a:ext cx="3521511" cy="3047707"/>
          </a:xfrm>
          <a:custGeom>
            <a:avLst/>
            <a:gdLst/>
            <a:ahLst/>
            <a:cxnLst/>
            <a:rect l="l" t="t" r="r" b="b"/>
            <a:pathLst>
              <a:path w="3521511" h="3047707">
                <a:moveTo>
                  <a:pt x="0" y="0"/>
                </a:moveTo>
                <a:lnTo>
                  <a:pt x="3521511" y="0"/>
                </a:lnTo>
                <a:lnTo>
                  <a:pt x="3521511" y="3047707"/>
                </a:lnTo>
                <a:lnTo>
                  <a:pt x="0" y="304770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rot="984738">
            <a:off x="16338049" y="214770"/>
            <a:ext cx="3521511" cy="3047707"/>
          </a:xfrm>
          <a:custGeom>
            <a:avLst/>
            <a:gdLst/>
            <a:ahLst/>
            <a:cxnLst/>
            <a:rect l="l" t="t" r="r" b="b"/>
            <a:pathLst>
              <a:path w="3521511" h="3047707">
                <a:moveTo>
                  <a:pt x="0" y="0"/>
                </a:moveTo>
                <a:lnTo>
                  <a:pt x="3521511" y="0"/>
                </a:lnTo>
                <a:lnTo>
                  <a:pt x="3521511" y="3047708"/>
                </a:lnTo>
                <a:lnTo>
                  <a:pt x="0" y="304770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p:cNvSpPr/>
          <p:nvPr/>
        </p:nvSpPr>
        <p:spPr>
          <a:xfrm rot="-9815261">
            <a:off x="11050797" y="-1320628"/>
            <a:ext cx="3528805" cy="3054021"/>
          </a:xfrm>
          <a:custGeom>
            <a:avLst/>
            <a:gdLst/>
            <a:ahLst/>
            <a:cxnLst/>
            <a:rect l="l" t="t" r="r" b="b"/>
            <a:pathLst>
              <a:path w="3528805" h="3054021">
                <a:moveTo>
                  <a:pt x="0" y="0"/>
                </a:moveTo>
                <a:lnTo>
                  <a:pt x="3528805" y="0"/>
                </a:lnTo>
                <a:lnTo>
                  <a:pt x="3528805" y="3054021"/>
                </a:lnTo>
                <a:lnTo>
                  <a:pt x="0" y="305402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p:cNvSpPr/>
          <p:nvPr/>
        </p:nvSpPr>
        <p:spPr>
          <a:xfrm rot="-9815261">
            <a:off x="15443593" y="3264123"/>
            <a:ext cx="3528805" cy="3054021"/>
          </a:xfrm>
          <a:custGeom>
            <a:avLst/>
            <a:gdLst/>
            <a:ahLst/>
            <a:cxnLst/>
            <a:rect l="l" t="t" r="r" b="b"/>
            <a:pathLst>
              <a:path w="3528805" h="3054021">
                <a:moveTo>
                  <a:pt x="0" y="0"/>
                </a:moveTo>
                <a:lnTo>
                  <a:pt x="3528805" y="0"/>
                </a:lnTo>
                <a:lnTo>
                  <a:pt x="3528805" y="3054021"/>
                </a:lnTo>
                <a:lnTo>
                  <a:pt x="0" y="305402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Freeform 7"/>
          <p:cNvSpPr/>
          <p:nvPr/>
        </p:nvSpPr>
        <p:spPr>
          <a:xfrm rot="-10586722">
            <a:off x="-190920" y="9061329"/>
            <a:ext cx="3521511" cy="3047707"/>
          </a:xfrm>
          <a:custGeom>
            <a:avLst/>
            <a:gdLst/>
            <a:ahLst/>
            <a:cxnLst/>
            <a:rect l="l" t="t" r="r" b="b"/>
            <a:pathLst>
              <a:path w="3521511" h="3047707">
                <a:moveTo>
                  <a:pt x="0" y="0"/>
                </a:moveTo>
                <a:lnTo>
                  <a:pt x="3521511" y="0"/>
                </a:lnTo>
                <a:lnTo>
                  <a:pt x="3521511" y="3047707"/>
                </a:lnTo>
                <a:lnTo>
                  <a:pt x="0" y="304770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rot="213277">
            <a:off x="2685321" y="7663042"/>
            <a:ext cx="3528805" cy="3054021"/>
          </a:xfrm>
          <a:custGeom>
            <a:avLst/>
            <a:gdLst/>
            <a:ahLst/>
            <a:cxnLst/>
            <a:rect l="l" t="t" r="r" b="b"/>
            <a:pathLst>
              <a:path w="3528805" h="3054021">
                <a:moveTo>
                  <a:pt x="0" y="0"/>
                </a:moveTo>
                <a:lnTo>
                  <a:pt x="3528805" y="0"/>
                </a:lnTo>
                <a:lnTo>
                  <a:pt x="3528805" y="3054020"/>
                </a:lnTo>
                <a:lnTo>
                  <a:pt x="0" y="305402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9" name="TextBox 9"/>
          <p:cNvSpPr txBox="1"/>
          <p:nvPr/>
        </p:nvSpPr>
        <p:spPr>
          <a:xfrm>
            <a:off x="1099838" y="3548898"/>
            <a:ext cx="6820386" cy="2359620"/>
          </a:xfrm>
          <a:prstGeom prst="rect">
            <a:avLst/>
          </a:prstGeom>
        </p:spPr>
        <p:txBody>
          <a:bodyPr wrap="square" lIns="0" tIns="0" rIns="0" bIns="0" rtlCol="0" anchor="t">
            <a:spAutoFit/>
          </a:bodyPr>
          <a:lstStyle/>
          <a:p>
            <a:pPr>
              <a:lnSpc>
                <a:spcPts val="9200"/>
              </a:lnSpc>
            </a:pPr>
            <a:r>
              <a:rPr lang="en-US" sz="8000" b="1" dirty="0">
                <a:solidFill>
                  <a:srgbClr val="EDC20D"/>
                </a:solidFill>
                <a:latin typeface="Ibarra Real Nova Bold"/>
                <a:ea typeface="Ibarra Real Nova Bold"/>
                <a:cs typeface="Ibarra Real Nova Bold"/>
                <a:sym typeface="Ibarra Real Nova Bold"/>
              </a:rPr>
              <a:t>About Green Haven Florists</a:t>
            </a:r>
          </a:p>
        </p:txBody>
      </p:sp>
      <p:sp>
        <p:nvSpPr>
          <p:cNvPr id="10" name="TextBox 10"/>
          <p:cNvSpPr txBox="1"/>
          <p:nvPr/>
        </p:nvSpPr>
        <p:spPr>
          <a:xfrm>
            <a:off x="8737883" y="4389764"/>
            <a:ext cx="6775450" cy="5170646"/>
          </a:xfrm>
          <a:prstGeom prst="rect">
            <a:avLst/>
          </a:prstGeom>
        </p:spPr>
        <p:txBody>
          <a:bodyPr wrap="square" lIns="0" tIns="0" rIns="0" bIns="0" rtlCol="0" anchor="t">
            <a:spAutoFit/>
          </a:bodyPr>
          <a:lstStyle/>
          <a:p>
            <a:pPr marL="457200" indent="-457200">
              <a:buFont typeface="Arial" panose="020B0604020202020204" pitchFamily="34" charset="0"/>
              <a:buChar char="•"/>
            </a:pPr>
            <a:r>
              <a:rPr lang="en-US" sz="2800" dirty="0">
                <a:solidFill>
                  <a:srgbClr val="FFFFFF"/>
                </a:solidFill>
                <a:latin typeface="Carlito"/>
                <a:ea typeface="Carlito"/>
                <a:cs typeface="Carlito"/>
                <a:sym typeface="Carlito"/>
              </a:rPr>
              <a:t>Established in 2016 by Liam and </a:t>
            </a:r>
            <a:r>
              <a:rPr lang="en-US" sz="2800" dirty="0" err="1">
                <a:solidFill>
                  <a:srgbClr val="FFFFFF"/>
                </a:solidFill>
                <a:latin typeface="Carlito"/>
                <a:ea typeface="Carlito"/>
                <a:cs typeface="Carlito"/>
                <a:sym typeface="Carlito"/>
              </a:rPr>
              <a:t>Priya</a:t>
            </a:r>
            <a:r>
              <a:rPr lang="en-US" sz="2800" dirty="0">
                <a:solidFill>
                  <a:srgbClr val="FFFFFF"/>
                </a:solidFill>
                <a:latin typeface="Carlito"/>
                <a:ea typeface="Carlito"/>
                <a:cs typeface="Carlito"/>
                <a:sym typeface="Carlito"/>
              </a:rPr>
              <a:t> Patel in Norwich, UK.</a:t>
            </a:r>
          </a:p>
          <a:p>
            <a:pPr marL="457200" indent="-457200">
              <a:buFont typeface="Arial" panose="020B0604020202020204" pitchFamily="34" charset="0"/>
              <a:buChar char="•"/>
            </a:pPr>
            <a:r>
              <a:rPr lang="en-US" sz="2800" dirty="0">
                <a:solidFill>
                  <a:srgbClr val="FFFFFF"/>
                </a:solidFill>
                <a:latin typeface="Carlito"/>
                <a:ea typeface="Carlito"/>
                <a:cs typeface="Carlito"/>
                <a:sym typeface="Carlito"/>
              </a:rPr>
              <a:t>Known for:</a:t>
            </a:r>
          </a:p>
          <a:p>
            <a:pPr marL="457200" indent="-457200">
              <a:buFont typeface="Arial" panose="020B0604020202020204" pitchFamily="34" charset="0"/>
              <a:buChar char="•"/>
            </a:pPr>
            <a:r>
              <a:rPr lang="en-US" sz="2800" dirty="0">
                <a:solidFill>
                  <a:srgbClr val="FFFFFF"/>
                </a:solidFill>
                <a:latin typeface="Carlito"/>
                <a:ea typeface="Carlito"/>
                <a:cs typeface="Carlito"/>
                <a:sym typeface="Carlito"/>
              </a:rPr>
              <a:t>Bespoke floral arrangements and eco-friendly packaging.</a:t>
            </a:r>
          </a:p>
          <a:p>
            <a:pPr marL="457200" indent="-457200">
              <a:buFont typeface="Arial" panose="020B0604020202020204" pitchFamily="34" charset="0"/>
              <a:buChar char="•"/>
            </a:pPr>
            <a:r>
              <a:rPr lang="en-US" sz="2800" dirty="0">
                <a:solidFill>
                  <a:srgbClr val="FFFFFF"/>
                </a:solidFill>
                <a:latin typeface="Carlito"/>
                <a:ea typeface="Carlito"/>
                <a:cs typeface="Carlito"/>
                <a:sym typeface="Carlito"/>
              </a:rPr>
              <a:t>Strong community engagement and sustainable ethos.</a:t>
            </a:r>
          </a:p>
          <a:p>
            <a:pPr marL="457200" indent="-457200">
              <a:buFont typeface="Arial" panose="020B0604020202020204" pitchFamily="34" charset="0"/>
              <a:buChar char="•"/>
            </a:pPr>
            <a:r>
              <a:rPr lang="en-US" sz="2800" dirty="0">
                <a:solidFill>
                  <a:srgbClr val="FFFFFF"/>
                </a:solidFill>
                <a:latin typeface="Carlito"/>
                <a:ea typeface="Carlito"/>
                <a:cs typeface="Carlito"/>
                <a:sym typeface="Carlito"/>
              </a:rPr>
              <a:t>Customer base includes:</a:t>
            </a:r>
          </a:p>
          <a:p>
            <a:pPr marL="457200" indent="-457200">
              <a:buFont typeface="Arial" panose="020B0604020202020204" pitchFamily="34" charset="0"/>
              <a:buChar char="•"/>
            </a:pPr>
            <a:r>
              <a:rPr lang="en-US" sz="2800" dirty="0">
                <a:solidFill>
                  <a:srgbClr val="FFFFFF"/>
                </a:solidFill>
                <a:latin typeface="Carlito"/>
                <a:ea typeface="Carlito"/>
                <a:cs typeface="Carlito"/>
                <a:sym typeface="Carlito"/>
              </a:rPr>
              <a:t>Walk-in customers, corporate clients, and wedding orders.</a:t>
            </a:r>
          </a:p>
          <a:p>
            <a:pPr marL="457200" indent="-457200">
              <a:buFont typeface="Arial" panose="020B0604020202020204" pitchFamily="34" charset="0"/>
              <a:buChar char="•"/>
            </a:pPr>
            <a:r>
              <a:rPr lang="en-US" sz="2800" dirty="0">
                <a:solidFill>
                  <a:srgbClr val="FFFFFF"/>
                </a:solidFill>
                <a:latin typeface="Carlito"/>
                <a:ea typeface="Carlito"/>
                <a:cs typeface="Carlito"/>
                <a:sym typeface="Carlito"/>
              </a:rPr>
              <a:t>Previously profitable and well-regarded for quality and creativity.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11433" y="399729"/>
            <a:ext cx="10666167" cy="2359620"/>
          </a:xfrm>
          <a:prstGeom prst="rect">
            <a:avLst/>
          </a:prstGeom>
        </p:spPr>
        <p:txBody>
          <a:bodyPr wrap="square" lIns="0" tIns="0" rIns="0" bIns="0" rtlCol="0" anchor="t">
            <a:spAutoFit/>
          </a:bodyPr>
          <a:lstStyle/>
          <a:p>
            <a:pPr>
              <a:lnSpc>
                <a:spcPts val="9200"/>
              </a:lnSpc>
            </a:pPr>
            <a:r>
              <a:rPr lang="en-US" sz="8000" b="1" dirty="0">
                <a:solidFill>
                  <a:srgbClr val="000000"/>
                </a:solidFill>
                <a:latin typeface="Ibarra Real Nova Bold"/>
                <a:ea typeface="Ibarra Real Nova Bold"/>
                <a:cs typeface="Ibarra Real Nova Bold"/>
                <a:sym typeface="Ibarra Real Nova Bold"/>
              </a:rPr>
              <a:t>Nature and Scope of the Problem</a:t>
            </a:r>
          </a:p>
        </p:txBody>
      </p:sp>
      <p:sp>
        <p:nvSpPr>
          <p:cNvPr id="3" name="TextBox 3"/>
          <p:cNvSpPr txBox="1"/>
          <p:nvPr/>
        </p:nvSpPr>
        <p:spPr>
          <a:xfrm>
            <a:off x="735313" y="2923778"/>
            <a:ext cx="13462301" cy="5538439"/>
          </a:xfrm>
          <a:prstGeom prst="rect">
            <a:avLst/>
          </a:prstGeom>
        </p:spPr>
        <p:txBody>
          <a:bodyPr wrap="square" lIns="0" tIns="0" rIns="0" bIns="0" rtlCol="0" anchor="t">
            <a:spAutoFit/>
          </a:bodyPr>
          <a:lstStyle/>
          <a:p>
            <a:pPr marL="457200" indent="-457200">
              <a:buFont typeface="Arial" panose="020B0604020202020204" pitchFamily="34" charset="0"/>
              <a:buChar char="•"/>
            </a:pPr>
            <a:r>
              <a:rPr lang="en-US" sz="2999" dirty="0">
                <a:solidFill>
                  <a:srgbClr val="000000"/>
                </a:solidFill>
                <a:latin typeface="Carlito"/>
                <a:ea typeface="Carlito"/>
                <a:cs typeface="Carlito"/>
                <a:sym typeface="Carlito"/>
              </a:rPr>
              <a:t>30% decline in in-store sales over the past 12 months.</a:t>
            </a:r>
          </a:p>
          <a:p>
            <a:pPr marL="457200" indent="-457200">
              <a:buFont typeface="Arial" panose="020B0604020202020204" pitchFamily="34" charset="0"/>
              <a:buChar char="•"/>
            </a:pPr>
            <a:r>
              <a:rPr lang="en-US" sz="2999" dirty="0">
                <a:solidFill>
                  <a:srgbClr val="000000"/>
                </a:solidFill>
                <a:latin typeface="Carlito"/>
                <a:ea typeface="Carlito"/>
                <a:cs typeface="Carlito"/>
                <a:sym typeface="Carlito"/>
              </a:rPr>
              <a:t>Root problem: Reduced foot traffic and increased online competition.</a:t>
            </a:r>
          </a:p>
          <a:p>
            <a:r>
              <a:rPr lang="en-US" sz="2999" b="1" dirty="0">
                <a:solidFill>
                  <a:srgbClr val="000000"/>
                </a:solidFill>
                <a:latin typeface="Carlito"/>
                <a:ea typeface="Carlito"/>
                <a:cs typeface="Carlito"/>
                <a:sym typeface="Carlito"/>
              </a:rPr>
              <a:t>Internal challenges:</a:t>
            </a:r>
          </a:p>
          <a:p>
            <a:pPr marL="457200" indent="-457200">
              <a:buFont typeface="Arial" panose="020B0604020202020204" pitchFamily="34" charset="0"/>
              <a:buChar char="•"/>
            </a:pPr>
            <a:r>
              <a:rPr lang="en-US" sz="2999" dirty="0">
                <a:solidFill>
                  <a:srgbClr val="000000"/>
                </a:solidFill>
                <a:latin typeface="Carlito"/>
                <a:ea typeface="Carlito"/>
                <a:cs typeface="Carlito"/>
                <a:sym typeface="Carlito"/>
              </a:rPr>
              <a:t>Outdated website and limited online presence.</a:t>
            </a:r>
          </a:p>
          <a:p>
            <a:pPr marL="457200" indent="-457200">
              <a:buFont typeface="Arial" panose="020B0604020202020204" pitchFamily="34" charset="0"/>
              <a:buChar char="•"/>
            </a:pPr>
            <a:r>
              <a:rPr lang="en-US" sz="2999" dirty="0">
                <a:solidFill>
                  <a:srgbClr val="000000"/>
                </a:solidFill>
                <a:latin typeface="Carlito"/>
                <a:ea typeface="Carlito"/>
                <a:cs typeface="Carlito"/>
                <a:sym typeface="Carlito"/>
              </a:rPr>
              <a:t>Weak digital marketing strategy.</a:t>
            </a:r>
          </a:p>
          <a:p>
            <a:pPr marL="457200" indent="-457200">
              <a:buFont typeface="Arial" panose="020B0604020202020204" pitchFamily="34" charset="0"/>
              <a:buChar char="•"/>
            </a:pPr>
            <a:r>
              <a:rPr lang="en-US" sz="2999" dirty="0">
                <a:solidFill>
                  <a:srgbClr val="000000"/>
                </a:solidFill>
                <a:latin typeface="Carlito"/>
                <a:ea typeface="Carlito"/>
                <a:cs typeface="Carlito"/>
                <a:sym typeface="Carlito"/>
              </a:rPr>
              <a:t>Limited delivery and subscription options.</a:t>
            </a:r>
          </a:p>
          <a:p>
            <a:r>
              <a:rPr lang="en-US" sz="2999" b="1" dirty="0">
                <a:solidFill>
                  <a:srgbClr val="000000"/>
                </a:solidFill>
                <a:latin typeface="Carlito"/>
                <a:ea typeface="Carlito"/>
                <a:cs typeface="Carlito"/>
                <a:sym typeface="Carlito"/>
              </a:rPr>
              <a:t>External challenges:</a:t>
            </a:r>
          </a:p>
          <a:p>
            <a:pPr marL="457200" indent="-457200">
              <a:buFont typeface="Arial" panose="020B0604020202020204" pitchFamily="34" charset="0"/>
              <a:buChar char="•"/>
            </a:pPr>
            <a:r>
              <a:rPr lang="en-US" sz="2999" dirty="0">
                <a:solidFill>
                  <a:srgbClr val="000000"/>
                </a:solidFill>
                <a:latin typeface="Carlito"/>
                <a:ea typeface="Carlito"/>
                <a:cs typeface="Carlito"/>
                <a:sym typeface="Carlito"/>
              </a:rPr>
              <a:t>Rising flower import costs and inflation.</a:t>
            </a:r>
          </a:p>
          <a:p>
            <a:pPr marL="457200" indent="-457200">
              <a:buFont typeface="Arial" panose="020B0604020202020204" pitchFamily="34" charset="0"/>
              <a:buChar char="•"/>
            </a:pPr>
            <a:r>
              <a:rPr lang="en-US" sz="2999" dirty="0">
                <a:solidFill>
                  <a:srgbClr val="000000"/>
                </a:solidFill>
                <a:latin typeface="Carlito"/>
                <a:ea typeface="Carlito"/>
                <a:cs typeface="Carlito"/>
                <a:sym typeface="Carlito"/>
              </a:rPr>
              <a:t>High street decline due to nearby business closures.</a:t>
            </a:r>
          </a:p>
          <a:p>
            <a:pPr marL="457200" indent="-457200">
              <a:buFont typeface="Arial" panose="020B0604020202020204" pitchFamily="34" charset="0"/>
              <a:buChar char="•"/>
            </a:pPr>
            <a:r>
              <a:rPr lang="en-US" sz="2999" dirty="0">
                <a:solidFill>
                  <a:srgbClr val="000000"/>
                </a:solidFill>
                <a:latin typeface="Carlito"/>
                <a:ea typeface="Carlito"/>
                <a:cs typeface="Carlito"/>
                <a:sym typeface="Carlito"/>
              </a:rPr>
              <a:t>Competitors offering aggressive pricing and strong online visibility.</a:t>
            </a:r>
          </a:p>
          <a:p>
            <a:pPr marL="457200" indent="-457200">
              <a:buFont typeface="Arial" panose="020B0604020202020204" pitchFamily="34" charset="0"/>
              <a:buChar char="•"/>
            </a:pPr>
            <a:r>
              <a:rPr lang="en-US" sz="2999" dirty="0">
                <a:solidFill>
                  <a:srgbClr val="000000"/>
                </a:solidFill>
                <a:latin typeface="Carlito"/>
                <a:ea typeface="Carlito"/>
                <a:cs typeface="Carlito"/>
                <a:sym typeface="Carlito"/>
              </a:rPr>
              <a:t>Scope: Both internal (controllable) and external (less controllable) factors contribute to losses.</a:t>
            </a:r>
          </a:p>
        </p:txBody>
      </p:sp>
      <p:sp>
        <p:nvSpPr>
          <p:cNvPr id="7" name="Freeform 7"/>
          <p:cNvSpPr/>
          <p:nvPr/>
        </p:nvSpPr>
        <p:spPr>
          <a:xfrm rot="984738">
            <a:off x="13253747" y="959248"/>
            <a:ext cx="3521511" cy="3047707"/>
          </a:xfrm>
          <a:custGeom>
            <a:avLst/>
            <a:gdLst/>
            <a:ahLst/>
            <a:cxnLst/>
            <a:rect l="l" t="t" r="r" b="b"/>
            <a:pathLst>
              <a:path w="3521511" h="3047707">
                <a:moveTo>
                  <a:pt x="0" y="0"/>
                </a:moveTo>
                <a:lnTo>
                  <a:pt x="3521511" y="0"/>
                </a:lnTo>
                <a:lnTo>
                  <a:pt x="3521511" y="3047707"/>
                </a:lnTo>
                <a:lnTo>
                  <a:pt x="0" y="304770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rot="-10586722">
            <a:off x="-190920" y="9061329"/>
            <a:ext cx="3521511" cy="3047707"/>
          </a:xfrm>
          <a:custGeom>
            <a:avLst/>
            <a:gdLst/>
            <a:ahLst/>
            <a:cxnLst/>
            <a:rect l="l" t="t" r="r" b="b"/>
            <a:pathLst>
              <a:path w="3521511" h="3047707">
                <a:moveTo>
                  <a:pt x="0" y="0"/>
                </a:moveTo>
                <a:lnTo>
                  <a:pt x="3521511" y="0"/>
                </a:lnTo>
                <a:lnTo>
                  <a:pt x="3521511" y="3047707"/>
                </a:lnTo>
                <a:lnTo>
                  <a:pt x="0" y="304770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rot="984738">
            <a:off x="16338049" y="214770"/>
            <a:ext cx="3521511" cy="3047707"/>
          </a:xfrm>
          <a:custGeom>
            <a:avLst/>
            <a:gdLst/>
            <a:ahLst/>
            <a:cxnLst/>
            <a:rect l="l" t="t" r="r" b="b"/>
            <a:pathLst>
              <a:path w="3521511" h="3047707">
                <a:moveTo>
                  <a:pt x="0" y="0"/>
                </a:moveTo>
                <a:lnTo>
                  <a:pt x="3521511" y="0"/>
                </a:lnTo>
                <a:lnTo>
                  <a:pt x="3521511" y="3047708"/>
                </a:lnTo>
                <a:lnTo>
                  <a:pt x="0" y="304770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0" name="Freeform 10"/>
          <p:cNvSpPr/>
          <p:nvPr/>
        </p:nvSpPr>
        <p:spPr>
          <a:xfrm rot="-9815261">
            <a:off x="11050797" y="-1320628"/>
            <a:ext cx="3528805" cy="3054021"/>
          </a:xfrm>
          <a:custGeom>
            <a:avLst/>
            <a:gdLst/>
            <a:ahLst/>
            <a:cxnLst/>
            <a:rect l="l" t="t" r="r" b="b"/>
            <a:pathLst>
              <a:path w="3528805" h="3054021">
                <a:moveTo>
                  <a:pt x="0" y="0"/>
                </a:moveTo>
                <a:lnTo>
                  <a:pt x="3528805" y="0"/>
                </a:lnTo>
                <a:lnTo>
                  <a:pt x="3528805" y="3054021"/>
                </a:lnTo>
                <a:lnTo>
                  <a:pt x="0" y="305402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Freeform 11"/>
          <p:cNvSpPr/>
          <p:nvPr/>
        </p:nvSpPr>
        <p:spPr>
          <a:xfrm rot="-9815261">
            <a:off x="15443593" y="3264123"/>
            <a:ext cx="3528805" cy="3054021"/>
          </a:xfrm>
          <a:custGeom>
            <a:avLst/>
            <a:gdLst/>
            <a:ahLst/>
            <a:cxnLst/>
            <a:rect l="l" t="t" r="r" b="b"/>
            <a:pathLst>
              <a:path w="3528805" h="3054021">
                <a:moveTo>
                  <a:pt x="0" y="0"/>
                </a:moveTo>
                <a:lnTo>
                  <a:pt x="3528805" y="0"/>
                </a:lnTo>
                <a:lnTo>
                  <a:pt x="3528805" y="3054021"/>
                </a:lnTo>
                <a:lnTo>
                  <a:pt x="0" y="305402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DC20D"/>
        </a:solidFill>
        <a:effectLst/>
      </p:bgPr>
    </p:bg>
    <p:spTree>
      <p:nvGrpSpPr>
        <p:cNvPr id="1" name=""/>
        <p:cNvGrpSpPr/>
        <p:nvPr/>
      </p:nvGrpSpPr>
      <p:grpSpPr>
        <a:xfrm>
          <a:off x="0" y="0"/>
          <a:ext cx="0" cy="0"/>
          <a:chOff x="0" y="0"/>
          <a:chExt cx="0" cy="0"/>
        </a:xfrm>
      </p:grpSpPr>
      <p:sp>
        <p:nvSpPr>
          <p:cNvPr id="2" name="Freeform 2"/>
          <p:cNvSpPr/>
          <p:nvPr/>
        </p:nvSpPr>
        <p:spPr>
          <a:xfrm rot="5400000">
            <a:off x="496418" y="1808366"/>
            <a:ext cx="6242202" cy="5597270"/>
          </a:xfrm>
          <a:custGeom>
            <a:avLst/>
            <a:gdLst/>
            <a:ahLst/>
            <a:cxnLst/>
            <a:rect l="l" t="t" r="r" b="b"/>
            <a:pathLst>
              <a:path w="3797604" h="3286653">
                <a:moveTo>
                  <a:pt x="0" y="0"/>
                </a:moveTo>
                <a:lnTo>
                  <a:pt x="3797603" y="0"/>
                </a:lnTo>
                <a:lnTo>
                  <a:pt x="3797603" y="3286654"/>
                </a:lnTo>
                <a:lnTo>
                  <a:pt x="0" y="328665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1385476" y="3083506"/>
            <a:ext cx="4464085" cy="3046988"/>
          </a:xfrm>
          <a:prstGeom prst="rect">
            <a:avLst/>
          </a:prstGeom>
        </p:spPr>
        <p:txBody>
          <a:bodyPr wrap="square" lIns="0" tIns="0" rIns="0" bIns="0" rtlCol="0" anchor="t">
            <a:spAutoFit/>
          </a:bodyPr>
          <a:lstStyle/>
          <a:p>
            <a:pPr algn="ctr"/>
            <a:r>
              <a:rPr lang="en-US" sz="6600" b="1" dirty="0">
                <a:solidFill>
                  <a:srgbClr val="EDC20D"/>
                </a:solidFill>
                <a:latin typeface="Ibarra Real Nova Bold"/>
                <a:ea typeface="Ibarra Real Nova Bold"/>
                <a:cs typeface="Ibarra Real Nova Bold"/>
                <a:sym typeface="Ibarra Real Nova Bold"/>
              </a:rPr>
              <a:t>5W2H Model Application</a:t>
            </a:r>
          </a:p>
        </p:txBody>
      </p:sp>
      <p:sp>
        <p:nvSpPr>
          <p:cNvPr id="5" name="AutoShape 5"/>
          <p:cNvSpPr/>
          <p:nvPr/>
        </p:nvSpPr>
        <p:spPr>
          <a:xfrm rot="-5400000">
            <a:off x="4638377" y="1777777"/>
            <a:ext cx="5658447" cy="0"/>
          </a:xfrm>
          <a:prstGeom prst="line">
            <a:avLst/>
          </a:prstGeom>
          <a:ln w="104775" cap="flat">
            <a:solidFill>
              <a:srgbClr val="000000"/>
            </a:solidFill>
            <a:prstDash val="solid"/>
            <a:headEnd type="none" w="sm" len="sm"/>
            <a:tailEnd type="none" w="sm" len="sm"/>
          </a:ln>
        </p:spPr>
        <p:txBody>
          <a:bodyPr/>
          <a:lstStyle/>
          <a:p>
            <a:endParaRPr lang="en-GB"/>
          </a:p>
        </p:txBody>
      </p:sp>
      <p:sp>
        <p:nvSpPr>
          <p:cNvPr id="6" name="AutoShape 6"/>
          <p:cNvSpPr/>
          <p:nvPr/>
        </p:nvSpPr>
        <p:spPr>
          <a:xfrm rot="-5400000">
            <a:off x="4112653" y="-256876"/>
            <a:ext cx="5658447" cy="0"/>
          </a:xfrm>
          <a:prstGeom prst="line">
            <a:avLst/>
          </a:prstGeom>
          <a:ln w="104775" cap="flat">
            <a:solidFill>
              <a:srgbClr val="FFFFFF"/>
            </a:solidFill>
            <a:prstDash val="solid"/>
            <a:headEnd type="none" w="sm" len="sm"/>
            <a:tailEnd type="none" w="sm" len="sm"/>
          </a:ln>
        </p:spPr>
        <p:txBody>
          <a:bodyPr/>
          <a:lstStyle/>
          <a:p>
            <a:endParaRPr lang="en-GB"/>
          </a:p>
        </p:txBody>
      </p:sp>
      <p:graphicFrame>
        <p:nvGraphicFramePr>
          <p:cNvPr id="8" name="Table 7"/>
          <p:cNvGraphicFramePr>
            <a:graphicFrameLocks noGrp="1"/>
          </p:cNvGraphicFramePr>
          <p:nvPr>
            <p:extLst>
              <p:ext uri="{D42A27DB-BD31-4B8C-83A1-F6EECF244321}">
                <p14:modId xmlns:p14="http://schemas.microsoft.com/office/powerpoint/2010/main" val="2416753053"/>
              </p:ext>
            </p:extLst>
          </p:nvPr>
        </p:nvGraphicFramePr>
        <p:xfrm>
          <a:off x="8404947" y="800100"/>
          <a:ext cx="9220200" cy="8740204"/>
        </p:xfrm>
        <a:graphic>
          <a:graphicData uri="http://schemas.openxmlformats.org/drawingml/2006/table">
            <a:tbl>
              <a:tblPr firstRow="1" firstCol="1" bandRow="1">
                <a:tableStyleId>{073A0DAA-6AF3-43AB-8588-CEC1D06C72B9}</a:tableStyleId>
              </a:tblPr>
              <a:tblGrid>
                <a:gridCol w="1582862">
                  <a:extLst>
                    <a:ext uri="{9D8B030D-6E8A-4147-A177-3AD203B41FA5}">
                      <a16:colId xmlns:a16="http://schemas.microsoft.com/office/drawing/2014/main" val="20000"/>
                    </a:ext>
                  </a:extLst>
                </a:gridCol>
                <a:gridCol w="7637338">
                  <a:extLst>
                    <a:ext uri="{9D8B030D-6E8A-4147-A177-3AD203B41FA5}">
                      <a16:colId xmlns:a16="http://schemas.microsoft.com/office/drawing/2014/main" val="20001"/>
                    </a:ext>
                  </a:extLst>
                </a:gridCol>
              </a:tblGrid>
              <a:tr h="668425">
                <a:tc>
                  <a:txBody>
                    <a:bodyPr/>
                    <a:lstStyle/>
                    <a:p>
                      <a:pPr marL="0" marR="0" algn="ctr">
                        <a:lnSpc>
                          <a:spcPct val="100000"/>
                        </a:lnSpc>
                        <a:spcBef>
                          <a:spcPts val="0"/>
                        </a:spcBef>
                        <a:spcAft>
                          <a:spcPts val="0"/>
                        </a:spcAft>
                      </a:pPr>
                      <a:r>
                        <a:rPr lang="en-US" sz="4000" dirty="0">
                          <a:effectLst/>
                        </a:rPr>
                        <a:t>Question</a:t>
                      </a:r>
                      <a:endParaRPr lang="en-US"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0000"/>
                        </a:lnSpc>
                        <a:spcBef>
                          <a:spcPts val="0"/>
                        </a:spcBef>
                        <a:spcAft>
                          <a:spcPts val="0"/>
                        </a:spcAft>
                      </a:pPr>
                      <a:r>
                        <a:rPr lang="en-US" sz="4000">
                          <a:effectLst/>
                        </a:rPr>
                        <a:t>Insight</a:t>
                      </a:r>
                      <a:endParaRPr lang="en-US"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668425">
                <a:tc>
                  <a:txBody>
                    <a:bodyPr/>
                    <a:lstStyle/>
                    <a:p>
                      <a:pPr marL="0" marR="0">
                        <a:lnSpc>
                          <a:spcPct val="100000"/>
                        </a:lnSpc>
                        <a:spcBef>
                          <a:spcPts val="0"/>
                        </a:spcBef>
                        <a:spcAft>
                          <a:spcPts val="0"/>
                        </a:spcAft>
                      </a:pPr>
                      <a:r>
                        <a:rPr lang="en-US" sz="4000">
                          <a:effectLst/>
                        </a:rPr>
                        <a:t>What</a:t>
                      </a:r>
                      <a:endParaRPr lang="en-US"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4000">
                          <a:effectLst/>
                        </a:rPr>
                        <a:t>30% drop in in-store sales at Green Haven Florists</a:t>
                      </a:r>
                      <a:endParaRPr lang="en-US"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668425">
                <a:tc>
                  <a:txBody>
                    <a:bodyPr/>
                    <a:lstStyle/>
                    <a:p>
                      <a:pPr marL="0" marR="0">
                        <a:lnSpc>
                          <a:spcPct val="100000"/>
                        </a:lnSpc>
                        <a:spcBef>
                          <a:spcPts val="0"/>
                        </a:spcBef>
                        <a:spcAft>
                          <a:spcPts val="0"/>
                        </a:spcAft>
                      </a:pPr>
                      <a:r>
                        <a:rPr lang="en-US" sz="4000">
                          <a:effectLst/>
                        </a:rPr>
                        <a:t>Where</a:t>
                      </a:r>
                      <a:endParaRPr lang="en-US"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4000" dirty="0">
                          <a:effectLst/>
                        </a:rPr>
                        <a:t>Norwich high street store</a:t>
                      </a:r>
                      <a:endParaRPr lang="en-US"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668425">
                <a:tc>
                  <a:txBody>
                    <a:bodyPr/>
                    <a:lstStyle/>
                    <a:p>
                      <a:pPr marL="0" marR="0">
                        <a:lnSpc>
                          <a:spcPct val="100000"/>
                        </a:lnSpc>
                        <a:spcBef>
                          <a:spcPts val="0"/>
                        </a:spcBef>
                        <a:spcAft>
                          <a:spcPts val="0"/>
                        </a:spcAft>
                      </a:pPr>
                      <a:r>
                        <a:rPr lang="en-US" sz="4000">
                          <a:effectLst/>
                        </a:rPr>
                        <a:t>When</a:t>
                      </a:r>
                      <a:endParaRPr lang="en-US"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4000">
                          <a:effectLst/>
                        </a:rPr>
                        <a:t>Within the last 12 months</a:t>
                      </a:r>
                      <a:endParaRPr lang="en-US"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668425">
                <a:tc>
                  <a:txBody>
                    <a:bodyPr/>
                    <a:lstStyle/>
                    <a:p>
                      <a:pPr marL="0" marR="0">
                        <a:lnSpc>
                          <a:spcPct val="100000"/>
                        </a:lnSpc>
                        <a:spcBef>
                          <a:spcPts val="0"/>
                        </a:spcBef>
                        <a:spcAft>
                          <a:spcPts val="0"/>
                        </a:spcAft>
                      </a:pPr>
                      <a:r>
                        <a:rPr lang="en-US" sz="4000">
                          <a:effectLst/>
                        </a:rPr>
                        <a:t>Who</a:t>
                      </a:r>
                      <a:endParaRPr lang="en-US"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4000">
                          <a:effectLst/>
                        </a:rPr>
                        <a:t>Owners (Liam &amp; Priya), employees, customers</a:t>
                      </a:r>
                      <a:endParaRPr lang="en-US"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1307354">
                <a:tc>
                  <a:txBody>
                    <a:bodyPr/>
                    <a:lstStyle/>
                    <a:p>
                      <a:pPr marL="0" marR="0">
                        <a:lnSpc>
                          <a:spcPct val="100000"/>
                        </a:lnSpc>
                        <a:spcBef>
                          <a:spcPts val="0"/>
                        </a:spcBef>
                        <a:spcAft>
                          <a:spcPts val="0"/>
                        </a:spcAft>
                      </a:pPr>
                      <a:r>
                        <a:rPr lang="en-US" sz="4000">
                          <a:effectLst/>
                        </a:rPr>
                        <a:t>Why</a:t>
                      </a:r>
                      <a:endParaRPr lang="en-US"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4000">
                          <a:effectLst/>
                        </a:rPr>
                        <a:t>Increase in online competition, poor marketing, outdated website</a:t>
                      </a:r>
                      <a:endParaRPr lang="en-US"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668425">
                <a:tc>
                  <a:txBody>
                    <a:bodyPr/>
                    <a:lstStyle/>
                    <a:p>
                      <a:pPr marL="0" marR="0">
                        <a:lnSpc>
                          <a:spcPct val="100000"/>
                        </a:lnSpc>
                        <a:spcBef>
                          <a:spcPts val="0"/>
                        </a:spcBef>
                        <a:spcAft>
                          <a:spcPts val="0"/>
                        </a:spcAft>
                      </a:pPr>
                      <a:r>
                        <a:rPr lang="en-US" sz="4000">
                          <a:effectLst/>
                        </a:rPr>
                        <a:t>How</a:t>
                      </a:r>
                      <a:endParaRPr lang="en-US"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4000">
                          <a:effectLst/>
                        </a:rPr>
                        <a:t>Inability to adapt to digital and market trends</a:t>
                      </a:r>
                      <a:endParaRPr lang="en-US"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668425">
                <a:tc>
                  <a:txBody>
                    <a:bodyPr/>
                    <a:lstStyle/>
                    <a:p>
                      <a:pPr marL="0" marR="0">
                        <a:lnSpc>
                          <a:spcPct val="100000"/>
                        </a:lnSpc>
                        <a:spcBef>
                          <a:spcPts val="0"/>
                        </a:spcBef>
                        <a:spcAft>
                          <a:spcPts val="0"/>
                        </a:spcAft>
                      </a:pPr>
                      <a:r>
                        <a:rPr lang="en-US" sz="4000">
                          <a:effectLst/>
                        </a:rPr>
                        <a:t>How much</a:t>
                      </a:r>
                      <a:endParaRPr lang="en-US"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4000" dirty="0">
                          <a:effectLst/>
                        </a:rPr>
                        <a:t>~30% reduction in sales revenue and profit margins</a:t>
                      </a:r>
                      <a:endParaRPr lang="en-US"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1281042" y="1548161"/>
            <a:ext cx="3006634" cy="2602105"/>
          </a:xfrm>
          <a:custGeom>
            <a:avLst/>
            <a:gdLst/>
            <a:ahLst/>
            <a:cxnLst/>
            <a:rect l="l" t="t" r="r" b="b"/>
            <a:pathLst>
              <a:path w="3006634" h="2602105">
                <a:moveTo>
                  <a:pt x="0" y="0"/>
                </a:moveTo>
                <a:lnTo>
                  <a:pt x="3006634" y="0"/>
                </a:lnTo>
                <a:lnTo>
                  <a:pt x="3006634" y="2602105"/>
                </a:lnTo>
                <a:lnTo>
                  <a:pt x="0" y="2602105"/>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5667604">
            <a:off x="8604792" y="-4656470"/>
            <a:ext cx="8272267" cy="7159271"/>
          </a:xfrm>
          <a:custGeom>
            <a:avLst/>
            <a:gdLst/>
            <a:ahLst/>
            <a:cxnLst/>
            <a:rect l="l" t="t" r="r" b="b"/>
            <a:pathLst>
              <a:path w="8272267" h="7159271">
                <a:moveTo>
                  <a:pt x="0" y="0"/>
                </a:moveTo>
                <a:lnTo>
                  <a:pt x="8272267" y="0"/>
                </a:lnTo>
                <a:lnTo>
                  <a:pt x="8272267" y="7159271"/>
                </a:lnTo>
                <a:lnTo>
                  <a:pt x="0" y="715927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a:grpSpLocks noChangeAspect="1"/>
          </p:cNvGrpSpPr>
          <p:nvPr/>
        </p:nvGrpSpPr>
        <p:grpSpPr>
          <a:xfrm>
            <a:off x="11529347" y="1345896"/>
            <a:ext cx="9326711" cy="9093718"/>
            <a:chOff x="0" y="0"/>
            <a:chExt cx="5083810" cy="4956810"/>
          </a:xfrm>
        </p:grpSpPr>
        <p:sp>
          <p:nvSpPr>
            <p:cNvPr id="5" name="Freeform 5"/>
            <p:cNvSpPr/>
            <p:nvPr/>
          </p:nvSpPr>
          <p:spPr>
            <a:xfrm>
              <a:off x="17780" y="17780"/>
              <a:ext cx="5049520" cy="4922520"/>
            </a:xfrm>
            <a:custGeom>
              <a:avLst/>
              <a:gdLst/>
              <a:ahLst/>
              <a:cxnLst/>
              <a:rect l="l" t="t" r="r" b="b"/>
              <a:pathLst>
                <a:path w="5049520" h="4922520">
                  <a:moveTo>
                    <a:pt x="2524760" y="0"/>
                  </a:moveTo>
                  <a:lnTo>
                    <a:pt x="499110" y="975360"/>
                  </a:lnTo>
                  <a:lnTo>
                    <a:pt x="0" y="3166110"/>
                  </a:lnTo>
                  <a:lnTo>
                    <a:pt x="1400810" y="4922520"/>
                  </a:lnTo>
                  <a:lnTo>
                    <a:pt x="3648710" y="4922520"/>
                  </a:lnTo>
                  <a:lnTo>
                    <a:pt x="5049520" y="3166110"/>
                  </a:lnTo>
                  <a:lnTo>
                    <a:pt x="4549140" y="975360"/>
                  </a:lnTo>
                  <a:lnTo>
                    <a:pt x="2524760" y="0"/>
                  </a:lnTo>
                  <a:close/>
                </a:path>
              </a:pathLst>
            </a:custGeom>
            <a:blipFill>
              <a:blip r:embed="rId5"/>
              <a:stretch>
                <a:fillRect l="-5187" t="-79917" r="-24482" b="-10104"/>
              </a:stretch>
            </a:blipFill>
          </p:spPr>
          <p:txBody>
            <a:bodyPr/>
            <a:lstStyle/>
            <a:p>
              <a:endParaRPr lang="en-GB"/>
            </a:p>
          </p:txBody>
        </p:sp>
        <p:sp>
          <p:nvSpPr>
            <p:cNvPr id="6" name="Freeform 6"/>
            <p:cNvSpPr/>
            <p:nvPr/>
          </p:nvSpPr>
          <p:spPr>
            <a:xfrm>
              <a:off x="0" y="0"/>
              <a:ext cx="5083810" cy="4956810"/>
            </a:xfrm>
            <a:custGeom>
              <a:avLst/>
              <a:gdLst/>
              <a:ahLst/>
              <a:cxnLst/>
              <a:rect l="l" t="t" r="r" b="b"/>
              <a:pathLst>
                <a:path w="5083810" h="4956810">
                  <a:moveTo>
                    <a:pt x="3674110" y="4956810"/>
                  </a:moveTo>
                  <a:lnTo>
                    <a:pt x="1410970" y="4956810"/>
                  </a:lnTo>
                  <a:lnTo>
                    <a:pt x="1405890" y="4950460"/>
                  </a:lnTo>
                  <a:lnTo>
                    <a:pt x="0" y="3187700"/>
                  </a:lnTo>
                  <a:lnTo>
                    <a:pt x="502920" y="981710"/>
                  </a:lnTo>
                  <a:lnTo>
                    <a:pt x="509270" y="977900"/>
                  </a:lnTo>
                  <a:lnTo>
                    <a:pt x="2541270" y="0"/>
                  </a:lnTo>
                  <a:lnTo>
                    <a:pt x="4579620" y="981710"/>
                  </a:lnTo>
                  <a:lnTo>
                    <a:pt x="4580890" y="989330"/>
                  </a:lnTo>
                  <a:lnTo>
                    <a:pt x="5083810" y="3187700"/>
                  </a:lnTo>
                  <a:lnTo>
                    <a:pt x="3674110" y="4956810"/>
                  </a:lnTo>
                  <a:close/>
                  <a:moveTo>
                    <a:pt x="1426210" y="4925060"/>
                  </a:moveTo>
                  <a:lnTo>
                    <a:pt x="3657600" y="4925060"/>
                  </a:lnTo>
                  <a:lnTo>
                    <a:pt x="5049520" y="3180080"/>
                  </a:lnTo>
                  <a:lnTo>
                    <a:pt x="4552950" y="1003300"/>
                  </a:lnTo>
                  <a:lnTo>
                    <a:pt x="2542540" y="35560"/>
                  </a:lnTo>
                  <a:lnTo>
                    <a:pt x="530860" y="1003300"/>
                  </a:lnTo>
                  <a:lnTo>
                    <a:pt x="34290" y="3180080"/>
                  </a:lnTo>
                  <a:lnTo>
                    <a:pt x="1426210" y="4925060"/>
                  </a:lnTo>
                  <a:close/>
                </a:path>
              </a:pathLst>
            </a:custGeom>
            <a:solidFill>
              <a:srgbClr val="FFFFFF"/>
            </a:solidFill>
          </p:spPr>
          <p:txBody>
            <a:bodyPr/>
            <a:lstStyle/>
            <a:p>
              <a:endParaRPr lang="en-GB"/>
            </a:p>
          </p:txBody>
        </p:sp>
      </p:grpSp>
      <p:sp>
        <p:nvSpPr>
          <p:cNvPr id="7" name="TextBox 7"/>
          <p:cNvSpPr txBox="1"/>
          <p:nvPr/>
        </p:nvSpPr>
        <p:spPr>
          <a:xfrm>
            <a:off x="1825226" y="2317121"/>
            <a:ext cx="1918265" cy="1102285"/>
          </a:xfrm>
          <a:prstGeom prst="rect">
            <a:avLst/>
          </a:prstGeom>
        </p:spPr>
        <p:txBody>
          <a:bodyPr lIns="0" tIns="0" rIns="0" bIns="0" rtlCol="0" anchor="t">
            <a:spAutoFit/>
          </a:bodyPr>
          <a:lstStyle/>
          <a:p>
            <a:pPr algn="ctr">
              <a:lnSpc>
                <a:spcPts val="8649"/>
              </a:lnSpc>
            </a:pPr>
            <a:r>
              <a:rPr lang="en-US" sz="7521" b="1">
                <a:solidFill>
                  <a:srgbClr val="000000"/>
                </a:solidFill>
                <a:latin typeface="Ibarra Real Nova Bold"/>
                <a:ea typeface="Ibarra Real Nova Bold"/>
                <a:cs typeface="Ibarra Real Nova Bold"/>
                <a:sym typeface="Ibarra Real Nova Bold"/>
              </a:rPr>
              <a:t>01.</a:t>
            </a:r>
          </a:p>
        </p:txBody>
      </p:sp>
      <p:sp>
        <p:nvSpPr>
          <p:cNvPr id="8" name="TextBox 8"/>
          <p:cNvSpPr txBox="1"/>
          <p:nvPr/>
        </p:nvSpPr>
        <p:spPr>
          <a:xfrm>
            <a:off x="4437390" y="2227687"/>
            <a:ext cx="7602210" cy="1846659"/>
          </a:xfrm>
          <a:prstGeom prst="rect">
            <a:avLst/>
          </a:prstGeom>
        </p:spPr>
        <p:txBody>
          <a:bodyPr wrap="square" lIns="0" tIns="0" rIns="0" bIns="0" rtlCol="0" anchor="t">
            <a:spAutoFit/>
          </a:bodyPr>
          <a:lstStyle/>
          <a:p>
            <a:pPr>
              <a:lnSpc>
                <a:spcPts val="7244"/>
              </a:lnSpc>
            </a:pPr>
            <a:r>
              <a:rPr lang="en-US" sz="6300" b="1" dirty="0">
                <a:solidFill>
                  <a:srgbClr val="000000"/>
                </a:solidFill>
                <a:latin typeface="Ibarra Real Nova Bold"/>
                <a:ea typeface="Ibarra Real Nova Bold"/>
                <a:cs typeface="Ibarra Real Nova Bold"/>
                <a:sym typeface="Ibarra Real Nova Bold"/>
              </a:rPr>
              <a:t>PESTEL Framework Critique</a:t>
            </a:r>
          </a:p>
        </p:txBody>
      </p:sp>
      <p:sp>
        <p:nvSpPr>
          <p:cNvPr id="9" name="TextBox 9"/>
          <p:cNvSpPr txBox="1"/>
          <p:nvPr/>
        </p:nvSpPr>
        <p:spPr>
          <a:xfrm>
            <a:off x="473723" y="4390631"/>
            <a:ext cx="11025335" cy="6032421"/>
          </a:xfrm>
          <a:prstGeom prst="rect">
            <a:avLst/>
          </a:prstGeom>
        </p:spPr>
        <p:txBody>
          <a:bodyPr wrap="square" lIns="0" tIns="0" rIns="0" bIns="0" rtlCol="0" anchor="t">
            <a:spAutoFit/>
          </a:bodyPr>
          <a:lstStyle/>
          <a:p>
            <a:r>
              <a:rPr lang="en-US" sz="2800" b="1" dirty="0">
                <a:solidFill>
                  <a:srgbClr val="000000"/>
                </a:solidFill>
                <a:latin typeface="Carlito Bold"/>
                <a:ea typeface="Carlito Bold"/>
                <a:cs typeface="Carlito Bold"/>
                <a:sym typeface="Carlito Bold"/>
              </a:rPr>
              <a:t>Definition:</a:t>
            </a:r>
          </a:p>
          <a:p>
            <a:pPr marL="457200" indent="-457200">
              <a:buFont typeface="Arial" panose="020B0604020202020204" pitchFamily="34" charset="0"/>
              <a:buChar char="•"/>
            </a:pPr>
            <a:r>
              <a:rPr lang="en-US" sz="2800" b="1" dirty="0">
                <a:solidFill>
                  <a:srgbClr val="000000"/>
                </a:solidFill>
                <a:latin typeface="Carlito Bold"/>
                <a:ea typeface="Carlito Bold"/>
                <a:cs typeface="Carlito Bold"/>
                <a:sym typeface="Carlito Bold"/>
              </a:rPr>
              <a:t>PESTEL analyzes </a:t>
            </a:r>
            <a:r>
              <a:rPr lang="en-US" sz="2800" b="1" dirty="0" err="1">
                <a:solidFill>
                  <a:srgbClr val="000000"/>
                </a:solidFill>
                <a:latin typeface="Carlito Bold"/>
                <a:ea typeface="Carlito Bold"/>
                <a:cs typeface="Carlito Bold"/>
                <a:sym typeface="Carlito Bold"/>
              </a:rPr>
              <a:t>externl</a:t>
            </a:r>
            <a:r>
              <a:rPr lang="en-US" sz="2800" b="1" dirty="0">
                <a:solidFill>
                  <a:srgbClr val="000000"/>
                </a:solidFill>
                <a:latin typeface="Carlito Bold"/>
                <a:ea typeface="Carlito Bold"/>
                <a:cs typeface="Carlito Bold"/>
                <a:sym typeface="Carlito Bold"/>
              </a:rPr>
              <a:t> macro-environmental factors affecting business performance (Johnson et al., 2020).</a:t>
            </a:r>
          </a:p>
          <a:p>
            <a:r>
              <a:rPr lang="en-US" sz="2800" b="1" dirty="0">
                <a:solidFill>
                  <a:srgbClr val="000000"/>
                </a:solidFill>
                <a:latin typeface="Carlito Bold"/>
                <a:ea typeface="Carlito Bold"/>
                <a:cs typeface="Carlito Bold"/>
                <a:sym typeface="Carlito Bold"/>
              </a:rPr>
              <a:t>Purpose:</a:t>
            </a:r>
          </a:p>
          <a:p>
            <a:pPr marL="457200" indent="-457200">
              <a:buFont typeface="Arial" panose="020B0604020202020204" pitchFamily="34" charset="0"/>
              <a:buChar char="•"/>
            </a:pPr>
            <a:r>
              <a:rPr lang="en-US" sz="2800" b="1" dirty="0">
                <a:solidFill>
                  <a:srgbClr val="000000"/>
                </a:solidFill>
                <a:latin typeface="Carlito Bold"/>
                <a:ea typeface="Carlito Bold"/>
                <a:cs typeface="Carlito Bold"/>
                <a:sym typeface="Carlito Bold"/>
              </a:rPr>
              <a:t>To identify external influences—Political, Economic, Social, Technological, Environmental, and Legal.</a:t>
            </a:r>
          </a:p>
          <a:p>
            <a:r>
              <a:rPr lang="en-US" sz="2800" b="1" dirty="0">
                <a:solidFill>
                  <a:srgbClr val="000000"/>
                </a:solidFill>
                <a:latin typeface="Carlito Bold"/>
                <a:ea typeface="Carlito Bold"/>
                <a:cs typeface="Carlito Bold"/>
                <a:sym typeface="Carlito Bold"/>
              </a:rPr>
              <a:t>Benefits:</a:t>
            </a:r>
          </a:p>
          <a:p>
            <a:pPr marL="457200" indent="-457200">
              <a:buFont typeface="Arial" panose="020B0604020202020204" pitchFamily="34" charset="0"/>
              <a:buChar char="•"/>
            </a:pPr>
            <a:r>
              <a:rPr lang="en-US" sz="2800" b="1" dirty="0">
                <a:solidFill>
                  <a:srgbClr val="000000"/>
                </a:solidFill>
                <a:latin typeface="Carlito Bold"/>
                <a:ea typeface="Carlito Bold"/>
                <a:cs typeface="Carlito Bold"/>
                <a:sym typeface="Carlito Bold"/>
              </a:rPr>
              <a:t>Encourages strategic awareness of the wider external business environment.</a:t>
            </a:r>
          </a:p>
          <a:p>
            <a:pPr marL="457200" indent="-457200">
              <a:buFont typeface="Arial" panose="020B0604020202020204" pitchFamily="34" charset="0"/>
              <a:buChar char="•"/>
            </a:pPr>
            <a:r>
              <a:rPr lang="en-US" sz="2800" b="1" dirty="0">
                <a:solidFill>
                  <a:srgbClr val="000000"/>
                </a:solidFill>
                <a:latin typeface="Carlito Bold"/>
                <a:ea typeface="Carlito Bold"/>
                <a:cs typeface="Carlito Bold"/>
                <a:sym typeface="Carlito Bold"/>
              </a:rPr>
              <a:t>Helps identify </a:t>
            </a:r>
            <a:r>
              <a:rPr lang="en-US" sz="2800" b="1">
                <a:solidFill>
                  <a:srgbClr val="000000"/>
                </a:solidFill>
                <a:latin typeface="Carlito Bold"/>
                <a:ea typeface="Carlito Bold"/>
                <a:cs typeface="Carlito Bold"/>
                <a:sym typeface="Carlito Bold"/>
              </a:rPr>
              <a:t>potential threats </a:t>
            </a:r>
            <a:r>
              <a:rPr lang="en-US" sz="2800" b="1" dirty="0">
                <a:solidFill>
                  <a:srgbClr val="000000"/>
                </a:solidFill>
                <a:latin typeface="Carlito Bold"/>
                <a:ea typeface="Carlito Bold"/>
                <a:cs typeface="Carlito Bold"/>
                <a:sym typeface="Carlito Bold"/>
              </a:rPr>
              <a:t>and opportunities.</a:t>
            </a:r>
          </a:p>
          <a:p>
            <a:r>
              <a:rPr lang="en-US" sz="2800" b="1" dirty="0">
                <a:solidFill>
                  <a:srgbClr val="000000"/>
                </a:solidFill>
                <a:latin typeface="Carlito Bold"/>
                <a:ea typeface="Carlito Bold"/>
                <a:cs typeface="Carlito Bold"/>
                <a:sym typeface="Carlito Bold"/>
              </a:rPr>
              <a:t>Limitations:</a:t>
            </a:r>
          </a:p>
          <a:p>
            <a:pPr marL="457200" indent="-457200">
              <a:buFont typeface="Arial" panose="020B0604020202020204" pitchFamily="34" charset="0"/>
              <a:buChar char="•"/>
            </a:pPr>
            <a:r>
              <a:rPr lang="en-US" sz="2800" b="1" dirty="0">
                <a:solidFill>
                  <a:srgbClr val="000000"/>
                </a:solidFill>
                <a:latin typeface="Carlito Bold"/>
                <a:ea typeface="Carlito Bold"/>
                <a:cs typeface="Carlito Bold"/>
                <a:sym typeface="Carlito Bold"/>
              </a:rPr>
              <a:t>Provides broad and general insights, not specific solutions.</a:t>
            </a:r>
          </a:p>
          <a:p>
            <a:pPr marL="457200" indent="-457200">
              <a:buFont typeface="Arial" panose="020B0604020202020204" pitchFamily="34" charset="0"/>
              <a:buChar char="•"/>
            </a:pPr>
            <a:r>
              <a:rPr lang="en-US" sz="2800" b="1" dirty="0">
                <a:solidFill>
                  <a:srgbClr val="000000"/>
                </a:solidFill>
                <a:latin typeface="Carlito Bold"/>
                <a:ea typeface="Carlito Bold"/>
                <a:cs typeface="Carlito Bold"/>
                <a:sym typeface="Carlito Bold"/>
              </a:rPr>
              <a:t>May become outdated quickly in dynamic markets (Kotler &amp; Keller, 2016).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rot="8505824">
            <a:off x="9073803" y="-2468713"/>
            <a:ext cx="10892694" cy="9427132"/>
          </a:xfrm>
          <a:custGeom>
            <a:avLst/>
            <a:gdLst/>
            <a:ahLst/>
            <a:cxnLst/>
            <a:rect l="l" t="t" r="r" b="b"/>
            <a:pathLst>
              <a:path w="10892694" h="9427132">
                <a:moveTo>
                  <a:pt x="0" y="0"/>
                </a:moveTo>
                <a:lnTo>
                  <a:pt x="10892695" y="0"/>
                </a:lnTo>
                <a:lnTo>
                  <a:pt x="10892695" y="9427132"/>
                </a:lnTo>
                <a:lnTo>
                  <a:pt x="0" y="942713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TextBox 4"/>
          <p:cNvSpPr txBox="1"/>
          <p:nvPr/>
        </p:nvSpPr>
        <p:spPr>
          <a:xfrm>
            <a:off x="10287000" y="1494362"/>
            <a:ext cx="7777225" cy="3308598"/>
          </a:xfrm>
          <a:prstGeom prst="rect">
            <a:avLst/>
          </a:prstGeom>
        </p:spPr>
        <p:txBody>
          <a:bodyPr wrap="square" lIns="0" tIns="0" rIns="0" bIns="0" rtlCol="0" anchor="t">
            <a:spAutoFit/>
          </a:bodyPr>
          <a:lstStyle/>
          <a:p>
            <a:pPr algn="ctr">
              <a:lnSpc>
                <a:spcPts val="8649"/>
              </a:lnSpc>
            </a:pPr>
            <a:r>
              <a:rPr lang="en-US" sz="6000" b="1" dirty="0">
                <a:solidFill>
                  <a:srgbClr val="EDC20D"/>
                </a:solidFill>
                <a:latin typeface="Ibarra Real Nova Bold"/>
                <a:ea typeface="Ibarra Real Nova Bold"/>
                <a:cs typeface="Ibarra Real Nova Bold"/>
                <a:sym typeface="Ibarra Real Nova Bold"/>
              </a:rPr>
              <a:t>PESTEL Application to Green Haven Florists</a:t>
            </a:r>
          </a:p>
        </p:txBody>
      </p:sp>
      <p:sp>
        <p:nvSpPr>
          <p:cNvPr id="6" name="Freeform 6"/>
          <p:cNvSpPr/>
          <p:nvPr/>
        </p:nvSpPr>
        <p:spPr>
          <a:xfrm rot="8487042">
            <a:off x="13516086" y="7560687"/>
            <a:ext cx="8200413" cy="7097085"/>
          </a:xfrm>
          <a:custGeom>
            <a:avLst/>
            <a:gdLst/>
            <a:ahLst/>
            <a:cxnLst/>
            <a:rect l="l" t="t" r="r" b="b"/>
            <a:pathLst>
              <a:path w="8200413" h="7097085">
                <a:moveTo>
                  <a:pt x="0" y="0"/>
                </a:moveTo>
                <a:lnTo>
                  <a:pt x="8200413" y="0"/>
                </a:lnTo>
                <a:lnTo>
                  <a:pt x="8200413" y="7097085"/>
                </a:lnTo>
                <a:lnTo>
                  <a:pt x="0" y="709708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aphicFrame>
        <p:nvGraphicFramePr>
          <p:cNvPr id="8" name="Table 7"/>
          <p:cNvGraphicFramePr>
            <a:graphicFrameLocks noGrp="1"/>
          </p:cNvGraphicFramePr>
          <p:nvPr>
            <p:extLst>
              <p:ext uri="{D42A27DB-BD31-4B8C-83A1-F6EECF244321}">
                <p14:modId xmlns:p14="http://schemas.microsoft.com/office/powerpoint/2010/main" val="3936270335"/>
              </p:ext>
            </p:extLst>
          </p:nvPr>
        </p:nvGraphicFramePr>
        <p:xfrm>
          <a:off x="533400" y="800101"/>
          <a:ext cx="8434560" cy="8701616"/>
        </p:xfrm>
        <a:graphic>
          <a:graphicData uri="http://schemas.openxmlformats.org/drawingml/2006/table">
            <a:tbl>
              <a:tblPr firstRow="1" firstCol="1" bandRow="1">
                <a:tableStyleId>{21E4AEA4-8DFA-4A89-87EB-49C32662AFE0}</a:tableStyleId>
              </a:tblPr>
              <a:tblGrid>
                <a:gridCol w="2514600">
                  <a:extLst>
                    <a:ext uri="{9D8B030D-6E8A-4147-A177-3AD203B41FA5}">
                      <a16:colId xmlns:a16="http://schemas.microsoft.com/office/drawing/2014/main" val="20000"/>
                    </a:ext>
                  </a:extLst>
                </a:gridCol>
                <a:gridCol w="5919960">
                  <a:extLst>
                    <a:ext uri="{9D8B030D-6E8A-4147-A177-3AD203B41FA5}">
                      <a16:colId xmlns:a16="http://schemas.microsoft.com/office/drawing/2014/main" val="20001"/>
                    </a:ext>
                  </a:extLst>
                </a:gridCol>
              </a:tblGrid>
              <a:tr h="761568">
                <a:tc>
                  <a:txBody>
                    <a:bodyPr/>
                    <a:lstStyle/>
                    <a:p>
                      <a:pPr marL="0" marR="0" algn="ctr">
                        <a:lnSpc>
                          <a:spcPct val="100000"/>
                        </a:lnSpc>
                        <a:spcBef>
                          <a:spcPts val="0"/>
                        </a:spcBef>
                        <a:spcAft>
                          <a:spcPts val="0"/>
                        </a:spcAft>
                      </a:pPr>
                      <a:r>
                        <a:rPr lang="en-US" sz="2800" dirty="0">
                          <a:effectLst/>
                        </a:rPr>
                        <a:t>Factor</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0000"/>
                        </a:lnSpc>
                        <a:spcBef>
                          <a:spcPts val="0"/>
                        </a:spcBef>
                        <a:spcAft>
                          <a:spcPts val="0"/>
                        </a:spcAft>
                      </a:pPr>
                      <a:r>
                        <a:rPr lang="en-US" sz="2800">
                          <a:effectLst/>
                        </a:rPr>
                        <a:t>Insights for Green Haven Florists</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761568">
                <a:tc>
                  <a:txBody>
                    <a:bodyPr/>
                    <a:lstStyle/>
                    <a:p>
                      <a:pPr marL="0" marR="0">
                        <a:lnSpc>
                          <a:spcPct val="100000"/>
                        </a:lnSpc>
                        <a:spcBef>
                          <a:spcPts val="0"/>
                        </a:spcBef>
                        <a:spcAft>
                          <a:spcPts val="0"/>
                        </a:spcAft>
                      </a:pPr>
                      <a:r>
                        <a:rPr lang="en-US" sz="2800">
                          <a:effectLst/>
                        </a:rPr>
                        <a:t>Political</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2800">
                          <a:effectLst/>
                        </a:rPr>
                        <a:t>Post-Brexit trade rules increase import costs for flowers.</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1558292">
                <a:tc>
                  <a:txBody>
                    <a:bodyPr/>
                    <a:lstStyle/>
                    <a:p>
                      <a:pPr marL="0" marR="0">
                        <a:lnSpc>
                          <a:spcPct val="100000"/>
                        </a:lnSpc>
                        <a:spcBef>
                          <a:spcPts val="0"/>
                        </a:spcBef>
                        <a:spcAft>
                          <a:spcPts val="0"/>
                        </a:spcAft>
                      </a:pPr>
                      <a:r>
                        <a:rPr lang="en-US" sz="2800">
                          <a:effectLst/>
                        </a:rPr>
                        <a:t>Economic</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2800" dirty="0">
                          <a:effectLst/>
                        </a:rPr>
                        <a:t>Inflation raises operational costs and reduces consumer spending.</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1558292">
                <a:tc>
                  <a:txBody>
                    <a:bodyPr/>
                    <a:lstStyle/>
                    <a:p>
                      <a:pPr marL="0" marR="0">
                        <a:lnSpc>
                          <a:spcPct val="100000"/>
                        </a:lnSpc>
                        <a:spcBef>
                          <a:spcPts val="0"/>
                        </a:spcBef>
                        <a:spcAft>
                          <a:spcPts val="0"/>
                        </a:spcAft>
                      </a:pPr>
                      <a:r>
                        <a:rPr lang="en-US" sz="2800">
                          <a:effectLst/>
                        </a:rPr>
                        <a:t>Social</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2800">
                          <a:effectLst/>
                        </a:rPr>
                        <a:t>Growing demand for eco-friendly and sustainable floral products.</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1558292">
                <a:tc>
                  <a:txBody>
                    <a:bodyPr/>
                    <a:lstStyle/>
                    <a:p>
                      <a:pPr marL="0" marR="0">
                        <a:lnSpc>
                          <a:spcPct val="100000"/>
                        </a:lnSpc>
                        <a:spcBef>
                          <a:spcPts val="0"/>
                        </a:spcBef>
                        <a:spcAft>
                          <a:spcPts val="0"/>
                        </a:spcAft>
                      </a:pPr>
                      <a:r>
                        <a:rPr lang="en-US" sz="2800">
                          <a:effectLst/>
                        </a:rPr>
                        <a:t>Technological</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2800">
                          <a:effectLst/>
                        </a:rPr>
                        <a:t>Need for improved website and digital marketing to compete online.</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1558292">
                <a:tc>
                  <a:txBody>
                    <a:bodyPr/>
                    <a:lstStyle/>
                    <a:p>
                      <a:pPr marL="0" marR="0">
                        <a:lnSpc>
                          <a:spcPct val="100000"/>
                        </a:lnSpc>
                        <a:spcBef>
                          <a:spcPts val="0"/>
                        </a:spcBef>
                        <a:spcAft>
                          <a:spcPts val="0"/>
                        </a:spcAft>
                      </a:pPr>
                      <a:r>
                        <a:rPr lang="en-US" sz="2800">
                          <a:effectLst/>
                        </a:rPr>
                        <a:t>Environmental</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2800">
                          <a:effectLst/>
                        </a:rPr>
                        <a:t>Sustainable packaging aligns with current green consumer trends.</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761568">
                <a:tc>
                  <a:txBody>
                    <a:bodyPr/>
                    <a:lstStyle/>
                    <a:p>
                      <a:pPr marL="0" marR="0">
                        <a:lnSpc>
                          <a:spcPct val="100000"/>
                        </a:lnSpc>
                        <a:spcBef>
                          <a:spcPts val="0"/>
                        </a:spcBef>
                        <a:spcAft>
                          <a:spcPts val="0"/>
                        </a:spcAft>
                      </a:pPr>
                      <a:r>
                        <a:rPr lang="en-US" sz="2800">
                          <a:effectLst/>
                        </a:rPr>
                        <a:t>Legal</a:t>
                      </a:r>
                      <a:endParaRPr lang="en-US"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0000"/>
                        </a:lnSpc>
                        <a:spcBef>
                          <a:spcPts val="0"/>
                        </a:spcBef>
                        <a:spcAft>
                          <a:spcPts val="0"/>
                        </a:spcAft>
                      </a:pPr>
                      <a:r>
                        <a:rPr lang="en-US" sz="2800" dirty="0">
                          <a:effectLst/>
                        </a:rPr>
                        <a:t>Must comply with UK consumer protection and trade standards.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44000" y="-304808"/>
            <a:ext cx="9675039" cy="10797397"/>
            <a:chOff x="0" y="0"/>
            <a:chExt cx="3272791" cy="3652453"/>
          </a:xfrm>
        </p:grpSpPr>
        <p:sp>
          <p:nvSpPr>
            <p:cNvPr id="3" name="Freeform 3"/>
            <p:cNvSpPr/>
            <p:nvPr/>
          </p:nvSpPr>
          <p:spPr>
            <a:xfrm>
              <a:off x="0" y="0"/>
              <a:ext cx="3272791" cy="3652453"/>
            </a:xfrm>
            <a:custGeom>
              <a:avLst/>
              <a:gdLst/>
              <a:ahLst/>
              <a:cxnLst/>
              <a:rect l="l" t="t" r="r" b="b"/>
              <a:pathLst>
                <a:path w="3272791" h="3652453">
                  <a:moveTo>
                    <a:pt x="0" y="0"/>
                  </a:moveTo>
                  <a:lnTo>
                    <a:pt x="3272791" y="0"/>
                  </a:lnTo>
                  <a:lnTo>
                    <a:pt x="3272791" y="3652453"/>
                  </a:lnTo>
                  <a:lnTo>
                    <a:pt x="0" y="3652453"/>
                  </a:lnTo>
                  <a:close/>
                </a:path>
              </a:pathLst>
            </a:custGeom>
            <a:solidFill>
              <a:srgbClr val="EDC20D"/>
            </a:solidFill>
          </p:spPr>
          <p:txBody>
            <a:bodyPr/>
            <a:lstStyle/>
            <a:p>
              <a:endParaRPr lang="en-GB"/>
            </a:p>
          </p:txBody>
        </p:sp>
      </p:grpSp>
      <p:sp>
        <p:nvSpPr>
          <p:cNvPr id="4" name="TextBox 4"/>
          <p:cNvSpPr txBox="1"/>
          <p:nvPr/>
        </p:nvSpPr>
        <p:spPr>
          <a:xfrm>
            <a:off x="2168341" y="2507421"/>
            <a:ext cx="5888732" cy="3310650"/>
          </a:xfrm>
          <a:prstGeom prst="rect">
            <a:avLst/>
          </a:prstGeom>
        </p:spPr>
        <p:txBody>
          <a:bodyPr lIns="0" tIns="0" rIns="0" bIns="0" rtlCol="0" anchor="t">
            <a:spAutoFit/>
          </a:bodyPr>
          <a:lstStyle/>
          <a:p>
            <a:pPr>
              <a:lnSpc>
                <a:spcPts val="8649"/>
              </a:lnSpc>
            </a:pPr>
            <a:r>
              <a:rPr lang="en-US" sz="7521" b="1" dirty="0">
                <a:solidFill>
                  <a:srgbClr val="000000"/>
                </a:solidFill>
                <a:latin typeface="Ibarra Real Nova Bold"/>
                <a:ea typeface="Ibarra Real Nova Bold"/>
                <a:cs typeface="Ibarra Real Nova Bold"/>
                <a:sym typeface="Ibarra Real Nova Bold"/>
              </a:rPr>
              <a:t>Cause-and-Effect Model Critique</a:t>
            </a:r>
          </a:p>
        </p:txBody>
      </p:sp>
      <p:grpSp>
        <p:nvGrpSpPr>
          <p:cNvPr id="6" name="Group 6"/>
          <p:cNvGrpSpPr/>
          <p:nvPr/>
        </p:nvGrpSpPr>
        <p:grpSpPr>
          <a:xfrm rot="2700000">
            <a:off x="8374811" y="7626248"/>
            <a:ext cx="1538378" cy="1535917"/>
            <a:chOff x="0" y="0"/>
            <a:chExt cx="6350000" cy="6339840"/>
          </a:xfrm>
        </p:grpSpPr>
        <p:sp>
          <p:nvSpPr>
            <p:cNvPr id="7" name="Freeform 7"/>
            <p:cNvSpPr/>
            <p:nvPr/>
          </p:nvSpPr>
          <p:spPr>
            <a:xfrm>
              <a:off x="0" y="0"/>
              <a:ext cx="6350000" cy="6339840"/>
            </a:xfrm>
            <a:custGeom>
              <a:avLst/>
              <a:gdLst/>
              <a:ahLst/>
              <a:cxnLst/>
              <a:rect l="l" t="t" r="r" b="b"/>
              <a:pathLst>
                <a:path w="6350000" h="6339840">
                  <a:moveTo>
                    <a:pt x="6350000" y="6339840"/>
                  </a:moveTo>
                  <a:lnTo>
                    <a:pt x="0" y="6339840"/>
                  </a:lnTo>
                  <a:lnTo>
                    <a:pt x="0" y="0"/>
                  </a:lnTo>
                  <a:lnTo>
                    <a:pt x="6350000" y="6339840"/>
                  </a:lnTo>
                  <a:close/>
                </a:path>
              </a:pathLst>
            </a:custGeom>
            <a:solidFill>
              <a:srgbClr val="EDC20D"/>
            </a:solidFill>
          </p:spPr>
          <p:txBody>
            <a:bodyPr/>
            <a:lstStyle/>
            <a:p>
              <a:endParaRPr lang="en-GB"/>
            </a:p>
          </p:txBody>
        </p:sp>
      </p:grpSp>
      <p:sp>
        <p:nvSpPr>
          <p:cNvPr id="8" name="TextBox 8"/>
          <p:cNvSpPr txBox="1"/>
          <p:nvPr/>
        </p:nvSpPr>
        <p:spPr>
          <a:xfrm>
            <a:off x="2168341" y="6114264"/>
            <a:ext cx="5379410" cy="902683"/>
          </a:xfrm>
          <a:prstGeom prst="rect">
            <a:avLst/>
          </a:prstGeom>
        </p:spPr>
        <p:txBody>
          <a:bodyPr lIns="0" tIns="0" rIns="0" bIns="0" rtlCol="0" anchor="t">
            <a:spAutoFit/>
          </a:bodyPr>
          <a:lstStyle/>
          <a:p>
            <a:pPr>
              <a:lnSpc>
                <a:spcPts val="3639"/>
              </a:lnSpc>
            </a:pPr>
            <a:r>
              <a:rPr lang="en-US" sz="2799" dirty="0">
                <a:solidFill>
                  <a:srgbClr val="000000"/>
                </a:solidFill>
                <a:latin typeface="Carlito"/>
                <a:ea typeface="Carlito"/>
                <a:cs typeface="Carlito"/>
                <a:sym typeface="Carlito"/>
              </a:rPr>
              <a:t>Understanding the Cause-and-Effect (Fishbone) Model</a:t>
            </a:r>
          </a:p>
        </p:txBody>
      </p:sp>
      <p:sp>
        <p:nvSpPr>
          <p:cNvPr id="9" name="TextBox 9"/>
          <p:cNvSpPr txBox="1"/>
          <p:nvPr/>
        </p:nvSpPr>
        <p:spPr>
          <a:xfrm>
            <a:off x="9501554" y="0"/>
            <a:ext cx="8763000" cy="10341293"/>
          </a:xfrm>
          <a:prstGeom prst="rect">
            <a:avLst/>
          </a:prstGeom>
        </p:spPr>
        <p:txBody>
          <a:bodyPr wrap="square" lIns="0" tIns="0" rIns="0" bIns="0" rtlCol="0" anchor="t">
            <a:spAutoFit/>
          </a:bodyPr>
          <a:lstStyle/>
          <a:p>
            <a:pPr marL="457200" indent="-457200">
              <a:lnSpc>
                <a:spcPct val="150000"/>
              </a:lnSpc>
              <a:buFont typeface="Arial" panose="020B0604020202020204" pitchFamily="34" charset="0"/>
              <a:buChar char="•"/>
            </a:pPr>
            <a:r>
              <a:rPr lang="en-US" sz="3200" dirty="0">
                <a:solidFill>
                  <a:srgbClr val="000000"/>
                </a:solidFill>
                <a:latin typeface="Carlito"/>
                <a:ea typeface="Carlito"/>
                <a:cs typeface="Carlito"/>
                <a:sym typeface="Carlito"/>
              </a:rPr>
              <a:t>Definition:</a:t>
            </a:r>
          </a:p>
          <a:p>
            <a:pPr marL="457200" indent="-457200">
              <a:lnSpc>
                <a:spcPct val="150000"/>
              </a:lnSpc>
              <a:buFont typeface="Arial" panose="020B0604020202020204" pitchFamily="34" charset="0"/>
              <a:buChar char="•"/>
            </a:pPr>
            <a:r>
              <a:rPr lang="en-US" sz="3200" dirty="0">
                <a:solidFill>
                  <a:srgbClr val="000000"/>
                </a:solidFill>
                <a:latin typeface="Carlito"/>
                <a:ea typeface="Carlito"/>
                <a:cs typeface="Carlito"/>
                <a:sym typeface="Carlito"/>
              </a:rPr>
              <a:t>The model identifies root causes of a problem by categorizing potential sources (Ishikawa, 1986).</a:t>
            </a:r>
          </a:p>
          <a:p>
            <a:pPr marL="457200" indent="-457200">
              <a:lnSpc>
                <a:spcPct val="150000"/>
              </a:lnSpc>
              <a:buFont typeface="Arial" panose="020B0604020202020204" pitchFamily="34" charset="0"/>
              <a:buChar char="•"/>
            </a:pPr>
            <a:r>
              <a:rPr lang="en-US" sz="3200" dirty="0">
                <a:solidFill>
                  <a:srgbClr val="000000"/>
                </a:solidFill>
                <a:latin typeface="Carlito"/>
                <a:ea typeface="Carlito"/>
                <a:cs typeface="Carlito"/>
                <a:sym typeface="Carlito"/>
              </a:rPr>
              <a:t>Purpose:</a:t>
            </a:r>
          </a:p>
          <a:p>
            <a:pPr marL="457200" indent="-457200">
              <a:lnSpc>
                <a:spcPct val="150000"/>
              </a:lnSpc>
              <a:buFont typeface="Arial" panose="020B0604020202020204" pitchFamily="34" charset="0"/>
              <a:buChar char="•"/>
            </a:pPr>
            <a:r>
              <a:rPr lang="en-US" sz="3200" dirty="0">
                <a:solidFill>
                  <a:srgbClr val="000000"/>
                </a:solidFill>
                <a:latin typeface="Carlito"/>
                <a:ea typeface="Carlito"/>
                <a:cs typeface="Carlito"/>
                <a:sym typeface="Carlito"/>
              </a:rPr>
              <a:t>To visualize relationships between causes and effects for better diagnosis.</a:t>
            </a:r>
          </a:p>
          <a:p>
            <a:pPr marL="457200" indent="-457200">
              <a:lnSpc>
                <a:spcPct val="150000"/>
              </a:lnSpc>
              <a:buFont typeface="Arial" panose="020B0604020202020204" pitchFamily="34" charset="0"/>
              <a:buChar char="•"/>
            </a:pPr>
            <a:r>
              <a:rPr lang="en-US" sz="3200" dirty="0">
                <a:solidFill>
                  <a:srgbClr val="000000"/>
                </a:solidFill>
                <a:latin typeface="Carlito"/>
                <a:ea typeface="Carlito"/>
                <a:cs typeface="Carlito"/>
                <a:sym typeface="Carlito"/>
              </a:rPr>
              <a:t>Benefits:</a:t>
            </a:r>
          </a:p>
          <a:p>
            <a:pPr marL="457200" indent="-457200">
              <a:lnSpc>
                <a:spcPct val="150000"/>
              </a:lnSpc>
              <a:buFont typeface="Arial" panose="020B0604020202020204" pitchFamily="34" charset="0"/>
              <a:buChar char="•"/>
            </a:pPr>
            <a:r>
              <a:rPr lang="en-US" sz="3200" dirty="0">
                <a:solidFill>
                  <a:srgbClr val="000000"/>
                </a:solidFill>
                <a:latin typeface="Carlito"/>
                <a:ea typeface="Carlito"/>
                <a:cs typeface="Carlito"/>
                <a:sym typeface="Carlito"/>
              </a:rPr>
              <a:t>Encourages team-based problem identification.</a:t>
            </a:r>
          </a:p>
          <a:p>
            <a:pPr marL="457200" indent="-457200">
              <a:lnSpc>
                <a:spcPct val="150000"/>
              </a:lnSpc>
              <a:buFont typeface="Arial" panose="020B0604020202020204" pitchFamily="34" charset="0"/>
              <a:buChar char="•"/>
            </a:pPr>
            <a:r>
              <a:rPr lang="en-US" sz="3200" dirty="0">
                <a:solidFill>
                  <a:srgbClr val="000000"/>
                </a:solidFill>
                <a:latin typeface="Carlito"/>
                <a:ea typeface="Carlito"/>
                <a:cs typeface="Carlito"/>
                <a:sym typeface="Carlito"/>
              </a:rPr>
              <a:t>Helps structure thinking around People, Process, Technology, etc.</a:t>
            </a:r>
          </a:p>
          <a:p>
            <a:pPr marL="457200" indent="-457200">
              <a:lnSpc>
                <a:spcPct val="150000"/>
              </a:lnSpc>
              <a:buFont typeface="Arial" panose="020B0604020202020204" pitchFamily="34" charset="0"/>
              <a:buChar char="•"/>
            </a:pPr>
            <a:r>
              <a:rPr lang="en-US" sz="3200" dirty="0">
                <a:solidFill>
                  <a:srgbClr val="000000"/>
                </a:solidFill>
                <a:latin typeface="Carlito"/>
                <a:ea typeface="Carlito"/>
                <a:cs typeface="Carlito"/>
                <a:sym typeface="Carlito"/>
              </a:rPr>
              <a:t>Limitations:</a:t>
            </a:r>
          </a:p>
          <a:p>
            <a:pPr marL="457200" indent="-457200">
              <a:lnSpc>
                <a:spcPct val="150000"/>
              </a:lnSpc>
              <a:buFont typeface="Arial" panose="020B0604020202020204" pitchFamily="34" charset="0"/>
              <a:buChar char="•"/>
            </a:pPr>
            <a:r>
              <a:rPr lang="en-US" sz="3200" dirty="0">
                <a:solidFill>
                  <a:srgbClr val="000000"/>
                </a:solidFill>
                <a:latin typeface="Carlito"/>
                <a:ea typeface="Carlito"/>
                <a:cs typeface="Carlito"/>
                <a:sym typeface="Carlito"/>
              </a:rPr>
              <a:t>Requires evidence and analysis to confirm causes.</a:t>
            </a:r>
          </a:p>
          <a:p>
            <a:pPr marL="457200" indent="-457200">
              <a:lnSpc>
                <a:spcPct val="150000"/>
              </a:lnSpc>
              <a:buFont typeface="Arial" panose="020B0604020202020204" pitchFamily="34" charset="0"/>
              <a:buChar char="•"/>
            </a:pPr>
            <a:r>
              <a:rPr lang="en-US" sz="3200" dirty="0">
                <a:solidFill>
                  <a:srgbClr val="000000"/>
                </a:solidFill>
                <a:latin typeface="Carlito"/>
                <a:ea typeface="Carlito"/>
                <a:cs typeface="Carlito"/>
                <a:sym typeface="Carlito"/>
              </a:rPr>
              <a:t>May oversimplify complex organizational issues (</a:t>
            </a:r>
            <a:r>
              <a:rPr lang="en-US" sz="3200" dirty="0" err="1">
                <a:solidFill>
                  <a:srgbClr val="000000"/>
                </a:solidFill>
                <a:latin typeface="Carlito"/>
                <a:ea typeface="Carlito"/>
                <a:cs typeface="Carlito"/>
                <a:sym typeface="Carlito"/>
              </a:rPr>
              <a:t>MindTools</a:t>
            </a:r>
            <a:r>
              <a:rPr lang="en-US" sz="3200" dirty="0">
                <a:solidFill>
                  <a:srgbClr val="000000"/>
                </a:solidFill>
                <a:latin typeface="Carlito"/>
                <a:ea typeface="Carlito"/>
                <a:cs typeface="Carlito"/>
                <a:sym typeface="Carlito"/>
              </a:rPr>
              <a:t>, 2022).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686C72"/>
        </a:solidFill>
        <a:effectLst/>
      </p:bgPr>
    </p:bg>
    <p:spTree>
      <p:nvGrpSpPr>
        <p:cNvPr id="1" name=""/>
        <p:cNvGrpSpPr/>
        <p:nvPr/>
      </p:nvGrpSpPr>
      <p:grpSpPr>
        <a:xfrm>
          <a:off x="0" y="0"/>
          <a:ext cx="0" cy="0"/>
          <a:chOff x="0" y="0"/>
          <a:chExt cx="0" cy="0"/>
        </a:xfrm>
      </p:grpSpPr>
      <p:sp>
        <p:nvSpPr>
          <p:cNvPr id="2" name="Freeform 2"/>
          <p:cNvSpPr/>
          <p:nvPr/>
        </p:nvSpPr>
        <p:spPr>
          <a:xfrm rot="5400000">
            <a:off x="879399" y="2282901"/>
            <a:ext cx="4870602" cy="4648200"/>
          </a:xfrm>
          <a:custGeom>
            <a:avLst/>
            <a:gdLst/>
            <a:ahLst/>
            <a:cxnLst/>
            <a:rect l="l" t="t" r="r" b="b"/>
            <a:pathLst>
              <a:path w="3797604" h="3286653">
                <a:moveTo>
                  <a:pt x="0" y="0"/>
                </a:moveTo>
                <a:lnTo>
                  <a:pt x="3797603" y="0"/>
                </a:lnTo>
                <a:lnTo>
                  <a:pt x="3797603" y="3286654"/>
                </a:lnTo>
                <a:lnTo>
                  <a:pt x="0" y="328665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TextBox 3"/>
          <p:cNvSpPr txBox="1"/>
          <p:nvPr/>
        </p:nvSpPr>
        <p:spPr>
          <a:xfrm>
            <a:off x="7252834" y="695778"/>
            <a:ext cx="10730366" cy="8125301"/>
          </a:xfrm>
          <a:prstGeom prst="rect">
            <a:avLst/>
          </a:prstGeom>
        </p:spPr>
        <p:txBody>
          <a:bodyPr wrap="square" lIns="0" tIns="0" rIns="0" bIns="0" rtlCol="0" anchor="t">
            <a:spAutoFit/>
          </a:bodyPr>
          <a:lstStyle/>
          <a:p>
            <a:pPr marL="571500" indent="-571500">
              <a:buFont typeface="Arial" panose="020B0604020202020204" pitchFamily="34" charset="0"/>
              <a:buChar char="•"/>
            </a:pPr>
            <a:r>
              <a:rPr lang="en-US" sz="4400" b="1" dirty="0">
                <a:solidFill>
                  <a:schemeClr val="bg1"/>
                </a:solidFill>
                <a:latin typeface="Ibarra Real Nova Bold"/>
                <a:ea typeface="Ibarra Real Nova Bold"/>
                <a:cs typeface="Ibarra Real Nova Bold"/>
                <a:sym typeface="Ibarra Real Nova Bold"/>
              </a:rPr>
              <a:t>People:</a:t>
            </a:r>
            <a:r>
              <a:rPr lang="en-US" sz="4400" b="1" dirty="0">
                <a:solidFill>
                  <a:srgbClr val="000000"/>
                </a:solidFill>
                <a:latin typeface="Ibarra Real Nova Bold"/>
                <a:ea typeface="Ibarra Real Nova Bold"/>
                <a:cs typeface="Ibarra Real Nova Bold"/>
                <a:sym typeface="Ibarra Real Nova Bold"/>
              </a:rPr>
              <a:t> Limited staff training in digital marketing.</a:t>
            </a:r>
          </a:p>
          <a:p>
            <a:pPr marL="571500" indent="-571500">
              <a:buFont typeface="Arial" panose="020B0604020202020204" pitchFamily="34" charset="0"/>
              <a:buChar char="•"/>
            </a:pPr>
            <a:r>
              <a:rPr lang="en-US" sz="4400" b="1" dirty="0">
                <a:solidFill>
                  <a:schemeClr val="bg1"/>
                </a:solidFill>
                <a:latin typeface="Ibarra Real Nova Bold"/>
                <a:ea typeface="Ibarra Real Nova Bold"/>
                <a:cs typeface="Ibarra Real Nova Bold"/>
                <a:sym typeface="Ibarra Real Nova Bold"/>
              </a:rPr>
              <a:t>Process:</a:t>
            </a:r>
            <a:r>
              <a:rPr lang="en-US" sz="4400" b="1" dirty="0">
                <a:solidFill>
                  <a:srgbClr val="000000"/>
                </a:solidFill>
                <a:latin typeface="Ibarra Real Nova Bold"/>
                <a:ea typeface="Ibarra Real Nova Bold"/>
                <a:cs typeface="Ibarra Real Nova Bold"/>
                <a:sym typeface="Ibarra Real Nova Bold"/>
              </a:rPr>
              <a:t> Lack of online ordering and delivery system.</a:t>
            </a:r>
          </a:p>
          <a:p>
            <a:pPr marL="571500" indent="-571500">
              <a:buFont typeface="Arial" panose="020B0604020202020204" pitchFamily="34" charset="0"/>
              <a:buChar char="•"/>
            </a:pPr>
            <a:r>
              <a:rPr lang="en-US" sz="4400" b="1" dirty="0">
                <a:solidFill>
                  <a:schemeClr val="bg1"/>
                </a:solidFill>
                <a:latin typeface="Ibarra Real Nova Bold"/>
                <a:ea typeface="Ibarra Real Nova Bold"/>
                <a:cs typeface="Ibarra Real Nova Bold"/>
                <a:sym typeface="Ibarra Real Nova Bold"/>
              </a:rPr>
              <a:t>Technology:</a:t>
            </a:r>
            <a:r>
              <a:rPr lang="en-US" sz="4400" b="1" dirty="0">
                <a:solidFill>
                  <a:srgbClr val="000000"/>
                </a:solidFill>
                <a:latin typeface="Ibarra Real Nova Bold"/>
                <a:ea typeface="Ibarra Real Nova Bold"/>
                <a:cs typeface="Ibarra Real Nova Bold"/>
                <a:sym typeface="Ibarra Real Nova Bold"/>
              </a:rPr>
              <a:t> Outdated, non-user-friendly website.</a:t>
            </a:r>
          </a:p>
          <a:p>
            <a:pPr marL="571500" indent="-571500">
              <a:buFont typeface="Arial" panose="020B0604020202020204" pitchFamily="34" charset="0"/>
              <a:buChar char="•"/>
            </a:pPr>
            <a:r>
              <a:rPr lang="en-US" sz="4400" b="1" dirty="0">
                <a:solidFill>
                  <a:schemeClr val="bg1"/>
                </a:solidFill>
                <a:latin typeface="Ibarra Real Nova Bold"/>
                <a:ea typeface="Ibarra Real Nova Bold"/>
                <a:cs typeface="Ibarra Real Nova Bold"/>
                <a:sym typeface="Ibarra Real Nova Bold"/>
              </a:rPr>
              <a:t>Environment:</a:t>
            </a:r>
            <a:r>
              <a:rPr lang="en-US" sz="4400" b="1" dirty="0">
                <a:solidFill>
                  <a:srgbClr val="000000"/>
                </a:solidFill>
                <a:latin typeface="Ibarra Real Nova Bold"/>
                <a:ea typeface="Ibarra Real Nova Bold"/>
                <a:cs typeface="Ibarra Real Nova Bold"/>
                <a:sym typeface="Ibarra Real Nova Bold"/>
              </a:rPr>
              <a:t> Decline in high street shopping and local footfall.</a:t>
            </a:r>
          </a:p>
          <a:p>
            <a:pPr marL="571500" indent="-571500">
              <a:buFont typeface="Arial" panose="020B0604020202020204" pitchFamily="34" charset="0"/>
              <a:buChar char="•"/>
            </a:pPr>
            <a:r>
              <a:rPr lang="en-US" sz="4400" b="1" dirty="0">
                <a:solidFill>
                  <a:schemeClr val="bg1"/>
                </a:solidFill>
                <a:latin typeface="Ibarra Real Nova Bold"/>
                <a:ea typeface="Ibarra Real Nova Bold"/>
                <a:cs typeface="Ibarra Real Nova Bold"/>
                <a:sym typeface="Ibarra Real Nova Bold"/>
              </a:rPr>
              <a:t>Materials: </a:t>
            </a:r>
            <a:r>
              <a:rPr lang="en-US" sz="4400" b="1" dirty="0">
                <a:solidFill>
                  <a:srgbClr val="000000"/>
                </a:solidFill>
                <a:latin typeface="Ibarra Real Nova Bold"/>
                <a:ea typeface="Ibarra Real Nova Bold"/>
                <a:cs typeface="Ibarra Real Nova Bold"/>
                <a:sym typeface="Ibarra Real Nova Bold"/>
              </a:rPr>
              <a:t>Rising flower import costs due to inflation.</a:t>
            </a:r>
          </a:p>
          <a:p>
            <a:pPr marL="571500" indent="-571500">
              <a:buFont typeface="Arial" panose="020B0604020202020204" pitchFamily="34" charset="0"/>
              <a:buChar char="•"/>
            </a:pPr>
            <a:r>
              <a:rPr lang="en-US" sz="4400" b="1" dirty="0">
                <a:solidFill>
                  <a:schemeClr val="bg1"/>
                </a:solidFill>
                <a:latin typeface="Ibarra Real Nova Bold"/>
                <a:ea typeface="Ibarra Real Nova Bold"/>
                <a:cs typeface="Ibarra Real Nova Bold"/>
                <a:sym typeface="Ibarra Real Nova Bold"/>
              </a:rPr>
              <a:t>Management: </a:t>
            </a:r>
            <a:r>
              <a:rPr lang="en-US" sz="4400" b="1" dirty="0">
                <a:solidFill>
                  <a:srgbClr val="000000"/>
                </a:solidFill>
                <a:latin typeface="Ibarra Real Nova Bold"/>
                <a:ea typeface="Ibarra Real Nova Bold"/>
                <a:cs typeface="Ibarra Real Nova Bold"/>
                <a:sym typeface="Ibarra Real Nova Bold"/>
              </a:rPr>
              <a:t>Limited strategic planning and adaptation to trends.</a:t>
            </a:r>
          </a:p>
        </p:txBody>
      </p:sp>
      <p:sp>
        <p:nvSpPr>
          <p:cNvPr id="4" name="TextBox 4"/>
          <p:cNvSpPr txBox="1"/>
          <p:nvPr/>
        </p:nvSpPr>
        <p:spPr>
          <a:xfrm>
            <a:off x="1671373" y="3499004"/>
            <a:ext cx="3286653" cy="2215991"/>
          </a:xfrm>
          <a:prstGeom prst="rect">
            <a:avLst/>
          </a:prstGeom>
        </p:spPr>
        <p:txBody>
          <a:bodyPr lIns="0" tIns="0" rIns="0" bIns="0" rtlCol="0" anchor="t">
            <a:spAutoFit/>
          </a:bodyPr>
          <a:lstStyle/>
          <a:p>
            <a:pPr algn="ctr"/>
            <a:r>
              <a:rPr lang="en-US" sz="4800" b="1" dirty="0">
                <a:solidFill>
                  <a:srgbClr val="000000"/>
                </a:solidFill>
                <a:latin typeface="Ibarra Real Nova Bold"/>
                <a:ea typeface="Ibarra Real Nova Bold"/>
                <a:cs typeface="Ibarra Real Nova Bold"/>
                <a:sym typeface="Ibarra Real Nova Bold"/>
              </a:rPr>
              <a:t>Cause-and-Effect Application</a:t>
            </a:r>
          </a:p>
        </p:txBody>
      </p:sp>
      <p:sp>
        <p:nvSpPr>
          <p:cNvPr id="5" name="AutoShape 5"/>
          <p:cNvSpPr/>
          <p:nvPr/>
        </p:nvSpPr>
        <p:spPr>
          <a:xfrm rot="-5400000">
            <a:off x="4005271" y="363087"/>
            <a:ext cx="5658447" cy="0"/>
          </a:xfrm>
          <a:prstGeom prst="line">
            <a:avLst/>
          </a:prstGeom>
          <a:ln w="104775" cap="flat">
            <a:solidFill>
              <a:srgbClr val="000000"/>
            </a:solidFill>
            <a:prstDash val="solid"/>
            <a:headEnd type="none" w="sm" len="sm"/>
            <a:tailEnd type="none" w="sm" len="sm"/>
          </a:ln>
        </p:spPr>
        <p:txBody>
          <a:bodyPr/>
          <a:lstStyle/>
          <a:p>
            <a:endParaRPr lang="en-GB"/>
          </a:p>
        </p:txBody>
      </p:sp>
      <p:sp>
        <p:nvSpPr>
          <p:cNvPr id="6" name="AutoShape 6"/>
          <p:cNvSpPr/>
          <p:nvPr/>
        </p:nvSpPr>
        <p:spPr>
          <a:xfrm rot="-5400000">
            <a:off x="3586931" y="-390978"/>
            <a:ext cx="5658447" cy="0"/>
          </a:xfrm>
          <a:prstGeom prst="line">
            <a:avLst/>
          </a:prstGeom>
          <a:ln w="104775" cap="flat">
            <a:solidFill>
              <a:srgbClr val="FFFFFF"/>
            </a:solidFill>
            <a:prstDash val="solid"/>
            <a:headEnd type="none" w="sm" len="sm"/>
            <a:tailEnd type="none" w="sm" len="sm"/>
          </a:ln>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8505824">
            <a:off x="-2590439" y="-1499683"/>
            <a:ext cx="10892694" cy="9427132"/>
          </a:xfrm>
          <a:custGeom>
            <a:avLst/>
            <a:gdLst/>
            <a:ahLst/>
            <a:cxnLst/>
            <a:rect l="l" t="t" r="r" b="b"/>
            <a:pathLst>
              <a:path w="10892694" h="9427132">
                <a:moveTo>
                  <a:pt x="0" y="0"/>
                </a:moveTo>
                <a:lnTo>
                  <a:pt x="10892694" y="0"/>
                </a:lnTo>
                <a:lnTo>
                  <a:pt x="10892694" y="9427131"/>
                </a:lnTo>
                <a:lnTo>
                  <a:pt x="0" y="942713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4825405">
            <a:off x="2850565" y="7595299"/>
            <a:ext cx="8272267" cy="7159271"/>
          </a:xfrm>
          <a:custGeom>
            <a:avLst/>
            <a:gdLst/>
            <a:ahLst/>
            <a:cxnLst/>
            <a:rect l="l" t="t" r="r" b="b"/>
            <a:pathLst>
              <a:path w="8272267" h="7159271">
                <a:moveTo>
                  <a:pt x="0" y="0"/>
                </a:moveTo>
                <a:lnTo>
                  <a:pt x="8272267" y="0"/>
                </a:lnTo>
                <a:lnTo>
                  <a:pt x="8272267" y="7159271"/>
                </a:lnTo>
                <a:lnTo>
                  <a:pt x="0" y="715927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6" name="TextBox 6"/>
          <p:cNvSpPr txBox="1"/>
          <p:nvPr/>
        </p:nvSpPr>
        <p:spPr>
          <a:xfrm>
            <a:off x="533400" y="1314278"/>
            <a:ext cx="6553200" cy="2769989"/>
          </a:xfrm>
          <a:prstGeom prst="rect">
            <a:avLst/>
          </a:prstGeom>
        </p:spPr>
        <p:txBody>
          <a:bodyPr wrap="square" lIns="0" tIns="0" rIns="0" bIns="0" rtlCol="0" anchor="t">
            <a:spAutoFit/>
          </a:bodyPr>
          <a:lstStyle/>
          <a:p>
            <a:pPr>
              <a:lnSpc>
                <a:spcPts val="7244"/>
              </a:lnSpc>
            </a:pPr>
            <a:r>
              <a:rPr lang="en-US" sz="6300" b="1" dirty="0">
                <a:solidFill>
                  <a:srgbClr val="000000"/>
                </a:solidFill>
                <a:latin typeface="Ibarra Real Nova Bold"/>
                <a:ea typeface="Ibarra Real Nova Bold"/>
                <a:cs typeface="Ibarra Real Nova Bold"/>
                <a:sym typeface="Ibarra Real Nova Bold"/>
              </a:rPr>
              <a:t>Cause-and-Effect Application </a:t>
            </a:r>
            <a:r>
              <a:rPr lang="en-US" sz="6300" b="1" dirty="0" err="1">
                <a:solidFill>
                  <a:srgbClr val="000000"/>
                </a:solidFill>
                <a:latin typeface="Ibarra Real Nova Bold"/>
                <a:ea typeface="Ibarra Real Nova Bold"/>
                <a:cs typeface="Ibarra Real Nova Bold"/>
                <a:sym typeface="Ibarra Real Nova Bold"/>
              </a:rPr>
              <a:t>Cont</a:t>
            </a:r>
            <a:r>
              <a:rPr lang="en-US" sz="6300" b="1" dirty="0">
                <a:solidFill>
                  <a:srgbClr val="000000"/>
                </a:solidFill>
                <a:latin typeface="Ibarra Real Nova Bold"/>
                <a:ea typeface="Ibarra Real Nova Bold"/>
                <a:cs typeface="Ibarra Real Nova Bold"/>
                <a:sym typeface="Ibarra Real Nova Bold"/>
              </a:rPr>
              <a:t>……..</a:t>
            </a:r>
          </a:p>
        </p:txBody>
      </p:sp>
      <p:pic>
        <p:nvPicPr>
          <p:cNvPr id="11" name="Picture 10"/>
          <p:cNvPicPr>
            <a:picLocks noChangeAspect="1"/>
          </p:cNvPicPr>
          <p:nvPr/>
        </p:nvPicPr>
        <p:blipFill rotWithShape="1">
          <a:blip r:embed="rId7">
            <a:extLst>
              <a:ext uri="{28A0092B-C50C-407E-A947-70E740481C1C}">
                <a14:useLocalDpi xmlns:a14="http://schemas.microsoft.com/office/drawing/2010/main" val="0"/>
              </a:ext>
            </a:extLst>
          </a:blip>
          <a:srcRect l="8126" r="6928"/>
          <a:stretch/>
        </p:blipFill>
        <p:spPr>
          <a:xfrm>
            <a:off x="8361008" y="495300"/>
            <a:ext cx="9709452" cy="76200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DC20D"/>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8560767" y="5429491"/>
            <a:ext cx="6749147" cy="5844457"/>
            <a:chOff x="0" y="0"/>
            <a:chExt cx="4282440" cy="3708400"/>
          </a:xfrm>
        </p:grpSpPr>
        <p:sp>
          <p:nvSpPr>
            <p:cNvPr id="3" name="Freeform 3"/>
            <p:cNvSpPr/>
            <p:nvPr/>
          </p:nvSpPr>
          <p:spPr>
            <a:xfrm>
              <a:off x="0" y="0"/>
              <a:ext cx="4282440" cy="3708400"/>
            </a:xfrm>
            <a:custGeom>
              <a:avLst/>
              <a:gdLst/>
              <a:ahLst/>
              <a:cxnLst/>
              <a:rect l="l" t="t" r="r" b="b"/>
              <a:pathLst>
                <a:path w="4282440" h="3708400">
                  <a:moveTo>
                    <a:pt x="3211830" y="0"/>
                  </a:moveTo>
                  <a:lnTo>
                    <a:pt x="1070610" y="0"/>
                  </a:lnTo>
                  <a:lnTo>
                    <a:pt x="0" y="1854200"/>
                  </a:lnTo>
                  <a:lnTo>
                    <a:pt x="1070610" y="3708400"/>
                  </a:lnTo>
                  <a:lnTo>
                    <a:pt x="3211830" y="3708400"/>
                  </a:lnTo>
                  <a:lnTo>
                    <a:pt x="4282440" y="1854200"/>
                  </a:lnTo>
                  <a:close/>
                </a:path>
              </a:pathLst>
            </a:custGeom>
            <a:blipFill>
              <a:blip r:embed="rId3"/>
              <a:stretch>
                <a:fillRect t="-36609" b="-36609"/>
              </a:stretch>
            </a:blipFill>
          </p:spPr>
          <p:txBody>
            <a:bodyPr/>
            <a:lstStyle/>
            <a:p>
              <a:endParaRPr lang="en-GB"/>
            </a:p>
          </p:txBody>
        </p:sp>
      </p:grpSp>
      <p:grpSp>
        <p:nvGrpSpPr>
          <p:cNvPr id="4" name="Group 4"/>
          <p:cNvGrpSpPr>
            <a:grpSpLocks noChangeAspect="1"/>
          </p:cNvGrpSpPr>
          <p:nvPr/>
        </p:nvGrpSpPr>
        <p:grpSpPr>
          <a:xfrm>
            <a:off x="12803896" y="668907"/>
            <a:ext cx="6749147" cy="5844457"/>
            <a:chOff x="0" y="0"/>
            <a:chExt cx="4282440" cy="3708400"/>
          </a:xfrm>
        </p:grpSpPr>
        <p:sp>
          <p:nvSpPr>
            <p:cNvPr id="5" name="Freeform 5"/>
            <p:cNvSpPr/>
            <p:nvPr/>
          </p:nvSpPr>
          <p:spPr>
            <a:xfrm>
              <a:off x="0" y="0"/>
              <a:ext cx="4282440" cy="3708400"/>
            </a:xfrm>
            <a:custGeom>
              <a:avLst/>
              <a:gdLst/>
              <a:ahLst/>
              <a:cxnLst/>
              <a:rect l="l" t="t" r="r" b="b"/>
              <a:pathLst>
                <a:path w="4282440" h="3708400">
                  <a:moveTo>
                    <a:pt x="3211830" y="0"/>
                  </a:moveTo>
                  <a:lnTo>
                    <a:pt x="1070610" y="0"/>
                  </a:lnTo>
                  <a:lnTo>
                    <a:pt x="0" y="1854200"/>
                  </a:lnTo>
                  <a:lnTo>
                    <a:pt x="1070610" y="3708400"/>
                  </a:lnTo>
                  <a:lnTo>
                    <a:pt x="3211830" y="3708400"/>
                  </a:lnTo>
                  <a:lnTo>
                    <a:pt x="4282440" y="1854200"/>
                  </a:lnTo>
                  <a:close/>
                </a:path>
              </a:pathLst>
            </a:custGeom>
            <a:blipFill>
              <a:blip r:embed="rId4"/>
              <a:stretch>
                <a:fillRect t="-22174" b="-22174"/>
              </a:stretch>
            </a:blipFill>
          </p:spPr>
          <p:txBody>
            <a:bodyPr/>
            <a:lstStyle/>
            <a:p>
              <a:endParaRPr lang="en-GB"/>
            </a:p>
          </p:txBody>
        </p:sp>
      </p:grpSp>
      <p:sp>
        <p:nvSpPr>
          <p:cNvPr id="6" name="Freeform 6"/>
          <p:cNvSpPr/>
          <p:nvPr/>
        </p:nvSpPr>
        <p:spPr>
          <a:xfrm rot="-10800000">
            <a:off x="8353785" y="-1458352"/>
            <a:ext cx="5643165" cy="4883903"/>
          </a:xfrm>
          <a:custGeom>
            <a:avLst/>
            <a:gdLst/>
            <a:ahLst/>
            <a:cxnLst/>
            <a:rect l="l" t="t" r="r" b="b"/>
            <a:pathLst>
              <a:path w="5643165" h="4883903">
                <a:moveTo>
                  <a:pt x="0" y="0"/>
                </a:moveTo>
                <a:lnTo>
                  <a:pt x="5643165" y="0"/>
                </a:lnTo>
                <a:lnTo>
                  <a:pt x="5643165" y="4883902"/>
                </a:lnTo>
                <a:lnTo>
                  <a:pt x="0" y="488390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rot="-10800000">
            <a:off x="14149278" y="8351719"/>
            <a:ext cx="5643165" cy="4883903"/>
          </a:xfrm>
          <a:custGeom>
            <a:avLst/>
            <a:gdLst/>
            <a:ahLst/>
            <a:cxnLst/>
            <a:rect l="l" t="t" r="r" b="b"/>
            <a:pathLst>
              <a:path w="5643165" h="4883903">
                <a:moveTo>
                  <a:pt x="0" y="0"/>
                </a:moveTo>
                <a:lnTo>
                  <a:pt x="5643165" y="0"/>
                </a:lnTo>
                <a:lnTo>
                  <a:pt x="5643165" y="4883903"/>
                </a:lnTo>
                <a:lnTo>
                  <a:pt x="0" y="488390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8" name="TextBox 8"/>
          <p:cNvSpPr txBox="1"/>
          <p:nvPr/>
        </p:nvSpPr>
        <p:spPr>
          <a:xfrm>
            <a:off x="609600" y="1181100"/>
            <a:ext cx="7543800" cy="628377"/>
          </a:xfrm>
          <a:prstGeom prst="rect">
            <a:avLst/>
          </a:prstGeom>
        </p:spPr>
        <p:txBody>
          <a:bodyPr wrap="square" lIns="0" tIns="0" rIns="0" bIns="0" rtlCol="0" anchor="t">
            <a:spAutoFit/>
          </a:bodyPr>
          <a:lstStyle/>
          <a:p>
            <a:pPr>
              <a:lnSpc>
                <a:spcPts val="4939"/>
              </a:lnSpc>
            </a:pPr>
            <a:r>
              <a:rPr lang="en-US" sz="6000" b="1" dirty="0">
                <a:solidFill>
                  <a:srgbClr val="000000"/>
                </a:solidFill>
                <a:latin typeface="Carlito Bold"/>
                <a:ea typeface="Carlito Bold"/>
                <a:cs typeface="Carlito Bold"/>
                <a:sym typeface="Carlito Bold"/>
              </a:rPr>
              <a:t>Key Findings Summary</a:t>
            </a:r>
          </a:p>
        </p:txBody>
      </p:sp>
      <p:sp>
        <p:nvSpPr>
          <p:cNvPr id="10" name="TextBox 10"/>
          <p:cNvSpPr txBox="1"/>
          <p:nvPr/>
        </p:nvSpPr>
        <p:spPr>
          <a:xfrm>
            <a:off x="410607" y="2476500"/>
            <a:ext cx="8580993" cy="7386638"/>
          </a:xfrm>
          <a:prstGeom prst="rect">
            <a:avLst/>
          </a:prstGeom>
        </p:spPr>
        <p:txBody>
          <a:bodyPr wrap="square" lIns="0" tIns="0" rIns="0" bIns="0" rtlCol="0" anchor="t">
            <a:spAutoFit/>
          </a:bodyPr>
          <a:lstStyle/>
          <a:p>
            <a:pPr marL="457200" indent="-457200">
              <a:lnSpc>
                <a:spcPct val="150000"/>
              </a:lnSpc>
              <a:buFont typeface="Arial" panose="020B0604020202020204" pitchFamily="34" charset="0"/>
              <a:buChar char="•"/>
            </a:pPr>
            <a:r>
              <a:rPr lang="en-US" sz="3200" dirty="0">
                <a:solidFill>
                  <a:srgbClr val="000000"/>
                </a:solidFill>
                <a:latin typeface="Carlito"/>
                <a:ea typeface="Carlito"/>
                <a:cs typeface="Carlito"/>
                <a:sym typeface="Carlito"/>
              </a:rPr>
              <a:t>Green Haven’s decline is caused by both internal and external factors.</a:t>
            </a:r>
          </a:p>
          <a:p>
            <a:pPr marL="457200" indent="-457200">
              <a:lnSpc>
                <a:spcPct val="150000"/>
              </a:lnSpc>
              <a:buFont typeface="Arial" panose="020B0604020202020204" pitchFamily="34" charset="0"/>
              <a:buChar char="•"/>
            </a:pPr>
            <a:r>
              <a:rPr lang="en-US" sz="3200" dirty="0">
                <a:solidFill>
                  <a:srgbClr val="000000"/>
                </a:solidFill>
                <a:latin typeface="Carlito"/>
                <a:ea typeface="Carlito"/>
                <a:cs typeface="Carlito"/>
                <a:sym typeface="Carlito"/>
              </a:rPr>
              <a:t>Digital adaptation is crucial to compete with online retailers (Rihn et al.,2024)</a:t>
            </a:r>
          </a:p>
          <a:p>
            <a:pPr marL="457200" indent="-457200">
              <a:lnSpc>
                <a:spcPct val="150000"/>
              </a:lnSpc>
              <a:buFont typeface="Arial" panose="020B0604020202020204" pitchFamily="34" charset="0"/>
              <a:buChar char="•"/>
            </a:pPr>
            <a:r>
              <a:rPr lang="en-US" sz="3200" dirty="0">
                <a:solidFill>
                  <a:srgbClr val="000000"/>
                </a:solidFill>
                <a:latin typeface="Carlito"/>
                <a:ea typeface="Carlito"/>
                <a:cs typeface="Carlito"/>
                <a:sym typeface="Carlito"/>
              </a:rPr>
              <a:t>The 5W2H and PESTEL analyses highlight market and operational weaknesses.</a:t>
            </a:r>
          </a:p>
          <a:p>
            <a:pPr marL="457200" indent="-457200">
              <a:lnSpc>
                <a:spcPct val="150000"/>
              </a:lnSpc>
              <a:buFont typeface="Arial" panose="020B0604020202020204" pitchFamily="34" charset="0"/>
              <a:buChar char="•"/>
            </a:pPr>
            <a:r>
              <a:rPr lang="en-US" sz="3200" dirty="0">
                <a:solidFill>
                  <a:srgbClr val="000000"/>
                </a:solidFill>
                <a:latin typeface="Carlito"/>
                <a:ea typeface="Carlito"/>
                <a:cs typeface="Carlito"/>
                <a:sym typeface="Carlito"/>
              </a:rPr>
              <a:t>The Fishbone model identifies digital, marketing, and </a:t>
            </a:r>
            <a:r>
              <a:rPr lang="en-US" sz="3200">
                <a:solidFill>
                  <a:srgbClr val="000000"/>
                </a:solidFill>
                <a:latin typeface="Carlito"/>
                <a:ea typeface="Carlito"/>
                <a:cs typeface="Carlito"/>
                <a:sym typeface="Carlito"/>
              </a:rPr>
              <a:t>management gaps (Rihn et al.,2024)</a:t>
            </a:r>
            <a:endParaRPr lang="en-US" sz="3200" dirty="0">
              <a:solidFill>
                <a:srgbClr val="000000"/>
              </a:solidFill>
              <a:latin typeface="Carlito"/>
              <a:ea typeface="Carlito"/>
              <a:cs typeface="Carlito"/>
              <a:sym typeface="Carlito"/>
            </a:endParaRPr>
          </a:p>
          <a:p>
            <a:pPr marL="457200" indent="-457200">
              <a:lnSpc>
                <a:spcPct val="150000"/>
              </a:lnSpc>
              <a:buFont typeface="Arial" panose="020B0604020202020204" pitchFamily="34" charset="0"/>
              <a:buChar char="•"/>
            </a:pPr>
            <a:r>
              <a:rPr lang="en-US" sz="3200" dirty="0">
                <a:solidFill>
                  <a:srgbClr val="000000"/>
                </a:solidFill>
                <a:latin typeface="Carlito"/>
                <a:ea typeface="Carlito"/>
                <a:cs typeface="Carlito"/>
                <a:sym typeface="Carlito"/>
              </a:rPr>
              <a:t>Strategic modernization can restore competitiveness and sustainability.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l="-8210" t="-5206" r="-10840"/>
            </a:stretch>
          </a:blipFill>
        </p:spPr>
        <p:txBody>
          <a:bodyPr/>
          <a:lstStyle/>
          <a:p>
            <a:endParaRPr lang="en-GB"/>
          </a:p>
        </p:txBody>
      </p:sp>
      <p:sp>
        <p:nvSpPr>
          <p:cNvPr id="11" name="TextBox 11"/>
          <p:cNvSpPr txBox="1"/>
          <p:nvPr/>
        </p:nvSpPr>
        <p:spPr>
          <a:xfrm>
            <a:off x="4546863" y="1066800"/>
            <a:ext cx="9730465" cy="1105035"/>
          </a:xfrm>
          <a:prstGeom prst="rect">
            <a:avLst/>
          </a:prstGeom>
        </p:spPr>
        <p:txBody>
          <a:bodyPr lIns="0" tIns="0" rIns="0" bIns="0" rtlCol="0" anchor="t">
            <a:spAutoFit/>
          </a:bodyPr>
          <a:lstStyle/>
          <a:p>
            <a:pPr algn="ctr">
              <a:lnSpc>
                <a:spcPts val="8649"/>
              </a:lnSpc>
            </a:pPr>
            <a:r>
              <a:rPr lang="en-US" sz="7521" b="1" dirty="0">
                <a:solidFill>
                  <a:srgbClr val="FFFFFF"/>
                </a:solidFill>
                <a:latin typeface="Ibarra Real Nova Bold"/>
                <a:ea typeface="Ibarra Real Nova Bold"/>
                <a:cs typeface="Ibarra Real Nova Bold"/>
                <a:sym typeface="Ibarra Real Nova Bold"/>
              </a:rPr>
              <a:t>Reference </a:t>
            </a:r>
          </a:p>
        </p:txBody>
      </p:sp>
      <p:sp>
        <p:nvSpPr>
          <p:cNvPr id="12" name="TextBox 12"/>
          <p:cNvSpPr txBox="1"/>
          <p:nvPr/>
        </p:nvSpPr>
        <p:spPr>
          <a:xfrm>
            <a:off x="571500" y="2857500"/>
            <a:ext cx="17145000" cy="5539978"/>
          </a:xfrm>
          <a:prstGeom prst="rect">
            <a:avLst/>
          </a:prstGeom>
        </p:spPr>
        <p:txBody>
          <a:bodyPr wrap="square" lIns="0" tIns="0" rIns="0" bIns="0" rtlCol="0" anchor="t">
            <a:spAutoFit/>
          </a:bodyPr>
          <a:lstStyle/>
          <a:p>
            <a:pPr marL="285750" indent="-285750">
              <a:lnSpc>
                <a:spcPct val="150000"/>
              </a:lnSpc>
              <a:buFont typeface="Arial" panose="020B0604020202020204" pitchFamily="34" charset="0"/>
              <a:buChar char="•"/>
            </a:pPr>
            <a:r>
              <a:rPr lang="en-US" sz="2400" b="1" dirty="0" err="1">
                <a:solidFill>
                  <a:srgbClr val="EDC20D"/>
                </a:solidFill>
                <a:latin typeface="Carlito Bold"/>
                <a:ea typeface="Carlito Bold"/>
                <a:cs typeface="Carlito Bold"/>
                <a:sym typeface="Carlito Bold"/>
              </a:rPr>
              <a:t>Hinsley</a:t>
            </a:r>
            <a:r>
              <a:rPr lang="en-US" sz="2400" b="1" dirty="0">
                <a:solidFill>
                  <a:srgbClr val="EDC20D"/>
                </a:solidFill>
                <a:latin typeface="Carlito Bold"/>
                <a:ea typeface="Carlito Bold"/>
                <a:cs typeface="Carlito Bold"/>
                <a:sym typeface="Carlito Bold"/>
              </a:rPr>
              <a:t>, A. et al., 2025. Understanding the environmental and social risks from the international trade in ornamental plants. Bioscience, 75(3), pp. 222-239. </a:t>
            </a:r>
          </a:p>
          <a:p>
            <a:pPr marL="285750" indent="-285750">
              <a:lnSpc>
                <a:spcPct val="150000"/>
              </a:lnSpc>
              <a:buFont typeface="Arial" panose="020B0604020202020204" pitchFamily="34" charset="0"/>
              <a:buChar char="•"/>
            </a:pPr>
            <a:r>
              <a:rPr lang="en-US" sz="2400" b="1" dirty="0" err="1">
                <a:solidFill>
                  <a:srgbClr val="EDC20D"/>
                </a:solidFill>
                <a:latin typeface="Carlito Bold"/>
                <a:ea typeface="Carlito Bold"/>
                <a:cs typeface="Carlito Bold"/>
                <a:sym typeface="Carlito Bold"/>
              </a:rPr>
              <a:t>IBISWorld</a:t>
            </a:r>
            <a:r>
              <a:rPr lang="en-US" sz="2400" b="1" dirty="0">
                <a:solidFill>
                  <a:srgbClr val="EDC20D"/>
                </a:solidFill>
                <a:latin typeface="Carlito Bold"/>
                <a:ea typeface="Carlito Bold"/>
                <a:cs typeface="Carlito Bold"/>
                <a:sym typeface="Carlito Bold"/>
              </a:rPr>
              <a:t>, 2024. Flower &amp; Plant Growing in the UK – Market Research Report (2014-2029). IBISWorld UK. </a:t>
            </a:r>
          </a:p>
          <a:p>
            <a:pPr marL="285750" indent="-285750">
              <a:lnSpc>
                <a:spcPct val="150000"/>
              </a:lnSpc>
              <a:buFont typeface="Arial" panose="020B0604020202020204" pitchFamily="34" charset="0"/>
              <a:buChar char="•"/>
            </a:pPr>
            <a:r>
              <a:rPr lang="en-US" sz="2400" b="1" dirty="0" err="1">
                <a:solidFill>
                  <a:srgbClr val="EDC20D"/>
                </a:solidFill>
                <a:latin typeface="Carlito Bold"/>
                <a:ea typeface="Carlito Bold"/>
                <a:cs typeface="Carlito Bold"/>
                <a:sym typeface="Carlito Bold"/>
              </a:rPr>
              <a:t>Movassaghi</a:t>
            </a:r>
            <a:r>
              <a:rPr lang="en-US" sz="2400" b="1" dirty="0">
                <a:solidFill>
                  <a:srgbClr val="EDC20D"/>
                </a:solidFill>
                <a:latin typeface="Carlito Bold"/>
                <a:ea typeface="Carlito Bold"/>
                <a:cs typeface="Carlito Bold"/>
                <a:sym typeface="Carlito Bold"/>
              </a:rPr>
              <a:t>, M. (</a:t>
            </a:r>
            <a:r>
              <a:rPr lang="en-US" sz="2400" b="1" dirty="0" err="1">
                <a:solidFill>
                  <a:srgbClr val="EDC20D"/>
                </a:solidFill>
                <a:latin typeface="Carlito Bold"/>
                <a:ea typeface="Carlito Bold"/>
                <a:cs typeface="Carlito Bold"/>
                <a:sym typeface="Carlito Bold"/>
              </a:rPr>
              <a:t>ClickThrough</a:t>
            </a:r>
            <a:r>
              <a:rPr lang="en-US" sz="2400" b="1" dirty="0">
                <a:solidFill>
                  <a:srgbClr val="EDC20D"/>
                </a:solidFill>
                <a:latin typeface="Carlito Bold"/>
                <a:ea typeface="Carlito Bold"/>
                <a:cs typeface="Carlito Bold"/>
                <a:sym typeface="Carlito Bold"/>
              </a:rPr>
              <a:t> Marketing), 2025. UK Garden &amp; Horticulture Retailers – Digital Marketing Benchmark Report, Q1 2025. </a:t>
            </a:r>
            <a:r>
              <a:rPr lang="en-US" sz="2400" b="1" dirty="0" err="1">
                <a:solidFill>
                  <a:srgbClr val="EDC20D"/>
                </a:solidFill>
                <a:latin typeface="Carlito Bold"/>
                <a:ea typeface="Carlito Bold"/>
                <a:cs typeface="Carlito Bold"/>
                <a:sym typeface="Carlito Bold"/>
              </a:rPr>
              <a:t>ClickThrough</a:t>
            </a:r>
            <a:r>
              <a:rPr lang="en-US" sz="2400" b="1" dirty="0">
                <a:solidFill>
                  <a:srgbClr val="EDC20D"/>
                </a:solidFill>
                <a:latin typeface="Carlito Bold"/>
                <a:ea typeface="Carlito Bold"/>
                <a:cs typeface="Carlito Bold"/>
                <a:sym typeface="Carlito Bold"/>
              </a:rPr>
              <a:t> Marketing. </a:t>
            </a:r>
          </a:p>
          <a:p>
            <a:pPr marL="285750" indent="-285750">
              <a:lnSpc>
                <a:spcPct val="150000"/>
              </a:lnSpc>
              <a:buFont typeface="Arial" panose="020B0604020202020204" pitchFamily="34" charset="0"/>
              <a:buChar char="•"/>
            </a:pPr>
            <a:r>
              <a:rPr lang="en-US" sz="2400" b="1" dirty="0" err="1">
                <a:solidFill>
                  <a:srgbClr val="EDC20D"/>
                </a:solidFill>
                <a:latin typeface="Carlito Bold"/>
                <a:ea typeface="Carlito Bold"/>
                <a:cs typeface="Carlito Bold"/>
                <a:sym typeface="Carlito Bold"/>
              </a:rPr>
              <a:t>Movassaghi</a:t>
            </a:r>
            <a:r>
              <a:rPr lang="en-US" sz="2400" b="1" dirty="0">
                <a:solidFill>
                  <a:srgbClr val="EDC20D"/>
                </a:solidFill>
                <a:latin typeface="Carlito Bold"/>
                <a:ea typeface="Carlito Bold"/>
                <a:cs typeface="Carlito Bold"/>
                <a:sym typeface="Carlito Bold"/>
              </a:rPr>
              <a:t>, R. (</a:t>
            </a:r>
            <a:r>
              <a:rPr lang="en-US" sz="2400" b="1" dirty="0" err="1">
                <a:solidFill>
                  <a:srgbClr val="EDC20D"/>
                </a:solidFill>
                <a:latin typeface="Carlito Bold"/>
                <a:ea typeface="Carlito Bold"/>
                <a:cs typeface="Carlito Bold"/>
                <a:sym typeface="Carlito Bold"/>
              </a:rPr>
              <a:t>ClickThrough</a:t>
            </a:r>
            <a:r>
              <a:rPr lang="en-US" sz="2400" b="1" dirty="0">
                <a:solidFill>
                  <a:srgbClr val="EDC20D"/>
                </a:solidFill>
                <a:latin typeface="Carlito Bold"/>
                <a:ea typeface="Carlito Bold"/>
                <a:cs typeface="Carlito Bold"/>
                <a:sym typeface="Carlito Bold"/>
              </a:rPr>
              <a:t> Marketing), 2025. UK Garden &amp; Horticulture Retailers – Digital Marketing Benchmark Report, Q2 2025. </a:t>
            </a:r>
            <a:r>
              <a:rPr lang="en-US" sz="2400" b="1" dirty="0" err="1">
                <a:solidFill>
                  <a:srgbClr val="EDC20D"/>
                </a:solidFill>
                <a:latin typeface="Carlito Bold"/>
                <a:ea typeface="Carlito Bold"/>
                <a:cs typeface="Carlito Bold"/>
                <a:sym typeface="Carlito Bold"/>
              </a:rPr>
              <a:t>ClickThrough</a:t>
            </a:r>
            <a:r>
              <a:rPr lang="en-US" sz="2400" b="1" dirty="0">
                <a:solidFill>
                  <a:srgbClr val="EDC20D"/>
                </a:solidFill>
                <a:latin typeface="Carlito Bold"/>
                <a:ea typeface="Carlito Bold"/>
                <a:cs typeface="Carlito Bold"/>
                <a:sym typeface="Carlito Bold"/>
              </a:rPr>
              <a:t> Marketing.</a:t>
            </a:r>
          </a:p>
          <a:p>
            <a:pPr marL="285750" indent="-285750">
              <a:lnSpc>
                <a:spcPct val="150000"/>
              </a:lnSpc>
              <a:buFont typeface="Arial" panose="020B0604020202020204" pitchFamily="34" charset="0"/>
              <a:buChar char="•"/>
            </a:pPr>
            <a:r>
              <a:rPr lang="en-US" sz="2400" b="1" dirty="0" err="1">
                <a:solidFill>
                  <a:srgbClr val="EDC20D"/>
                </a:solidFill>
                <a:latin typeface="Carlito Bold"/>
                <a:ea typeface="Carlito Bold"/>
                <a:cs typeface="Carlito Bold"/>
                <a:sym typeface="Carlito Bold"/>
              </a:rPr>
              <a:t>Rihn</a:t>
            </a:r>
            <a:r>
              <a:rPr lang="en-US" sz="2400" b="1" dirty="0">
                <a:solidFill>
                  <a:srgbClr val="EDC20D"/>
                </a:solidFill>
                <a:latin typeface="Carlito Bold"/>
                <a:ea typeface="Carlito Bold"/>
                <a:cs typeface="Carlito Bold"/>
                <a:sym typeface="Carlito Bold"/>
              </a:rPr>
              <a:t>, A. L., </a:t>
            </a:r>
            <a:r>
              <a:rPr lang="en-US" sz="2400" b="1" dirty="0" err="1">
                <a:solidFill>
                  <a:srgbClr val="EDC20D"/>
                </a:solidFill>
                <a:latin typeface="Carlito Bold"/>
                <a:ea typeface="Carlito Bold"/>
                <a:cs typeface="Carlito Bold"/>
                <a:sym typeface="Carlito Bold"/>
              </a:rPr>
              <a:t>Behe</a:t>
            </a:r>
            <a:r>
              <a:rPr lang="en-US" sz="2400" b="1" dirty="0">
                <a:solidFill>
                  <a:srgbClr val="EDC20D"/>
                </a:solidFill>
                <a:latin typeface="Carlito Bold"/>
                <a:ea typeface="Carlito Bold"/>
                <a:cs typeface="Carlito Bold"/>
                <a:sym typeface="Carlito Bold"/>
              </a:rPr>
              <a:t>, B. K., Knuth, M. &amp; Huddleston, P., 2024. Blooming Business: How Consumer Satisfaction Shapes Online Plant and Cut Flower Spending. </a:t>
            </a:r>
            <a:r>
              <a:rPr lang="en-US" sz="2400" b="1" dirty="0" err="1">
                <a:solidFill>
                  <a:srgbClr val="EDC20D"/>
                </a:solidFill>
                <a:latin typeface="Carlito Bold"/>
                <a:ea typeface="Carlito Bold"/>
                <a:cs typeface="Carlito Bold"/>
                <a:sym typeface="Carlito Bold"/>
              </a:rPr>
              <a:t>HortTechnology</a:t>
            </a:r>
            <a:r>
              <a:rPr lang="en-US" sz="2400" b="1" dirty="0">
                <a:solidFill>
                  <a:srgbClr val="EDC20D"/>
                </a:solidFill>
                <a:latin typeface="Carlito Bold"/>
                <a:ea typeface="Carlito Bold"/>
                <a:cs typeface="Carlito Bold"/>
                <a:sym typeface="Carlito Bold"/>
              </a:rPr>
              <a:t>, 34(4), pp. 481-484. </a:t>
            </a:r>
          </a:p>
          <a:p>
            <a:pPr>
              <a:lnSpc>
                <a:spcPct val="150000"/>
              </a:lnSpc>
            </a:pPr>
            <a:endParaRPr lang="en-US" sz="2400" b="1" dirty="0">
              <a:solidFill>
                <a:srgbClr val="EDC20D"/>
              </a:solidFill>
              <a:latin typeface="Carlito Bold"/>
              <a:ea typeface="Carlito Bold"/>
              <a:cs typeface="Carlito Bold"/>
              <a:sym typeface="Carlito Bold"/>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TotalTime>
  <Words>2329</Words>
  <Application>Microsoft Office PowerPoint</Application>
  <PresentationFormat>Custom</PresentationFormat>
  <Paragraphs>153</Paragraphs>
  <Slides>12</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Ibarra Real Nova Bold</vt:lpstr>
      <vt:lpstr>Carlito Bold</vt:lpstr>
      <vt:lpstr>Ibarra Real Nova</vt:lpstr>
      <vt:lpstr>Arial</vt:lpstr>
      <vt:lpstr>Carlito</vt:lpstr>
      <vt:lpstr>Glacial Indifference</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Yellow And Black Professional Insurance Policy Presentation</dc:title>
  <dc:creator>My PC</dc:creator>
  <cp:lastModifiedBy>Zaffar Hussain (2436275)</cp:lastModifiedBy>
  <cp:revision>9</cp:revision>
  <dcterms:created xsi:type="dcterms:W3CDTF">2006-08-16T00:00:00Z</dcterms:created>
  <dcterms:modified xsi:type="dcterms:W3CDTF">2025-10-09T09:37:41Z</dcterms:modified>
  <dc:identifier>DAG09ULSr1Q</dc:identifier>
</cp:coreProperties>
</file>