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notesMasterIdLst>
    <p:notesMasterId r:id="rId37"/>
  </p:notesMasterIdLst>
  <p:handoutMasterIdLst>
    <p:handoutMasterId r:id="rId38"/>
  </p:handoutMasterIdLst>
  <p:sldIdLst>
    <p:sldId id="257" r:id="rId5"/>
    <p:sldId id="294" r:id="rId6"/>
    <p:sldId id="295" r:id="rId7"/>
    <p:sldId id="299" r:id="rId8"/>
    <p:sldId id="296" r:id="rId9"/>
    <p:sldId id="297" r:id="rId10"/>
    <p:sldId id="298" r:id="rId11"/>
    <p:sldId id="279" r:id="rId12"/>
    <p:sldId id="348" r:id="rId13"/>
    <p:sldId id="373" r:id="rId14"/>
    <p:sldId id="374" r:id="rId15"/>
    <p:sldId id="271" r:id="rId16"/>
    <p:sldId id="293" r:id="rId17"/>
    <p:sldId id="270" r:id="rId18"/>
    <p:sldId id="258" r:id="rId19"/>
    <p:sldId id="273" r:id="rId20"/>
    <p:sldId id="260" r:id="rId21"/>
    <p:sldId id="261" r:id="rId22"/>
    <p:sldId id="365" r:id="rId23"/>
    <p:sldId id="366" r:id="rId24"/>
    <p:sldId id="369" r:id="rId25"/>
    <p:sldId id="300" r:id="rId26"/>
    <p:sldId id="323" r:id="rId27"/>
    <p:sldId id="263" r:id="rId28"/>
    <p:sldId id="266" r:id="rId29"/>
    <p:sldId id="264" r:id="rId30"/>
    <p:sldId id="267" r:id="rId31"/>
    <p:sldId id="268" r:id="rId32"/>
    <p:sldId id="269" r:id="rId33"/>
    <p:sldId id="272" r:id="rId34"/>
    <p:sldId id="262" r:id="rId35"/>
    <p:sldId id="347" r:id="rId36"/>
  </p:sldIdLst>
  <p:sldSz cx="12192000" cy="6858000"/>
  <p:notesSz cx="7102475" cy="9037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3940" autoAdjust="0"/>
    <p:restoredTop sz="94654" autoAdjust="0"/>
  </p:normalViewPr>
  <p:slideViewPr>
    <p:cSldViewPr snapToGrid="0">
      <p:cViewPr varScale="1">
        <p:scale>
          <a:sx n="77" d="100"/>
          <a:sy n="77" d="100"/>
        </p:scale>
        <p:origin x="306" y="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presProps" Target="presProps.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tableStyles" Target="tableStyle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notesMaster" Target="notesMasters/notesMaster1.xml"/><Relationship Id="rId40"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microsoft.com/office/2016/11/relationships/changesInfo" Target="changesInfos/changesInfo1.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handoutMaster" Target="handoutMasters/handout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exander Scott" userId="60900361-c968-457a-be84-5b7d7c948694" providerId="ADAL" clId="{40B7CCA9-1F82-4D30-AC04-7A54CBB42EB7}"/>
    <pc:docChg chg="delSld">
      <pc:chgData name="Alexander Scott" userId="60900361-c968-457a-be84-5b7d7c948694" providerId="ADAL" clId="{40B7CCA9-1F82-4D30-AC04-7A54CBB42EB7}" dt="2022-03-22T18:16:00.806" v="0" actId="2696"/>
      <pc:docMkLst>
        <pc:docMk/>
      </pc:docMkLst>
      <pc:sldChg chg="del">
        <pc:chgData name="Alexander Scott" userId="60900361-c968-457a-be84-5b7d7c948694" providerId="ADAL" clId="{40B7CCA9-1F82-4D30-AC04-7A54CBB42EB7}" dt="2022-03-22T18:16:00.806" v="0" actId="2696"/>
        <pc:sldMkLst>
          <pc:docMk/>
          <pc:sldMk cId="1201589959" sldId="281"/>
        </pc:sldMkLst>
      </pc:sldChg>
      <pc:sldChg chg="del">
        <pc:chgData name="Alexander Scott" userId="60900361-c968-457a-be84-5b7d7c948694" providerId="ADAL" clId="{40B7CCA9-1F82-4D30-AC04-7A54CBB42EB7}" dt="2022-03-22T18:16:00.806" v="0" actId="2696"/>
        <pc:sldMkLst>
          <pc:docMk/>
          <pc:sldMk cId="3890555743" sldId="282"/>
        </pc:sldMkLst>
      </pc:sldChg>
      <pc:sldChg chg="del">
        <pc:chgData name="Alexander Scott" userId="60900361-c968-457a-be84-5b7d7c948694" providerId="ADAL" clId="{40B7CCA9-1F82-4D30-AC04-7A54CBB42EB7}" dt="2022-03-22T18:16:00.806" v="0" actId="2696"/>
        <pc:sldMkLst>
          <pc:docMk/>
          <pc:sldMk cId="3021175288" sldId="283"/>
        </pc:sldMkLst>
      </pc:sldChg>
      <pc:sldChg chg="del">
        <pc:chgData name="Alexander Scott" userId="60900361-c968-457a-be84-5b7d7c948694" providerId="ADAL" clId="{40B7CCA9-1F82-4D30-AC04-7A54CBB42EB7}" dt="2022-03-22T18:16:00.806" v="0" actId="2696"/>
        <pc:sldMkLst>
          <pc:docMk/>
          <pc:sldMk cId="4216342812" sldId="287"/>
        </pc:sldMkLst>
      </pc:sldChg>
      <pc:sldChg chg="del">
        <pc:chgData name="Alexander Scott" userId="60900361-c968-457a-be84-5b7d7c948694" providerId="ADAL" clId="{40B7CCA9-1F82-4D30-AC04-7A54CBB42EB7}" dt="2022-03-22T18:16:00.806" v="0" actId="2696"/>
        <pc:sldMkLst>
          <pc:docMk/>
          <pc:sldMk cId="1699910979" sldId="289"/>
        </pc:sldMkLst>
      </pc:sldChg>
      <pc:sldChg chg="del">
        <pc:chgData name="Alexander Scott" userId="60900361-c968-457a-be84-5b7d7c948694" providerId="ADAL" clId="{40B7CCA9-1F82-4D30-AC04-7A54CBB42EB7}" dt="2022-03-22T18:16:00.806" v="0" actId="2696"/>
        <pc:sldMkLst>
          <pc:docMk/>
          <pc:sldMk cId="2010787984" sldId="314"/>
        </pc:sldMkLst>
      </pc:sldChg>
      <pc:sldChg chg="del">
        <pc:chgData name="Alexander Scott" userId="60900361-c968-457a-be84-5b7d7c948694" providerId="ADAL" clId="{40B7CCA9-1F82-4D30-AC04-7A54CBB42EB7}" dt="2022-03-22T18:16:00.806" v="0" actId="2696"/>
        <pc:sldMkLst>
          <pc:docMk/>
          <pc:sldMk cId="2503748478" sldId="317"/>
        </pc:sldMkLst>
      </pc:sldChg>
      <pc:sldChg chg="del">
        <pc:chgData name="Alexander Scott" userId="60900361-c968-457a-be84-5b7d7c948694" providerId="ADAL" clId="{40B7CCA9-1F82-4D30-AC04-7A54CBB42EB7}" dt="2022-03-22T18:16:00.806" v="0" actId="2696"/>
        <pc:sldMkLst>
          <pc:docMk/>
          <pc:sldMk cId="1731589629" sldId="318"/>
        </pc:sldMkLst>
      </pc:sldChg>
      <pc:sldChg chg="del">
        <pc:chgData name="Alexander Scott" userId="60900361-c968-457a-be84-5b7d7c948694" providerId="ADAL" clId="{40B7CCA9-1F82-4D30-AC04-7A54CBB42EB7}" dt="2022-03-22T18:16:00.806" v="0" actId="2696"/>
        <pc:sldMkLst>
          <pc:docMk/>
          <pc:sldMk cId="1322038138" sldId="319"/>
        </pc:sldMkLst>
      </pc:sldChg>
      <pc:sldChg chg="del">
        <pc:chgData name="Alexander Scott" userId="60900361-c968-457a-be84-5b7d7c948694" providerId="ADAL" clId="{40B7CCA9-1F82-4D30-AC04-7A54CBB42EB7}" dt="2022-03-22T18:16:00.806" v="0" actId="2696"/>
        <pc:sldMkLst>
          <pc:docMk/>
          <pc:sldMk cId="4195178773" sldId="320"/>
        </pc:sldMkLst>
      </pc:sldChg>
      <pc:sldChg chg="del">
        <pc:chgData name="Alexander Scott" userId="60900361-c968-457a-be84-5b7d7c948694" providerId="ADAL" clId="{40B7CCA9-1F82-4D30-AC04-7A54CBB42EB7}" dt="2022-03-22T18:16:00.806" v="0" actId="2696"/>
        <pc:sldMkLst>
          <pc:docMk/>
          <pc:sldMk cId="110845161" sldId="321"/>
        </pc:sldMkLst>
      </pc:sldChg>
      <pc:sldChg chg="del">
        <pc:chgData name="Alexander Scott" userId="60900361-c968-457a-be84-5b7d7c948694" providerId="ADAL" clId="{40B7CCA9-1F82-4D30-AC04-7A54CBB42EB7}" dt="2022-03-22T18:16:00.806" v="0" actId="2696"/>
        <pc:sldMkLst>
          <pc:docMk/>
          <pc:sldMk cId="3088065485" sldId="322"/>
        </pc:sldMkLst>
      </pc:sldChg>
      <pc:sldChg chg="del">
        <pc:chgData name="Alexander Scott" userId="60900361-c968-457a-be84-5b7d7c948694" providerId="ADAL" clId="{40B7CCA9-1F82-4D30-AC04-7A54CBB42EB7}" dt="2022-03-22T18:16:00.806" v="0" actId="2696"/>
        <pc:sldMkLst>
          <pc:docMk/>
          <pc:sldMk cId="2639953205" sldId="324"/>
        </pc:sldMkLst>
      </pc:sldChg>
      <pc:sldChg chg="del">
        <pc:chgData name="Alexander Scott" userId="60900361-c968-457a-be84-5b7d7c948694" providerId="ADAL" clId="{40B7CCA9-1F82-4D30-AC04-7A54CBB42EB7}" dt="2022-03-22T18:16:00.806" v="0" actId="2696"/>
        <pc:sldMkLst>
          <pc:docMk/>
          <pc:sldMk cId="3995477830" sldId="326"/>
        </pc:sldMkLst>
      </pc:sldChg>
      <pc:sldChg chg="del">
        <pc:chgData name="Alexander Scott" userId="60900361-c968-457a-be84-5b7d7c948694" providerId="ADAL" clId="{40B7CCA9-1F82-4D30-AC04-7A54CBB42EB7}" dt="2022-03-22T18:16:00.806" v="0" actId="2696"/>
        <pc:sldMkLst>
          <pc:docMk/>
          <pc:sldMk cId="812220631" sldId="327"/>
        </pc:sldMkLst>
      </pc:sldChg>
      <pc:sldChg chg="del">
        <pc:chgData name="Alexander Scott" userId="60900361-c968-457a-be84-5b7d7c948694" providerId="ADAL" clId="{40B7CCA9-1F82-4D30-AC04-7A54CBB42EB7}" dt="2022-03-22T18:16:00.806" v="0" actId="2696"/>
        <pc:sldMkLst>
          <pc:docMk/>
          <pc:sldMk cId="3221194591" sldId="328"/>
        </pc:sldMkLst>
      </pc:sldChg>
      <pc:sldChg chg="del">
        <pc:chgData name="Alexander Scott" userId="60900361-c968-457a-be84-5b7d7c948694" providerId="ADAL" clId="{40B7CCA9-1F82-4D30-AC04-7A54CBB42EB7}" dt="2022-03-22T18:16:00.806" v="0" actId="2696"/>
        <pc:sldMkLst>
          <pc:docMk/>
          <pc:sldMk cId="3025950611" sldId="329"/>
        </pc:sldMkLst>
      </pc:sldChg>
      <pc:sldChg chg="del">
        <pc:chgData name="Alexander Scott" userId="60900361-c968-457a-be84-5b7d7c948694" providerId="ADAL" clId="{40B7CCA9-1F82-4D30-AC04-7A54CBB42EB7}" dt="2022-03-22T18:16:00.806" v="0" actId="2696"/>
        <pc:sldMkLst>
          <pc:docMk/>
          <pc:sldMk cId="3250207429" sldId="331"/>
        </pc:sldMkLst>
      </pc:sldChg>
      <pc:sldChg chg="del">
        <pc:chgData name="Alexander Scott" userId="60900361-c968-457a-be84-5b7d7c948694" providerId="ADAL" clId="{40B7CCA9-1F82-4D30-AC04-7A54CBB42EB7}" dt="2022-03-22T18:16:00.806" v="0" actId="2696"/>
        <pc:sldMkLst>
          <pc:docMk/>
          <pc:sldMk cId="3672100683" sldId="332"/>
        </pc:sldMkLst>
      </pc:sldChg>
      <pc:sldChg chg="del">
        <pc:chgData name="Alexander Scott" userId="60900361-c968-457a-be84-5b7d7c948694" providerId="ADAL" clId="{40B7CCA9-1F82-4D30-AC04-7A54CBB42EB7}" dt="2022-03-22T18:16:00.806" v="0" actId="2696"/>
        <pc:sldMkLst>
          <pc:docMk/>
          <pc:sldMk cId="381412911" sldId="333"/>
        </pc:sldMkLst>
      </pc:sldChg>
      <pc:sldChg chg="del">
        <pc:chgData name="Alexander Scott" userId="60900361-c968-457a-be84-5b7d7c948694" providerId="ADAL" clId="{40B7CCA9-1F82-4D30-AC04-7A54CBB42EB7}" dt="2022-03-22T18:16:00.806" v="0" actId="2696"/>
        <pc:sldMkLst>
          <pc:docMk/>
          <pc:sldMk cId="2632696346" sldId="334"/>
        </pc:sldMkLst>
      </pc:sldChg>
      <pc:sldChg chg="del">
        <pc:chgData name="Alexander Scott" userId="60900361-c968-457a-be84-5b7d7c948694" providerId="ADAL" clId="{40B7CCA9-1F82-4D30-AC04-7A54CBB42EB7}" dt="2022-03-22T18:16:00.806" v="0" actId="2696"/>
        <pc:sldMkLst>
          <pc:docMk/>
          <pc:sldMk cId="3466774369" sldId="335"/>
        </pc:sldMkLst>
      </pc:sldChg>
      <pc:sldChg chg="del">
        <pc:chgData name="Alexander Scott" userId="60900361-c968-457a-be84-5b7d7c948694" providerId="ADAL" clId="{40B7CCA9-1F82-4D30-AC04-7A54CBB42EB7}" dt="2022-03-22T18:16:00.806" v="0" actId="2696"/>
        <pc:sldMkLst>
          <pc:docMk/>
          <pc:sldMk cId="1523158825" sldId="336"/>
        </pc:sldMkLst>
      </pc:sldChg>
      <pc:sldChg chg="del">
        <pc:chgData name="Alexander Scott" userId="60900361-c968-457a-be84-5b7d7c948694" providerId="ADAL" clId="{40B7CCA9-1F82-4D30-AC04-7A54CBB42EB7}" dt="2022-03-22T18:16:00.806" v="0" actId="2696"/>
        <pc:sldMkLst>
          <pc:docMk/>
          <pc:sldMk cId="3142254674" sldId="337"/>
        </pc:sldMkLst>
      </pc:sldChg>
      <pc:sldChg chg="del">
        <pc:chgData name="Alexander Scott" userId="60900361-c968-457a-be84-5b7d7c948694" providerId="ADAL" clId="{40B7CCA9-1F82-4D30-AC04-7A54CBB42EB7}" dt="2022-03-22T18:16:00.806" v="0" actId="2696"/>
        <pc:sldMkLst>
          <pc:docMk/>
          <pc:sldMk cId="2022786126" sldId="338"/>
        </pc:sldMkLst>
      </pc:sldChg>
      <pc:sldChg chg="del">
        <pc:chgData name="Alexander Scott" userId="60900361-c968-457a-be84-5b7d7c948694" providerId="ADAL" clId="{40B7CCA9-1F82-4D30-AC04-7A54CBB42EB7}" dt="2022-03-22T18:16:00.806" v="0" actId="2696"/>
        <pc:sldMkLst>
          <pc:docMk/>
          <pc:sldMk cId="1373309350" sldId="340"/>
        </pc:sldMkLst>
      </pc:sldChg>
      <pc:sldChg chg="del">
        <pc:chgData name="Alexander Scott" userId="60900361-c968-457a-be84-5b7d7c948694" providerId="ADAL" clId="{40B7CCA9-1F82-4D30-AC04-7A54CBB42EB7}" dt="2022-03-22T18:16:00.806" v="0" actId="2696"/>
        <pc:sldMkLst>
          <pc:docMk/>
          <pc:sldMk cId="2965969142" sldId="341"/>
        </pc:sldMkLst>
      </pc:sldChg>
      <pc:sldChg chg="del">
        <pc:chgData name="Alexander Scott" userId="60900361-c968-457a-be84-5b7d7c948694" providerId="ADAL" clId="{40B7CCA9-1F82-4D30-AC04-7A54CBB42EB7}" dt="2022-03-22T18:16:00.806" v="0" actId="2696"/>
        <pc:sldMkLst>
          <pc:docMk/>
          <pc:sldMk cId="3137196195" sldId="342"/>
        </pc:sldMkLst>
      </pc:sldChg>
      <pc:sldChg chg="del">
        <pc:chgData name="Alexander Scott" userId="60900361-c968-457a-be84-5b7d7c948694" providerId="ADAL" clId="{40B7CCA9-1F82-4D30-AC04-7A54CBB42EB7}" dt="2022-03-22T18:16:00.806" v="0" actId="2696"/>
        <pc:sldMkLst>
          <pc:docMk/>
          <pc:sldMk cId="3395383874" sldId="343"/>
        </pc:sldMkLst>
      </pc:sldChg>
      <pc:sldChg chg="del">
        <pc:chgData name="Alexander Scott" userId="60900361-c968-457a-be84-5b7d7c948694" providerId="ADAL" clId="{40B7CCA9-1F82-4D30-AC04-7A54CBB42EB7}" dt="2022-03-22T18:16:00.806" v="0" actId="2696"/>
        <pc:sldMkLst>
          <pc:docMk/>
          <pc:sldMk cId="1366332419" sldId="344"/>
        </pc:sldMkLst>
      </pc:sldChg>
      <pc:sldChg chg="del">
        <pc:chgData name="Alexander Scott" userId="60900361-c968-457a-be84-5b7d7c948694" providerId="ADAL" clId="{40B7CCA9-1F82-4D30-AC04-7A54CBB42EB7}" dt="2022-03-22T18:16:00.806" v="0" actId="2696"/>
        <pc:sldMkLst>
          <pc:docMk/>
          <pc:sldMk cId="1320874069" sldId="345"/>
        </pc:sldMkLst>
      </pc:sldChg>
      <pc:sldChg chg="del">
        <pc:chgData name="Alexander Scott" userId="60900361-c968-457a-be84-5b7d7c948694" providerId="ADAL" clId="{40B7CCA9-1F82-4D30-AC04-7A54CBB42EB7}" dt="2022-03-22T18:16:00.806" v="0" actId="2696"/>
        <pc:sldMkLst>
          <pc:docMk/>
          <pc:sldMk cId="3525646039" sldId="346"/>
        </pc:sldMkLst>
      </pc:sldChg>
      <pc:sldChg chg="del">
        <pc:chgData name="Alexander Scott" userId="60900361-c968-457a-be84-5b7d7c948694" providerId="ADAL" clId="{40B7CCA9-1F82-4D30-AC04-7A54CBB42EB7}" dt="2022-03-22T18:16:00.806" v="0" actId="2696"/>
        <pc:sldMkLst>
          <pc:docMk/>
          <pc:sldMk cId="2576970979" sldId="349"/>
        </pc:sldMkLst>
      </pc:sldChg>
      <pc:sldChg chg="del">
        <pc:chgData name="Alexander Scott" userId="60900361-c968-457a-be84-5b7d7c948694" providerId="ADAL" clId="{40B7CCA9-1F82-4D30-AC04-7A54CBB42EB7}" dt="2022-03-22T18:16:00.806" v="0" actId="2696"/>
        <pc:sldMkLst>
          <pc:docMk/>
          <pc:sldMk cId="2582822702" sldId="350"/>
        </pc:sldMkLst>
      </pc:sldChg>
      <pc:sldChg chg="del">
        <pc:chgData name="Alexander Scott" userId="60900361-c968-457a-be84-5b7d7c948694" providerId="ADAL" clId="{40B7CCA9-1F82-4D30-AC04-7A54CBB42EB7}" dt="2022-03-22T18:16:00.806" v="0" actId="2696"/>
        <pc:sldMkLst>
          <pc:docMk/>
          <pc:sldMk cId="117635593" sldId="351"/>
        </pc:sldMkLst>
      </pc:sldChg>
      <pc:sldChg chg="del">
        <pc:chgData name="Alexander Scott" userId="60900361-c968-457a-be84-5b7d7c948694" providerId="ADAL" clId="{40B7CCA9-1F82-4D30-AC04-7A54CBB42EB7}" dt="2022-03-22T18:16:00.806" v="0" actId="2696"/>
        <pc:sldMkLst>
          <pc:docMk/>
          <pc:sldMk cId="3655439740" sldId="352"/>
        </pc:sldMkLst>
      </pc:sldChg>
      <pc:sldChg chg="del">
        <pc:chgData name="Alexander Scott" userId="60900361-c968-457a-be84-5b7d7c948694" providerId="ADAL" clId="{40B7CCA9-1F82-4D30-AC04-7A54CBB42EB7}" dt="2022-03-22T18:16:00.806" v="0" actId="2696"/>
        <pc:sldMkLst>
          <pc:docMk/>
          <pc:sldMk cId="4188837043" sldId="353"/>
        </pc:sldMkLst>
      </pc:sldChg>
      <pc:sldChg chg="del">
        <pc:chgData name="Alexander Scott" userId="60900361-c968-457a-be84-5b7d7c948694" providerId="ADAL" clId="{40B7CCA9-1F82-4D30-AC04-7A54CBB42EB7}" dt="2022-03-22T18:16:00.806" v="0" actId="2696"/>
        <pc:sldMkLst>
          <pc:docMk/>
          <pc:sldMk cId="3191786553" sldId="354"/>
        </pc:sldMkLst>
      </pc:sldChg>
      <pc:sldChg chg="del">
        <pc:chgData name="Alexander Scott" userId="60900361-c968-457a-be84-5b7d7c948694" providerId="ADAL" clId="{40B7CCA9-1F82-4D30-AC04-7A54CBB42EB7}" dt="2022-03-22T18:16:00.806" v="0" actId="2696"/>
        <pc:sldMkLst>
          <pc:docMk/>
          <pc:sldMk cId="3905679363" sldId="355"/>
        </pc:sldMkLst>
      </pc:sldChg>
      <pc:sldChg chg="del">
        <pc:chgData name="Alexander Scott" userId="60900361-c968-457a-be84-5b7d7c948694" providerId="ADAL" clId="{40B7CCA9-1F82-4D30-AC04-7A54CBB42EB7}" dt="2022-03-22T18:16:00.806" v="0" actId="2696"/>
        <pc:sldMkLst>
          <pc:docMk/>
          <pc:sldMk cId="737203231" sldId="356"/>
        </pc:sldMkLst>
      </pc:sldChg>
      <pc:sldChg chg="del">
        <pc:chgData name="Alexander Scott" userId="60900361-c968-457a-be84-5b7d7c948694" providerId="ADAL" clId="{40B7CCA9-1F82-4D30-AC04-7A54CBB42EB7}" dt="2022-03-22T18:16:00.806" v="0" actId="2696"/>
        <pc:sldMkLst>
          <pc:docMk/>
          <pc:sldMk cId="3393898151" sldId="357"/>
        </pc:sldMkLst>
      </pc:sldChg>
      <pc:sldChg chg="del">
        <pc:chgData name="Alexander Scott" userId="60900361-c968-457a-be84-5b7d7c948694" providerId="ADAL" clId="{40B7CCA9-1F82-4D30-AC04-7A54CBB42EB7}" dt="2022-03-22T18:16:00.806" v="0" actId="2696"/>
        <pc:sldMkLst>
          <pc:docMk/>
          <pc:sldMk cId="2740228524" sldId="358"/>
        </pc:sldMkLst>
      </pc:sldChg>
      <pc:sldChg chg="del">
        <pc:chgData name="Alexander Scott" userId="60900361-c968-457a-be84-5b7d7c948694" providerId="ADAL" clId="{40B7CCA9-1F82-4D30-AC04-7A54CBB42EB7}" dt="2022-03-22T18:16:00.806" v="0" actId="2696"/>
        <pc:sldMkLst>
          <pc:docMk/>
          <pc:sldMk cId="1254710841" sldId="359"/>
        </pc:sldMkLst>
      </pc:sldChg>
      <pc:sldChg chg="del">
        <pc:chgData name="Alexander Scott" userId="60900361-c968-457a-be84-5b7d7c948694" providerId="ADAL" clId="{40B7CCA9-1F82-4D30-AC04-7A54CBB42EB7}" dt="2022-03-22T18:16:00.806" v="0" actId="2696"/>
        <pc:sldMkLst>
          <pc:docMk/>
          <pc:sldMk cId="404769433" sldId="360"/>
        </pc:sldMkLst>
      </pc:sldChg>
      <pc:sldChg chg="del">
        <pc:chgData name="Alexander Scott" userId="60900361-c968-457a-be84-5b7d7c948694" providerId="ADAL" clId="{40B7CCA9-1F82-4D30-AC04-7A54CBB42EB7}" dt="2022-03-22T18:16:00.806" v="0" actId="2696"/>
        <pc:sldMkLst>
          <pc:docMk/>
          <pc:sldMk cId="4138073096" sldId="361"/>
        </pc:sldMkLst>
      </pc:sldChg>
      <pc:sldChg chg="del">
        <pc:chgData name="Alexander Scott" userId="60900361-c968-457a-be84-5b7d7c948694" providerId="ADAL" clId="{40B7CCA9-1F82-4D30-AC04-7A54CBB42EB7}" dt="2022-03-22T18:16:00.806" v="0" actId="2696"/>
        <pc:sldMkLst>
          <pc:docMk/>
          <pc:sldMk cId="212330057" sldId="362"/>
        </pc:sldMkLst>
      </pc:sldChg>
      <pc:sldChg chg="del">
        <pc:chgData name="Alexander Scott" userId="60900361-c968-457a-be84-5b7d7c948694" providerId="ADAL" clId="{40B7CCA9-1F82-4D30-AC04-7A54CBB42EB7}" dt="2022-03-22T18:16:00.806" v="0" actId="2696"/>
        <pc:sldMkLst>
          <pc:docMk/>
          <pc:sldMk cId="218959107" sldId="363"/>
        </pc:sldMkLst>
      </pc:sldChg>
      <pc:sldChg chg="del">
        <pc:chgData name="Alexander Scott" userId="60900361-c968-457a-be84-5b7d7c948694" providerId="ADAL" clId="{40B7CCA9-1F82-4D30-AC04-7A54CBB42EB7}" dt="2022-03-22T18:16:00.806" v="0" actId="2696"/>
        <pc:sldMkLst>
          <pc:docMk/>
          <pc:sldMk cId="1626848695" sldId="367"/>
        </pc:sldMkLst>
      </pc:sldChg>
      <pc:sldChg chg="del">
        <pc:chgData name="Alexander Scott" userId="60900361-c968-457a-be84-5b7d7c948694" providerId="ADAL" clId="{40B7CCA9-1F82-4D30-AC04-7A54CBB42EB7}" dt="2022-03-22T18:16:00.806" v="0" actId="2696"/>
        <pc:sldMkLst>
          <pc:docMk/>
          <pc:sldMk cId="2562946535" sldId="368"/>
        </pc:sldMkLst>
      </pc:sldChg>
      <pc:sldChg chg="del">
        <pc:chgData name="Alexander Scott" userId="60900361-c968-457a-be84-5b7d7c948694" providerId="ADAL" clId="{40B7CCA9-1F82-4D30-AC04-7A54CBB42EB7}" dt="2022-03-22T18:16:00.806" v="0" actId="2696"/>
        <pc:sldMkLst>
          <pc:docMk/>
          <pc:sldMk cId="1237699704" sldId="370"/>
        </pc:sldMkLst>
      </pc:sldChg>
      <pc:sldChg chg="del">
        <pc:chgData name="Alexander Scott" userId="60900361-c968-457a-be84-5b7d7c948694" providerId="ADAL" clId="{40B7CCA9-1F82-4D30-AC04-7A54CBB42EB7}" dt="2022-03-22T18:16:00.806" v="0" actId="2696"/>
        <pc:sldMkLst>
          <pc:docMk/>
          <pc:sldMk cId="1524330192" sldId="371"/>
        </pc:sldMkLst>
      </pc:sldChg>
      <pc:sldChg chg="del">
        <pc:chgData name="Alexander Scott" userId="60900361-c968-457a-be84-5b7d7c948694" providerId="ADAL" clId="{40B7CCA9-1F82-4D30-AC04-7A54CBB42EB7}" dt="2022-03-22T18:16:00.806" v="0" actId="2696"/>
        <pc:sldMkLst>
          <pc:docMk/>
          <pc:sldMk cId="1502795184" sldId="372"/>
        </pc:sldMkLst>
      </pc:sldChg>
      <pc:sldChg chg="del">
        <pc:chgData name="Alexander Scott" userId="60900361-c968-457a-be84-5b7d7c948694" providerId="ADAL" clId="{40B7CCA9-1F82-4D30-AC04-7A54CBB42EB7}" dt="2022-03-22T18:16:00.806" v="0" actId="2696"/>
        <pc:sldMkLst>
          <pc:docMk/>
          <pc:sldMk cId="3038843082" sldId="377"/>
        </pc:sldMkLst>
      </pc:sldChg>
      <pc:sldChg chg="del">
        <pc:chgData name="Alexander Scott" userId="60900361-c968-457a-be84-5b7d7c948694" providerId="ADAL" clId="{40B7CCA9-1F82-4D30-AC04-7A54CBB42EB7}" dt="2022-03-22T18:16:00.806" v="0" actId="2696"/>
        <pc:sldMkLst>
          <pc:docMk/>
          <pc:sldMk cId="372190225" sldId="378"/>
        </pc:sldMkLst>
      </pc:sldChg>
      <pc:sldChg chg="del">
        <pc:chgData name="Alexander Scott" userId="60900361-c968-457a-be84-5b7d7c948694" providerId="ADAL" clId="{40B7CCA9-1F82-4D30-AC04-7A54CBB42EB7}" dt="2022-03-22T18:16:00.806" v="0" actId="2696"/>
        <pc:sldMkLst>
          <pc:docMk/>
          <pc:sldMk cId="437001945" sldId="379"/>
        </pc:sldMkLst>
      </pc:sldChg>
      <pc:sldChg chg="del">
        <pc:chgData name="Alexander Scott" userId="60900361-c968-457a-be84-5b7d7c948694" providerId="ADAL" clId="{40B7CCA9-1F82-4D30-AC04-7A54CBB42EB7}" dt="2022-03-22T18:16:00.806" v="0" actId="2696"/>
        <pc:sldMkLst>
          <pc:docMk/>
          <pc:sldMk cId="3702233138" sldId="381"/>
        </pc:sldMkLst>
      </pc:sldChg>
      <pc:sldChg chg="del">
        <pc:chgData name="Alexander Scott" userId="60900361-c968-457a-be84-5b7d7c948694" providerId="ADAL" clId="{40B7CCA9-1F82-4D30-AC04-7A54CBB42EB7}" dt="2022-03-22T18:16:00.806" v="0" actId="2696"/>
        <pc:sldMkLst>
          <pc:docMk/>
          <pc:sldMk cId="307843602" sldId="382"/>
        </pc:sldMkLst>
      </pc:sldChg>
      <pc:sldChg chg="del">
        <pc:chgData name="Alexander Scott" userId="60900361-c968-457a-be84-5b7d7c948694" providerId="ADAL" clId="{40B7CCA9-1F82-4D30-AC04-7A54CBB42EB7}" dt="2022-03-22T18:16:00.806" v="0" actId="2696"/>
        <pc:sldMkLst>
          <pc:docMk/>
          <pc:sldMk cId="1399693191" sldId="383"/>
        </pc:sldMkLst>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077739" cy="453451"/>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sz="quarter" idx="1"/>
          </p:nvPr>
        </p:nvSpPr>
        <p:spPr>
          <a:xfrm>
            <a:off x="4023092" y="0"/>
            <a:ext cx="3077739" cy="453451"/>
          </a:xfrm>
          <a:prstGeom prst="rect">
            <a:avLst/>
          </a:prstGeom>
        </p:spPr>
        <p:txBody>
          <a:bodyPr vert="horz" lIns="91440" tIns="45720" rIns="91440" bIns="45720" rtlCol="0"/>
          <a:lstStyle>
            <a:lvl1pPr algn="r">
              <a:defRPr sz="1200"/>
            </a:lvl1pPr>
          </a:lstStyle>
          <a:p>
            <a:fld id="{1E3AF3C8-2B8D-4E4D-ABA4-B0B2E6031CD5}" type="datetimeFigureOut">
              <a:rPr lang="en-GB" smtClean="0"/>
              <a:t>22/03/2022</a:t>
            </a:fld>
            <a:endParaRPr lang="en-GB" dirty="0"/>
          </a:p>
        </p:txBody>
      </p:sp>
      <p:sp>
        <p:nvSpPr>
          <p:cNvPr id="4" name="Footer Placeholder 3"/>
          <p:cNvSpPr>
            <a:spLocks noGrp="1"/>
          </p:cNvSpPr>
          <p:nvPr>
            <p:ph type="ftr" sz="quarter" idx="2"/>
          </p:nvPr>
        </p:nvSpPr>
        <p:spPr>
          <a:xfrm>
            <a:off x="0" y="8584188"/>
            <a:ext cx="3077739" cy="453450"/>
          </a:xfrm>
          <a:prstGeom prst="rect">
            <a:avLst/>
          </a:prstGeom>
        </p:spPr>
        <p:txBody>
          <a:bodyPr vert="horz" lIns="91440" tIns="45720" rIns="91440" bIns="45720" rtlCol="0" anchor="b"/>
          <a:lstStyle>
            <a:lvl1pPr algn="l">
              <a:defRPr sz="1200"/>
            </a:lvl1pPr>
          </a:lstStyle>
          <a:p>
            <a:endParaRPr lang="en-GB" dirty="0"/>
          </a:p>
        </p:txBody>
      </p:sp>
      <p:sp>
        <p:nvSpPr>
          <p:cNvPr id="5" name="Slide Number Placeholder 4"/>
          <p:cNvSpPr>
            <a:spLocks noGrp="1"/>
          </p:cNvSpPr>
          <p:nvPr>
            <p:ph type="sldNum" sz="quarter" idx="3"/>
          </p:nvPr>
        </p:nvSpPr>
        <p:spPr>
          <a:xfrm>
            <a:off x="4023092" y="8584188"/>
            <a:ext cx="3077739" cy="453450"/>
          </a:xfrm>
          <a:prstGeom prst="rect">
            <a:avLst/>
          </a:prstGeom>
        </p:spPr>
        <p:txBody>
          <a:bodyPr vert="horz" lIns="91440" tIns="45720" rIns="91440" bIns="45720" rtlCol="0" anchor="b"/>
          <a:lstStyle>
            <a:lvl1pPr algn="r">
              <a:defRPr sz="1200"/>
            </a:lvl1pPr>
          </a:lstStyle>
          <a:p>
            <a:fld id="{3519BCEA-D45D-4AB2-A506-EE18E2CBD090}" type="slidenum">
              <a:rPr lang="en-GB" smtClean="0"/>
              <a:t>‹#›</a:t>
            </a:fld>
            <a:endParaRPr lang="en-GB" dirty="0"/>
          </a:p>
        </p:txBody>
      </p:sp>
    </p:spTree>
    <p:extLst>
      <p:ext uri="{BB962C8B-B14F-4D97-AF65-F5344CB8AC3E}">
        <p14:creationId xmlns:p14="http://schemas.microsoft.com/office/powerpoint/2010/main" val="3704258330"/>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077739" cy="453451"/>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4023092" y="0"/>
            <a:ext cx="3077739" cy="453451"/>
          </a:xfrm>
          <a:prstGeom prst="rect">
            <a:avLst/>
          </a:prstGeom>
        </p:spPr>
        <p:txBody>
          <a:bodyPr vert="horz" lIns="91440" tIns="45720" rIns="91440" bIns="45720" rtlCol="0"/>
          <a:lstStyle>
            <a:lvl1pPr algn="r">
              <a:defRPr sz="1200"/>
            </a:lvl1pPr>
          </a:lstStyle>
          <a:p>
            <a:fld id="{07B093F7-832A-403E-9EF3-08C74346A81D}" type="datetimeFigureOut">
              <a:rPr lang="en-GB" smtClean="0"/>
              <a:t>22/03/2022</a:t>
            </a:fld>
            <a:endParaRPr lang="en-GB" dirty="0"/>
          </a:p>
        </p:txBody>
      </p:sp>
      <p:sp>
        <p:nvSpPr>
          <p:cNvPr id="4" name="Slide Image Placeholder 3"/>
          <p:cNvSpPr>
            <a:spLocks noGrp="1" noRot="1" noChangeAspect="1"/>
          </p:cNvSpPr>
          <p:nvPr>
            <p:ph type="sldImg" idx="2"/>
          </p:nvPr>
        </p:nvSpPr>
        <p:spPr>
          <a:xfrm>
            <a:off x="839788" y="1130300"/>
            <a:ext cx="5422900" cy="3049588"/>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710248" y="4349363"/>
            <a:ext cx="5681980" cy="355857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584188"/>
            <a:ext cx="3077739" cy="453450"/>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4023092" y="8584188"/>
            <a:ext cx="3077739" cy="453450"/>
          </a:xfrm>
          <a:prstGeom prst="rect">
            <a:avLst/>
          </a:prstGeom>
        </p:spPr>
        <p:txBody>
          <a:bodyPr vert="horz" lIns="91440" tIns="45720" rIns="91440" bIns="45720" rtlCol="0" anchor="b"/>
          <a:lstStyle>
            <a:lvl1pPr algn="r">
              <a:defRPr sz="1200"/>
            </a:lvl1pPr>
          </a:lstStyle>
          <a:p>
            <a:fld id="{41A4FE7A-C3B9-4187-8783-F3180907317D}" type="slidenum">
              <a:rPr lang="en-GB" smtClean="0"/>
              <a:t>‹#›</a:t>
            </a:fld>
            <a:endParaRPr lang="en-GB" dirty="0"/>
          </a:p>
        </p:txBody>
      </p:sp>
    </p:spTree>
    <p:extLst>
      <p:ext uri="{BB962C8B-B14F-4D97-AF65-F5344CB8AC3E}">
        <p14:creationId xmlns:p14="http://schemas.microsoft.com/office/powerpoint/2010/main" val="197584503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ctrTitle"/>
          </p:nvPr>
        </p:nvSpPr>
        <p:spPr>
          <a:xfrm>
            <a:off x="1371600" y="1803405"/>
            <a:ext cx="9448800" cy="1825096"/>
          </a:xfrm>
        </p:spPr>
        <p:txBody>
          <a:bodyPr anchor="b">
            <a:normAutofit/>
          </a:bodyPr>
          <a:lstStyle>
            <a:lvl1pPr algn="l">
              <a:defRPr sz="6000"/>
            </a:lvl1pPr>
          </a:lstStyle>
          <a:p>
            <a:r>
              <a:rPr lang="en-US"/>
              <a:t>Click to edit Master title style</a:t>
            </a:r>
            <a:endParaRPr lang="en-US" dirty="0"/>
          </a:p>
        </p:txBody>
      </p:sp>
      <p:sp>
        <p:nvSpPr>
          <p:cNvPr id="3" name="Subtitle 2"/>
          <p:cNvSpPr>
            <a:spLocks noGrp="1"/>
          </p:cNvSpPr>
          <p:nvPr>
            <p:ph type="subTitle" idx="1"/>
          </p:nvPr>
        </p:nvSpPr>
        <p:spPr>
          <a:xfrm>
            <a:off x="1371600" y="3632201"/>
            <a:ext cx="9448800" cy="685800"/>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909561" y="4314328"/>
            <a:ext cx="2910840" cy="374642"/>
          </a:xfrm>
        </p:spPr>
        <p:txBody>
          <a:bodyPr/>
          <a:lstStyle/>
          <a:p>
            <a:fld id="{48A87A34-81AB-432B-8DAE-1953F412C126}" type="datetimeFigureOut">
              <a:rPr lang="en-US" dirty="0"/>
              <a:t>3/22/2022</a:t>
            </a:fld>
            <a:endParaRPr lang="en-US" dirty="0"/>
          </a:p>
        </p:txBody>
      </p:sp>
      <p:sp>
        <p:nvSpPr>
          <p:cNvPr id="5" name="Footer Placeholder 4"/>
          <p:cNvSpPr>
            <a:spLocks noGrp="1"/>
          </p:cNvSpPr>
          <p:nvPr>
            <p:ph type="ftr" sz="quarter" idx="11"/>
          </p:nvPr>
        </p:nvSpPr>
        <p:spPr>
          <a:xfrm>
            <a:off x="1371600" y="4323845"/>
            <a:ext cx="6400800" cy="365125"/>
          </a:xfrm>
        </p:spPr>
        <p:txBody>
          <a:bodyPr/>
          <a:lstStyle/>
          <a:p>
            <a:endParaRPr lang="en-US" dirty="0"/>
          </a:p>
        </p:txBody>
      </p:sp>
      <p:sp>
        <p:nvSpPr>
          <p:cNvPr id="6" name="Slide Number Placeholder 5"/>
          <p:cNvSpPr>
            <a:spLocks noGrp="1"/>
          </p:cNvSpPr>
          <p:nvPr>
            <p:ph type="sldNum" sz="quarter" idx="12"/>
          </p:nvPr>
        </p:nvSpPr>
        <p:spPr>
          <a:xfrm>
            <a:off x="8077200" y="1430866"/>
            <a:ext cx="2743200" cy="365125"/>
          </a:xfrm>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182091016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3/22/2022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194541213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3"/>
            <a:ext cx="10820399" cy="2801935"/>
          </a:xfrm>
        </p:spPr>
        <p:txBody>
          <a:bodyPr anchor="b">
            <a:normAutofit/>
          </a:bodyPr>
          <a:lstStyle>
            <a:lvl1pPr algn="r">
              <a:defRPr sz="4000"/>
            </a:lvl1pPr>
          </a:lstStyle>
          <a:p>
            <a:r>
              <a:rPr lang="en-US"/>
              <a:t>Click to edit Master title style</a:t>
            </a:r>
            <a:endParaRPr lang="en-US" dirty="0"/>
          </a:p>
        </p:txBody>
      </p:sp>
      <p:sp>
        <p:nvSpPr>
          <p:cNvPr id="3" name="Text Placeholder 2"/>
          <p:cNvSpPr>
            <a:spLocks noGrp="1"/>
          </p:cNvSpPr>
          <p:nvPr>
            <p:ph type="body" idx="1"/>
          </p:nvPr>
        </p:nvSpPr>
        <p:spPr>
          <a:xfrm>
            <a:off x="1024467" y="3641725"/>
            <a:ext cx="10490200" cy="955675"/>
          </a:xfrm>
        </p:spPr>
        <p:txBody>
          <a:bodyPr>
            <a:normAutofit/>
          </a:bodyPr>
          <a:lstStyle>
            <a:lvl1pPr marL="0" indent="0" algn="r">
              <a:buNone/>
              <a:defRPr sz="22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a:xfrm>
            <a:off x="7814452" y="381000"/>
            <a:ext cx="2910840" cy="365125"/>
          </a:xfrm>
        </p:spPr>
        <p:txBody>
          <a:bodyPr/>
          <a:lstStyle>
            <a:lvl1pPr algn="r">
              <a:defRPr/>
            </a:lvl1pPr>
          </a:lstStyle>
          <a:p>
            <a:fld id="{48A87A34-81AB-432B-8DAE-1953F412C126}" type="datetimeFigureOut">
              <a:rPr lang="en-US" dirty="0"/>
              <a:pPr/>
              <a:t>3/22/2022</a:t>
            </a:fld>
            <a:endParaRPr lang="en-US" dirty="0"/>
          </a:p>
        </p:txBody>
      </p:sp>
      <p:sp>
        <p:nvSpPr>
          <p:cNvPr id="5" name="Footer Placeholder 4"/>
          <p:cNvSpPr>
            <a:spLocks noGrp="1"/>
          </p:cNvSpPr>
          <p:nvPr>
            <p:ph type="ftr" sz="quarter" idx="11"/>
          </p:nvPr>
        </p:nvSpPr>
        <p:spPr>
          <a:xfrm>
            <a:off x="685800" y="381001"/>
            <a:ext cx="6991492" cy="364065"/>
          </a:xfrm>
        </p:spPr>
        <p:txBody>
          <a:bodyPr/>
          <a:lstStyle/>
          <a:p>
            <a:endParaRPr lang="en-US" dirty="0"/>
          </a:p>
        </p:txBody>
      </p:sp>
      <p:sp>
        <p:nvSpPr>
          <p:cNvPr id="6" name="Slide Number Placeholder 5"/>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88290800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5800" y="2194559"/>
            <a:ext cx="5334000" cy="4024125"/>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2194559"/>
            <a:ext cx="5334000" cy="4024125"/>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dirty="0"/>
              <a:t>3/22/2022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385553870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895600" y="762000"/>
            <a:ext cx="8610600" cy="1295400"/>
          </a:xfrm>
        </p:spPr>
        <p:txBody>
          <a:bodyPr/>
          <a:lstStyle/>
          <a:p>
            <a:r>
              <a:rPr lang="en-US"/>
              <a:t>Click to edit Master title style</a:t>
            </a:r>
            <a:endParaRPr lang="en-US" dirty="0"/>
          </a:p>
        </p:txBody>
      </p:sp>
      <p:sp>
        <p:nvSpPr>
          <p:cNvPr id="3" name="Text Placeholder 2"/>
          <p:cNvSpPr>
            <a:spLocks noGrp="1"/>
          </p:cNvSpPr>
          <p:nvPr>
            <p:ph type="body" idx="1"/>
          </p:nvPr>
        </p:nvSpPr>
        <p:spPr>
          <a:xfrm>
            <a:off x="914409" y="2183802"/>
            <a:ext cx="5079991"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85800" y="3132666"/>
            <a:ext cx="5311775" cy="3086019"/>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00800" y="2183802"/>
            <a:ext cx="5105400"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3132666"/>
            <a:ext cx="5334000" cy="3086019"/>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dirty="0"/>
              <a:t>3/22/2022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256632786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dirty="0"/>
              <a:t>3/22/2022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12849878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dirty="0"/>
              <a:t>3/22/2022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210882038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4114800" cy="1600200"/>
          </a:xfrm>
        </p:spPr>
        <p:txBody>
          <a:bodyPr anchor="b"/>
          <a:lstStyle>
            <a:lvl1pPr algn="l">
              <a:defRPr sz="3200"/>
            </a:lvl1pPr>
          </a:lstStyle>
          <a:p>
            <a:r>
              <a:rPr lang="en-US"/>
              <a:t>Click to edit Master title style</a:t>
            </a:r>
            <a:endParaRPr lang="en-US" dirty="0"/>
          </a:p>
        </p:txBody>
      </p:sp>
      <p:sp>
        <p:nvSpPr>
          <p:cNvPr id="3" name="Content Placeholder 2"/>
          <p:cNvSpPr>
            <a:spLocks noGrp="1"/>
          </p:cNvSpPr>
          <p:nvPr>
            <p:ph idx="1"/>
          </p:nvPr>
        </p:nvSpPr>
        <p:spPr>
          <a:xfrm>
            <a:off x="4995582" y="746759"/>
            <a:ext cx="6510618" cy="5471925"/>
          </a:xfrm>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5800" y="3124199"/>
            <a:ext cx="411480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3/22/2022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265873722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6873240" cy="1600200"/>
          </a:xfrm>
        </p:spPr>
        <p:txBody>
          <a:bodyPr anchor="b"/>
          <a:lstStyle>
            <a:lvl1pPr algn="l">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861238" y="751241"/>
            <a:ext cx="3644962" cy="5467443"/>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p:cNvSpPr>
            <a:spLocks noGrp="1"/>
          </p:cNvSpPr>
          <p:nvPr>
            <p:ph type="body" sz="half" idx="2"/>
          </p:nvPr>
        </p:nvSpPr>
        <p:spPr>
          <a:xfrm>
            <a:off x="685800" y="3124199"/>
            <a:ext cx="687324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3/22/2022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323446910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777" y="4697360"/>
            <a:ext cx="10822034" cy="819355"/>
          </a:xfrm>
        </p:spPr>
        <p:txBody>
          <a:bodyPr anchor="b"/>
          <a:lstStyle>
            <a:lvl1pPr algn="l">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681727" y="941439"/>
            <a:ext cx="10821840" cy="3478161"/>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p:cNvSpPr>
            <a:spLocks noGrp="1"/>
          </p:cNvSpPr>
          <p:nvPr>
            <p:ph type="body" sz="half" idx="2"/>
          </p:nvPr>
        </p:nvSpPr>
        <p:spPr>
          <a:xfrm>
            <a:off x="685800" y="5516715"/>
            <a:ext cx="10820400" cy="701969"/>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3/22/2022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300138118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2"/>
            <a:ext cx="10820400" cy="2802467"/>
          </a:xfrm>
        </p:spPr>
        <p:txBody>
          <a:bodyPr anchor="ctr"/>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024467" y="3649133"/>
            <a:ext cx="10130516" cy="99906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48A87A34-81AB-432B-8DAE-1953F412C126}" type="datetimeFigureOut">
              <a:rPr lang="en-US" dirty="0"/>
              <a:pPr/>
              <a:t>3/22/2022</a:t>
            </a:fld>
            <a:endParaRPr lang="en-US" dirty="0"/>
          </a:p>
        </p:txBody>
      </p:sp>
      <p:sp>
        <p:nvSpPr>
          <p:cNvPr id="6" name="Footer Placeholder 5"/>
          <p:cNvSpPr>
            <a:spLocks noGrp="1"/>
          </p:cNvSpPr>
          <p:nvPr>
            <p:ph type="ftr" sz="quarter" idx="11"/>
          </p:nvPr>
        </p:nvSpPr>
        <p:spPr>
          <a:xfrm>
            <a:off x="685800" y="379941"/>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392912871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pic>
        <p:nvPicPr>
          <p:cNvPr id="13" name="Picture 12"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67" y="753533"/>
            <a:ext cx="10151533" cy="2604495"/>
          </a:xfrm>
        </p:spPr>
        <p:txBody>
          <a:bodyPr anchor="ctr"/>
          <a:lstStyle>
            <a:lvl1pPr algn="l">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303865" y="3365556"/>
            <a:ext cx="9592736" cy="444443"/>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 name="Text Placeholder 3"/>
          <p:cNvSpPr>
            <a:spLocks noGrp="1"/>
          </p:cNvSpPr>
          <p:nvPr>
            <p:ph type="body" sz="half" idx="2"/>
          </p:nvPr>
        </p:nvSpPr>
        <p:spPr>
          <a:xfrm>
            <a:off x="1024467" y="3959862"/>
            <a:ext cx="10151533" cy="679871"/>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48A87A34-81AB-432B-8DAE-1953F412C126}" type="datetimeFigureOut">
              <a:rPr lang="en-US" dirty="0"/>
              <a:pPr/>
              <a:t>3/22/2022</a:t>
            </a:fld>
            <a:endParaRPr lang="en-US" dirty="0"/>
          </a:p>
        </p:txBody>
      </p:sp>
      <p:sp>
        <p:nvSpPr>
          <p:cNvPr id="6" name="Footer Placeholder 5"/>
          <p:cNvSpPr>
            <a:spLocks noGrp="1"/>
          </p:cNvSpPr>
          <p:nvPr>
            <p:ph type="ftr" sz="quarter" idx="11"/>
          </p:nvPr>
        </p:nvSpPr>
        <p:spPr>
          <a:xfrm>
            <a:off x="685800" y="379941"/>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
        <p:nvSpPr>
          <p:cNvPr id="9" name="TextBox 8"/>
          <p:cNvSpPr txBox="1"/>
          <p:nvPr/>
        </p:nvSpPr>
        <p:spPr>
          <a:xfrm>
            <a:off x="476250" y="93345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0" name="TextBox 9"/>
          <p:cNvSpPr txBox="1"/>
          <p:nvPr/>
        </p:nvSpPr>
        <p:spPr>
          <a:xfrm>
            <a:off x="10984230" y="270129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4885603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95" y="1124701"/>
            <a:ext cx="10146186" cy="2511835"/>
          </a:xfrm>
        </p:spPr>
        <p:txBody>
          <a:bodyPr anchor="b"/>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024467" y="3648315"/>
            <a:ext cx="10144654" cy="99988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7814452" y="378883"/>
            <a:ext cx="2910840" cy="365125"/>
          </a:xfrm>
        </p:spPr>
        <p:txBody>
          <a:bodyPr/>
          <a:lstStyle>
            <a:lvl1pPr algn="r">
              <a:defRPr/>
            </a:lvl1pPr>
          </a:lstStyle>
          <a:p>
            <a:fld id="{48A87A34-81AB-432B-8DAE-1953F412C126}" type="datetimeFigureOut">
              <a:rPr lang="en-US" dirty="0"/>
              <a:pPr/>
              <a:t>3/22/2022</a:t>
            </a:fld>
            <a:endParaRPr lang="en-US" dirty="0"/>
          </a:p>
        </p:txBody>
      </p:sp>
      <p:sp>
        <p:nvSpPr>
          <p:cNvPr id="6" name="Footer Placeholder 5"/>
          <p:cNvSpPr>
            <a:spLocks noGrp="1"/>
          </p:cNvSpPr>
          <p:nvPr>
            <p:ph type="ftr" sz="quarter" idx="11"/>
          </p:nvPr>
        </p:nvSpPr>
        <p:spPr>
          <a:xfrm>
            <a:off x="685800" y="378883"/>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128512856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2895600" y="761999"/>
            <a:ext cx="8610599" cy="1303867"/>
          </a:xfrm>
        </p:spPr>
        <p:txBody>
          <a:bodyPr/>
          <a:lstStyle/>
          <a:p>
            <a:r>
              <a:rPr lang="en-US"/>
              <a:t>Click to edit Master title style</a:t>
            </a:r>
            <a:endParaRPr lang="en-US" dirty="0"/>
          </a:p>
        </p:txBody>
      </p:sp>
      <p:sp>
        <p:nvSpPr>
          <p:cNvPr id="7" name="Text Placeholder 2"/>
          <p:cNvSpPr>
            <a:spLocks noGrp="1"/>
          </p:cNvSpPr>
          <p:nvPr>
            <p:ph type="body" idx="1"/>
          </p:nvPr>
        </p:nvSpPr>
        <p:spPr>
          <a:xfrm>
            <a:off x="685800" y="2202080"/>
            <a:ext cx="3456432" cy="617320"/>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8" name="Text Placeholder 3"/>
          <p:cNvSpPr>
            <a:spLocks noGrp="1"/>
          </p:cNvSpPr>
          <p:nvPr>
            <p:ph type="body" sz="half" idx="15"/>
          </p:nvPr>
        </p:nvSpPr>
        <p:spPr>
          <a:xfrm>
            <a:off x="685799"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9" name="Text Placeholder 4"/>
          <p:cNvSpPr>
            <a:spLocks noGrp="1"/>
          </p:cNvSpPr>
          <p:nvPr>
            <p:ph type="body" sz="quarter" idx="3"/>
          </p:nvPr>
        </p:nvSpPr>
        <p:spPr>
          <a:xfrm>
            <a:off x="4368800" y="2201333"/>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0" name="Text Placeholder 3"/>
          <p:cNvSpPr>
            <a:spLocks noGrp="1"/>
          </p:cNvSpPr>
          <p:nvPr>
            <p:ph type="body" sz="half" idx="16"/>
          </p:nvPr>
        </p:nvSpPr>
        <p:spPr>
          <a:xfrm>
            <a:off x="4366858" y="2904067"/>
            <a:ext cx="3456432" cy="331461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1" name="Text Placeholder 4"/>
          <p:cNvSpPr>
            <a:spLocks noGrp="1"/>
          </p:cNvSpPr>
          <p:nvPr>
            <p:ph type="body" sz="quarter" idx="13"/>
          </p:nvPr>
        </p:nvSpPr>
        <p:spPr>
          <a:xfrm>
            <a:off x="8051800" y="2192866"/>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2" name="Text Placeholder 3"/>
          <p:cNvSpPr>
            <a:spLocks noGrp="1"/>
          </p:cNvSpPr>
          <p:nvPr>
            <p:ph type="body" sz="half" idx="17"/>
          </p:nvPr>
        </p:nvSpPr>
        <p:spPr>
          <a:xfrm>
            <a:off x="8051801"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3/22/2022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381973577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2895600" y="762000"/>
            <a:ext cx="8610599" cy="129540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688618" y="4191000"/>
            <a:ext cx="3451582"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Picture Placeholder 2"/>
          <p:cNvSpPr>
            <a:spLocks noGrp="1" noChangeAspect="1"/>
          </p:cNvSpPr>
          <p:nvPr>
            <p:ph type="pic" idx="15"/>
          </p:nvPr>
        </p:nvSpPr>
        <p:spPr>
          <a:xfrm>
            <a:off x="688618" y="2362200"/>
            <a:ext cx="3451582"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21" name="Text Placeholder 3"/>
          <p:cNvSpPr>
            <a:spLocks noGrp="1"/>
          </p:cNvSpPr>
          <p:nvPr>
            <p:ph type="body" sz="half" idx="18"/>
          </p:nvPr>
        </p:nvSpPr>
        <p:spPr>
          <a:xfrm>
            <a:off x="688618" y="4873764"/>
            <a:ext cx="3451582"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2" name="Text Placeholder 4"/>
          <p:cNvSpPr>
            <a:spLocks noGrp="1"/>
          </p:cNvSpPr>
          <p:nvPr>
            <p:ph type="body" sz="quarter" idx="3"/>
          </p:nvPr>
        </p:nvSpPr>
        <p:spPr>
          <a:xfrm>
            <a:off x="4374263" y="4191000"/>
            <a:ext cx="3448935"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3" name="Picture Placeholder 2"/>
          <p:cNvSpPr>
            <a:spLocks noGrp="1" noChangeAspect="1"/>
          </p:cNvSpPr>
          <p:nvPr>
            <p:ph type="pic" idx="21"/>
          </p:nvPr>
        </p:nvSpPr>
        <p:spPr>
          <a:xfrm>
            <a:off x="4374263" y="2362200"/>
            <a:ext cx="3448936"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24" name="Text Placeholder 3"/>
          <p:cNvSpPr>
            <a:spLocks noGrp="1"/>
          </p:cNvSpPr>
          <p:nvPr>
            <p:ph type="body" sz="half" idx="19"/>
          </p:nvPr>
        </p:nvSpPr>
        <p:spPr>
          <a:xfrm>
            <a:off x="4374264" y="4873763"/>
            <a:ext cx="344893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5" name="Text Placeholder 4"/>
          <p:cNvSpPr>
            <a:spLocks noGrp="1"/>
          </p:cNvSpPr>
          <p:nvPr>
            <p:ph type="body" sz="quarter" idx="13"/>
          </p:nvPr>
        </p:nvSpPr>
        <p:spPr>
          <a:xfrm>
            <a:off x="8049731" y="4191000"/>
            <a:ext cx="3456469"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6" name="Picture Placeholder 2"/>
          <p:cNvSpPr>
            <a:spLocks noGrp="1" noChangeAspect="1"/>
          </p:cNvSpPr>
          <p:nvPr>
            <p:ph type="pic" idx="22"/>
          </p:nvPr>
        </p:nvSpPr>
        <p:spPr>
          <a:xfrm>
            <a:off x="8049855" y="2362200"/>
            <a:ext cx="3447878"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27" name="Text Placeholder 3"/>
          <p:cNvSpPr>
            <a:spLocks noGrp="1"/>
          </p:cNvSpPr>
          <p:nvPr>
            <p:ph type="body" sz="half" idx="20"/>
          </p:nvPr>
        </p:nvSpPr>
        <p:spPr>
          <a:xfrm>
            <a:off x="8049731" y="4873761"/>
            <a:ext cx="345244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3/22/2022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155120225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685800" y="2194559"/>
            <a:ext cx="10820400" cy="40241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3/22/2022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83906438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Vertical Title 1"/>
          <p:cNvSpPr>
            <a:spLocks noGrp="1"/>
          </p:cNvSpPr>
          <p:nvPr>
            <p:ph type="title" orient="vert"/>
          </p:nvPr>
        </p:nvSpPr>
        <p:spPr>
          <a:xfrm>
            <a:off x="9448800" y="745066"/>
            <a:ext cx="2057400" cy="3903133"/>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024466" y="745067"/>
            <a:ext cx="8204201" cy="3903133"/>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7814452" y="379941"/>
            <a:ext cx="2910840" cy="365125"/>
          </a:xfrm>
        </p:spPr>
        <p:txBody>
          <a:bodyPr/>
          <a:lstStyle>
            <a:lvl1pPr algn="r">
              <a:defRPr/>
            </a:lvl1pPr>
          </a:lstStyle>
          <a:p>
            <a:fld id="{48A87A34-81AB-432B-8DAE-1953F412C126}" type="datetimeFigureOut">
              <a:rPr lang="en-US" dirty="0"/>
              <a:pPr/>
              <a:t>3/22/2022</a:t>
            </a:fld>
            <a:endParaRPr lang="en-US" dirty="0"/>
          </a:p>
        </p:txBody>
      </p:sp>
      <p:sp>
        <p:nvSpPr>
          <p:cNvPr id="5" name="Footer Placeholder 4"/>
          <p:cNvSpPr>
            <a:spLocks noGrp="1"/>
          </p:cNvSpPr>
          <p:nvPr>
            <p:ph type="ftr" sz="quarter" idx="11"/>
          </p:nvPr>
        </p:nvSpPr>
        <p:spPr>
          <a:xfrm>
            <a:off x="685800" y="381000"/>
            <a:ext cx="6991492" cy="365125"/>
          </a:xfrm>
        </p:spPr>
        <p:txBody>
          <a:bodyPr/>
          <a:lstStyle/>
          <a:p>
            <a:endParaRPr lang="en-US" dirty="0"/>
          </a:p>
        </p:txBody>
      </p:sp>
      <p:sp>
        <p:nvSpPr>
          <p:cNvPr id="6" name="Slide Number Placeholder 5"/>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24871853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7" name="Picture 6" descr="C0-HD-TOP.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Placeholder 1"/>
          <p:cNvSpPr>
            <a:spLocks noGrp="1"/>
          </p:cNvSpPr>
          <p:nvPr>
            <p:ph type="title"/>
          </p:nvPr>
        </p:nvSpPr>
        <p:spPr>
          <a:xfrm>
            <a:off x="2895600" y="764373"/>
            <a:ext cx="8610600" cy="129302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5800" y="2194560"/>
            <a:ext cx="10820400" cy="4024125"/>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595360" y="6356350"/>
            <a:ext cx="291084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48A87A34-81AB-432B-8DAE-1953F412C126}" type="datetimeFigureOut">
              <a:rPr lang="en-US" dirty="0"/>
              <a:pPr/>
              <a:t>3/22/2022</a:t>
            </a:fld>
            <a:endParaRPr lang="en-US" dirty="0"/>
          </a:p>
        </p:txBody>
      </p:sp>
      <p:sp>
        <p:nvSpPr>
          <p:cNvPr id="5" name="Footer Placeholder 4"/>
          <p:cNvSpPr>
            <a:spLocks noGrp="1"/>
          </p:cNvSpPr>
          <p:nvPr>
            <p:ph type="ftr" sz="quarter" idx="3"/>
          </p:nvPr>
        </p:nvSpPr>
        <p:spPr>
          <a:xfrm>
            <a:off x="685800" y="6355845"/>
            <a:ext cx="777240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763000" y="381000"/>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6D22F896-40B5-4ADD-8801-0D06FADFA095}" type="slidenum">
              <a:rPr lang="en-US" dirty="0"/>
              <a:pPr/>
              <a:t>‹#›</a:t>
            </a:fld>
            <a:endParaRPr lang="en-US" dirty="0"/>
          </a:p>
        </p:txBody>
      </p:sp>
    </p:spTree>
    <p:extLst>
      <p:ext uri="{BB962C8B-B14F-4D97-AF65-F5344CB8AC3E}">
        <p14:creationId xmlns:p14="http://schemas.microsoft.com/office/powerpoint/2010/main" val="902913721"/>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2.xml"/><Relationship Id="rId4" Type="http://schemas.openxmlformats.org/officeDocument/2006/relationships/image" Target="../media/image9.png"/></Relationships>
</file>

<file path=ppt/slides/_rels/slide11.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Layout" Target="../slideLayouts/slideLayout7.xml"/><Relationship Id="rId4" Type="http://schemas.openxmlformats.org/officeDocument/2006/relationships/image" Target="../media/image16.png"/></Relationships>
</file>

<file path=ppt/slides/_rels/slide16.xml.rels><?xml version="1.0" encoding="UTF-8" standalone="yes"?>
<Relationships xmlns="http://schemas.openxmlformats.org/package/2006/relationships"><Relationship Id="rId2" Type="http://schemas.openxmlformats.org/officeDocument/2006/relationships/image" Target="../media/image17.emf"/><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png"/><Relationship Id="rId1" Type="http://schemas.openxmlformats.org/officeDocument/2006/relationships/slideLayout" Target="../slideLayouts/slideLayout2.xml"/><Relationship Id="rId4" Type="http://schemas.openxmlformats.org/officeDocument/2006/relationships/image" Target="../media/image21.png"/></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24.png"/><Relationship Id="rId7" Type="http://schemas.openxmlformats.org/officeDocument/2006/relationships/image" Target="../media/image28.png"/><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image" Target="../media/image27.png"/><Relationship Id="rId5" Type="http://schemas.openxmlformats.org/officeDocument/2006/relationships/image" Target="../media/image26.png"/><Relationship Id="rId4" Type="http://schemas.openxmlformats.org/officeDocument/2006/relationships/image" Target="../media/image25.png"/></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29.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hyperlink" Target="http://www.dodedans.com/Eparis-1485.htm" TargetMode="External"/><Relationship Id="rId2" Type="http://schemas.openxmlformats.org/officeDocument/2006/relationships/image" Target="../media/image33.png"/><Relationship Id="rId1" Type="http://schemas.openxmlformats.org/officeDocument/2006/relationships/slideLayout" Target="../slideLayouts/slideLayout2.xml"/><Relationship Id="rId4" Type="http://schemas.openxmlformats.org/officeDocument/2006/relationships/image" Target="../media/image34.png"/></Relationships>
</file>

<file path=ppt/slides/_rels/slide29.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451499" y="2516452"/>
            <a:ext cx="9448800" cy="1825096"/>
          </a:xfrm>
        </p:spPr>
        <p:txBody>
          <a:bodyPr>
            <a:normAutofit fontScale="90000"/>
          </a:bodyPr>
          <a:lstStyle/>
          <a:p>
            <a:r>
              <a:rPr lang="en-GB" dirty="0"/>
              <a:t>Dark Tourism and 'Difficult' Heritage: DEBATANG HOLOCAUST MUSEUMS AND MEMORIALS</a:t>
            </a:r>
          </a:p>
        </p:txBody>
      </p:sp>
      <p:sp>
        <p:nvSpPr>
          <p:cNvPr id="3" name="Subtitle 2"/>
          <p:cNvSpPr>
            <a:spLocks noGrp="1"/>
          </p:cNvSpPr>
          <p:nvPr>
            <p:ph type="subTitle" idx="1"/>
          </p:nvPr>
        </p:nvSpPr>
        <p:spPr>
          <a:xfrm>
            <a:off x="1371600" y="3628501"/>
            <a:ext cx="9448800" cy="685800"/>
          </a:xfrm>
        </p:spPr>
        <p:txBody>
          <a:bodyPr>
            <a:normAutofit/>
          </a:bodyPr>
          <a:lstStyle/>
          <a:p>
            <a:endParaRPr lang="en-GB" dirty="0"/>
          </a:p>
        </p:txBody>
      </p:sp>
    </p:spTree>
    <p:extLst>
      <p:ext uri="{BB962C8B-B14F-4D97-AF65-F5344CB8AC3E}">
        <p14:creationId xmlns:p14="http://schemas.microsoft.com/office/powerpoint/2010/main" val="85841526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175FBD-19E8-4D5C-805F-D07732843DDC}"/>
              </a:ext>
            </a:extLst>
          </p:cNvPr>
          <p:cNvSpPr>
            <a:spLocks noGrp="1"/>
          </p:cNvSpPr>
          <p:nvPr>
            <p:ph type="title"/>
          </p:nvPr>
        </p:nvSpPr>
        <p:spPr/>
        <p:txBody>
          <a:bodyPr/>
          <a:lstStyle/>
          <a:p>
            <a:r>
              <a:rPr lang="en-US" dirty="0"/>
              <a:t>OVERVIEW</a:t>
            </a:r>
            <a:endParaRPr lang="en-GB" dirty="0"/>
          </a:p>
        </p:txBody>
      </p:sp>
      <p:sp>
        <p:nvSpPr>
          <p:cNvPr id="3" name="Content Placeholder 2">
            <a:extLst>
              <a:ext uri="{FF2B5EF4-FFF2-40B4-BE49-F238E27FC236}">
                <a16:creationId xmlns:a16="http://schemas.microsoft.com/office/drawing/2014/main" id="{CFD3D9AA-1324-4488-84D3-022A8DF4421E}"/>
              </a:ext>
            </a:extLst>
          </p:cNvPr>
          <p:cNvSpPr>
            <a:spLocks noGrp="1"/>
          </p:cNvSpPr>
          <p:nvPr>
            <p:ph idx="1"/>
          </p:nvPr>
        </p:nvSpPr>
        <p:spPr/>
        <p:txBody>
          <a:bodyPr numCol="2" spcCol="360000">
            <a:normAutofit fontScale="92500"/>
          </a:bodyPr>
          <a:lstStyle/>
          <a:p>
            <a:pPr marL="0" indent="0">
              <a:buNone/>
            </a:pPr>
            <a:r>
              <a:rPr lang="en-US" u="sng" dirty="0">
                <a:solidFill>
                  <a:srgbClr val="FFFF00"/>
                </a:solidFill>
              </a:rPr>
              <a:t>Part 1: What is Dark Tourism?</a:t>
            </a:r>
          </a:p>
          <a:p>
            <a:pPr>
              <a:buFontTx/>
              <a:buChar char="-"/>
            </a:pPr>
            <a:r>
              <a:rPr lang="en-US" dirty="0">
                <a:solidFill>
                  <a:srgbClr val="FFFF00"/>
                </a:solidFill>
              </a:rPr>
              <a:t>Defining tourism</a:t>
            </a:r>
          </a:p>
          <a:p>
            <a:pPr>
              <a:buFontTx/>
              <a:buChar char="-"/>
            </a:pPr>
            <a:r>
              <a:rPr lang="en-US" dirty="0">
                <a:solidFill>
                  <a:srgbClr val="FFFF00"/>
                </a:solidFill>
              </a:rPr>
              <a:t>Conceptions of authenticity</a:t>
            </a:r>
          </a:p>
          <a:p>
            <a:pPr>
              <a:buFontTx/>
              <a:buChar char="-"/>
            </a:pPr>
            <a:r>
              <a:rPr lang="en-GB" dirty="0">
                <a:solidFill>
                  <a:srgbClr val="FFFF00"/>
                </a:solidFill>
              </a:rPr>
              <a:t>Development of dark tourism concept</a:t>
            </a:r>
          </a:p>
          <a:p>
            <a:pPr>
              <a:buFontTx/>
              <a:buChar char="-"/>
            </a:pPr>
            <a:r>
              <a:rPr lang="en-GB" dirty="0">
                <a:solidFill>
                  <a:srgbClr val="FFFF00"/>
                </a:solidFill>
              </a:rPr>
              <a:t>Thanatopsis</a:t>
            </a:r>
          </a:p>
          <a:p>
            <a:pPr>
              <a:buFontTx/>
              <a:buChar char="-"/>
            </a:pPr>
            <a:endParaRPr lang="en-GB" dirty="0"/>
          </a:p>
          <a:p>
            <a:pPr marL="0" indent="0">
              <a:buNone/>
            </a:pPr>
            <a:r>
              <a:rPr lang="en-GB" u="sng" dirty="0"/>
              <a:t>Part 2: </a:t>
            </a:r>
            <a:r>
              <a:rPr lang="en-US" u="sng" dirty="0"/>
              <a:t>Difficult Heritage and the Holocaust</a:t>
            </a:r>
            <a:endParaRPr lang="en-GB" u="sng" dirty="0"/>
          </a:p>
          <a:p>
            <a:pPr>
              <a:buFontTx/>
              <a:buChar char="-"/>
            </a:pPr>
            <a:r>
              <a:rPr lang="en-GB" dirty="0"/>
              <a:t>Interpretive challenges</a:t>
            </a:r>
          </a:p>
          <a:p>
            <a:pPr>
              <a:buFontTx/>
              <a:buChar char="-"/>
            </a:pPr>
            <a:r>
              <a:rPr lang="en-GB" dirty="0"/>
              <a:t>Realist vs antirealist debate</a:t>
            </a:r>
          </a:p>
          <a:p>
            <a:pPr>
              <a:buFontTx/>
              <a:buChar char="-"/>
            </a:pPr>
            <a:r>
              <a:rPr lang="en-GB" dirty="0"/>
              <a:t>Holocaust ‘industry’</a:t>
            </a:r>
          </a:p>
          <a:p>
            <a:pPr>
              <a:buFontTx/>
              <a:buChar char="-"/>
            </a:pPr>
            <a:r>
              <a:rPr lang="en-GB" dirty="0"/>
              <a:t>Memorials and museums</a:t>
            </a:r>
          </a:p>
          <a:p>
            <a:pPr>
              <a:buFontTx/>
              <a:buChar char="-"/>
            </a:pPr>
            <a:r>
              <a:rPr lang="en-GB" dirty="0"/>
              <a:t>National commemorative traditions</a:t>
            </a:r>
          </a:p>
          <a:p>
            <a:pPr>
              <a:buFontTx/>
              <a:buChar char="-"/>
            </a:pPr>
            <a:r>
              <a:rPr lang="en-GB" dirty="0"/>
              <a:t>Counter-monuments</a:t>
            </a:r>
          </a:p>
          <a:p>
            <a:pPr>
              <a:buFontTx/>
              <a:buChar char="-"/>
            </a:pPr>
            <a:r>
              <a:rPr lang="en-GB" dirty="0"/>
              <a:t>Holocaust tourism</a:t>
            </a:r>
          </a:p>
          <a:p>
            <a:pPr>
              <a:buFontTx/>
              <a:buChar char="-"/>
            </a:pPr>
            <a:endParaRPr lang="en-GB" dirty="0"/>
          </a:p>
          <a:p>
            <a:pPr marL="0" indent="0">
              <a:buNone/>
            </a:pPr>
            <a:r>
              <a:rPr lang="en-GB" u="sng" dirty="0">
                <a:solidFill>
                  <a:srgbClr val="FFFF00"/>
                </a:solidFill>
              </a:rPr>
              <a:t>Part 3: Holocaust Tourism Case Studies</a:t>
            </a:r>
          </a:p>
          <a:p>
            <a:pPr marL="457200" indent="-457200">
              <a:buAutoNum type="arabicParenR"/>
            </a:pPr>
            <a:r>
              <a:rPr lang="en-GB" dirty="0">
                <a:solidFill>
                  <a:srgbClr val="FFFF00"/>
                </a:solidFill>
              </a:rPr>
              <a:t>Teenagers at Auschwitz</a:t>
            </a:r>
          </a:p>
          <a:p>
            <a:pPr marL="457200" indent="-457200">
              <a:buAutoNum type="arabicParenR"/>
            </a:pPr>
            <a:r>
              <a:rPr lang="en-GB" dirty="0">
                <a:solidFill>
                  <a:srgbClr val="FFFF00"/>
                </a:solidFill>
              </a:rPr>
              <a:t>Selfies at Auschwitz</a:t>
            </a:r>
          </a:p>
          <a:p>
            <a:pPr marL="0" indent="0">
              <a:buNone/>
            </a:pPr>
            <a:endParaRPr lang="en-GB" dirty="0"/>
          </a:p>
        </p:txBody>
      </p:sp>
    </p:spTree>
    <p:extLst>
      <p:ext uri="{BB962C8B-B14F-4D97-AF65-F5344CB8AC3E}">
        <p14:creationId xmlns:p14="http://schemas.microsoft.com/office/powerpoint/2010/main" val="368210026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895600" y="802472"/>
            <a:ext cx="8610600" cy="4399843"/>
          </a:xfrm>
        </p:spPr>
        <p:txBody>
          <a:bodyPr>
            <a:normAutofit/>
          </a:bodyPr>
          <a:lstStyle/>
          <a:p>
            <a:r>
              <a:rPr lang="en-GB" dirty="0"/>
              <a:t>What is tourism?</a:t>
            </a:r>
            <a:br>
              <a:rPr lang="en-GB" dirty="0"/>
            </a:br>
            <a:br>
              <a:rPr lang="en-GB" dirty="0"/>
            </a:br>
            <a:r>
              <a:rPr lang="en-GB" dirty="0"/>
              <a:t>Who or what is a tourist?</a:t>
            </a:r>
            <a:br>
              <a:rPr lang="en-GB" dirty="0"/>
            </a:br>
            <a:br>
              <a:rPr lang="en-GB" dirty="0"/>
            </a:br>
            <a:r>
              <a:rPr lang="en-GB" dirty="0"/>
              <a:t>HOW MIGHT TOURISM AND TRAVEL, TOURISTS AND TRAVELLERS DIFFER?</a:t>
            </a:r>
          </a:p>
        </p:txBody>
      </p:sp>
    </p:spTree>
    <p:extLst>
      <p:ext uri="{BB962C8B-B14F-4D97-AF65-F5344CB8AC3E}">
        <p14:creationId xmlns:p14="http://schemas.microsoft.com/office/powerpoint/2010/main" val="163731562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882900" y="304800"/>
            <a:ext cx="8610600" cy="1293028"/>
          </a:xfrm>
        </p:spPr>
        <p:txBody>
          <a:bodyPr>
            <a:normAutofit/>
          </a:bodyPr>
          <a:lstStyle/>
          <a:p>
            <a:r>
              <a:rPr lang="en-GB" dirty="0"/>
              <a:t>Dean maccanell </a:t>
            </a:r>
          </a:p>
        </p:txBody>
      </p:sp>
      <p:sp>
        <p:nvSpPr>
          <p:cNvPr id="3" name="Content Placeholder 2"/>
          <p:cNvSpPr>
            <a:spLocks noGrp="1"/>
          </p:cNvSpPr>
          <p:nvPr>
            <p:ph idx="1"/>
          </p:nvPr>
        </p:nvSpPr>
        <p:spPr>
          <a:xfrm>
            <a:off x="685800" y="2194560"/>
            <a:ext cx="7708900" cy="4153067"/>
          </a:xfrm>
        </p:spPr>
        <p:txBody>
          <a:bodyPr/>
          <a:lstStyle/>
          <a:p>
            <a:pPr marL="0" indent="0">
              <a:buNone/>
            </a:pPr>
            <a:r>
              <a:rPr lang="en-GB" dirty="0"/>
              <a:t>b. 1940; Professor Emeritus, University of California Davis</a:t>
            </a:r>
          </a:p>
          <a:p>
            <a:pPr marL="0" indent="0">
              <a:buNone/>
            </a:pPr>
            <a:r>
              <a:rPr lang="en-GB" sz="1600" i="1" dirty="0"/>
              <a:t>Key works:</a:t>
            </a:r>
          </a:p>
          <a:p>
            <a:r>
              <a:rPr lang="en-GB" dirty="0"/>
              <a:t>‘Staged Authenticity: Arrangements of Social Space in Tourist Settings,’ </a:t>
            </a:r>
            <a:r>
              <a:rPr lang="en-GB" i="1" dirty="0"/>
              <a:t>American Journal of Sociology </a:t>
            </a:r>
            <a:r>
              <a:rPr lang="en-GB" dirty="0"/>
              <a:t>79:3 (November 1973): 589—603</a:t>
            </a:r>
          </a:p>
          <a:p>
            <a:r>
              <a:rPr lang="en-GB" i="1" dirty="0"/>
              <a:t>The Tourist: A New Theory of the Leisure Class</a:t>
            </a:r>
            <a:r>
              <a:rPr lang="en-GB" dirty="0"/>
              <a:t> (1976)</a:t>
            </a:r>
          </a:p>
          <a:p>
            <a:r>
              <a:rPr lang="en-GB" i="1" dirty="0"/>
              <a:t>Empty Meeting Grounds: The Tourist Papers </a:t>
            </a:r>
            <a:r>
              <a:rPr lang="en-GB" dirty="0"/>
              <a:t>(1992)</a:t>
            </a:r>
            <a:endParaRPr lang="en-GB" i="1" dirty="0"/>
          </a:p>
          <a:p>
            <a:r>
              <a:rPr lang="en-GB" i="1" dirty="0"/>
              <a:t>The Ethics of Sightseeing </a:t>
            </a:r>
            <a:r>
              <a:rPr lang="en-GB" dirty="0"/>
              <a:t>(2011)</a:t>
            </a:r>
          </a:p>
          <a:p>
            <a:endParaRPr lang="en-GB" dirty="0"/>
          </a:p>
        </p:txBody>
      </p:sp>
      <p:pic>
        <p:nvPicPr>
          <p:cNvPr id="6" name="Picture 5"/>
          <p:cNvPicPr>
            <a:picLocks noChangeAspect="1"/>
          </p:cNvPicPr>
          <p:nvPr/>
        </p:nvPicPr>
        <p:blipFill>
          <a:blip r:embed="rId2"/>
          <a:stretch>
            <a:fillRect/>
          </a:stretch>
        </p:blipFill>
        <p:spPr>
          <a:xfrm>
            <a:off x="8720861" y="1597828"/>
            <a:ext cx="3366364" cy="5054600"/>
          </a:xfrm>
          <a:prstGeom prst="rect">
            <a:avLst/>
          </a:prstGeom>
        </p:spPr>
      </p:pic>
    </p:spTree>
    <p:extLst>
      <p:ext uri="{BB962C8B-B14F-4D97-AF65-F5344CB8AC3E}">
        <p14:creationId xmlns:p14="http://schemas.microsoft.com/office/powerpoint/2010/main" val="41650070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Tourism or travel?</a:t>
            </a:r>
          </a:p>
        </p:txBody>
      </p:sp>
      <p:sp>
        <p:nvSpPr>
          <p:cNvPr id="3" name="Content Placeholder 2"/>
          <p:cNvSpPr>
            <a:spLocks noGrp="1"/>
          </p:cNvSpPr>
          <p:nvPr>
            <p:ph idx="1"/>
          </p:nvPr>
        </p:nvSpPr>
        <p:spPr/>
        <p:txBody>
          <a:bodyPr/>
          <a:lstStyle/>
          <a:p>
            <a:pPr marL="0" indent="0">
              <a:buNone/>
            </a:pPr>
            <a:r>
              <a:rPr lang="en-GB" sz="3200" dirty="0"/>
              <a:t>“The term ‘tourist’ is </a:t>
            </a:r>
            <a:r>
              <a:rPr lang="en-GB" sz="3200" dirty="0">
                <a:solidFill>
                  <a:srgbClr val="FFFF00"/>
                </a:solidFill>
              </a:rPr>
              <a:t>increasingly used as a derisive label </a:t>
            </a:r>
            <a:r>
              <a:rPr lang="en-GB" sz="3200" dirty="0"/>
              <a:t>for someone who seems content with his obviously inauthentic experiences.”</a:t>
            </a:r>
          </a:p>
          <a:p>
            <a:pPr marL="0" indent="0" algn="r">
              <a:buNone/>
            </a:pPr>
            <a:r>
              <a:rPr lang="en-GB" dirty="0"/>
              <a:t>- Dean MacCannell, 'Staged Authenticity' in </a:t>
            </a:r>
            <a:r>
              <a:rPr lang="en-GB" i="1" dirty="0"/>
              <a:t>The Tourist: A New Theory of the Leisure Class </a:t>
            </a:r>
            <a:r>
              <a:rPr lang="en-GB" dirty="0"/>
              <a:t>(Berkeley: University of California Press, 1999 [1976]), p. 94.</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246615500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895600" y="383373"/>
            <a:ext cx="8610600" cy="1293028"/>
          </a:xfrm>
        </p:spPr>
        <p:txBody>
          <a:bodyPr/>
          <a:lstStyle/>
          <a:p>
            <a:r>
              <a:rPr lang="en-GB" dirty="0"/>
              <a:t>Tourism or travel?</a:t>
            </a:r>
          </a:p>
        </p:txBody>
      </p:sp>
      <p:sp>
        <p:nvSpPr>
          <p:cNvPr id="3" name="Content Placeholder 2"/>
          <p:cNvSpPr>
            <a:spLocks noGrp="1"/>
          </p:cNvSpPr>
          <p:nvPr>
            <p:ph idx="1"/>
          </p:nvPr>
        </p:nvSpPr>
        <p:spPr>
          <a:xfrm>
            <a:off x="4876800" y="2057402"/>
            <a:ext cx="6858000" cy="4533898"/>
          </a:xfrm>
        </p:spPr>
        <p:txBody>
          <a:bodyPr/>
          <a:lstStyle/>
          <a:p>
            <a:pPr marL="0" indent="0" algn="just">
              <a:buNone/>
            </a:pPr>
            <a:r>
              <a:rPr lang="en-GB" sz="2400" dirty="0"/>
              <a:t>“The traveller was active. Now he became passive. Instead of an athletic exercise, travel became a spectator sport. This change can be described in a word. It was the decline of the traveller and the rise of the tourist.”</a:t>
            </a:r>
          </a:p>
          <a:p>
            <a:pPr algn="r">
              <a:buFontTx/>
              <a:buChar char="-"/>
            </a:pPr>
            <a:r>
              <a:rPr lang="en-GB" sz="2000" dirty="0">
                <a:latin typeface="Century Gothic" panose="020B0502020202020204" pitchFamily="34" charset="0"/>
              </a:rPr>
              <a:t>Daniel Boorstin, </a:t>
            </a:r>
            <a:r>
              <a:rPr lang="en-GB" sz="2000" i="1" dirty="0">
                <a:latin typeface="Century Gothic" panose="020B0502020202020204" pitchFamily="34" charset="0"/>
              </a:rPr>
              <a:t>The Image: A Guide to </a:t>
            </a:r>
            <a:r>
              <a:rPr lang="en-GB" sz="2000" i="1" dirty="0">
                <a:solidFill>
                  <a:srgbClr val="FFFF00"/>
                </a:solidFill>
                <a:latin typeface="Century Gothic" panose="020B0502020202020204" pitchFamily="34" charset="0"/>
              </a:rPr>
              <a:t>Pseudo-Events</a:t>
            </a:r>
            <a:r>
              <a:rPr lang="en-GB" sz="2000" i="1" dirty="0">
                <a:latin typeface="Century Gothic" panose="020B0502020202020204" pitchFamily="34" charset="0"/>
              </a:rPr>
              <a:t> in America </a:t>
            </a:r>
            <a:r>
              <a:rPr lang="en-GB" sz="2000" dirty="0">
                <a:latin typeface="Century Gothic" panose="020B0502020202020204" pitchFamily="34" charset="0"/>
              </a:rPr>
              <a:t>(New York: Vintage Books, 1992 [1961]), pp. 84–85</a:t>
            </a:r>
          </a:p>
          <a:p>
            <a:pPr algn="r">
              <a:buFontTx/>
              <a:buChar char="-"/>
            </a:pPr>
            <a:endParaRPr lang="en-GB" sz="2400" i="1" dirty="0">
              <a:latin typeface="Century Gothic" panose="020B0502020202020204" pitchFamily="34" charset="0"/>
            </a:endParaRPr>
          </a:p>
          <a:p>
            <a:pPr marL="0" indent="0">
              <a:buNone/>
            </a:pPr>
            <a:endParaRPr lang="en-GB" dirty="0"/>
          </a:p>
        </p:txBody>
      </p:sp>
      <p:pic>
        <p:nvPicPr>
          <p:cNvPr id="4" name="Picture 3"/>
          <p:cNvPicPr>
            <a:picLocks noChangeAspect="1"/>
          </p:cNvPicPr>
          <p:nvPr/>
        </p:nvPicPr>
        <p:blipFill>
          <a:blip r:embed="rId2"/>
          <a:stretch>
            <a:fillRect/>
          </a:stretch>
        </p:blipFill>
        <p:spPr>
          <a:xfrm>
            <a:off x="0" y="0"/>
            <a:ext cx="4572000" cy="6901024"/>
          </a:xfrm>
          <a:prstGeom prst="rect">
            <a:avLst/>
          </a:prstGeom>
        </p:spPr>
      </p:pic>
    </p:spTree>
    <p:extLst>
      <p:ext uri="{BB962C8B-B14F-4D97-AF65-F5344CB8AC3E}">
        <p14:creationId xmlns:p14="http://schemas.microsoft.com/office/powerpoint/2010/main" val="45658205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487694-68E0-4EE3-B186-3D57DD6907F9}"/>
              </a:ext>
            </a:extLst>
          </p:cNvPr>
          <p:cNvSpPr>
            <a:spLocks noGrp="1"/>
          </p:cNvSpPr>
          <p:nvPr>
            <p:ph type="title"/>
          </p:nvPr>
        </p:nvSpPr>
        <p:spPr>
          <a:xfrm>
            <a:off x="2895600" y="0"/>
            <a:ext cx="8610600" cy="1293028"/>
          </a:xfrm>
        </p:spPr>
        <p:txBody>
          <a:bodyPr/>
          <a:lstStyle/>
          <a:p>
            <a:r>
              <a:rPr lang="en-US" dirty="0"/>
              <a:t>‘Everybody HATES A Tourist’</a:t>
            </a:r>
            <a:endParaRPr lang="en-GB" dirty="0"/>
          </a:p>
        </p:txBody>
      </p:sp>
      <p:sp>
        <p:nvSpPr>
          <p:cNvPr id="3" name="Content Placeholder 2">
            <a:extLst>
              <a:ext uri="{FF2B5EF4-FFF2-40B4-BE49-F238E27FC236}">
                <a16:creationId xmlns:a16="http://schemas.microsoft.com/office/drawing/2014/main" id="{F5A038A4-85BA-4956-8DDA-F5B466EB2738}"/>
              </a:ext>
            </a:extLst>
          </p:cNvPr>
          <p:cNvSpPr>
            <a:spLocks noGrp="1"/>
          </p:cNvSpPr>
          <p:nvPr>
            <p:ph idx="1"/>
          </p:nvPr>
        </p:nvSpPr>
        <p:spPr>
          <a:xfrm>
            <a:off x="685800" y="1473798"/>
            <a:ext cx="5581835" cy="4744887"/>
          </a:xfrm>
        </p:spPr>
        <p:txBody>
          <a:bodyPr/>
          <a:lstStyle/>
          <a:p>
            <a:pPr marL="0" indent="0">
              <a:buNone/>
            </a:pPr>
            <a:r>
              <a:rPr lang="en-US" dirty="0"/>
              <a:t>Classic formulation:</a:t>
            </a:r>
          </a:p>
          <a:p>
            <a:pPr marL="0" indent="0">
              <a:buNone/>
            </a:pPr>
            <a:r>
              <a:rPr lang="en-US" sz="4800" dirty="0"/>
              <a:t>‘“</a:t>
            </a:r>
            <a:r>
              <a:rPr lang="en-US" sz="4800" i="1" dirty="0">
                <a:solidFill>
                  <a:srgbClr val="FFFF00"/>
                </a:solidFill>
              </a:rPr>
              <a:t>They</a:t>
            </a:r>
            <a:r>
              <a:rPr lang="en-US" sz="4800" dirty="0"/>
              <a:t> are tourists, </a:t>
            </a:r>
            <a:r>
              <a:rPr lang="en-US" sz="4800" u="sng" dirty="0">
                <a:solidFill>
                  <a:srgbClr val="00B0F0"/>
                </a:solidFill>
              </a:rPr>
              <a:t>I</a:t>
            </a:r>
            <a:r>
              <a:rPr lang="en-US" sz="4800" dirty="0"/>
              <a:t> am not.”’</a:t>
            </a:r>
          </a:p>
          <a:p>
            <a:pPr marL="0" indent="0" algn="r">
              <a:buNone/>
            </a:pPr>
            <a:r>
              <a:rPr lang="en-US" sz="1800" dirty="0"/>
              <a:t>- David Brown, ‘Genuine fakes,’ in </a:t>
            </a:r>
            <a:r>
              <a:rPr lang="en-US" sz="1800" i="1" dirty="0"/>
              <a:t>The Tourist Image: Myths and Myth Making in Tourism</a:t>
            </a:r>
            <a:r>
              <a:rPr lang="en-US" sz="1800" dirty="0"/>
              <a:t> ed. By Tom Selwyn (Chichester: John Wiley &amp; Sons, 1996): 33–47.</a:t>
            </a:r>
            <a:endParaRPr lang="en-GB" sz="1800" dirty="0"/>
          </a:p>
        </p:txBody>
      </p:sp>
      <p:pic>
        <p:nvPicPr>
          <p:cNvPr id="5" name="Picture 4">
            <a:extLst>
              <a:ext uri="{FF2B5EF4-FFF2-40B4-BE49-F238E27FC236}">
                <a16:creationId xmlns:a16="http://schemas.microsoft.com/office/drawing/2014/main" id="{BACE6C33-AF73-42B3-9AA3-467E8032BFF6}"/>
              </a:ext>
            </a:extLst>
          </p:cNvPr>
          <p:cNvPicPr>
            <a:picLocks noChangeAspect="1"/>
          </p:cNvPicPr>
          <p:nvPr/>
        </p:nvPicPr>
        <p:blipFill rotWithShape="1">
          <a:blip r:embed="rId2"/>
          <a:srcRect l="35206" t="12706" r="35323" b="50000"/>
          <a:stretch/>
        </p:blipFill>
        <p:spPr>
          <a:xfrm>
            <a:off x="8100508" y="1204855"/>
            <a:ext cx="3593054" cy="2557631"/>
          </a:xfrm>
          <a:prstGeom prst="rect">
            <a:avLst/>
          </a:prstGeom>
        </p:spPr>
      </p:pic>
      <p:pic>
        <p:nvPicPr>
          <p:cNvPr id="7" name="Picture 6">
            <a:extLst>
              <a:ext uri="{FF2B5EF4-FFF2-40B4-BE49-F238E27FC236}">
                <a16:creationId xmlns:a16="http://schemas.microsoft.com/office/drawing/2014/main" id="{4ED21115-1B8E-4BBA-AC09-7184BAB8940D}"/>
              </a:ext>
            </a:extLst>
          </p:cNvPr>
          <p:cNvPicPr>
            <a:picLocks noChangeAspect="1"/>
          </p:cNvPicPr>
          <p:nvPr/>
        </p:nvPicPr>
        <p:blipFill rotWithShape="1">
          <a:blip r:embed="rId3"/>
          <a:srcRect l="12529" t="27451" r="13353" b="23922"/>
          <a:stretch/>
        </p:blipFill>
        <p:spPr>
          <a:xfrm>
            <a:off x="6895652" y="4174736"/>
            <a:ext cx="5099124" cy="1881820"/>
          </a:xfrm>
          <a:prstGeom prst="rect">
            <a:avLst/>
          </a:prstGeom>
        </p:spPr>
      </p:pic>
    </p:spTree>
    <p:extLst>
      <p:ext uri="{BB962C8B-B14F-4D97-AF65-F5344CB8AC3E}">
        <p14:creationId xmlns:p14="http://schemas.microsoft.com/office/powerpoint/2010/main" val="322186664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p:txBody>
          <a:bodyPr/>
          <a:lstStyle/>
          <a:p>
            <a:r>
              <a:rPr lang="en-GB" dirty="0"/>
              <a:t>Dean MacCannell, 'Staged Authenticity' in </a:t>
            </a:r>
            <a:r>
              <a:rPr lang="en-GB" i="1" dirty="0"/>
              <a:t>The Tourist: A New Theory of the Leisure Class </a:t>
            </a:r>
            <a:r>
              <a:rPr lang="en-GB" dirty="0"/>
              <a:t>(Berkeley: University of California Press, 1999 [1976]), pp. 91–108.</a:t>
            </a:r>
          </a:p>
          <a:p>
            <a:endParaRPr lang="en-GB" sz="2800" dirty="0"/>
          </a:p>
          <a:p>
            <a:pPr marL="0" indent="0" algn="just">
              <a:buNone/>
            </a:pPr>
            <a:r>
              <a:rPr lang="en-GB" sz="2800" dirty="0"/>
              <a:t>“ … None of the accounts in my collection support Boorstin's conten­tion that  tourists  want  superficial,  contrived  experiences.  Rather, tourists  demand  </a:t>
            </a:r>
            <a:r>
              <a:rPr lang="en-GB" sz="2800" dirty="0">
                <a:solidFill>
                  <a:srgbClr val="FFFF00"/>
                </a:solidFill>
              </a:rPr>
              <a:t>authenticity</a:t>
            </a:r>
            <a:r>
              <a:rPr lang="en-GB" sz="2800" dirty="0"/>
              <a:t> just as Boorstin does.”</a:t>
            </a:r>
          </a:p>
          <a:p>
            <a:pPr marL="0" indent="0" algn="r">
              <a:buNone/>
            </a:pPr>
            <a:r>
              <a:rPr lang="en-GB" dirty="0"/>
              <a:t>MacCannell, p. 104 </a:t>
            </a:r>
          </a:p>
          <a:p>
            <a:pPr marL="0" indent="0">
              <a:buNone/>
            </a:pPr>
            <a:endParaRPr lang="en-GB" dirty="0"/>
          </a:p>
          <a:p>
            <a:pPr marL="0" indent="0">
              <a:buNone/>
            </a:pPr>
            <a:endParaRPr lang="en-GB" dirty="0"/>
          </a:p>
        </p:txBody>
      </p:sp>
      <p:sp>
        <p:nvSpPr>
          <p:cNvPr id="4" name="Title 1"/>
          <p:cNvSpPr txBox="1">
            <a:spLocks/>
          </p:cNvSpPr>
          <p:nvPr/>
        </p:nvSpPr>
        <p:spPr>
          <a:xfrm>
            <a:off x="2882900" y="304800"/>
            <a:ext cx="8610600" cy="1293028"/>
          </a:xfrm>
          <a:prstGeom prst="rect">
            <a:avLst/>
          </a:prstGeom>
        </p:spPr>
        <p:txBody>
          <a:bodyPr vert="horz" lIns="91440" tIns="45720" rIns="91440" bIns="45720" rtlCol="0" anchor="ctr">
            <a:normAutofit/>
          </a:bodyPr>
          <a:lst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a:lstStyle>
          <a:p>
            <a:r>
              <a:rPr lang="en-GB" dirty="0"/>
              <a:t>Dean maccanell </a:t>
            </a:r>
          </a:p>
        </p:txBody>
      </p:sp>
    </p:spTree>
    <p:extLst>
      <p:ext uri="{BB962C8B-B14F-4D97-AF65-F5344CB8AC3E}">
        <p14:creationId xmlns:p14="http://schemas.microsoft.com/office/powerpoint/2010/main" val="249149546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sz="2800" dirty="0"/>
              <a:t>What might ‘authenticity’ mean in a tourism and/or heritage situation?</a:t>
            </a:r>
          </a:p>
          <a:p>
            <a:endParaRPr lang="en-GB" sz="2800" dirty="0"/>
          </a:p>
          <a:p>
            <a:r>
              <a:rPr lang="en-GB" sz="2800" dirty="0"/>
              <a:t>MacCannell coined the term ‘</a:t>
            </a:r>
            <a:r>
              <a:rPr lang="en-GB" sz="2800" dirty="0">
                <a:solidFill>
                  <a:srgbClr val="FFFF00"/>
                </a:solidFill>
              </a:rPr>
              <a:t>staged authenticity</a:t>
            </a:r>
            <a:r>
              <a:rPr lang="en-GB" sz="2800" dirty="0"/>
              <a:t>’ to interpret tourism sites. How might you interpret this phrase? And why might it be important to heritage sites?</a:t>
            </a:r>
          </a:p>
        </p:txBody>
      </p:sp>
      <p:sp>
        <p:nvSpPr>
          <p:cNvPr id="4" name="Title 1"/>
          <p:cNvSpPr txBox="1">
            <a:spLocks/>
          </p:cNvSpPr>
          <p:nvPr/>
        </p:nvSpPr>
        <p:spPr>
          <a:xfrm>
            <a:off x="2882900" y="304800"/>
            <a:ext cx="8610600" cy="1293028"/>
          </a:xfrm>
          <a:prstGeom prst="rect">
            <a:avLst/>
          </a:prstGeom>
        </p:spPr>
        <p:txBody>
          <a:bodyPr vert="horz" lIns="91440" tIns="45720" rIns="91440" bIns="45720" rtlCol="0" anchor="ctr">
            <a:normAutofit/>
          </a:bodyPr>
          <a:lst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a:lstStyle>
          <a:p>
            <a:r>
              <a:rPr lang="en-GB" dirty="0"/>
              <a:t>AUTHENTICITY</a:t>
            </a:r>
          </a:p>
        </p:txBody>
      </p:sp>
    </p:spTree>
    <p:extLst>
      <p:ext uri="{BB962C8B-B14F-4D97-AF65-F5344CB8AC3E}">
        <p14:creationId xmlns:p14="http://schemas.microsoft.com/office/powerpoint/2010/main" val="93965859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FCB9F8-5B32-482E-AA5F-B55B01067193}"/>
              </a:ext>
            </a:extLst>
          </p:cNvPr>
          <p:cNvSpPr>
            <a:spLocks noGrp="1"/>
          </p:cNvSpPr>
          <p:nvPr>
            <p:ph type="title"/>
          </p:nvPr>
        </p:nvSpPr>
        <p:spPr/>
        <p:txBody>
          <a:bodyPr/>
          <a:lstStyle/>
          <a:p>
            <a:r>
              <a:rPr lang="en-GB" dirty="0"/>
              <a:t>Frontstage/backstage</a:t>
            </a:r>
          </a:p>
        </p:txBody>
      </p:sp>
      <p:pic>
        <p:nvPicPr>
          <p:cNvPr id="4" name="Content Placeholder 3">
            <a:extLst>
              <a:ext uri="{FF2B5EF4-FFF2-40B4-BE49-F238E27FC236}">
                <a16:creationId xmlns:a16="http://schemas.microsoft.com/office/drawing/2014/main" id="{54345C24-1ADA-4861-BFBF-C2EA3D243F08}"/>
              </a:ext>
            </a:extLst>
          </p:cNvPr>
          <p:cNvPicPr>
            <a:picLocks noGrp="1" noChangeAspect="1"/>
          </p:cNvPicPr>
          <p:nvPr>
            <p:ph idx="1"/>
          </p:nvPr>
        </p:nvPicPr>
        <p:blipFill>
          <a:blip r:embed="rId2"/>
          <a:stretch>
            <a:fillRect/>
          </a:stretch>
        </p:blipFill>
        <p:spPr>
          <a:xfrm>
            <a:off x="5994297" y="2057401"/>
            <a:ext cx="6076950" cy="3419475"/>
          </a:xfrm>
          <a:prstGeom prst="rect">
            <a:avLst/>
          </a:prstGeom>
        </p:spPr>
      </p:pic>
      <p:pic>
        <p:nvPicPr>
          <p:cNvPr id="5" name="Picture 4">
            <a:extLst>
              <a:ext uri="{FF2B5EF4-FFF2-40B4-BE49-F238E27FC236}">
                <a16:creationId xmlns:a16="http://schemas.microsoft.com/office/drawing/2014/main" id="{68A550A8-C1B0-4AD2-A7E5-607424B92465}"/>
              </a:ext>
            </a:extLst>
          </p:cNvPr>
          <p:cNvPicPr>
            <a:picLocks noChangeAspect="1"/>
          </p:cNvPicPr>
          <p:nvPr/>
        </p:nvPicPr>
        <p:blipFill>
          <a:blip r:embed="rId3"/>
          <a:stretch>
            <a:fillRect/>
          </a:stretch>
        </p:blipFill>
        <p:spPr>
          <a:xfrm>
            <a:off x="120753" y="2079122"/>
            <a:ext cx="2305050" cy="3905250"/>
          </a:xfrm>
          <a:prstGeom prst="rect">
            <a:avLst/>
          </a:prstGeom>
        </p:spPr>
      </p:pic>
      <p:pic>
        <p:nvPicPr>
          <p:cNvPr id="6" name="Picture 5">
            <a:extLst>
              <a:ext uri="{FF2B5EF4-FFF2-40B4-BE49-F238E27FC236}">
                <a16:creationId xmlns:a16="http://schemas.microsoft.com/office/drawing/2014/main" id="{27FE88FD-77A5-45AB-B77C-74E66BEAD4F4}"/>
              </a:ext>
            </a:extLst>
          </p:cNvPr>
          <p:cNvPicPr>
            <a:picLocks noChangeAspect="1"/>
          </p:cNvPicPr>
          <p:nvPr/>
        </p:nvPicPr>
        <p:blipFill>
          <a:blip r:embed="rId4"/>
          <a:stretch>
            <a:fillRect/>
          </a:stretch>
        </p:blipFill>
        <p:spPr>
          <a:xfrm>
            <a:off x="2867025" y="2071688"/>
            <a:ext cx="2657475" cy="3390900"/>
          </a:xfrm>
          <a:prstGeom prst="rect">
            <a:avLst/>
          </a:prstGeom>
        </p:spPr>
      </p:pic>
      <p:sp>
        <p:nvSpPr>
          <p:cNvPr id="8" name="TextBox 7">
            <a:extLst>
              <a:ext uri="{FF2B5EF4-FFF2-40B4-BE49-F238E27FC236}">
                <a16:creationId xmlns:a16="http://schemas.microsoft.com/office/drawing/2014/main" id="{3ACA7A4A-1554-40FD-AF28-6CB492DD2B98}"/>
              </a:ext>
            </a:extLst>
          </p:cNvPr>
          <p:cNvSpPr txBox="1"/>
          <p:nvPr/>
        </p:nvSpPr>
        <p:spPr>
          <a:xfrm>
            <a:off x="2934314" y="5799706"/>
            <a:ext cx="6098458" cy="369332"/>
          </a:xfrm>
          <a:prstGeom prst="rect">
            <a:avLst/>
          </a:prstGeom>
          <a:noFill/>
        </p:spPr>
        <p:txBody>
          <a:bodyPr wrap="square">
            <a:spAutoFit/>
          </a:bodyPr>
          <a:lstStyle/>
          <a:p>
            <a:r>
              <a:rPr lang="en-GB" dirty="0"/>
              <a:t>Erving Goffman (1922–1982)</a:t>
            </a:r>
          </a:p>
        </p:txBody>
      </p:sp>
    </p:spTree>
    <p:extLst>
      <p:ext uri="{BB962C8B-B14F-4D97-AF65-F5344CB8AC3E}">
        <p14:creationId xmlns:p14="http://schemas.microsoft.com/office/powerpoint/2010/main" val="72706547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E7C92B-812E-4AE4-8A44-1FE3241A0AC9}"/>
              </a:ext>
            </a:extLst>
          </p:cNvPr>
          <p:cNvSpPr>
            <a:spLocks noGrp="1"/>
          </p:cNvSpPr>
          <p:nvPr>
            <p:ph type="title"/>
          </p:nvPr>
        </p:nvSpPr>
        <p:spPr>
          <a:xfrm>
            <a:off x="2895600" y="0"/>
            <a:ext cx="8610600" cy="1293028"/>
          </a:xfrm>
        </p:spPr>
        <p:txBody>
          <a:bodyPr/>
          <a:lstStyle/>
          <a:p>
            <a:r>
              <a:rPr lang="en-GB" dirty="0"/>
              <a:t>Staged Authenticity</a:t>
            </a:r>
          </a:p>
        </p:txBody>
      </p:sp>
      <p:sp>
        <p:nvSpPr>
          <p:cNvPr id="3" name="Content Placeholder 2">
            <a:extLst>
              <a:ext uri="{FF2B5EF4-FFF2-40B4-BE49-F238E27FC236}">
                <a16:creationId xmlns:a16="http://schemas.microsoft.com/office/drawing/2014/main" id="{35F49C30-E113-4DBD-873F-CB97F0F81F5E}"/>
              </a:ext>
            </a:extLst>
          </p:cNvPr>
          <p:cNvSpPr>
            <a:spLocks noGrp="1"/>
          </p:cNvSpPr>
          <p:nvPr>
            <p:ph idx="1"/>
          </p:nvPr>
        </p:nvSpPr>
        <p:spPr>
          <a:xfrm>
            <a:off x="381000" y="996665"/>
            <a:ext cx="6998110" cy="5673766"/>
          </a:xfrm>
        </p:spPr>
        <p:txBody>
          <a:bodyPr>
            <a:normAutofit/>
          </a:bodyPr>
          <a:lstStyle/>
          <a:p>
            <a:pPr marL="0" indent="0">
              <a:buNone/>
            </a:pPr>
            <a:r>
              <a:rPr lang="en-GB" dirty="0"/>
              <a:t>A </a:t>
            </a:r>
            <a:r>
              <a:rPr lang="en-GB" sz="2400" dirty="0"/>
              <a:t>common reason for taking guided tours of social establishments is that the tour organizes </a:t>
            </a:r>
            <a:r>
              <a:rPr lang="en-GB" sz="2400" dirty="0">
                <a:solidFill>
                  <a:srgbClr val="FFC000"/>
                </a:solidFill>
              </a:rPr>
              <a:t>access to areas of the establishment that are ordinarily closed to outsiders</a:t>
            </a:r>
            <a:r>
              <a:rPr lang="en-GB" sz="2400" dirty="0"/>
              <a:t>. School children's tours of firehouses, banks, newspapers, and dairies, for example, are called "educational" because the inner operations of these important places are shown and explained in the course of the tour …. At the same time, there is a </a:t>
            </a:r>
            <a:r>
              <a:rPr lang="en-GB" sz="2400" dirty="0">
                <a:solidFill>
                  <a:srgbClr val="FFC000"/>
                </a:solidFill>
              </a:rPr>
              <a:t>staged quality to the proceedings that lends to them an aura of superficiality, </a:t>
            </a:r>
            <a:r>
              <a:rPr lang="en-GB" sz="2400" dirty="0"/>
              <a:t>albeit a superficiality that is not always perceived as such by the tourist, who is usually forgiving about these matters.</a:t>
            </a:r>
          </a:p>
          <a:p>
            <a:pPr marL="0" indent="0" algn="r">
              <a:buNone/>
            </a:pPr>
            <a:r>
              <a:rPr lang="en-GB" dirty="0"/>
              <a:t>-  MacCannell, ‘Staged Authenticity,’ p. 595</a:t>
            </a:r>
          </a:p>
          <a:p>
            <a:pPr marL="0" indent="0">
              <a:buNone/>
            </a:pPr>
            <a:endParaRPr lang="en-GB" dirty="0"/>
          </a:p>
        </p:txBody>
      </p:sp>
      <p:pic>
        <p:nvPicPr>
          <p:cNvPr id="8" name="Picture 7">
            <a:extLst>
              <a:ext uri="{FF2B5EF4-FFF2-40B4-BE49-F238E27FC236}">
                <a16:creationId xmlns:a16="http://schemas.microsoft.com/office/drawing/2014/main" id="{C34A04C0-2A1D-48EF-9CE7-07FFB541CD9A}"/>
              </a:ext>
            </a:extLst>
          </p:cNvPr>
          <p:cNvPicPr>
            <a:picLocks noChangeAspect="1"/>
          </p:cNvPicPr>
          <p:nvPr/>
        </p:nvPicPr>
        <p:blipFill rotWithShape="1">
          <a:blip r:embed="rId2"/>
          <a:srcRect l="25811" t="27989" r="42209" b="13333"/>
          <a:stretch/>
        </p:blipFill>
        <p:spPr>
          <a:xfrm>
            <a:off x="7824020" y="1559287"/>
            <a:ext cx="4185788" cy="4586748"/>
          </a:xfrm>
          <a:prstGeom prst="rect">
            <a:avLst/>
          </a:prstGeom>
        </p:spPr>
      </p:pic>
    </p:spTree>
    <p:extLst>
      <p:ext uri="{BB962C8B-B14F-4D97-AF65-F5344CB8AC3E}">
        <p14:creationId xmlns:p14="http://schemas.microsoft.com/office/powerpoint/2010/main" val="191336191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47800" y="288123"/>
            <a:ext cx="10058400" cy="1293028"/>
          </a:xfrm>
        </p:spPr>
        <p:txBody>
          <a:bodyPr/>
          <a:lstStyle/>
          <a:p>
            <a:r>
              <a:rPr lang="en-GB" dirty="0"/>
              <a:t>Thinking through ‘dark tourism’</a:t>
            </a:r>
          </a:p>
        </p:txBody>
      </p:sp>
      <p:sp>
        <p:nvSpPr>
          <p:cNvPr id="3" name="Content Placeholder 2"/>
          <p:cNvSpPr>
            <a:spLocks noGrp="1"/>
          </p:cNvSpPr>
          <p:nvPr>
            <p:ph idx="1"/>
          </p:nvPr>
        </p:nvSpPr>
        <p:spPr/>
        <p:txBody>
          <a:bodyPr>
            <a:normAutofit lnSpcReduction="10000"/>
          </a:bodyPr>
          <a:lstStyle/>
          <a:p>
            <a:r>
              <a:rPr lang="en-GB" sz="3200" dirty="0"/>
              <a:t>What do you understand by the phrase ‘dark tourism’?</a:t>
            </a:r>
          </a:p>
          <a:p>
            <a:endParaRPr lang="en-GB" sz="3200" dirty="0"/>
          </a:p>
          <a:p>
            <a:r>
              <a:rPr lang="en-GB" sz="3200" dirty="0"/>
              <a:t>What types of practices, places, institutions and phenomena might ‘dark tourism’ encompass? Which might you be familiar with?</a:t>
            </a:r>
          </a:p>
          <a:p>
            <a:endParaRPr lang="en-GB" sz="3200" dirty="0"/>
          </a:p>
          <a:p>
            <a:r>
              <a:rPr lang="en-GB" sz="3200" dirty="0"/>
              <a:t>How does ‘dark tourism’ relate to ‘heritage’?</a:t>
            </a:r>
          </a:p>
        </p:txBody>
      </p:sp>
    </p:spTree>
    <p:extLst>
      <p:ext uri="{BB962C8B-B14F-4D97-AF65-F5344CB8AC3E}">
        <p14:creationId xmlns:p14="http://schemas.microsoft.com/office/powerpoint/2010/main" val="336348370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p:txBody>
          <a:bodyPr/>
          <a:lstStyle/>
          <a:p>
            <a:endParaRPr lang="en-GB" dirty="0"/>
          </a:p>
        </p:txBody>
      </p:sp>
      <p:pic>
        <p:nvPicPr>
          <p:cNvPr id="4" name="Picture 3"/>
          <p:cNvPicPr>
            <a:picLocks noChangeAspect="1"/>
          </p:cNvPicPr>
          <p:nvPr/>
        </p:nvPicPr>
        <p:blipFill rotWithShape="1">
          <a:blip r:embed="rId2"/>
          <a:srcRect l="-3429" t="12160" r="3429" b="13380"/>
          <a:stretch/>
        </p:blipFill>
        <p:spPr>
          <a:xfrm>
            <a:off x="-222069" y="0"/>
            <a:ext cx="11965578" cy="6849226"/>
          </a:xfrm>
          <a:prstGeom prst="rect">
            <a:avLst/>
          </a:prstGeom>
        </p:spPr>
      </p:pic>
    </p:spTree>
    <p:extLst>
      <p:ext uri="{BB962C8B-B14F-4D97-AF65-F5344CB8AC3E}">
        <p14:creationId xmlns:p14="http://schemas.microsoft.com/office/powerpoint/2010/main" val="127525496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p:txBody>
          <a:bodyPr/>
          <a:lstStyle/>
          <a:p>
            <a:endParaRPr lang="en-GB" dirty="0"/>
          </a:p>
        </p:txBody>
      </p:sp>
      <p:pic>
        <p:nvPicPr>
          <p:cNvPr id="4" name="Picture 3"/>
          <p:cNvPicPr>
            <a:picLocks noChangeAspect="1"/>
          </p:cNvPicPr>
          <p:nvPr/>
        </p:nvPicPr>
        <p:blipFill rotWithShape="1">
          <a:blip r:embed="rId2"/>
          <a:srcRect l="2969" t="17074" r="2030" b="27032"/>
          <a:stretch/>
        </p:blipFill>
        <p:spPr>
          <a:xfrm>
            <a:off x="420627" y="0"/>
            <a:ext cx="11085573" cy="5014034"/>
          </a:xfrm>
          <a:prstGeom prst="rect">
            <a:avLst/>
          </a:prstGeom>
        </p:spPr>
      </p:pic>
      <p:pic>
        <p:nvPicPr>
          <p:cNvPr id="5" name="Picture 4"/>
          <p:cNvPicPr>
            <a:picLocks noChangeAspect="1"/>
          </p:cNvPicPr>
          <p:nvPr/>
        </p:nvPicPr>
        <p:blipFill rotWithShape="1">
          <a:blip r:embed="rId3"/>
          <a:srcRect l="3594" t="37195" r="4687" b="9553"/>
          <a:stretch/>
        </p:blipFill>
        <p:spPr>
          <a:xfrm>
            <a:off x="2895600" y="3543300"/>
            <a:ext cx="7426446" cy="3314700"/>
          </a:xfrm>
          <a:prstGeom prst="rect">
            <a:avLst/>
          </a:prstGeom>
        </p:spPr>
      </p:pic>
    </p:spTree>
    <p:extLst>
      <p:ext uri="{BB962C8B-B14F-4D97-AF65-F5344CB8AC3E}">
        <p14:creationId xmlns:p14="http://schemas.microsoft.com/office/powerpoint/2010/main" val="191372788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658222" y="366310"/>
            <a:ext cx="3913778" cy="6312546"/>
          </a:xfrm>
          <a:prstGeom prst="rect">
            <a:avLst/>
          </a:prstGeom>
        </p:spPr>
      </p:pic>
      <p:pic>
        <p:nvPicPr>
          <p:cNvPr id="3" name="Picture 2"/>
          <p:cNvPicPr>
            <a:picLocks noChangeAspect="1"/>
          </p:cNvPicPr>
          <p:nvPr/>
        </p:nvPicPr>
        <p:blipFill rotWithShape="1">
          <a:blip r:embed="rId3"/>
          <a:srcRect l="49286" t="69860" r="19750" b="6168"/>
          <a:stretch/>
        </p:blipFill>
        <p:spPr>
          <a:xfrm>
            <a:off x="4885508" y="366310"/>
            <a:ext cx="4519750" cy="2689956"/>
          </a:xfrm>
          <a:prstGeom prst="rect">
            <a:avLst/>
          </a:prstGeom>
        </p:spPr>
      </p:pic>
      <p:pic>
        <p:nvPicPr>
          <p:cNvPr id="4" name="Picture 3"/>
          <p:cNvPicPr>
            <a:picLocks noChangeAspect="1"/>
          </p:cNvPicPr>
          <p:nvPr/>
        </p:nvPicPr>
        <p:blipFill rotWithShape="1">
          <a:blip r:embed="rId4"/>
          <a:srcRect l="18750" t="32789" r="50500" b="28605"/>
          <a:stretch/>
        </p:blipFill>
        <p:spPr>
          <a:xfrm>
            <a:off x="7654835" y="2952205"/>
            <a:ext cx="3749040" cy="3618412"/>
          </a:xfrm>
          <a:prstGeom prst="rect">
            <a:avLst/>
          </a:prstGeom>
        </p:spPr>
      </p:pic>
    </p:spTree>
    <p:extLst>
      <p:ext uri="{BB962C8B-B14F-4D97-AF65-F5344CB8AC3E}">
        <p14:creationId xmlns:p14="http://schemas.microsoft.com/office/powerpoint/2010/main" val="265762617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895600" y="31505"/>
            <a:ext cx="8610600" cy="1293028"/>
          </a:xfrm>
        </p:spPr>
        <p:txBody>
          <a:bodyPr/>
          <a:lstStyle/>
          <a:p>
            <a:r>
              <a:rPr lang="en-GB" dirty="0"/>
              <a:t>‘Negative sightseeing’</a:t>
            </a:r>
          </a:p>
        </p:txBody>
      </p:sp>
      <p:sp>
        <p:nvSpPr>
          <p:cNvPr id="3" name="Content Placeholder 2"/>
          <p:cNvSpPr>
            <a:spLocks noGrp="1"/>
          </p:cNvSpPr>
          <p:nvPr>
            <p:ph idx="1"/>
          </p:nvPr>
        </p:nvSpPr>
        <p:spPr>
          <a:xfrm>
            <a:off x="171450" y="2247900"/>
            <a:ext cx="2200584" cy="3970785"/>
          </a:xfrm>
        </p:spPr>
        <p:txBody>
          <a:bodyPr>
            <a:normAutofit/>
          </a:bodyPr>
          <a:lstStyle/>
          <a:p>
            <a:pPr marL="0" indent="0">
              <a:buNone/>
            </a:pPr>
            <a:r>
              <a:rPr lang="en-GB" dirty="0"/>
              <a:t>Dean MacCannell, </a:t>
            </a:r>
            <a:r>
              <a:rPr lang="en-GB" i="1" dirty="0"/>
              <a:t>The Tourist: A New Theory of the Leisure Class</a:t>
            </a:r>
            <a:r>
              <a:rPr lang="en-GB" dirty="0"/>
              <a:t> (Berkeley: University of California Press, 1999 [1976]), p. 40.</a:t>
            </a:r>
          </a:p>
        </p:txBody>
      </p:sp>
      <p:pic>
        <p:nvPicPr>
          <p:cNvPr id="6" name="Picture 5"/>
          <p:cNvPicPr>
            <a:picLocks noChangeAspect="1"/>
          </p:cNvPicPr>
          <p:nvPr/>
        </p:nvPicPr>
        <p:blipFill>
          <a:blip r:embed="rId2"/>
          <a:stretch>
            <a:fillRect/>
          </a:stretch>
        </p:blipFill>
        <p:spPr>
          <a:xfrm>
            <a:off x="2372034" y="1119242"/>
            <a:ext cx="9134166" cy="5243458"/>
          </a:xfrm>
          <a:prstGeom prst="rect">
            <a:avLst/>
          </a:prstGeom>
        </p:spPr>
      </p:pic>
    </p:spTree>
    <p:extLst>
      <p:ext uri="{BB962C8B-B14F-4D97-AF65-F5344CB8AC3E}">
        <p14:creationId xmlns:p14="http://schemas.microsoft.com/office/powerpoint/2010/main" val="39982346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0" y="785446"/>
            <a:ext cx="5603631" cy="1293028"/>
          </a:xfrm>
        </p:spPr>
        <p:txBody>
          <a:bodyPr/>
          <a:lstStyle/>
          <a:p>
            <a:r>
              <a:rPr lang="en-GB" dirty="0">
                <a:solidFill>
                  <a:srgbClr val="FFFF00"/>
                </a:solidFill>
              </a:rPr>
              <a:t>‘black spots’ and ‘fatal attractions’</a:t>
            </a:r>
          </a:p>
        </p:txBody>
      </p:sp>
      <p:sp>
        <p:nvSpPr>
          <p:cNvPr id="3" name="Content Placeholder 2"/>
          <p:cNvSpPr>
            <a:spLocks noGrp="1"/>
          </p:cNvSpPr>
          <p:nvPr>
            <p:ph idx="1"/>
          </p:nvPr>
        </p:nvSpPr>
        <p:spPr>
          <a:xfrm>
            <a:off x="4607170" y="2489619"/>
            <a:ext cx="6934200" cy="4631744"/>
          </a:xfrm>
        </p:spPr>
        <p:txBody>
          <a:bodyPr/>
          <a:lstStyle/>
          <a:p>
            <a:pPr marL="0" indent="0" algn="r">
              <a:buNone/>
            </a:pPr>
            <a:r>
              <a:rPr lang="en-GB" dirty="0"/>
              <a:t>Chris Rojek, </a:t>
            </a:r>
            <a:r>
              <a:rPr lang="en-GB" i="1" dirty="0"/>
              <a:t>Ways of Escape: Modern Transformations in Leisure and Travel </a:t>
            </a:r>
            <a:r>
              <a:rPr lang="en-GB" dirty="0"/>
              <a:t>(1993)</a:t>
            </a:r>
          </a:p>
          <a:p>
            <a:pPr marL="0" indent="0">
              <a:buNone/>
            </a:pPr>
            <a:endParaRPr lang="en-GB" dirty="0"/>
          </a:p>
          <a:p>
            <a:r>
              <a:rPr lang="en-GB" dirty="0"/>
              <a:t>Interest in catastrophes – Rojek cites Lockerbie bombing</a:t>
            </a:r>
          </a:p>
          <a:p>
            <a:endParaRPr lang="en-GB" dirty="0"/>
          </a:p>
          <a:p>
            <a:r>
              <a:rPr lang="en-GB" dirty="0"/>
              <a:t>Interest in celebrity graves and sites of deaths (e.g. JFK assassination)</a:t>
            </a:r>
          </a:p>
          <a:p>
            <a:endParaRPr lang="en-GB" dirty="0"/>
          </a:p>
        </p:txBody>
      </p:sp>
      <p:pic>
        <p:nvPicPr>
          <p:cNvPr id="4" name="Picture 3"/>
          <p:cNvPicPr>
            <a:picLocks noChangeAspect="1"/>
          </p:cNvPicPr>
          <p:nvPr/>
        </p:nvPicPr>
        <p:blipFill>
          <a:blip r:embed="rId2"/>
          <a:stretch>
            <a:fillRect/>
          </a:stretch>
        </p:blipFill>
        <p:spPr>
          <a:xfrm>
            <a:off x="0" y="1144230"/>
            <a:ext cx="3697145" cy="5713770"/>
          </a:xfrm>
          <a:prstGeom prst="rect">
            <a:avLst/>
          </a:prstGeom>
        </p:spPr>
      </p:pic>
    </p:spTree>
    <p:extLst>
      <p:ext uri="{BB962C8B-B14F-4D97-AF65-F5344CB8AC3E}">
        <p14:creationId xmlns:p14="http://schemas.microsoft.com/office/powerpoint/2010/main" val="313231491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John Lennon and Malcolm foley, </a:t>
            </a:r>
            <a:r>
              <a:rPr lang="en-GB" i="1" dirty="0">
                <a:solidFill>
                  <a:srgbClr val="FFC000"/>
                </a:solidFill>
              </a:rPr>
              <a:t>Dark tourism</a:t>
            </a:r>
            <a:r>
              <a:rPr lang="en-GB" i="1" dirty="0"/>
              <a:t>: the attraction of death and disaster </a:t>
            </a:r>
            <a:r>
              <a:rPr lang="en-GB" dirty="0"/>
              <a:t>(1996)</a:t>
            </a:r>
          </a:p>
        </p:txBody>
      </p:sp>
      <p:sp>
        <p:nvSpPr>
          <p:cNvPr id="3" name="Content Placeholder 2"/>
          <p:cNvSpPr>
            <a:spLocks noGrp="1"/>
          </p:cNvSpPr>
          <p:nvPr>
            <p:ph idx="1"/>
          </p:nvPr>
        </p:nvSpPr>
        <p:spPr/>
        <p:txBody>
          <a:bodyPr/>
          <a:lstStyle/>
          <a:p>
            <a:endParaRPr lang="en-GB" dirty="0"/>
          </a:p>
        </p:txBody>
      </p:sp>
      <p:pic>
        <p:nvPicPr>
          <p:cNvPr id="4" name="Picture 3"/>
          <p:cNvPicPr>
            <a:picLocks noChangeAspect="1"/>
          </p:cNvPicPr>
          <p:nvPr/>
        </p:nvPicPr>
        <p:blipFill rotWithShape="1">
          <a:blip r:embed="rId2"/>
          <a:srcRect l="32499" t="65582" r="9615" b="665"/>
          <a:stretch/>
        </p:blipFill>
        <p:spPr>
          <a:xfrm>
            <a:off x="3083123" y="2662913"/>
            <a:ext cx="8939242" cy="4007030"/>
          </a:xfrm>
          <a:prstGeom prst="rect">
            <a:avLst/>
          </a:prstGeom>
        </p:spPr>
      </p:pic>
      <p:sp>
        <p:nvSpPr>
          <p:cNvPr id="5" name="TextBox 4"/>
          <p:cNvSpPr txBox="1"/>
          <p:nvPr/>
        </p:nvSpPr>
        <p:spPr>
          <a:xfrm>
            <a:off x="3602295" y="2662913"/>
            <a:ext cx="6729186" cy="405817"/>
          </a:xfrm>
          <a:prstGeom prst="rect">
            <a:avLst/>
          </a:prstGeom>
          <a:solidFill>
            <a:schemeClr val="tx1"/>
          </a:solidFill>
        </p:spPr>
        <p:txBody>
          <a:bodyPr wrap="square" rtlCol="0">
            <a:spAutoFit/>
          </a:bodyPr>
          <a:lstStyle/>
          <a:p>
            <a:endParaRPr lang="en-GB" dirty="0"/>
          </a:p>
        </p:txBody>
      </p:sp>
      <p:pic>
        <p:nvPicPr>
          <p:cNvPr id="6" name="Picture 5"/>
          <p:cNvPicPr>
            <a:picLocks noChangeAspect="1"/>
          </p:cNvPicPr>
          <p:nvPr/>
        </p:nvPicPr>
        <p:blipFill>
          <a:blip r:embed="rId3"/>
          <a:stretch>
            <a:fillRect/>
          </a:stretch>
        </p:blipFill>
        <p:spPr>
          <a:xfrm>
            <a:off x="144887" y="-8650"/>
            <a:ext cx="2282690" cy="3483371"/>
          </a:xfrm>
          <a:prstGeom prst="rect">
            <a:avLst/>
          </a:prstGeom>
        </p:spPr>
      </p:pic>
      <p:pic>
        <p:nvPicPr>
          <p:cNvPr id="7" name="Picture 6"/>
          <p:cNvPicPr>
            <a:picLocks noChangeAspect="1"/>
          </p:cNvPicPr>
          <p:nvPr/>
        </p:nvPicPr>
        <p:blipFill>
          <a:blip r:embed="rId4"/>
          <a:stretch>
            <a:fillRect/>
          </a:stretch>
        </p:blipFill>
        <p:spPr>
          <a:xfrm>
            <a:off x="157842" y="3410820"/>
            <a:ext cx="2271510" cy="3447180"/>
          </a:xfrm>
          <a:prstGeom prst="rect">
            <a:avLst/>
          </a:prstGeom>
        </p:spPr>
      </p:pic>
    </p:spTree>
    <p:extLst>
      <p:ext uri="{BB962C8B-B14F-4D97-AF65-F5344CB8AC3E}">
        <p14:creationId xmlns:p14="http://schemas.microsoft.com/office/powerpoint/2010/main" val="42148849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248CE8-A34B-4E25-914C-2F67FC3CB52D}"/>
              </a:ext>
            </a:extLst>
          </p:cNvPr>
          <p:cNvSpPr>
            <a:spLocks noGrp="1"/>
          </p:cNvSpPr>
          <p:nvPr>
            <p:ph type="title"/>
          </p:nvPr>
        </p:nvSpPr>
        <p:spPr/>
        <p:txBody>
          <a:bodyPr/>
          <a:lstStyle/>
          <a:p>
            <a:r>
              <a:rPr lang="en-GB" dirty="0"/>
              <a:t>Dark tourism in Wales?</a:t>
            </a:r>
          </a:p>
        </p:txBody>
      </p:sp>
      <p:sp>
        <p:nvSpPr>
          <p:cNvPr id="3" name="Content Placeholder 2">
            <a:extLst>
              <a:ext uri="{FF2B5EF4-FFF2-40B4-BE49-F238E27FC236}">
                <a16:creationId xmlns:a16="http://schemas.microsoft.com/office/drawing/2014/main" id="{621676FE-7FD0-423A-9D2B-326EB18CA6F9}"/>
              </a:ext>
            </a:extLst>
          </p:cNvPr>
          <p:cNvSpPr>
            <a:spLocks noGrp="1"/>
          </p:cNvSpPr>
          <p:nvPr>
            <p:ph idx="1"/>
          </p:nvPr>
        </p:nvSpPr>
        <p:spPr/>
        <p:txBody>
          <a:bodyPr>
            <a:normAutofit/>
          </a:bodyPr>
          <a:lstStyle/>
          <a:p>
            <a:r>
              <a:rPr lang="en-GB" sz="3200" dirty="0"/>
              <a:t>What types of (potential) dark tourist sites might exist in Wales?</a:t>
            </a:r>
          </a:p>
        </p:txBody>
      </p:sp>
    </p:spTree>
    <p:extLst>
      <p:ext uri="{BB962C8B-B14F-4D97-AF65-F5344CB8AC3E}">
        <p14:creationId xmlns:p14="http://schemas.microsoft.com/office/powerpoint/2010/main" val="91886659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248CE8-A34B-4E25-914C-2F67FC3CB52D}"/>
              </a:ext>
            </a:extLst>
          </p:cNvPr>
          <p:cNvSpPr>
            <a:spLocks noGrp="1"/>
          </p:cNvSpPr>
          <p:nvPr>
            <p:ph type="title"/>
          </p:nvPr>
        </p:nvSpPr>
        <p:spPr>
          <a:xfrm>
            <a:off x="3396152" y="454657"/>
            <a:ext cx="8610600" cy="1293028"/>
          </a:xfrm>
        </p:spPr>
        <p:txBody>
          <a:bodyPr/>
          <a:lstStyle/>
          <a:p>
            <a:r>
              <a:rPr lang="en-GB" dirty="0"/>
              <a:t>Dark tourism in Wales?</a:t>
            </a:r>
          </a:p>
        </p:txBody>
      </p:sp>
      <p:pic>
        <p:nvPicPr>
          <p:cNvPr id="4" name="Content Placeholder 3">
            <a:extLst>
              <a:ext uri="{FF2B5EF4-FFF2-40B4-BE49-F238E27FC236}">
                <a16:creationId xmlns:a16="http://schemas.microsoft.com/office/drawing/2014/main" id="{648FA5BC-B124-4B33-A553-BE5864D08F38}"/>
              </a:ext>
            </a:extLst>
          </p:cNvPr>
          <p:cNvPicPr>
            <a:picLocks noGrp="1" noChangeAspect="1"/>
          </p:cNvPicPr>
          <p:nvPr>
            <p:ph idx="1"/>
          </p:nvPr>
        </p:nvPicPr>
        <p:blipFill>
          <a:blip r:embed="rId2"/>
          <a:stretch>
            <a:fillRect/>
          </a:stretch>
        </p:blipFill>
        <p:spPr>
          <a:xfrm>
            <a:off x="6869025" y="1747685"/>
            <a:ext cx="5137727" cy="3439869"/>
          </a:xfrm>
          <a:prstGeom prst="rect">
            <a:avLst/>
          </a:prstGeom>
        </p:spPr>
      </p:pic>
      <p:pic>
        <p:nvPicPr>
          <p:cNvPr id="5" name="Picture 4">
            <a:extLst>
              <a:ext uri="{FF2B5EF4-FFF2-40B4-BE49-F238E27FC236}">
                <a16:creationId xmlns:a16="http://schemas.microsoft.com/office/drawing/2014/main" id="{837223D8-C5E6-4043-82FE-78DDA5930173}"/>
              </a:ext>
            </a:extLst>
          </p:cNvPr>
          <p:cNvPicPr>
            <a:picLocks noChangeAspect="1"/>
          </p:cNvPicPr>
          <p:nvPr/>
        </p:nvPicPr>
        <p:blipFill>
          <a:blip r:embed="rId3"/>
          <a:stretch>
            <a:fillRect/>
          </a:stretch>
        </p:blipFill>
        <p:spPr>
          <a:xfrm>
            <a:off x="0" y="1747685"/>
            <a:ext cx="5582563" cy="3707171"/>
          </a:xfrm>
          <a:prstGeom prst="rect">
            <a:avLst/>
          </a:prstGeom>
        </p:spPr>
      </p:pic>
      <p:sp>
        <p:nvSpPr>
          <p:cNvPr id="7" name="TextBox 6">
            <a:extLst>
              <a:ext uri="{FF2B5EF4-FFF2-40B4-BE49-F238E27FC236}">
                <a16:creationId xmlns:a16="http://schemas.microsoft.com/office/drawing/2014/main" id="{999CEC23-B8EC-481C-A276-959C219554D1}"/>
              </a:ext>
            </a:extLst>
          </p:cNvPr>
          <p:cNvSpPr txBox="1"/>
          <p:nvPr/>
        </p:nvSpPr>
        <p:spPr>
          <a:xfrm>
            <a:off x="90665" y="5513963"/>
            <a:ext cx="6113206" cy="369332"/>
          </a:xfrm>
          <a:prstGeom prst="rect">
            <a:avLst/>
          </a:prstGeom>
          <a:noFill/>
        </p:spPr>
        <p:txBody>
          <a:bodyPr wrap="square">
            <a:spAutoFit/>
          </a:bodyPr>
          <a:lstStyle/>
          <a:p>
            <a:r>
              <a:rPr lang="en-GB" dirty="0"/>
              <a:t>Beaumaris Gaol</a:t>
            </a:r>
          </a:p>
        </p:txBody>
      </p:sp>
      <p:sp>
        <p:nvSpPr>
          <p:cNvPr id="8" name="TextBox 7">
            <a:extLst>
              <a:ext uri="{FF2B5EF4-FFF2-40B4-BE49-F238E27FC236}">
                <a16:creationId xmlns:a16="http://schemas.microsoft.com/office/drawing/2014/main" id="{D967BFA0-92F5-4A8C-B232-EB1C2A15F5E0}"/>
              </a:ext>
            </a:extLst>
          </p:cNvPr>
          <p:cNvSpPr txBox="1"/>
          <p:nvPr/>
        </p:nvSpPr>
        <p:spPr>
          <a:xfrm>
            <a:off x="9926327" y="5270190"/>
            <a:ext cx="6113206" cy="369332"/>
          </a:xfrm>
          <a:prstGeom prst="rect">
            <a:avLst/>
          </a:prstGeom>
          <a:noFill/>
        </p:spPr>
        <p:txBody>
          <a:bodyPr wrap="square">
            <a:spAutoFit/>
          </a:bodyPr>
          <a:lstStyle/>
          <a:p>
            <a:r>
              <a:rPr lang="en-GB" dirty="0"/>
              <a:t>Aberfan</a:t>
            </a:r>
          </a:p>
        </p:txBody>
      </p:sp>
    </p:spTree>
    <p:extLst>
      <p:ext uri="{BB962C8B-B14F-4D97-AF65-F5344CB8AC3E}">
        <p14:creationId xmlns:p14="http://schemas.microsoft.com/office/powerpoint/2010/main" val="357586762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7521DD34-C6F2-4402-9A01-962807DB65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8" name="Picture 17">
            <a:extLst>
              <a:ext uri="{FF2B5EF4-FFF2-40B4-BE49-F238E27FC236}">
                <a16:creationId xmlns:a16="http://schemas.microsoft.com/office/drawing/2014/main" id="{DD406007-479D-49AA-B1BB-E77CAD2804B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r="50000"/>
          <a:stretch/>
        </p:blipFill>
        <p:spPr>
          <a:xfrm>
            <a:off x="0" y="0"/>
            <a:ext cx="6096000" cy="1441450"/>
          </a:xfrm>
          <a:prstGeom prst="rect">
            <a:avLst/>
          </a:prstGeom>
        </p:spPr>
      </p:pic>
      <p:sp>
        <p:nvSpPr>
          <p:cNvPr id="2" name="Title 1">
            <a:extLst>
              <a:ext uri="{FF2B5EF4-FFF2-40B4-BE49-F238E27FC236}">
                <a16:creationId xmlns:a16="http://schemas.microsoft.com/office/drawing/2014/main" id="{7DCFD941-2829-4E57-81D4-8D54E86FA7B2}"/>
              </a:ext>
            </a:extLst>
          </p:cNvPr>
          <p:cNvSpPr>
            <a:spLocks noGrp="1"/>
          </p:cNvSpPr>
          <p:nvPr>
            <p:ph type="title"/>
          </p:nvPr>
        </p:nvSpPr>
        <p:spPr>
          <a:xfrm>
            <a:off x="619760" y="764373"/>
            <a:ext cx="5450152" cy="1293028"/>
          </a:xfrm>
        </p:spPr>
        <p:txBody>
          <a:bodyPr vert="horz" lIns="91440" tIns="45720" rIns="91440" bIns="45720" rtlCol="0" anchor="ctr">
            <a:normAutofit/>
          </a:bodyPr>
          <a:lstStyle/>
          <a:p>
            <a:r>
              <a:rPr lang="en-US" sz="3200" dirty="0"/>
              <a:t>Dark tourism in Wales?</a:t>
            </a:r>
          </a:p>
        </p:txBody>
      </p:sp>
      <p:sp>
        <p:nvSpPr>
          <p:cNvPr id="10" name="TextBox 9">
            <a:extLst>
              <a:ext uri="{FF2B5EF4-FFF2-40B4-BE49-F238E27FC236}">
                <a16:creationId xmlns:a16="http://schemas.microsoft.com/office/drawing/2014/main" id="{5ABCB586-F185-4BF5-A128-FBBC6EA1B4D5}"/>
              </a:ext>
            </a:extLst>
          </p:cNvPr>
          <p:cNvSpPr txBox="1"/>
          <p:nvPr/>
        </p:nvSpPr>
        <p:spPr>
          <a:xfrm>
            <a:off x="619760" y="2194560"/>
            <a:ext cx="5450152" cy="4024125"/>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r>
              <a:rPr lang="en-US" dirty="0"/>
              <a:t>Tryweryn Valley</a:t>
            </a:r>
          </a:p>
          <a:p>
            <a:pPr indent="-228600">
              <a:lnSpc>
                <a:spcPct val="90000"/>
              </a:lnSpc>
              <a:spcAft>
                <a:spcPts val="600"/>
              </a:spcAft>
              <a:buFont typeface="Arial" panose="020B0604020202020204" pitchFamily="34" charset="0"/>
              <a:buChar char="•"/>
            </a:pPr>
            <a:r>
              <a:rPr lang="en-US" dirty="0"/>
              <a:t>Lake Vyrnwy</a:t>
            </a:r>
          </a:p>
          <a:p>
            <a:pPr indent="-228600">
              <a:lnSpc>
                <a:spcPct val="90000"/>
              </a:lnSpc>
              <a:spcAft>
                <a:spcPts val="600"/>
              </a:spcAft>
              <a:buFont typeface="Arial" panose="020B0604020202020204" pitchFamily="34" charset="0"/>
              <a:buChar char="•"/>
            </a:pPr>
            <a:endParaRPr lang="en-US" dirty="0"/>
          </a:p>
        </p:txBody>
      </p:sp>
      <p:pic>
        <p:nvPicPr>
          <p:cNvPr id="7" name="Picture 6">
            <a:extLst>
              <a:ext uri="{FF2B5EF4-FFF2-40B4-BE49-F238E27FC236}">
                <a16:creationId xmlns:a16="http://schemas.microsoft.com/office/drawing/2014/main" id="{2895BA6B-F3E1-410F-993D-EAE2ABAAFA63}"/>
              </a:ext>
            </a:extLst>
          </p:cNvPr>
          <p:cNvPicPr>
            <a:picLocks noChangeAspect="1"/>
          </p:cNvPicPr>
          <p:nvPr/>
        </p:nvPicPr>
        <p:blipFill rotWithShape="1">
          <a:blip r:embed="rId3"/>
          <a:srcRect l="35776" r="2" b="2"/>
          <a:stretch/>
        </p:blipFill>
        <p:spPr>
          <a:xfrm>
            <a:off x="6417734" y="10"/>
            <a:ext cx="3270176" cy="3933487"/>
          </a:xfrm>
          <a:prstGeom prst="rect">
            <a:avLst/>
          </a:prstGeom>
        </p:spPr>
      </p:pic>
      <p:pic>
        <p:nvPicPr>
          <p:cNvPr id="5" name="Content Placeholder 4">
            <a:extLst>
              <a:ext uri="{FF2B5EF4-FFF2-40B4-BE49-F238E27FC236}">
                <a16:creationId xmlns:a16="http://schemas.microsoft.com/office/drawing/2014/main" id="{368F9984-EA81-4213-84E9-4FF1079F19C8}"/>
              </a:ext>
            </a:extLst>
          </p:cNvPr>
          <p:cNvPicPr>
            <a:picLocks noGrp="1" noChangeAspect="1"/>
          </p:cNvPicPr>
          <p:nvPr>
            <p:ph idx="1"/>
          </p:nvPr>
        </p:nvPicPr>
        <p:blipFill rotWithShape="1">
          <a:blip r:embed="rId4"/>
          <a:srcRect l="14047" r="14749" b="2"/>
          <a:stretch/>
        </p:blipFill>
        <p:spPr>
          <a:xfrm>
            <a:off x="9782174" y="10"/>
            <a:ext cx="2409826" cy="2538238"/>
          </a:xfrm>
          <a:prstGeom prst="rect">
            <a:avLst/>
          </a:prstGeom>
        </p:spPr>
      </p:pic>
      <p:pic>
        <p:nvPicPr>
          <p:cNvPr id="11" name="Picture 10">
            <a:extLst>
              <a:ext uri="{FF2B5EF4-FFF2-40B4-BE49-F238E27FC236}">
                <a16:creationId xmlns:a16="http://schemas.microsoft.com/office/drawing/2014/main" id="{4EE188A4-21A9-43A3-B3A5-368772B56A6D}"/>
              </a:ext>
            </a:extLst>
          </p:cNvPr>
          <p:cNvPicPr>
            <a:picLocks noChangeAspect="1"/>
          </p:cNvPicPr>
          <p:nvPr/>
        </p:nvPicPr>
        <p:blipFill rotWithShape="1">
          <a:blip r:embed="rId5"/>
          <a:srcRect t="13486" r="7" b="14093"/>
          <a:stretch/>
        </p:blipFill>
        <p:spPr>
          <a:xfrm>
            <a:off x="9782173" y="2624474"/>
            <a:ext cx="2409827" cy="1309023"/>
          </a:xfrm>
          <a:prstGeom prst="rect">
            <a:avLst/>
          </a:prstGeom>
        </p:spPr>
      </p:pic>
      <p:pic>
        <p:nvPicPr>
          <p:cNvPr id="8" name="Picture 7">
            <a:extLst>
              <a:ext uri="{FF2B5EF4-FFF2-40B4-BE49-F238E27FC236}">
                <a16:creationId xmlns:a16="http://schemas.microsoft.com/office/drawing/2014/main" id="{29E86151-DECC-463C-A815-4E4DFE02E329}"/>
              </a:ext>
            </a:extLst>
          </p:cNvPr>
          <p:cNvPicPr>
            <a:picLocks noChangeAspect="1"/>
          </p:cNvPicPr>
          <p:nvPr/>
        </p:nvPicPr>
        <p:blipFill rotWithShape="1">
          <a:blip r:embed="rId6"/>
          <a:srcRect t="16642" r="2" b="17821"/>
          <a:stretch/>
        </p:blipFill>
        <p:spPr>
          <a:xfrm>
            <a:off x="6417734" y="4019723"/>
            <a:ext cx="5774266" cy="2838276"/>
          </a:xfrm>
          <a:prstGeom prst="rect">
            <a:avLst/>
          </a:prstGeom>
        </p:spPr>
      </p:pic>
      <p:pic>
        <p:nvPicPr>
          <p:cNvPr id="12" name="Picture 11">
            <a:extLst>
              <a:ext uri="{FF2B5EF4-FFF2-40B4-BE49-F238E27FC236}">
                <a16:creationId xmlns:a16="http://schemas.microsoft.com/office/drawing/2014/main" id="{E2782506-6865-45B9-AAC9-65EBF3701C7D}"/>
              </a:ext>
            </a:extLst>
          </p:cNvPr>
          <p:cNvPicPr>
            <a:picLocks noChangeAspect="1"/>
          </p:cNvPicPr>
          <p:nvPr/>
        </p:nvPicPr>
        <p:blipFill>
          <a:blip r:embed="rId7"/>
          <a:stretch>
            <a:fillRect/>
          </a:stretch>
        </p:blipFill>
        <p:spPr>
          <a:xfrm>
            <a:off x="525496" y="3429000"/>
            <a:ext cx="4876799" cy="3262312"/>
          </a:xfrm>
          <a:prstGeom prst="rect">
            <a:avLst/>
          </a:prstGeom>
        </p:spPr>
      </p:pic>
    </p:spTree>
    <p:extLst>
      <p:ext uri="{BB962C8B-B14F-4D97-AF65-F5344CB8AC3E}">
        <p14:creationId xmlns:p14="http://schemas.microsoft.com/office/powerpoint/2010/main" val="318739391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60EBD6-A44F-4069-B4FB-92AB95B19FE5}"/>
              </a:ext>
            </a:extLst>
          </p:cNvPr>
          <p:cNvSpPr>
            <a:spLocks noGrp="1"/>
          </p:cNvSpPr>
          <p:nvPr>
            <p:ph type="title"/>
          </p:nvPr>
        </p:nvSpPr>
        <p:spPr/>
        <p:txBody>
          <a:bodyPr/>
          <a:lstStyle/>
          <a:p>
            <a:r>
              <a:rPr lang="en-GB" dirty="0">
                <a:solidFill>
                  <a:srgbClr val="FFC000"/>
                </a:solidFill>
              </a:rPr>
              <a:t>Interpreting dark tourism</a:t>
            </a:r>
          </a:p>
        </p:txBody>
      </p:sp>
      <p:sp>
        <p:nvSpPr>
          <p:cNvPr id="3" name="Content Placeholder 2">
            <a:extLst>
              <a:ext uri="{FF2B5EF4-FFF2-40B4-BE49-F238E27FC236}">
                <a16:creationId xmlns:a16="http://schemas.microsoft.com/office/drawing/2014/main" id="{C9CA9F27-34E6-4D11-B348-CDDEC0473D9B}"/>
              </a:ext>
            </a:extLst>
          </p:cNvPr>
          <p:cNvSpPr>
            <a:spLocks noGrp="1"/>
          </p:cNvSpPr>
          <p:nvPr>
            <p:ph idx="1"/>
          </p:nvPr>
        </p:nvSpPr>
        <p:spPr/>
        <p:txBody>
          <a:bodyPr>
            <a:normAutofit fontScale="92500"/>
          </a:bodyPr>
          <a:lstStyle/>
          <a:p>
            <a:r>
              <a:rPr lang="en-US" sz="3600" dirty="0"/>
              <a:t>How ‘new’ is dark tourism?</a:t>
            </a:r>
          </a:p>
          <a:p>
            <a:endParaRPr lang="en-US" sz="3600" dirty="0"/>
          </a:p>
          <a:p>
            <a:r>
              <a:rPr lang="en-US" sz="3600" dirty="0"/>
              <a:t>What contributed to the (apparent) emergence of interest in dark tourism in the late 20</a:t>
            </a:r>
            <a:r>
              <a:rPr lang="en-US" sz="3600" baseline="30000" dirty="0"/>
              <a:t>th</a:t>
            </a:r>
            <a:r>
              <a:rPr lang="en-US" sz="3600" dirty="0"/>
              <a:t> century?</a:t>
            </a:r>
          </a:p>
          <a:p>
            <a:endParaRPr lang="en-US" sz="3600" dirty="0"/>
          </a:p>
          <a:p>
            <a:r>
              <a:rPr lang="en-US" sz="3600" dirty="0"/>
              <a:t>What makes dark tourism a product of late modernity/postmodernity?</a:t>
            </a:r>
          </a:p>
          <a:p>
            <a:endParaRPr lang="en-US" sz="3600" dirty="0"/>
          </a:p>
          <a:p>
            <a:endParaRPr lang="en-GB" sz="3600" dirty="0"/>
          </a:p>
        </p:txBody>
      </p:sp>
    </p:spTree>
    <p:extLst>
      <p:ext uri="{BB962C8B-B14F-4D97-AF65-F5344CB8AC3E}">
        <p14:creationId xmlns:p14="http://schemas.microsoft.com/office/powerpoint/2010/main" val="133174564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0BA139-CE06-47C8-9FE9-D499719659AD}"/>
              </a:ext>
            </a:extLst>
          </p:cNvPr>
          <p:cNvSpPr>
            <a:spLocks noGrp="1"/>
          </p:cNvSpPr>
          <p:nvPr>
            <p:ph type="title"/>
          </p:nvPr>
        </p:nvSpPr>
        <p:spPr>
          <a:xfrm>
            <a:off x="2931111" y="276101"/>
            <a:ext cx="8610600" cy="1293028"/>
          </a:xfrm>
        </p:spPr>
        <p:txBody>
          <a:bodyPr/>
          <a:lstStyle/>
          <a:p>
            <a:r>
              <a:rPr lang="en-US" dirty="0"/>
              <a:t>Dark tourism as ‘new’: ‘Memory BOOM’</a:t>
            </a:r>
            <a:endParaRPr lang="en-GB" dirty="0"/>
          </a:p>
        </p:txBody>
      </p:sp>
      <p:sp>
        <p:nvSpPr>
          <p:cNvPr id="3" name="Content Placeholder 2">
            <a:extLst>
              <a:ext uri="{FF2B5EF4-FFF2-40B4-BE49-F238E27FC236}">
                <a16:creationId xmlns:a16="http://schemas.microsoft.com/office/drawing/2014/main" id="{5921C0BA-F57F-464E-8AC2-8F887D24D307}"/>
              </a:ext>
            </a:extLst>
          </p:cNvPr>
          <p:cNvSpPr>
            <a:spLocks noGrp="1"/>
          </p:cNvSpPr>
          <p:nvPr>
            <p:ph idx="1"/>
          </p:nvPr>
        </p:nvSpPr>
        <p:spPr>
          <a:xfrm>
            <a:off x="548640" y="1569129"/>
            <a:ext cx="5878793" cy="5423341"/>
          </a:xfrm>
        </p:spPr>
        <p:txBody>
          <a:bodyPr>
            <a:normAutofit/>
          </a:bodyPr>
          <a:lstStyle/>
          <a:p>
            <a:pPr marL="0" indent="0">
              <a:buNone/>
            </a:pPr>
            <a:r>
              <a:rPr lang="en-US" sz="2400" dirty="0"/>
              <a:t>One of the most surprising cultural and political phenomena of [the late C20] [w]as … the emergence of memory as a key cultural and political concern in Western societies, a turning toward the past that stands in stark contrast to the privileging of the future so characteristic of earlier decades of 20</a:t>
            </a:r>
            <a:r>
              <a:rPr lang="en-US" sz="2400" baseline="30000" dirty="0"/>
              <a:t>th</a:t>
            </a:r>
            <a:r>
              <a:rPr lang="en-US" sz="2400" dirty="0"/>
              <a:t>-century modernity … Since the 1980s, it seems, the focus has shifted from present futures to present pasts.”</a:t>
            </a:r>
          </a:p>
          <a:p>
            <a:pPr algn="r">
              <a:buFontTx/>
              <a:buChar char="-"/>
            </a:pPr>
            <a:r>
              <a:rPr lang="en-US" sz="1600" dirty="0"/>
              <a:t>Andreas Huyssen, </a:t>
            </a:r>
            <a:r>
              <a:rPr lang="en-US" sz="1600" i="1" dirty="0"/>
              <a:t>Present Pasts: Urban Palimpsests and the Politics of Memory </a:t>
            </a:r>
            <a:r>
              <a:rPr lang="en-US" sz="1600" dirty="0"/>
              <a:t>(Stanford, California: Stanford University Press, 2003), p. 11.</a:t>
            </a:r>
          </a:p>
          <a:p>
            <a:pPr>
              <a:buFontTx/>
              <a:buChar char="-"/>
            </a:pPr>
            <a:endParaRPr lang="en-GB" dirty="0"/>
          </a:p>
        </p:txBody>
      </p:sp>
      <p:pic>
        <p:nvPicPr>
          <p:cNvPr id="5" name="Picture 4">
            <a:extLst>
              <a:ext uri="{FF2B5EF4-FFF2-40B4-BE49-F238E27FC236}">
                <a16:creationId xmlns:a16="http://schemas.microsoft.com/office/drawing/2014/main" id="{EA375F0B-DC8E-4044-BE0A-0F7A3B9EFEEB}"/>
              </a:ext>
            </a:extLst>
          </p:cNvPr>
          <p:cNvPicPr>
            <a:picLocks noChangeAspect="1"/>
          </p:cNvPicPr>
          <p:nvPr/>
        </p:nvPicPr>
        <p:blipFill>
          <a:blip r:embed="rId2"/>
          <a:stretch>
            <a:fillRect/>
          </a:stretch>
        </p:blipFill>
        <p:spPr>
          <a:xfrm>
            <a:off x="6997588" y="1569129"/>
            <a:ext cx="2929010" cy="4430127"/>
          </a:xfrm>
          <a:prstGeom prst="rect">
            <a:avLst/>
          </a:prstGeom>
        </p:spPr>
      </p:pic>
      <p:pic>
        <p:nvPicPr>
          <p:cNvPr id="7" name="Picture 6">
            <a:extLst>
              <a:ext uri="{FF2B5EF4-FFF2-40B4-BE49-F238E27FC236}">
                <a16:creationId xmlns:a16="http://schemas.microsoft.com/office/drawing/2014/main" id="{F923837C-7EB2-4E58-B262-7C6F2608F35E}"/>
              </a:ext>
            </a:extLst>
          </p:cNvPr>
          <p:cNvPicPr>
            <a:picLocks noChangeAspect="1"/>
          </p:cNvPicPr>
          <p:nvPr/>
        </p:nvPicPr>
        <p:blipFill>
          <a:blip r:embed="rId3"/>
          <a:stretch>
            <a:fillRect/>
          </a:stretch>
        </p:blipFill>
        <p:spPr>
          <a:xfrm>
            <a:off x="9746428" y="3701226"/>
            <a:ext cx="2276958" cy="2966721"/>
          </a:xfrm>
          <a:prstGeom prst="rect">
            <a:avLst/>
          </a:prstGeom>
        </p:spPr>
      </p:pic>
    </p:spTree>
    <p:extLst>
      <p:ext uri="{BB962C8B-B14F-4D97-AF65-F5344CB8AC3E}">
        <p14:creationId xmlns:p14="http://schemas.microsoft.com/office/powerpoint/2010/main" val="50628806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895600" y="445477"/>
            <a:ext cx="8610600" cy="1293028"/>
          </a:xfrm>
        </p:spPr>
        <p:txBody>
          <a:bodyPr/>
          <a:lstStyle/>
          <a:p>
            <a:r>
              <a:rPr lang="en-US" dirty="0"/>
              <a:t>Dark tourism as ‘Old’: </a:t>
            </a:r>
            <a:r>
              <a:rPr lang="en-GB" dirty="0"/>
              <a:t>Thana(o)tourism</a:t>
            </a:r>
          </a:p>
        </p:txBody>
      </p:sp>
      <p:sp>
        <p:nvSpPr>
          <p:cNvPr id="3" name="Content Placeholder 2"/>
          <p:cNvSpPr>
            <a:spLocks noGrp="1"/>
          </p:cNvSpPr>
          <p:nvPr>
            <p:ph idx="1"/>
          </p:nvPr>
        </p:nvSpPr>
        <p:spPr>
          <a:xfrm>
            <a:off x="685800" y="1931376"/>
            <a:ext cx="10820400" cy="5200650"/>
          </a:xfrm>
        </p:spPr>
        <p:txBody>
          <a:bodyPr>
            <a:normAutofit/>
          </a:bodyPr>
          <a:lstStyle/>
          <a:p>
            <a:pPr marL="0" indent="0">
              <a:buNone/>
            </a:pPr>
            <a:r>
              <a:rPr lang="en-GB" sz="3200" dirty="0"/>
              <a:t>A.V. Seaton, ‘Guided by the Dark: From Thanatopsis to Thanatourism,’ </a:t>
            </a:r>
            <a:r>
              <a:rPr lang="en-GB" sz="3200" i="1" dirty="0"/>
              <a:t>International Journal of Heritage Studies</a:t>
            </a:r>
            <a:r>
              <a:rPr lang="en-GB" sz="3200" dirty="0"/>
              <a:t> 2:4 (1996): 234–244</a:t>
            </a:r>
          </a:p>
          <a:p>
            <a:pPr marL="0" indent="0">
              <a:buNone/>
            </a:pPr>
            <a:endParaRPr lang="en-GB" sz="3200" dirty="0"/>
          </a:p>
          <a:p>
            <a:pPr marL="0" indent="0" algn="just">
              <a:buNone/>
            </a:pPr>
            <a:r>
              <a:rPr lang="en-GB" sz="2800" dirty="0"/>
              <a:t>“This inquiry seeks to establish the </a:t>
            </a:r>
            <a:r>
              <a:rPr lang="en-GB" sz="2800" dirty="0">
                <a:solidFill>
                  <a:srgbClr val="FFC000"/>
                </a:solidFill>
              </a:rPr>
              <a:t>philosophical and historical root</a:t>
            </a:r>
            <a:r>
              <a:rPr lang="en-GB" sz="2800" dirty="0"/>
              <a:t>s of the </a:t>
            </a:r>
            <a:r>
              <a:rPr lang="en-GB" sz="2800" i="1" dirty="0"/>
              <a:t>mentalité </a:t>
            </a:r>
            <a:r>
              <a:rPr lang="en-GB" sz="2800" dirty="0"/>
              <a:t>through which the publicly shocking and repugnant may be experienced as a source of private pleasure - and may achieve the status of a tourist attraction.”</a:t>
            </a:r>
          </a:p>
          <a:p>
            <a:pPr marL="0" indent="0" algn="r">
              <a:buNone/>
            </a:pPr>
            <a:r>
              <a:rPr lang="en-GB" sz="2800" dirty="0"/>
              <a:t>- </a:t>
            </a:r>
            <a:r>
              <a:rPr lang="en-GB" sz="2000" dirty="0"/>
              <a:t>Seaton, ‘Guided by the Dark,’ pp. 234-235</a:t>
            </a:r>
            <a:endParaRPr lang="en-GB" sz="3200" dirty="0"/>
          </a:p>
        </p:txBody>
      </p:sp>
    </p:spTree>
    <p:extLst>
      <p:ext uri="{BB962C8B-B14F-4D97-AF65-F5344CB8AC3E}">
        <p14:creationId xmlns:p14="http://schemas.microsoft.com/office/powerpoint/2010/main" val="132627510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895600" y="497150"/>
            <a:ext cx="8610600" cy="1293028"/>
          </a:xfrm>
        </p:spPr>
        <p:txBody>
          <a:bodyPr/>
          <a:lstStyle/>
          <a:p>
            <a:r>
              <a:rPr lang="en-GB" dirty="0"/>
              <a:t>thanatopsis</a:t>
            </a:r>
          </a:p>
        </p:txBody>
      </p:sp>
      <p:sp>
        <p:nvSpPr>
          <p:cNvPr id="3" name="Content Placeholder 2"/>
          <p:cNvSpPr>
            <a:spLocks noGrp="1"/>
          </p:cNvSpPr>
          <p:nvPr>
            <p:ph idx="1"/>
          </p:nvPr>
        </p:nvSpPr>
        <p:spPr>
          <a:xfrm>
            <a:off x="685800" y="1695450"/>
            <a:ext cx="10820400" cy="4523235"/>
          </a:xfrm>
        </p:spPr>
        <p:txBody>
          <a:bodyPr>
            <a:normAutofit fontScale="92500" lnSpcReduction="10000"/>
          </a:bodyPr>
          <a:lstStyle/>
          <a:p>
            <a:r>
              <a:rPr lang="en-GB" sz="2800" dirty="0"/>
              <a:t> a contemplation of death</a:t>
            </a:r>
          </a:p>
          <a:p>
            <a:endParaRPr lang="en-GB" sz="2800" dirty="0"/>
          </a:p>
          <a:p>
            <a:pPr marL="0" indent="0">
              <a:buNone/>
            </a:pPr>
            <a:r>
              <a:rPr lang="en-GB" sz="2800" dirty="0"/>
              <a:t>“In this paper [thanatopsis] will be interpreted more broadly to mean … the stimuli by which such contemplations are generated and the forms contemplative response such stimuli tend to produce … includ[ing] all </a:t>
            </a:r>
            <a:r>
              <a:rPr lang="en-GB" sz="2800" i="1" dirty="0">
                <a:solidFill>
                  <a:srgbClr val="FFFF00"/>
                </a:solidFill>
              </a:rPr>
              <a:t>the signifying forms of representation, symbolisation and material evidence by which ideas of death are communicated to an individual in time a space within a given society</a:t>
            </a:r>
            <a:r>
              <a:rPr lang="en-GB" sz="2800" dirty="0"/>
              <a:t>.”</a:t>
            </a:r>
          </a:p>
          <a:p>
            <a:pPr marL="0" indent="0">
              <a:buNone/>
            </a:pPr>
            <a:endParaRPr lang="en-GB" sz="2800" dirty="0"/>
          </a:p>
          <a:p>
            <a:pPr>
              <a:buFontTx/>
              <a:buChar char="-"/>
            </a:pPr>
            <a:r>
              <a:rPr lang="en-GB" sz="2800" dirty="0"/>
              <a:t>Can you think of example of ‘thanatoptic’ symbols and practices?</a:t>
            </a:r>
          </a:p>
          <a:p>
            <a:pPr marL="0" indent="0">
              <a:buNone/>
            </a:pPr>
            <a:endParaRPr lang="en-GB" sz="2800" dirty="0"/>
          </a:p>
          <a:p>
            <a:pPr marL="0" indent="0">
              <a:buNone/>
            </a:pPr>
            <a:endParaRPr lang="en-GB" dirty="0"/>
          </a:p>
        </p:txBody>
      </p:sp>
    </p:spTree>
    <p:extLst>
      <p:ext uri="{BB962C8B-B14F-4D97-AF65-F5344CB8AC3E}">
        <p14:creationId xmlns:p14="http://schemas.microsoft.com/office/powerpoint/2010/main" val="334164122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Thanatos</a:t>
            </a:r>
          </a:p>
        </p:txBody>
      </p:sp>
      <p:sp>
        <p:nvSpPr>
          <p:cNvPr id="3" name="Content Placeholder 2"/>
          <p:cNvSpPr>
            <a:spLocks noGrp="1"/>
          </p:cNvSpPr>
          <p:nvPr>
            <p:ph idx="1"/>
          </p:nvPr>
        </p:nvSpPr>
        <p:spPr>
          <a:xfrm>
            <a:off x="3853542" y="1894114"/>
            <a:ext cx="7652657" cy="4324571"/>
          </a:xfrm>
        </p:spPr>
        <p:txBody>
          <a:bodyPr/>
          <a:lstStyle/>
          <a:p>
            <a:r>
              <a:rPr lang="en-GB" dirty="0"/>
              <a:t>mythological figure personifying death, the son of Nyx or Night</a:t>
            </a:r>
          </a:p>
        </p:txBody>
      </p:sp>
      <p:pic>
        <p:nvPicPr>
          <p:cNvPr id="4" name="Picture 3"/>
          <p:cNvPicPr>
            <a:picLocks noChangeAspect="1"/>
          </p:cNvPicPr>
          <p:nvPr/>
        </p:nvPicPr>
        <p:blipFill>
          <a:blip r:embed="rId2"/>
          <a:stretch>
            <a:fillRect/>
          </a:stretch>
        </p:blipFill>
        <p:spPr>
          <a:xfrm>
            <a:off x="13606" y="0"/>
            <a:ext cx="3366408" cy="6732815"/>
          </a:xfrm>
          <a:prstGeom prst="rect">
            <a:avLst/>
          </a:prstGeom>
        </p:spPr>
      </p:pic>
      <p:sp>
        <p:nvSpPr>
          <p:cNvPr id="5" name="Rectangle 4"/>
          <p:cNvSpPr/>
          <p:nvPr/>
        </p:nvSpPr>
        <p:spPr>
          <a:xfrm>
            <a:off x="3853541" y="3417312"/>
            <a:ext cx="3532414" cy="1477328"/>
          </a:xfrm>
          <a:prstGeom prst="rect">
            <a:avLst/>
          </a:prstGeom>
        </p:spPr>
        <p:txBody>
          <a:bodyPr wrap="square">
            <a:spAutoFit/>
          </a:bodyPr>
          <a:lstStyle/>
          <a:p>
            <a:r>
              <a:rPr lang="en-GB" dirty="0"/>
              <a:t>Thanatos as a winged and sword-girt youth. Sculptured marble column drum from the Temple of Artemis at Ephesos, c. 325–300 BC.</a:t>
            </a:r>
          </a:p>
        </p:txBody>
      </p:sp>
    </p:spTree>
    <p:extLst>
      <p:ext uri="{BB962C8B-B14F-4D97-AF65-F5344CB8AC3E}">
        <p14:creationId xmlns:p14="http://schemas.microsoft.com/office/powerpoint/2010/main" val="247550617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895599" y="0"/>
            <a:ext cx="8610600" cy="1293028"/>
          </a:xfrm>
        </p:spPr>
        <p:txBody>
          <a:bodyPr/>
          <a:lstStyle/>
          <a:p>
            <a:r>
              <a:rPr lang="en-GB" dirty="0"/>
              <a:t>thanatopsis</a:t>
            </a:r>
          </a:p>
        </p:txBody>
      </p:sp>
      <p:sp>
        <p:nvSpPr>
          <p:cNvPr id="3" name="Content Placeholder 2"/>
          <p:cNvSpPr>
            <a:spLocks noGrp="1"/>
          </p:cNvSpPr>
          <p:nvPr>
            <p:ph idx="1"/>
          </p:nvPr>
        </p:nvSpPr>
        <p:spPr>
          <a:xfrm>
            <a:off x="4114800" y="1159678"/>
            <a:ext cx="7677149" cy="5698322"/>
          </a:xfrm>
        </p:spPr>
        <p:txBody>
          <a:bodyPr>
            <a:normAutofit/>
          </a:bodyPr>
          <a:lstStyle/>
          <a:p>
            <a:pPr marL="0" indent="0" algn="just">
              <a:buNone/>
            </a:pPr>
            <a:r>
              <a:rPr lang="en-GB" sz="2400" dirty="0"/>
              <a:t>“From the Middle Ages to well into the 19th century thanatopsis was not just aided, but </a:t>
            </a:r>
            <a:r>
              <a:rPr lang="en-GB" sz="2400" b="1" dirty="0">
                <a:solidFill>
                  <a:srgbClr val="FFFF00"/>
                </a:solidFill>
              </a:rPr>
              <a:t>encouraged and induced. </a:t>
            </a:r>
            <a:r>
              <a:rPr lang="en-GB" sz="2400" dirty="0"/>
              <a:t>by the multiplicity of symbol representations and material objects which kept death at the forefront individual awareness. The rich had private artefacts - death's heads, hour glasses, death masks, and effigies which constantly reminded them of the hour their passing to come. John Donne, actually slept with a coffin in his room.</a:t>
            </a:r>
          </a:p>
          <a:p>
            <a:pPr marL="0" indent="0" algn="just">
              <a:buNone/>
            </a:pPr>
            <a:r>
              <a:rPr lang="en-GB" sz="2400" dirty="0"/>
              <a:t>	“Thanatopsis was promoted to the poor by the church which </a:t>
            </a:r>
            <a:r>
              <a:rPr lang="en-GB" sz="2400" dirty="0">
                <a:solidFill>
                  <a:srgbClr val="FFC000"/>
                </a:solidFill>
              </a:rPr>
              <a:t>stage-managed representations of death </a:t>
            </a:r>
            <a:r>
              <a:rPr lang="en-GB" sz="2400" dirty="0"/>
              <a:t>as a subject of public art and popular culture signifying practices which included church paintings and carvings, monument tableaux, morality plays, displays and sermons</a:t>
            </a:r>
            <a:r>
              <a:rPr lang="en-GB" dirty="0"/>
              <a:t>”</a:t>
            </a:r>
          </a:p>
          <a:p>
            <a:pPr marL="0" indent="0">
              <a:buNone/>
            </a:pPr>
            <a:endParaRPr lang="en-GB" dirty="0"/>
          </a:p>
        </p:txBody>
      </p:sp>
      <p:pic>
        <p:nvPicPr>
          <p:cNvPr id="5" name="Picture 4"/>
          <p:cNvPicPr>
            <a:picLocks noChangeAspect="1"/>
          </p:cNvPicPr>
          <p:nvPr/>
        </p:nvPicPr>
        <p:blipFill rotWithShape="1">
          <a:blip r:embed="rId2"/>
          <a:srcRect l="10151" t="4800" r="6593" b="4001"/>
          <a:stretch/>
        </p:blipFill>
        <p:spPr>
          <a:xfrm>
            <a:off x="0" y="0"/>
            <a:ext cx="3810000" cy="5568461"/>
          </a:xfrm>
          <a:prstGeom prst="rect">
            <a:avLst/>
          </a:prstGeom>
        </p:spPr>
      </p:pic>
      <p:sp>
        <p:nvSpPr>
          <p:cNvPr id="6" name="Rectangle 5"/>
          <p:cNvSpPr/>
          <p:nvPr/>
        </p:nvSpPr>
        <p:spPr>
          <a:xfrm>
            <a:off x="0" y="5568461"/>
            <a:ext cx="3810000" cy="1077218"/>
          </a:xfrm>
          <a:prstGeom prst="rect">
            <a:avLst/>
          </a:prstGeom>
        </p:spPr>
        <p:txBody>
          <a:bodyPr wrap="square">
            <a:spAutoFit/>
          </a:bodyPr>
          <a:lstStyle/>
          <a:p>
            <a:r>
              <a:rPr lang="en-GB" sz="1600" dirty="0"/>
              <a:t>John Donne (1572–1631) posing in his burial shroud before his death. Engraving for 1632 edition of </a:t>
            </a:r>
            <a:r>
              <a:rPr lang="en-GB" sz="1600" i="1" dirty="0"/>
              <a:t>Death’s Duel</a:t>
            </a:r>
            <a:r>
              <a:rPr lang="en-GB" sz="1600" dirty="0"/>
              <a:t>, Donne’s last sermon</a:t>
            </a:r>
          </a:p>
        </p:txBody>
      </p:sp>
    </p:spTree>
    <p:extLst>
      <p:ext uri="{BB962C8B-B14F-4D97-AF65-F5344CB8AC3E}">
        <p14:creationId xmlns:p14="http://schemas.microsoft.com/office/powerpoint/2010/main" val="354636228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86100" y="0"/>
            <a:ext cx="8610600" cy="1293028"/>
          </a:xfrm>
        </p:spPr>
        <p:txBody>
          <a:bodyPr/>
          <a:lstStyle/>
          <a:p>
            <a:r>
              <a:rPr lang="en-GB" dirty="0"/>
              <a:t>thanatopsis</a:t>
            </a:r>
          </a:p>
        </p:txBody>
      </p:sp>
      <p:sp>
        <p:nvSpPr>
          <p:cNvPr id="3" name="Content Placeholder 2"/>
          <p:cNvSpPr>
            <a:spLocks noGrp="1"/>
          </p:cNvSpPr>
          <p:nvPr>
            <p:ph idx="1"/>
          </p:nvPr>
        </p:nvSpPr>
        <p:spPr>
          <a:xfrm>
            <a:off x="5638800" y="1104900"/>
            <a:ext cx="6419849" cy="5170936"/>
          </a:xfrm>
        </p:spPr>
        <p:txBody>
          <a:bodyPr>
            <a:noAutofit/>
          </a:bodyPr>
          <a:lstStyle/>
          <a:p>
            <a:pPr marL="0" indent="0" algn="just">
              <a:buNone/>
            </a:pPr>
            <a:r>
              <a:rPr lang="en-GB" sz="2800" dirty="0"/>
              <a:t>“One of the most widespread Thanatoptic displays in European culture in the late Middle Ages was the Dance of Death. This was the symbolic depiction of Death as a terrifying. partly-fleshed skeleton carrying off people from all walks of life. It was depicted in books, broadsheets and tableaux, on medals, on the wall ceilings and pews of churches. on bridges and even danced in churchyards.”</a:t>
            </a:r>
          </a:p>
        </p:txBody>
      </p:sp>
      <p:pic>
        <p:nvPicPr>
          <p:cNvPr id="6" name="Picture 5"/>
          <p:cNvPicPr>
            <a:picLocks noChangeAspect="1"/>
          </p:cNvPicPr>
          <p:nvPr/>
        </p:nvPicPr>
        <p:blipFill rotWithShape="1">
          <a:blip r:embed="rId2"/>
          <a:srcRect t="13820" r="7812" b="45762"/>
          <a:stretch/>
        </p:blipFill>
        <p:spPr>
          <a:xfrm>
            <a:off x="0" y="0"/>
            <a:ext cx="5067301" cy="3328101"/>
          </a:xfrm>
          <a:prstGeom prst="rect">
            <a:avLst/>
          </a:prstGeom>
        </p:spPr>
      </p:pic>
      <p:sp>
        <p:nvSpPr>
          <p:cNvPr id="7" name="Rectangle 6"/>
          <p:cNvSpPr/>
          <p:nvPr/>
        </p:nvSpPr>
        <p:spPr>
          <a:xfrm>
            <a:off x="5973968" y="6091170"/>
            <a:ext cx="5341732" cy="369332"/>
          </a:xfrm>
          <a:prstGeom prst="rect">
            <a:avLst/>
          </a:prstGeom>
        </p:spPr>
        <p:txBody>
          <a:bodyPr wrap="square">
            <a:spAutoFit/>
          </a:bodyPr>
          <a:lstStyle/>
          <a:p>
            <a:r>
              <a:rPr lang="en-GB" i="1" dirty="0">
                <a:hlinkClick r:id="rId3"/>
              </a:rPr>
              <a:t>La Danse macabre</a:t>
            </a:r>
            <a:r>
              <a:rPr lang="en-GB" dirty="0">
                <a:hlinkClick r:id="rId3"/>
              </a:rPr>
              <a:t>, by Guy Marchant (1485)</a:t>
            </a:r>
            <a:r>
              <a:rPr lang="en-GB" i="1" dirty="0">
                <a:hlinkClick r:id="rId3"/>
              </a:rPr>
              <a:t> </a:t>
            </a:r>
            <a:endParaRPr lang="en-GB" i="1" dirty="0"/>
          </a:p>
        </p:txBody>
      </p:sp>
      <p:pic>
        <p:nvPicPr>
          <p:cNvPr id="8" name="Picture 7"/>
          <p:cNvPicPr>
            <a:picLocks noChangeAspect="1"/>
          </p:cNvPicPr>
          <p:nvPr/>
        </p:nvPicPr>
        <p:blipFill rotWithShape="1">
          <a:blip r:embed="rId4"/>
          <a:srcRect t="15498" r="261"/>
          <a:stretch/>
        </p:blipFill>
        <p:spPr>
          <a:xfrm>
            <a:off x="-124585" y="3214007"/>
            <a:ext cx="5191886" cy="3643993"/>
          </a:xfrm>
          <a:prstGeom prst="rect">
            <a:avLst/>
          </a:prstGeom>
        </p:spPr>
      </p:pic>
    </p:spTree>
    <p:extLst>
      <p:ext uri="{BB962C8B-B14F-4D97-AF65-F5344CB8AC3E}">
        <p14:creationId xmlns:p14="http://schemas.microsoft.com/office/powerpoint/2010/main" val="10095944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629150" y="1293028"/>
            <a:ext cx="6877050" cy="5203022"/>
          </a:xfrm>
        </p:spPr>
        <p:txBody>
          <a:bodyPr>
            <a:normAutofit lnSpcReduction="10000"/>
          </a:bodyPr>
          <a:lstStyle/>
          <a:p>
            <a:pPr marL="0" indent="0" algn="just">
              <a:buNone/>
            </a:pPr>
            <a:r>
              <a:rPr lang="en-GB" dirty="0"/>
              <a:t>“</a:t>
            </a:r>
            <a:r>
              <a:rPr lang="en-GB" sz="2400" dirty="0">
                <a:solidFill>
                  <a:srgbClr val="FFFF00"/>
                </a:solidFill>
              </a:rPr>
              <a:t>Many Thanatoptic presentations often involved travel</a:t>
            </a:r>
            <a:r>
              <a:rPr lang="en-GB" sz="2400" dirty="0"/>
              <a:t>. Thanatopsis was a major element in </a:t>
            </a:r>
            <a:r>
              <a:rPr lang="en-GB" sz="2400" dirty="0">
                <a:solidFill>
                  <a:srgbClr val="FFFF00"/>
                </a:solidFill>
              </a:rPr>
              <a:t>pilgrimages</a:t>
            </a:r>
            <a:r>
              <a:rPr lang="en-GB" sz="2400" dirty="0"/>
              <a:t> made to the sites of martyrdom or internment of saints where pilgrims viewed shrines to the de and brought back mementoes, relics and ampullae - vessels which contain such thanatoptic talismans as oil or nails from the Cross and earth from tombs of martyrs. </a:t>
            </a:r>
          </a:p>
          <a:p>
            <a:pPr marL="0" indent="0" algn="just">
              <a:buNone/>
            </a:pPr>
            <a:r>
              <a:rPr lang="en-GB" sz="2400" dirty="0"/>
              <a:t>	“Pilgrimage was the highest form of thanatopsis since involved </a:t>
            </a:r>
            <a:r>
              <a:rPr lang="en-GB" sz="2400" dirty="0">
                <a:solidFill>
                  <a:srgbClr val="FFFF00"/>
                </a:solidFill>
              </a:rPr>
              <a:t>physical presence at a setting of death</a:t>
            </a:r>
            <a:r>
              <a:rPr lang="en-GB" sz="2400" dirty="0"/>
              <a:t>, rather than its symbol contemplation in books and images. So highly was it valued that the rich left money in their wills so that, after their death, others could make pilgrimages their behalf, to holy places of thanatoptic importance.”</a:t>
            </a:r>
          </a:p>
          <a:p>
            <a:pPr marL="0" indent="0">
              <a:buNone/>
            </a:pPr>
            <a:endParaRPr lang="en-GB" dirty="0"/>
          </a:p>
        </p:txBody>
      </p:sp>
      <p:sp>
        <p:nvSpPr>
          <p:cNvPr id="5" name="Title 1"/>
          <p:cNvSpPr txBox="1">
            <a:spLocks/>
          </p:cNvSpPr>
          <p:nvPr/>
        </p:nvSpPr>
        <p:spPr>
          <a:xfrm>
            <a:off x="3086100" y="0"/>
            <a:ext cx="8610600" cy="1293028"/>
          </a:xfrm>
          <a:prstGeom prst="rect">
            <a:avLst/>
          </a:prstGeom>
        </p:spPr>
        <p:txBody>
          <a:bodyPr vert="horz" lIns="91440" tIns="45720" rIns="91440" bIns="45720" rtlCol="0" anchor="ctr">
            <a:normAutofit/>
          </a:bodyPr>
          <a:lst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a:lstStyle>
          <a:p>
            <a:r>
              <a:rPr lang="en-GB" dirty="0"/>
              <a:t>thanatopsis</a:t>
            </a:r>
          </a:p>
        </p:txBody>
      </p:sp>
      <p:pic>
        <p:nvPicPr>
          <p:cNvPr id="6" name="Picture 5"/>
          <p:cNvPicPr>
            <a:picLocks noChangeAspect="1"/>
          </p:cNvPicPr>
          <p:nvPr/>
        </p:nvPicPr>
        <p:blipFill>
          <a:blip r:embed="rId2"/>
          <a:stretch>
            <a:fillRect/>
          </a:stretch>
        </p:blipFill>
        <p:spPr>
          <a:xfrm>
            <a:off x="38100" y="0"/>
            <a:ext cx="4392215" cy="4133850"/>
          </a:xfrm>
          <a:prstGeom prst="rect">
            <a:avLst/>
          </a:prstGeom>
        </p:spPr>
      </p:pic>
    </p:spTree>
    <p:extLst>
      <p:ext uri="{BB962C8B-B14F-4D97-AF65-F5344CB8AC3E}">
        <p14:creationId xmlns:p14="http://schemas.microsoft.com/office/powerpoint/2010/main" val="221423907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11506200" cy="1293028"/>
          </a:xfrm>
        </p:spPr>
        <p:txBody>
          <a:bodyPr/>
          <a:lstStyle/>
          <a:p>
            <a:r>
              <a:rPr lang="en-GB" dirty="0"/>
              <a:t>Seaton’s typology of thanatourism</a:t>
            </a:r>
          </a:p>
        </p:txBody>
      </p:sp>
      <p:sp>
        <p:nvSpPr>
          <p:cNvPr id="3" name="Content Placeholder 2"/>
          <p:cNvSpPr>
            <a:spLocks noGrp="1"/>
          </p:cNvSpPr>
          <p:nvPr>
            <p:ph idx="1"/>
          </p:nvPr>
        </p:nvSpPr>
        <p:spPr>
          <a:xfrm>
            <a:off x="685800" y="1489710"/>
            <a:ext cx="10820400" cy="4968240"/>
          </a:xfrm>
        </p:spPr>
        <p:txBody>
          <a:bodyPr>
            <a:normAutofit/>
          </a:bodyPr>
          <a:lstStyle/>
          <a:p>
            <a:pPr marL="457200" indent="-457200">
              <a:buAutoNum type="alphaLcParenR"/>
            </a:pPr>
            <a:r>
              <a:rPr lang="en-GB" sz="3200" dirty="0"/>
              <a:t>Travel to</a:t>
            </a:r>
            <a:r>
              <a:rPr lang="en-GB" sz="3200" i="1" dirty="0"/>
              <a:t> </a:t>
            </a:r>
            <a:r>
              <a:rPr lang="en-GB" sz="3200" dirty="0"/>
              <a:t>witness </a:t>
            </a:r>
            <a:r>
              <a:rPr lang="en-GB" sz="3200" dirty="0">
                <a:solidFill>
                  <a:srgbClr val="FFFF00"/>
                </a:solidFill>
              </a:rPr>
              <a:t>public enactments of death </a:t>
            </a:r>
            <a:r>
              <a:rPr lang="en-GB" sz="3200" dirty="0"/>
              <a:t>(e.g. Christian martyrdoms in Rome, public hangings)</a:t>
            </a:r>
          </a:p>
          <a:p>
            <a:pPr marL="457200" indent="-457200">
              <a:buAutoNum type="alphaLcParenR"/>
            </a:pPr>
            <a:r>
              <a:rPr lang="en-GB" sz="3200" dirty="0"/>
              <a:t>Travel to see the </a:t>
            </a:r>
            <a:r>
              <a:rPr lang="en-GB" sz="3200" dirty="0">
                <a:solidFill>
                  <a:srgbClr val="FFFF00"/>
                </a:solidFill>
              </a:rPr>
              <a:t>sites of mass or individual deaths, after they have occurred </a:t>
            </a:r>
            <a:r>
              <a:rPr lang="en-GB" sz="3200" dirty="0"/>
              <a:t>–  mass death sites (Auschwitz, Culloden, the Colosseum), sites of individual deaths (the book depository in Dallas from which Kennedy was assassinated), haunts of famous murderers and serial killers are other examples (e.g. Jack the Ripper tours)</a:t>
            </a:r>
          </a:p>
          <a:p>
            <a:pPr marL="0" indent="0">
              <a:buNone/>
            </a:pPr>
            <a:endParaRPr lang="en-GB" dirty="0"/>
          </a:p>
          <a:p>
            <a:pPr marL="457200" indent="-457200">
              <a:buAutoNum type="alphaLcParenR"/>
            </a:pPr>
            <a:endParaRPr lang="en-GB" dirty="0"/>
          </a:p>
          <a:p>
            <a:pPr marL="457200" indent="-457200">
              <a:buAutoNum type="alphaLcParenR"/>
            </a:pPr>
            <a:endParaRPr lang="en-GB" dirty="0"/>
          </a:p>
          <a:p>
            <a:pPr marL="457200" indent="-457200">
              <a:buAutoNum type="alphaLcParenR"/>
            </a:pPr>
            <a:endParaRPr lang="en-GB" dirty="0"/>
          </a:p>
          <a:p>
            <a:pPr marL="457200" indent="-457200">
              <a:buAutoNum type="alphaLcParenR"/>
            </a:pPr>
            <a:endParaRPr lang="en-GB" dirty="0"/>
          </a:p>
          <a:p>
            <a:pPr marL="457200" indent="-457200">
              <a:buAutoNum type="alphaLcParenR"/>
            </a:pPr>
            <a:endParaRPr lang="en-GB" dirty="0"/>
          </a:p>
        </p:txBody>
      </p:sp>
    </p:spTree>
    <p:extLst>
      <p:ext uri="{BB962C8B-B14F-4D97-AF65-F5344CB8AC3E}">
        <p14:creationId xmlns:p14="http://schemas.microsoft.com/office/powerpoint/2010/main" val="313279489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11506200" cy="1293028"/>
          </a:xfrm>
        </p:spPr>
        <p:txBody>
          <a:bodyPr/>
          <a:lstStyle/>
          <a:p>
            <a:r>
              <a:rPr lang="en-GB" dirty="0"/>
              <a:t>Seaton’s typology of thanatourism</a:t>
            </a:r>
          </a:p>
        </p:txBody>
      </p:sp>
      <p:sp>
        <p:nvSpPr>
          <p:cNvPr id="3" name="Content Placeholder 2"/>
          <p:cNvSpPr>
            <a:spLocks noGrp="1"/>
          </p:cNvSpPr>
          <p:nvPr>
            <p:ph idx="1"/>
          </p:nvPr>
        </p:nvSpPr>
        <p:spPr>
          <a:xfrm>
            <a:off x="685800" y="1489710"/>
            <a:ext cx="10820400" cy="4968240"/>
          </a:xfrm>
        </p:spPr>
        <p:txBody>
          <a:bodyPr>
            <a:normAutofit/>
          </a:bodyPr>
          <a:lstStyle/>
          <a:p>
            <a:pPr marL="457200" indent="-457200">
              <a:buFont typeface="+mj-lt"/>
              <a:buAutoNum type="alphaLcParenR" startAt="3"/>
            </a:pPr>
            <a:r>
              <a:rPr lang="en-GB" sz="3200" dirty="0"/>
              <a:t>Travel  to  </a:t>
            </a:r>
            <a:r>
              <a:rPr lang="en-GB" sz="3200" dirty="0">
                <a:solidFill>
                  <a:srgbClr val="FFFF00"/>
                </a:solidFill>
              </a:rPr>
              <a:t>internment  sites  </a:t>
            </a:r>
            <a:r>
              <a:rPr lang="en-GB" sz="3200" dirty="0"/>
              <a:t>of  and  </a:t>
            </a:r>
            <a:r>
              <a:rPr lang="en-GB" sz="3200" dirty="0">
                <a:solidFill>
                  <a:srgbClr val="FFFF00"/>
                </a:solidFill>
              </a:rPr>
              <a:t>memorials  to  the  dead </a:t>
            </a:r>
            <a:r>
              <a:rPr lang="en-GB" sz="3200" dirty="0"/>
              <a:t>– graveyards, catacombs,  crypts,  war  memorials, and cenotaphs. </a:t>
            </a:r>
          </a:p>
          <a:p>
            <a:pPr marL="457200" indent="-457200">
              <a:buFont typeface="+mj-lt"/>
              <a:buAutoNum type="alphaLcParenR" startAt="3"/>
            </a:pPr>
            <a:r>
              <a:rPr lang="en-GB" sz="3200" dirty="0"/>
              <a:t>Travel to view the </a:t>
            </a:r>
            <a:r>
              <a:rPr lang="en-GB" sz="3200" dirty="0">
                <a:solidFill>
                  <a:srgbClr val="FFFF00"/>
                </a:solidFill>
              </a:rPr>
              <a:t>material evidence, or symbolic representations of death locations </a:t>
            </a:r>
            <a:r>
              <a:rPr lang="en-GB" sz="3200" dirty="0"/>
              <a:t>unconnected with their occurrence (e.g. museums, Madame Tussaud's)</a:t>
            </a:r>
          </a:p>
          <a:p>
            <a:pPr marL="457200" indent="-457200">
              <a:buFont typeface="+mj-lt"/>
              <a:buAutoNum type="alphaLcParenR" startAt="3"/>
            </a:pPr>
            <a:r>
              <a:rPr lang="en-GB" sz="3200" dirty="0"/>
              <a:t>Travel </a:t>
            </a:r>
            <a:r>
              <a:rPr lang="en-GB" sz="3200" dirty="0">
                <a:solidFill>
                  <a:srgbClr val="FFFF00"/>
                </a:solidFill>
              </a:rPr>
              <a:t>for re-enactments or simulation of death </a:t>
            </a:r>
            <a:r>
              <a:rPr lang="en-GB" sz="3200" dirty="0"/>
              <a:t>(e.g. battle re-enactments, murder mystery weekends, Passion Plays)</a:t>
            </a:r>
          </a:p>
          <a:p>
            <a:pPr marL="457200" indent="-457200">
              <a:buFont typeface="Arial" panose="020B0604020202020204" pitchFamily="34" charset="0"/>
              <a:buAutoNum type="alphaLcParenR" startAt="3"/>
            </a:pPr>
            <a:endParaRPr lang="en-GB" dirty="0"/>
          </a:p>
          <a:p>
            <a:pPr marL="457200" indent="-457200">
              <a:buAutoNum type="alphaLcParenR" startAt="3"/>
            </a:pPr>
            <a:endParaRPr lang="en-GB" dirty="0"/>
          </a:p>
          <a:p>
            <a:pPr marL="457200" indent="-457200">
              <a:buAutoNum type="alphaLcParenR" startAt="3"/>
            </a:pPr>
            <a:endParaRPr lang="en-GB" dirty="0"/>
          </a:p>
          <a:p>
            <a:pPr marL="457200" indent="-457200">
              <a:buAutoNum type="alphaLcParenR" startAt="3"/>
            </a:pPr>
            <a:endParaRPr lang="en-GB" dirty="0"/>
          </a:p>
          <a:p>
            <a:pPr marL="457200" indent="-457200">
              <a:buAutoNum type="alphaLcParenR" startAt="3"/>
            </a:pPr>
            <a:endParaRPr lang="en-GB" dirty="0"/>
          </a:p>
          <a:p>
            <a:pPr marL="457200" indent="-457200">
              <a:buAutoNum type="alphaLcParenR" startAt="3"/>
            </a:pPr>
            <a:endParaRPr lang="en-GB" dirty="0"/>
          </a:p>
        </p:txBody>
      </p:sp>
    </p:spTree>
    <p:extLst>
      <p:ext uri="{BB962C8B-B14F-4D97-AF65-F5344CB8AC3E}">
        <p14:creationId xmlns:p14="http://schemas.microsoft.com/office/powerpoint/2010/main" val="141164404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61B4D37-9B8E-4347-872D-3C259FFBD14A}"/>
              </a:ext>
            </a:extLst>
          </p:cNvPr>
          <p:cNvSpPr>
            <a:spLocks noGrp="1"/>
          </p:cNvSpPr>
          <p:nvPr>
            <p:ph idx="1"/>
          </p:nvPr>
        </p:nvSpPr>
        <p:spPr/>
        <p:txBody>
          <a:bodyPr/>
          <a:lstStyle/>
          <a:p>
            <a:r>
              <a:rPr lang="en-US" sz="3200" dirty="0"/>
              <a:t>How many of Seaton’s criteria apply to Holocaust concentration camps</a:t>
            </a:r>
            <a:r>
              <a:rPr lang="en-US" dirty="0"/>
              <a:t>?</a:t>
            </a:r>
            <a:endParaRPr lang="en-GB" dirty="0"/>
          </a:p>
        </p:txBody>
      </p:sp>
      <p:sp>
        <p:nvSpPr>
          <p:cNvPr id="5" name="Title 1">
            <a:extLst>
              <a:ext uri="{FF2B5EF4-FFF2-40B4-BE49-F238E27FC236}">
                <a16:creationId xmlns:a16="http://schemas.microsoft.com/office/drawing/2014/main" id="{AD6DEB6D-0DF0-41DA-AB08-02313AE92FE6}"/>
              </a:ext>
            </a:extLst>
          </p:cNvPr>
          <p:cNvSpPr>
            <a:spLocks noGrp="1"/>
          </p:cNvSpPr>
          <p:nvPr>
            <p:ph type="title"/>
          </p:nvPr>
        </p:nvSpPr>
        <p:spPr>
          <a:xfrm>
            <a:off x="2895600" y="763588"/>
            <a:ext cx="8610600" cy="1293812"/>
          </a:xfrm>
        </p:spPr>
        <p:txBody>
          <a:bodyPr/>
          <a:lstStyle/>
          <a:p>
            <a:r>
              <a:rPr lang="en-GB" dirty="0"/>
              <a:t>Seaton’s typology of thanatourism</a:t>
            </a:r>
          </a:p>
        </p:txBody>
      </p:sp>
    </p:spTree>
    <p:extLst>
      <p:ext uri="{BB962C8B-B14F-4D97-AF65-F5344CB8AC3E}">
        <p14:creationId xmlns:p14="http://schemas.microsoft.com/office/powerpoint/2010/main" val="4228128158"/>
      </p:ext>
    </p:extLst>
  </p:cSld>
  <p:clrMapOvr>
    <a:masterClrMapping/>
  </p:clrMapOvr>
</p:sld>
</file>

<file path=ppt/theme/theme1.xml><?xml version="1.0" encoding="utf-8"?>
<a:theme xmlns:a="http://schemas.openxmlformats.org/drawingml/2006/main" name="Vapor Trail">
  <a:themeElements>
    <a:clrScheme name="Vapor Trail">
      <a:dk1>
        <a:sysClr val="windowText" lastClr="000000"/>
      </a:dk1>
      <a:lt1>
        <a:sysClr val="window" lastClr="FFFFFF"/>
      </a:lt1>
      <a:dk2>
        <a:srgbClr val="454545"/>
      </a:dk2>
      <a:lt2>
        <a:srgbClr val="DADADA"/>
      </a:lt2>
      <a:accent1>
        <a:srgbClr val="DF2E28"/>
      </a:accent1>
      <a:accent2>
        <a:srgbClr val="FE801A"/>
      </a:accent2>
      <a:accent3>
        <a:srgbClr val="E9BF35"/>
      </a:accent3>
      <a:accent4>
        <a:srgbClr val="81BB42"/>
      </a:accent4>
      <a:accent5>
        <a:srgbClr val="32C7A9"/>
      </a:accent5>
      <a:accent6>
        <a:srgbClr val="4A9BDC"/>
      </a:accent6>
      <a:hlink>
        <a:srgbClr val="F0532B"/>
      </a:hlink>
      <a:folHlink>
        <a:srgbClr val="F38B53"/>
      </a:folHlink>
    </a:clrScheme>
    <a:fontScheme name="Vapor Trail">
      <a:majorFont>
        <a:latin typeface="Century Gothic" panose="020B0502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Vapor Trail">
      <a:fillStyleLst>
        <a:solidFill>
          <a:schemeClr val="phClr"/>
        </a:solidFill>
        <a:gradFill rotWithShape="1">
          <a:gsLst>
            <a:gs pos="0">
              <a:schemeClr val="phClr">
                <a:tint val="69000"/>
                <a:alpha val="100000"/>
                <a:satMod val="109000"/>
                <a:lumMod val="110000"/>
              </a:schemeClr>
            </a:gs>
            <a:gs pos="52000">
              <a:schemeClr val="phClr">
                <a:tint val="74000"/>
                <a:satMod val="100000"/>
                <a:lumMod val="104000"/>
              </a:schemeClr>
            </a:gs>
            <a:gs pos="100000">
              <a:schemeClr val="phClr">
                <a:tint val="78000"/>
                <a:satMod val="100000"/>
                <a:lumMod val="100000"/>
              </a:schemeClr>
            </a:gs>
          </a:gsLst>
          <a:lin ang="5400000" scaled="0"/>
        </a:gradFill>
        <a:gradFill rotWithShape="1">
          <a:gsLst>
            <a:gs pos="0">
              <a:schemeClr val="phClr">
                <a:tint val="96000"/>
                <a:satMod val="100000"/>
                <a:lumMod val="104000"/>
              </a:schemeClr>
            </a:gs>
            <a:gs pos="78000">
              <a:schemeClr val="phClr">
                <a:shade val="100000"/>
                <a:satMod val="11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cene3d>
            <a:camera prst="orthographicFront">
              <a:rot lat="0" lon="0" rev="0"/>
            </a:camera>
            <a:lightRig rig="threePt" dir="t"/>
          </a:scene3d>
          <a:sp3d>
            <a:bevelT w="25400" h="12700"/>
          </a:sp3d>
        </a:effectStyle>
        <a:effectStyle>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por Trail" id="{4FDF2955-7D9C-493C-B9F9-C205151B46CD}" vid="{8F31A783-2159-4870-BC29-2BA7D038EA4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0F7A323828CAF9489EB735D269CCCC9E" ma:contentTypeVersion="14" ma:contentTypeDescription="Create a new document." ma:contentTypeScope="" ma:versionID="0553168103caf1818b305dd2cfcd1f55">
  <xsd:schema xmlns:xsd="http://www.w3.org/2001/XMLSchema" xmlns:xs="http://www.w3.org/2001/XMLSchema" xmlns:p="http://schemas.microsoft.com/office/2006/metadata/properties" xmlns:ns3="18e00798-69c8-4d73-a841-5247a1895ee0" xmlns:ns4="53eb33a0-f383-4069-9f53-0e79fd56955c" targetNamespace="http://schemas.microsoft.com/office/2006/metadata/properties" ma:root="true" ma:fieldsID="f1acc41b1c62992eca0e41aef1a445d4" ns3:_="" ns4:_="">
    <xsd:import namespace="18e00798-69c8-4d73-a841-5247a1895ee0"/>
    <xsd:import namespace="53eb33a0-f383-4069-9f53-0e79fd56955c"/>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DateTaken" minOccurs="0"/>
                <xsd:element ref="ns4:MediaServiceAutoTags" minOccurs="0"/>
                <xsd:element ref="ns4:MediaServiceLocation" minOccurs="0"/>
                <xsd:element ref="ns4:MediaServiceOCR" minOccurs="0"/>
                <xsd:element ref="ns4:MediaServiceGenerationTime" minOccurs="0"/>
                <xsd:element ref="ns4:MediaServiceEventHashCode" minOccurs="0"/>
                <xsd:element ref="ns4:MediaServiceAutoKeyPoints" minOccurs="0"/>
                <xsd:element ref="ns4:MediaServiceKeyPoints" minOccurs="0"/>
                <xsd:element ref="ns4: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18e00798-69c8-4d73-a841-5247a1895ee0"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element name="SharingHintHash" ma:index="10" nillable="true" ma:displayName="Sharing Hint Hash" ma:description=""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53eb33a0-f383-4069-9f53-0e79fd56955c"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DateTaken" ma:index="13" nillable="true" ma:displayName="MediaServiceDateTaken" ma:hidden="true" ma:internalName="MediaServiceDateTaken" ma:readOnly="true">
      <xsd:simpleType>
        <xsd:restriction base="dms:Text"/>
      </xsd:simpleType>
    </xsd:element>
    <xsd:element name="MediaServiceAutoTags" ma:index="14" nillable="true" ma:displayName="Tags" ma:internalName="MediaServiceAutoTags" ma:readOnly="true">
      <xsd:simpleType>
        <xsd:restriction base="dms:Text"/>
      </xsd:simpleType>
    </xsd:element>
    <xsd:element name="MediaServiceLocation" ma:index="15" nillable="true" ma:displayName="Location" ma:internalName="MediaServiceLocation"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AutoKeyPoints" ma:index="19" nillable="true" ma:displayName="MediaServiceAutoKeyPoints" ma:hidden="true" ma:internalName="MediaServiceAutoKeyPoints" ma:readOnly="true">
      <xsd:simpleType>
        <xsd:restriction base="dms:Note"/>
      </xsd:simpleType>
    </xsd:element>
    <xsd:element name="MediaServiceKeyPoints" ma:index="20" nillable="true" ma:displayName="KeyPoints" ma:internalName="MediaServiceKeyPoints" ma:readOnly="true">
      <xsd:simpleType>
        <xsd:restriction base="dms:Note">
          <xsd:maxLength value="255"/>
        </xsd:restriction>
      </xsd:simpleType>
    </xsd:element>
    <xsd:element name="MediaLengthInSeconds" ma:index="21" nillable="true" ma:displayName="MediaLengthInSeconds" ma:hidden="true" ma:internalName="MediaLengthInSeconds" ma:readOnly="tru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BB136A84-36A6-49E6-B41F-F72639E8CD38}">
  <ds:schemaRefs>
    <ds:schemaRef ds:uri="http://schemas.microsoft.com/sharepoint/v3/contenttype/forms"/>
  </ds:schemaRefs>
</ds:datastoreItem>
</file>

<file path=customXml/itemProps2.xml><?xml version="1.0" encoding="utf-8"?>
<ds:datastoreItem xmlns:ds="http://schemas.openxmlformats.org/officeDocument/2006/customXml" ds:itemID="{ABC4E6EB-C682-4BF7-9A08-E4CEDA361DEC}">
  <ds:schemaRefs>
    <ds:schemaRef ds:uri="http://purl.org/dc/dcmitype/"/>
    <ds:schemaRef ds:uri="http://purl.org/dc/elements/1.1/"/>
    <ds:schemaRef ds:uri="http://schemas.microsoft.com/office/infopath/2007/PartnerControls"/>
    <ds:schemaRef ds:uri="http://www.w3.org/XML/1998/namespace"/>
    <ds:schemaRef ds:uri="53eb33a0-f383-4069-9f53-0e79fd56955c"/>
    <ds:schemaRef ds:uri="http://purl.org/dc/terms/"/>
    <ds:schemaRef ds:uri="http://schemas.microsoft.com/office/2006/documentManagement/types"/>
    <ds:schemaRef ds:uri="http://schemas.openxmlformats.org/package/2006/metadata/core-properties"/>
    <ds:schemaRef ds:uri="18e00798-69c8-4d73-a841-5247a1895ee0"/>
    <ds:schemaRef ds:uri="http://schemas.microsoft.com/office/2006/metadata/properties"/>
  </ds:schemaRefs>
</ds:datastoreItem>
</file>

<file path=customXml/itemProps3.xml><?xml version="1.0" encoding="utf-8"?>
<ds:datastoreItem xmlns:ds="http://schemas.openxmlformats.org/officeDocument/2006/customXml" ds:itemID="{B02B1351-700C-4987-9D4E-5DC28CBD86A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18e00798-69c8-4d73-a841-5247a1895ee0"/>
    <ds:schemaRef ds:uri="53eb33a0-f383-4069-9f53-0e79fd56955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2584</TotalTime>
  <Words>1708</Words>
  <Application>Microsoft Office PowerPoint</Application>
  <PresentationFormat>Widescreen</PresentationFormat>
  <Paragraphs>125</Paragraphs>
  <Slides>32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32</vt:i4>
      </vt:variant>
    </vt:vector>
  </HeadingPairs>
  <TitlesOfParts>
    <vt:vector size="36" baseType="lpstr">
      <vt:lpstr>Arial</vt:lpstr>
      <vt:lpstr>Calibri</vt:lpstr>
      <vt:lpstr>Century Gothic</vt:lpstr>
      <vt:lpstr>Vapor Trail</vt:lpstr>
      <vt:lpstr>Dark Tourism and 'Difficult' Heritage: DEBATANG HOLOCAUST MUSEUMS AND MEMORIALS</vt:lpstr>
      <vt:lpstr>OVERVIEW</vt:lpstr>
      <vt:lpstr>What is tourism?  Who or what is a tourist?  HOW MIGHT TOURISM AND TRAVEL, TOURISTS AND TRAVELLERS DIFFER?</vt:lpstr>
      <vt:lpstr>Dean maccanell </vt:lpstr>
      <vt:lpstr>Tourism or travel?</vt:lpstr>
      <vt:lpstr>Tourism or travel?</vt:lpstr>
      <vt:lpstr>‘Everybody HATES A Tourist’</vt:lpstr>
      <vt:lpstr>PowerPoint Presentation</vt:lpstr>
      <vt:lpstr>PowerPoint Presentation</vt:lpstr>
      <vt:lpstr>Frontstage/backstage</vt:lpstr>
      <vt:lpstr>Staged Authenticity</vt:lpstr>
      <vt:lpstr>Thinking through ‘dark tourism’</vt:lpstr>
      <vt:lpstr>PowerPoint Presentation</vt:lpstr>
      <vt:lpstr>PowerPoint Presentation</vt:lpstr>
      <vt:lpstr>PowerPoint Presentation</vt:lpstr>
      <vt:lpstr>‘Negative sightseeing’</vt:lpstr>
      <vt:lpstr>‘black spots’ and ‘fatal attractions’</vt:lpstr>
      <vt:lpstr>John Lennon and Malcolm foley, Dark tourism: the attraction of death and disaster (1996)</vt:lpstr>
      <vt:lpstr>Dark tourism in Wales?</vt:lpstr>
      <vt:lpstr>Dark tourism in Wales?</vt:lpstr>
      <vt:lpstr>Dark tourism in Wales?</vt:lpstr>
      <vt:lpstr>Interpreting dark tourism</vt:lpstr>
      <vt:lpstr>Dark tourism as ‘new’: ‘Memory BOOM’</vt:lpstr>
      <vt:lpstr>Dark tourism as ‘Old’: Thana(o)tourism</vt:lpstr>
      <vt:lpstr>thanatopsis</vt:lpstr>
      <vt:lpstr>Thanatos</vt:lpstr>
      <vt:lpstr>thanatopsis</vt:lpstr>
      <vt:lpstr>thanatopsis</vt:lpstr>
      <vt:lpstr>PowerPoint Presentation</vt:lpstr>
      <vt:lpstr>Seaton’s typology of thanatourism</vt:lpstr>
      <vt:lpstr>Seaton’s typology of thanatourism</vt:lpstr>
      <vt:lpstr>Seaton’s typology of thanatourism</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Week 4:  Dark Tourism and 'Difficult' Heritage</dc:title>
  <dc:creator>Alexander Scott</dc:creator>
  <cp:lastModifiedBy>Alexander Scott</cp:lastModifiedBy>
  <cp:revision>26</cp:revision>
  <cp:lastPrinted>2021-03-02T10:51:56Z</cp:lastPrinted>
  <dcterms:created xsi:type="dcterms:W3CDTF">2019-10-29T09:28:55Z</dcterms:created>
  <dcterms:modified xsi:type="dcterms:W3CDTF">2022-03-22T18:16:09Z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0x0101000F7A323828CAF9489EB735D269CCCC9E</vt:lpwstr>
  </property>
</Properties>
</file>