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16" d="100"/>
          <a:sy n="16" d="100"/>
        </p:scale>
        <p:origin x="1122" y="1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07/03/2026</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09401010-0151-D3FB-0AC1-DF11C93425BA}"/>
              </a:ext>
            </a:extLst>
          </p:cNvPr>
          <p:cNvSpPr/>
          <p:nvPr/>
        </p:nvSpPr>
        <p:spPr>
          <a:xfrm>
            <a:off x="0" y="-1380162"/>
            <a:ext cx="43891200" cy="2779312"/>
          </a:xfrm>
          <a:prstGeom prst="rect">
            <a:avLst/>
          </a:prstGeom>
          <a:solidFill>
            <a:schemeClr val="accent2">
              <a:lumMod val="75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chemeClr val="accent2">
                    <a:lumMod val="20000"/>
                    <a:lumOff val="80000"/>
                  </a:schemeClr>
                </a:solidFill>
                <a:latin typeface="Arial Black" panose="020B0A04020102020204" pitchFamily="34" charset="0"/>
              </a:rPr>
              <a:t>“The Impact of Health Education on Awareness and Prevention of Cardiovascular Disease Among Adults in the UK: A Systematic Review”</a:t>
            </a:r>
          </a:p>
          <a:p>
            <a:pPr algn="ctr"/>
            <a:r>
              <a:rPr lang="en-GB" sz="4400" b="1" dirty="0"/>
              <a:t>                  Student Name: </a:t>
            </a:r>
            <a:r>
              <a:rPr lang="en-GB" sz="4400" dirty="0" err="1"/>
              <a:t>Bilkis</a:t>
            </a:r>
            <a:r>
              <a:rPr lang="en-GB" sz="4400" dirty="0"/>
              <a:t> Begum </a:t>
            </a:r>
            <a:r>
              <a:rPr lang="en-GB" sz="4400" b="1" dirty="0"/>
              <a:t>Student ID: </a:t>
            </a:r>
            <a:r>
              <a:rPr lang="en-GB" sz="4400"/>
              <a:t>2432744  </a:t>
            </a:r>
            <a:r>
              <a:rPr lang="en-GB" sz="4400" smtClean="0"/>
              <a:t>Supervisor</a:t>
            </a:r>
            <a:r>
              <a:rPr lang="en-GB" sz="4400" dirty="0"/>
              <a:t>: </a:t>
            </a:r>
            <a:r>
              <a:rPr lang="en-GB" sz="4400" dirty="0" err="1"/>
              <a:t>Itse</a:t>
            </a:r>
            <a:r>
              <a:rPr lang="en-GB" sz="4400" dirty="0"/>
              <a:t> </a:t>
            </a:r>
            <a:r>
              <a:rPr lang="en-GB" sz="4400" dirty="0" err="1"/>
              <a:t>Olaoye</a:t>
            </a:r>
            <a:r>
              <a:rPr lang="en-GB" sz="4400" dirty="0"/>
              <a:t> </a:t>
            </a:r>
            <a:r>
              <a:rPr lang="en-US" sz="4400" b="1" dirty="0"/>
              <a:t>Module Name:</a:t>
            </a:r>
            <a:r>
              <a:rPr lang="en-US" sz="4400" dirty="0"/>
              <a:t> Practice Based Research </a:t>
            </a:r>
            <a:r>
              <a:rPr lang="en-US" sz="4400" b="1" dirty="0"/>
              <a:t>Module code: </a:t>
            </a:r>
            <a:r>
              <a:rPr lang="en-US" sz="4400" dirty="0"/>
              <a:t>LCHS 7008 </a:t>
            </a:r>
            <a:endParaRPr lang="en-GB" sz="48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xmlns="" id="{0A41819D-D8E7-4530-2AFD-523F8D4CCE1E}"/>
              </a:ext>
            </a:extLst>
          </p:cNvPr>
          <p:cNvSpPr txBox="1"/>
          <p:nvPr/>
        </p:nvSpPr>
        <p:spPr>
          <a:xfrm>
            <a:off x="0" y="1397236"/>
            <a:ext cx="9060872" cy="707886"/>
          </a:xfrm>
          <a:prstGeom prst="rect">
            <a:avLst/>
          </a:prstGeom>
          <a:solidFill>
            <a:schemeClr val="bg2"/>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Prevalence</a:t>
            </a:r>
            <a:endParaRPr lang="en-GB" sz="4000" dirty="0">
              <a:solidFill>
                <a:schemeClr val="accent1">
                  <a:lumMod val="50000"/>
                </a:schemeClr>
              </a:solidFill>
              <a:latin typeface="Arial Black" panose="020B0A04020102020204" pitchFamily="34" charset="0"/>
            </a:endParaRPr>
          </a:p>
        </p:txBody>
      </p:sp>
      <p:sp>
        <p:nvSpPr>
          <p:cNvPr id="21" name="TextBox 20">
            <a:extLst>
              <a:ext uri="{FF2B5EF4-FFF2-40B4-BE49-F238E27FC236}">
                <a16:creationId xmlns:a16="http://schemas.microsoft.com/office/drawing/2014/main" xmlns="" id="{7A2AA460-2533-1E86-4C9D-5F0FFE455FFB}"/>
              </a:ext>
            </a:extLst>
          </p:cNvPr>
          <p:cNvSpPr txBox="1"/>
          <p:nvPr/>
        </p:nvSpPr>
        <p:spPr>
          <a:xfrm>
            <a:off x="-98166" y="2076614"/>
            <a:ext cx="13398111" cy="10761920"/>
          </a:xfrm>
          <a:prstGeom prst="rect">
            <a:avLst/>
          </a:prstGeom>
          <a:solidFill>
            <a:srgbClr val="FFFF00"/>
          </a:solidFill>
          <a:ln>
            <a:solidFill>
              <a:srgbClr val="0070C0"/>
            </a:solidFill>
          </a:ln>
        </p:spPr>
        <p:txBody>
          <a:bodyPr wrap="square" rtlCol="0">
            <a:spAutoFit/>
          </a:bodyPr>
          <a:lstStyle/>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Cardiovascular disease is one of the leading causes of death and disability in the United Kingdom.</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Over 7.6 million UK adults 4 million men and 3.6 million women have cardiovascular diseases like coronary heart disease (CHD), stroke, heart failure, and atrial fibrillation, a major public health issue (</a:t>
            </a:r>
            <a:r>
              <a:rPr lang="en-US" sz="3300" dirty="0" err="1">
                <a:latin typeface="Arial" panose="020B0604020202020204" pitchFamily="34" charset="0"/>
                <a:ea typeface="Calibri" panose="020F0502020204030204" pitchFamily="34" charset="0"/>
                <a:cs typeface="Arial" panose="020B0604020202020204" pitchFamily="34" charset="0"/>
              </a:rPr>
              <a:t>Allara</a:t>
            </a:r>
            <a:r>
              <a:rPr lang="en-US" sz="3300" dirty="0">
                <a:latin typeface="Arial" panose="020B0604020202020204" pitchFamily="34" charset="0"/>
                <a:ea typeface="Calibri" panose="020F0502020204030204" pitchFamily="34" charset="0"/>
                <a:cs typeface="Arial" panose="020B0604020202020204" pitchFamily="34" charset="0"/>
              </a:rPr>
              <a:t> et al., 2025; British Heart Foundation, 2024).</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These conditions cause 174,693 deaths annually, or 26% of all UK deaths, or 480 deaths per day, with 49,000 premature deaths under 75. CHD kills 66,000 people (180 daily) and affects 2.3 million adults, while heart attacks cause 100,000 hospitalizations </a:t>
            </a:r>
            <a:r>
              <a:rPr lang="da-DK" sz="3300" dirty="0">
                <a:latin typeface="Arial" panose="020B0604020202020204" pitchFamily="34" charset="0"/>
                <a:ea typeface="Calibri" panose="020F0502020204030204" pitchFamily="34" charset="0"/>
                <a:cs typeface="Arial" panose="020B0604020202020204" pitchFamily="34" charset="0"/>
              </a:rPr>
              <a:t>(Conrad et al., 2024; Duddy et al., 2025).</a:t>
            </a:r>
            <a:endParaRPr lang="en-US" sz="3300" dirty="0">
              <a:latin typeface="Arial" panose="020B0604020202020204" pitchFamily="34" charset="0"/>
              <a:ea typeface="Calibri" panose="020F0502020204030204" pitchFamily="34" charset="0"/>
              <a:cs typeface="Arial" panose="020B0604020202020204" pitchFamily="34" charset="0"/>
            </a:endParaRP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Around 26% of UK deaths are from cardiovascular diseases, so 170,000 people die annually, or 480 per day (Health,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cardiovascular disease (CVD) continues to affect the lives of millions of people and is one of the largest causes of death and disability in England. 22% of all premature deaths in England – 33,700 a year are caused by CVD </a:t>
            </a:r>
            <a:r>
              <a:rPr lang="da-DK" sz="3300" dirty="0">
                <a:latin typeface="Arial" panose="020B0604020202020204" pitchFamily="34" charset="0"/>
                <a:ea typeface="Calibri" panose="020F0502020204030204" pitchFamily="34" charset="0"/>
                <a:cs typeface="Arial" panose="020B0604020202020204" pitchFamily="34" charset="0"/>
              </a:rPr>
              <a:t>(J Saund et al., 2025; Townsend et al., 2025).</a:t>
            </a:r>
            <a:endParaRPr lang="en-US" sz="3300" dirty="0">
              <a:latin typeface="Arial" panose="020B0604020202020204" pitchFamily="34" charset="0"/>
              <a:ea typeface="Calibri" panose="020F0502020204030204" pitchFamily="34" charset="0"/>
              <a:cs typeface="Arial" panose="020B0604020202020204" pitchFamily="34" charset="0"/>
            </a:endParaRP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Expected to rise by 1 million by 2030, and 2 million by 2040 due to an ageing population and improved survival rates (Office, 2024).</a:t>
            </a:r>
          </a:p>
        </p:txBody>
      </p:sp>
      <p:sp>
        <p:nvSpPr>
          <p:cNvPr id="32" name="TextBox 31">
            <a:extLst>
              <a:ext uri="{FF2B5EF4-FFF2-40B4-BE49-F238E27FC236}">
                <a16:creationId xmlns:a16="http://schemas.microsoft.com/office/drawing/2014/main" xmlns="" id="{0D3713EE-89FD-157D-5571-4706D3142240}"/>
              </a:ext>
            </a:extLst>
          </p:cNvPr>
          <p:cNvSpPr txBox="1"/>
          <p:nvPr/>
        </p:nvSpPr>
        <p:spPr>
          <a:xfrm>
            <a:off x="15433" y="13498843"/>
            <a:ext cx="13693406" cy="10002738"/>
          </a:xfrm>
          <a:prstGeom prst="rect">
            <a:avLst/>
          </a:prstGeom>
          <a:solidFill>
            <a:schemeClr val="accent2">
              <a:lumMod val="60000"/>
              <a:lumOff val="40000"/>
            </a:schemeClr>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high prevalence of cardiovascular disease in the UK and the urgent need to improve preventive strategies through health education motivate this research.</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High prevalence (7.6 million) and rising comorbidities (80% of cases) with £28 billion annual economic costs and widening inequalities (e.g., higher northern rates) make it urgent (Wang et al., 2023).</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Health education </a:t>
            </a:r>
            <a:r>
              <a:rPr lang="en-US" sz="3300" dirty="0" err="1">
                <a:effectLst/>
                <a:latin typeface="Arial" panose="020B0604020202020204" pitchFamily="34" charset="0"/>
                <a:ea typeface="Times New Roman" panose="02020603050405020304" pitchFamily="18" charset="0"/>
                <a:cs typeface="Arial" panose="020B0604020202020204" pitchFamily="34" charset="0"/>
              </a:rPr>
              <a:t>programmes</a:t>
            </a:r>
            <a:r>
              <a:rPr lang="en-US" sz="3300" dirty="0">
                <a:effectLst/>
                <a:latin typeface="Arial" panose="020B0604020202020204" pitchFamily="34" charset="0"/>
                <a:ea typeface="Times New Roman" panose="02020603050405020304" pitchFamily="18" charset="0"/>
                <a:cs typeface="Arial" panose="020B0604020202020204" pitchFamily="34" charset="0"/>
              </a:rPr>
              <a:t> have become a key component of public health strategies to address this issue (Radoslaw </a:t>
            </a:r>
            <a:r>
              <a:rPr lang="en-US" sz="3300" dirty="0" err="1">
                <a:effectLst/>
                <a:latin typeface="Arial" panose="020B0604020202020204" pitchFamily="34" charset="0"/>
                <a:ea typeface="Times New Roman" panose="02020603050405020304" pitchFamily="18" charset="0"/>
                <a:cs typeface="Arial" panose="020B0604020202020204" pitchFamily="34" charset="0"/>
              </a:rPr>
              <a:t>Debiec</a:t>
            </a:r>
            <a:r>
              <a:rPr lang="en-US" sz="3300" dirty="0">
                <a:effectLst/>
                <a:latin typeface="Arial" panose="020B0604020202020204" pitchFamily="34" charset="0"/>
                <a:ea typeface="Times New Roman" panose="02020603050405020304" pitchFamily="18" charset="0"/>
                <a:cs typeface="Arial" panose="020B0604020202020204" pitchFamily="34" charset="0"/>
              </a:rPr>
              <a:t> et al., 2023).</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National Health Service's focus on preventive care is another reason for this research. Cardiovascular disease prevention improves health and lowers healthcare costs.</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Health education interventions are studied in many ways, but little is known about how they affect adult awareness and preventive behaviour in the UK.</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research is timely because sedentary lifestyles, unhealthy diets, and rising obesity rates increase cardiovascular disease risk factors in many populations.</a:t>
            </a:r>
          </a:p>
        </p:txBody>
      </p:sp>
      <p:sp>
        <p:nvSpPr>
          <p:cNvPr id="37" name="TextBox 36">
            <a:extLst>
              <a:ext uri="{FF2B5EF4-FFF2-40B4-BE49-F238E27FC236}">
                <a16:creationId xmlns:a16="http://schemas.microsoft.com/office/drawing/2014/main" xmlns="" id="{211D1C7A-5604-80DD-0B7A-13D48D86A5DC}"/>
              </a:ext>
            </a:extLst>
          </p:cNvPr>
          <p:cNvSpPr txBox="1"/>
          <p:nvPr/>
        </p:nvSpPr>
        <p:spPr>
          <a:xfrm>
            <a:off x="29071420" y="15738876"/>
            <a:ext cx="13731587" cy="553998"/>
          </a:xfrm>
          <a:prstGeom prst="rect">
            <a:avLst/>
          </a:prstGeom>
          <a:solidFill>
            <a:srgbClr val="0070C0"/>
          </a:solidFill>
          <a:ln>
            <a:solidFill>
              <a:srgbClr val="0070C0"/>
            </a:solidFill>
          </a:ln>
        </p:spPr>
        <p:txBody>
          <a:bodyPr wrap="square" rtlCol="0">
            <a:spAutoFit/>
          </a:bodyPr>
          <a:lstStyle/>
          <a:p>
            <a:pPr algn="ctr"/>
            <a:r>
              <a:rPr lang="en-US" sz="3000" dirty="0">
                <a:solidFill>
                  <a:schemeClr val="bg1"/>
                </a:solidFill>
                <a:latin typeface="Arial Black" panose="020B0A04020102020204" pitchFamily="34" charset="0"/>
              </a:rPr>
              <a:t>Reference List</a:t>
            </a:r>
            <a:endParaRPr lang="en-GB" sz="30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xmlns="" id="{EBF31A81-7E1D-82B1-3CB1-BE06B400AB23}"/>
              </a:ext>
            </a:extLst>
          </p:cNvPr>
          <p:cNvSpPr txBox="1"/>
          <p:nvPr/>
        </p:nvSpPr>
        <p:spPr>
          <a:xfrm>
            <a:off x="29135086" y="16342571"/>
            <a:ext cx="14460816" cy="9756517"/>
          </a:xfrm>
          <a:prstGeom prst="rect">
            <a:avLst/>
          </a:prstGeom>
          <a:noFill/>
          <a:ln>
            <a:solidFill>
              <a:srgbClr val="0070C0"/>
            </a:solidFill>
          </a:ln>
        </p:spPr>
        <p:txBody>
          <a:bodyPr wrap="square" rtlCol="0">
            <a:spAutoFit/>
          </a:bodyPr>
          <a:lstStyle/>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Allara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Shi, W., Bolton, T., Chalmers, F., Brizzi, L.F., Musto, L., Shah, A.S.V., Tomlinson, C. (2025). Burden of cardiovascular diseases in England (2020–24): a national cohort using electronic health records data. The Lancet Public Health, [online] 10(11), pp.e943–e954. doi: https://doi.org/10.1016/S2468-2667(25)00163-X.</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British Heart Foundation (2024). The CVD Challenge in England. [online] British Heart Foundation. Available at: https://www.bhf.org.uk/for-professionals/healthcare-professionals/data-and-statistics/the-cvd-challenge/the-cvd-challenge-in-england.</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Cheema, K.M., Dicks, E., Pearson, J.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Samani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N.J. (2022). Long-term Trends in the Epidemiology of Cardiovascular Diseases in the UK: Insights from the British Heart Foundation Statistical Compendium. Cardiovascular Research, [online] 118(10). doi: https://doi.org/10.1093/cvr/cvac053.</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Combes, A.C.A., MD, Paris, P. is P. of I.C.M. at the U. of, Curie, P. et M.,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Cardiologie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head of the I. department at the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Institut</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Pitié-Salpêtrière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Paris and France. (2015). Reducing the risk of cardiovascular disease. [online] On Medicine. Available at: https://blogs.biomedcentral.com/on-medicine/2015/09/29/reducing-risk-cardiovascular-disease/.</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Conrad, 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Molenberghs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Verbeke, G.,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Zaccardi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Lawson, C., Friday, J.M.,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Jhund</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P.S., Sattar, N., Rahimi, K., Cleland, J.G.,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Khunti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Budts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 and McMurray, J.J.V. (2024). Trends in cardiovascular disease incidence among 22 million people in the UK over 20 years: population based study. BMJ, [online] 385(385), p.e078523. doi: https://doi.org/10.1136/bmj-2023-078523.</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Duddy</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Rough, E., Sutherland, N. and Powell, T. (2025). Debate on premature deaths from heart and circulatory disease. [online] House of Commons Library. Available at: https://commonslibrary.parliament.uk/research-briefings/cdp-2024-0037.</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Hassen, H.Y., Bowyer, M., Gibson, L., Abrams, S.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Bastiaens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(2022). Level of cardiovascular disease knowledge, risk perception and intention towards healthy lifestyle and socioeconomic disparities among adults in vulnerable communities of Belgium and England. BMC Public Health, 22(1). doi: https://doi.org/10.1186/s12889-022-12608-z.</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Health, P. (2025). Deaths registered in England and Wales. [online] Ons.gov.uk. Available at: https://www.ons.gov.uk/peoplepopulationandcommunity/birthsdeathsandmarriages/deaths/bulletins/deathsregistrationsummarytables/2024.</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Saund</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Dodhia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Masselot</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O'neill</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Vanoli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(2025). Effectiveness of NHS cardiovascular prevention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programme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 reducing all-cause mortality across an inner-city local authority in the United Kingdom. European Journal of Preventive Cardiology, [online] 32(Supplement_1). doi: https://doi.org/10.1093/eurjpc/zwaf236.512.</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Joy, B. (2025). Cardiovascular Disease: A Nutritionist’s Approach | THS Blog. [online] The Health Suite Leicester. Available at: https://thehealthsuite.co.uk/cardiovascular-disease-a-nutritionists-approach-to-prevention-management/.</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Office, GOV.UK. (2024). Cardiovascular disease profiles: short statistical commentary. [online] GOV.UK. Available at: https://www.gov.uk/government/statistics/cardiovascular-disease-profiles-december-2024-update/cardiovascular-disease-profiles-short-statistical-commentary.</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Radoslaw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Debiec</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Lawday</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Bountziouka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Samani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N.J. (2023). Evaluating the clinical effectiveness of the NHS Health Check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programme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prospective analysis in the Genetics and Vascular Health Check (GENVASC) study. BMJ Open, [online] 13(5), pp.e068025–e068025. doi: https://doi.org/10.1136/bmjopen-2022-068025.</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Ramôa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Castro, A., Oliveira, N.L., Ribeiro, F. and Oliveira, J. (2017). Impact of educational interventions on primary prevention of cardiovascular disease: A systematic review with a focus on physical activity. European Journal of General Practice, 23(1), pp.59–68. doi: https://doi.org/10.1080/13814788.2017.1284791.</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Townsend, 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Timmis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Andrejs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Erglis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Davor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Miličić</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Perrone-Filardi, P.,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Weidinger</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Guzik</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 and Gale, C.P. (2025). Challenges in the prevention, treatment and management of cardiovascular disease among older adults. The Lancet Regional Health - Europe, pp.101372–101372. doi: https://doi.org/10.1016/j.lanepe.2025.101372.</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Wang, X., Ma, H., Li, X.,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Heianza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Manson, J.E., Franco, O.H. and Qi, L. (2023). Association of Cardiovascular Health With Life Expectancy Free of Cardiovascular Disease, Diabetes, Cancer, and Dementia in UK Adults. JAMA Internal Medicine, 183(4). doi: https://doi.org/10.1001/jamainternmed.2023.0015.</a:t>
            </a:r>
          </a:p>
        </p:txBody>
      </p:sp>
      <p:sp>
        <p:nvSpPr>
          <p:cNvPr id="67" name="TextBox 66">
            <a:extLst>
              <a:ext uri="{FF2B5EF4-FFF2-40B4-BE49-F238E27FC236}">
                <a16:creationId xmlns:a16="http://schemas.microsoft.com/office/drawing/2014/main" xmlns="" id="{078B1DB6-9CCC-4A94-9B88-D842382B0F3F}"/>
              </a:ext>
            </a:extLst>
          </p:cNvPr>
          <p:cNvSpPr txBox="1"/>
          <p:nvPr/>
        </p:nvSpPr>
        <p:spPr>
          <a:xfrm>
            <a:off x="13790605" y="12419168"/>
            <a:ext cx="15280815" cy="12829666"/>
          </a:xfrm>
          <a:prstGeom prst="rect">
            <a:avLst/>
          </a:prstGeom>
          <a:solidFill>
            <a:schemeClr val="accent3"/>
          </a:solidFill>
          <a:ln>
            <a:solidFill>
              <a:srgbClr val="0070C0"/>
            </a:solidFill>
          </a:ln>
        </p:spPr>
        <p:txBody>
          <a:bodyPr wrap="square" rtlCol="0">
            <a:spAutoFit/>
          </a:bodyPr>
          <a:lstStyle/>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Aim: </a:t>
            </a:r>
            <a:r>
              <a:rPr lang="en-US" sz="3400" dirty="0">
                <a:latin typeface="Arial" panose="020B0604020202020204" pitchFamily="34" charset="0"/>
                <a:ea typeface="Calibri" panose="020F0502020204030204" pitchFamily="34" charset="0"/>
                <a:cs typeface="Arial" panose="020B0604020202020204" pitchFamily="34" charset="0"/>
              </a:rPr>
              <a:t>To examine how health education </a:t>
            </a:r>
            <a:r>
              <a:rPr lang="en-US" sz="3400" dirty="0" err="1">
                <a:latin typeface="Arial" panose="020B0604020202020204" pitchFamily="34" charset="0"/>
                <a:ea typeface="Calibri" panose="020F0502020204030204" pitchFamily="34" charset="0"/>
                <a:cs typeface="Arial" panose="020B0604020202020204" pitchFamily="34" charset="0"/>
              </a:rPr>
              <a:t>programmes</a:t>
            </a:r>
            <a:r>
              <a:rPr lang="en-US" sz="3400" dirty="0">
                <a:latin typeface="Arial" panose="020B0604020202020204" pitchFamily="34" charset="0"/>
                <a:ea typeface="Calibri" panose="020F0502020204030204" pitchFamily="34" charset="0"/>
                <a:cs typeface="Arial" panose="020B0604020202020204" pitchFamily="34" charset="0"/>
              </a:rPr>
              <a:t> influence awareness and prevention </a:t>
            </a:r>
            <a:r>
              <a:rPr lang="en-US" sz="3400" dirty="0" err="1">
                <a:latin typeface="Arial" panose="020B0604020202020204" pitchFamily="34" charset="0"/>
                <a:ea typeface="Calibri" panose="020F0502020204030204" pitchFamily="34" charset="0"/>
                <a:cs typeface="Arial" panose="020B0604020202020204" pitchFamily="34" charset="0"/>
              </a:rPr>
              <a:t>behaviours</a:t>
            </a:r>
            <a:r>
              <a:rPr lang="en-US" sz="3400" dirty="0">
                <a:latin typeface="Arial" panose="020B0604020202020204" pitchFamily="34" charset="0"/>
                <a:ea typeface="Calibri" panose="020F0502020204030204" pitchFamily="34" charset="0"/>
                <a:cs typeface="Arial" panose="020B0604020202020204" pitchFamily="34" charset="0"/>
              </a:rPr>
              <a:t> related to cardiovascular disease among adults in the UK.</a:t>
            </a: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Questions</a:t>
            </a:r>
          </a:p>
          <a:p>
            <a:pPr algn="just">
              <a:lnSpc>
                <a:spcPct val="150000"/>
              </a:lnSpc>
            </a:pPr>
            <a:r>
              <a:rPr lang="en-US" sz="4000" dirty="0">
                <a:latin typeface="Arial" panose="020B0604020202020204" pitchFamily="34" charset="0"/>
                <a:ea typeface="Calibri" panose="020F0502020204030204" pitchFamily="34" charset="0"/>
                <a:cs typeface="Arial" panose="020B0604020202020204" pitchFamily="34" charset="0"/>
              </a:rPr>
              <a:t>•	</a:t>
            </a:r>
            <a:r>
              <a:rPr lang="en-US" sz="3400" dirty="0">
                <a:latin typeface="Arial" panose="020B0604020202020204" pitchFamily="34" charset="0"/>
                <a:ea typeface="Calibri" panose="020F0502020204030204" pitchFamily="34" charset="0"/>
                <a:cs typeface="Arial" panose="020B0604020202020204" pitchFamily="34" charset="0"/>
              </a:rPr>
              <a:t>How do health education </a:t>
            </a:r>
            <a:r>
              <a:rPr lang="en-US" sz="3400" dirty="0" err="1">
                <a:latin typeface="Arial" panose="020B0604020202020204" pitchFamily="34" charset="0"/>
                <a:ea typeface="Calibri" panose="020F0502020204030204" pitchFamily="34" charset="0"/>
                <a:cs typeface="Arial" panose="020B0604020202020204" pitchFamily="34" charset="0"/>
              </a:rPr>
              <a:t>programmes</a:t>
            </a:r>
            <a:r>
              <a:rPr lang="en-US" sz="3400" dirty="0">
                <a:latin typeface="Arial" panose="020B0604020202020204" pitchFamily="34" charset="0"/>
                <a:ea typeface="Calibri" panose="020F0502020204030204" pitchFamily="34" charset="0"/>
                <a:cs typeface="Arial" panose="020B0604020202020204" pitchFamily="34" charset="0"/>
              </a:rPr>
              <a:t> influence awareness and preventive </a:t>
            </a:r>
            <a:r>
              <a:rPr lang="en-US" sz="3400" dirty="0" err="1">
                <a:latin typeface="Arial" panose="020B0604020202020204" pitchFamily="34" charset="0"/>
                <a:ea typeface="Calibri" panose="020F0502020204030204" pitchFamily="34" charset="0"/>
                <a:cs typeface="Arial" panose="020B0604020202020204" pitchFamily="34" charset="0"/>
              </a:rPr>
              <a:t>behaviours</a:t>
            </a:r>
            <a:r>
              <a:rPr lang="en-US" sz="3400" dirty="0">
                <a:latin typeface="Arial" panose="020B0604020202020204" pitchFamily="34" charset="0"/>
                <a:ea typeface="Calibri" panose="020F0502020204030204" pitchFamily="34" charset="0"/>
                <a:cs typeface="Arial" panose="020B0604020202020204" pitchFamily="34" charset="0"/>
              </a:rPr>
              <a:t> related to cardiovascular diseases among adults in the UK?</a:t>
            </a: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Objectives</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1. To systematic review impact of public health awareness and preventative </a:t>
            </a:r>
            <a:r>
              <a:rPr lang="en-US" sz="3400" dirty="0" err="1">
                <a:latin typeface="Arial" panose="020B0604020202020204" pitchFamily="34" charset="0"/>
                <a:ea typeface="Calibri" panose="020F0502020204030204" pitchFamily="34" charset="0"/>
                <a:cs typeface="Arial" panose="020B0604020202020204" pitchFamily="34" charset="0"/>
              </a:rPr>
              <a:t>programmes</a:t>
            </a:r>
            <a:r>
              <a:rPr lang="en-US" sz="3400" dirty="0">
                <a:latin typeface="Arial" panose="020B0604020202020204" pitchFamily="34" charset="0"/>
                <a:ea typeface="Calibri" panose="020F0502020204030204" pitchFamily="34" charset="0"/>
                <a:cs typeface="Arial" panose="020B0604020202020204" pitchFamily="34" charset="0"/>
              </a:rPr>
              <a:t> and campaigns on cardiovascular diseases among adults in the UK.</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2. To evaluate the effectiveness of health education </a:t>
            </a:r>
            <a:r>
              <a:rPr lang="en-US" sz="3400" dirty="0" err="1">
                <a:latin typeface="Arial" panose="020B0604020202020204" pitchFamily="34" charset="0"/>
                <a:ea typeface="Calibri" panose="020F0502020204030204" pitchFamily="34" charset="0"/>
                <a:cs typeface="Arial" panose="020B0604020202020204" pitchFamily="34" charset="0"/>
              </a:rPr>
              <a:t>programmes</a:t>
            </a:r>
            <a:r>
              <a:rPr lang="en-US" sz="3400" dirty="0">
                <a:latin typeface="Arial" panose="020B0604020202020204" pitchFamily="34" charset="0"/>
                <a:ea typeface="Calibri" panose="020F0502020204030204" pitchFamily="34" charset="0"/>
                <a:cs typeface="Arial" panose="020B0604020202020204" pitchFamily="34" charset="0"/>
              </a:rPr>
              <a:t> in promoting heart-healthy </a:t>
            </a:r>
            <a:r>
              <a:rPr lang="en-US" sz="3400" dirty="0" err="1">
                <a:latin typeface="Arial" panose="020B0604020202020204" pitchFamily="34" charset="0"/>
                <a:ea typeface="Calibri" panose="020F0502020204030204" pitchFamily="34" charset="0"/>
                <a:cs typeface="Arial" panose="020B0604020202020204" pitchFamily="34" charset="0"/>
              </a:rPr>
              <a:t>behaviours</a:t>
            </a:r>
            <a:r>
              <a:rPr lang="en-US" sz="3400" dirty="0">
                <a:latin typeface="Arial" panose="020B0604020202020204" pitchFamily="34" charset="0"/>
                <a:ea typeface="Calibri" panose="020F0502020204030204" pitchFamily="34" charset="0"/>
                <a:cs typeface="Arial" panose="020B0604020202020204" pitchFamily="34" charset="0"/>
              </a:rPr>
              <a:t>.</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3. To identify barriers to accessing and understanding cardiovascular health information.</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4. To provide recommendations for improving public health education strategies.</a:t>
            </a:r>
          </a:p>
        </p:txBody>
      </p:sp>
      <p:sp>
        <p:nvSpPr>
          <p:cNvPr id="20" name="TextBox 19">
            <a:extLst>
              <a:ext uri="{FF2B5EF4-FFF2-40B4-BE49-F238E27FC236}">
                <a16:creationId xmlns:a16="http://schemas.microsoft.com/office/drawing/2014/main" xmlns="" id="{3C8A9BA3-B47F-48FF-98E0-356AB57B8C14}"/>
              </a:ext>
            </a:extLst>
          </p:cNvPr>
          <p:cNvSpPr txBox="1"/>
          <p:nvPr/>
        </p:nvSpPr>
        <p:spPr>
          <a:xfrm>
            <a:off x="-48233" y="12838534"/>
            <a:ext cx="9060872" cy="707886"/>
          </a:xfrm>
          <a:prstGeom prst="rect">
            <a:avLst/>
          </a:prstGeom>
          <a:solidFill>
            <a:schemeClr val="accent4"/>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Rationale for Research</a:t>
            </a:r>
          </a:p>
        </p:txBody>
      </p:sp>
      <p:sp>
        <p:nvSpPr>
          <p:cNvPr id="15" name="TextBox 14">
            <a:extLst>
              <a:ext uri="{FF2B5EF4-FFF2-40B4-BE49-F238E27FC236}">
                <a16:creationId xmlns:a16="http://schemas.microsoft.com/office/drawing/2014/main" xmlns="" id="{DD03E935-559D-4EAF-B30F-344430F50717}"/>
              </a:ext>
            </a:extLst>
          </p:cNvPr>
          <p:cNvSpPr txBox="1"/>
          <p:nvPr/>
        </p:nvSpPr>
        <p:spPr>
          <a:xfrm>
            <a:off x="29071420" y="2118986"/>
            <a:ext cx="14545489" cy="9602629"/>
          </a:xfrm>
          <a:prstGeom prst="rect">
            <a:avLst/>
          </a:prstGeom>
          <a:solidFill>
            <a:schemeClr val="accent5">
              <a:lumMod val="40000"/>
              <a:lumOff val="60000"/>
            </a:schemeClr>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400" dirty="0">
                <a:latin typeface="Arial" panose="020B0604020202020204" pitchFamily="34" charset="0"/>
                <a:ea typeface="Times New Roman" panose="02020603050405020304" pitchFamily="18" charset="0"/>
                <a:cs typeface="Arial" panose="020B0604020202020204" pitchFamily="34" charset="0"/>
              </a:rPr>
              <a:t>The research will identify effective health education strategies to raise awareness of cardiovascular disease risk factors and prevention in UK adults.</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Increased awareness can empower individuals to adopt healthier </a:t>
            </a:r>
            <a:r>
              <a:rPr lang="en-US" sz="3400" dirty="0" err="1">
                <a:effectLst/>
                <a:latin typeface="Arial" panose="020B0604020202020204" pitchFamily="34" charset="0"/>
                <a:ea typeface="Times New Roman" panose="02020603050405020304" pitchFamily="18" charset="0"/>
                <a:cs typeface="Arial" panose="020B0604020202020204" pitchFamily="34" charset="0"/>
              </a:rPr>
              <a:t>behaviours</a:t>
            </a:r>
            <a:r>
              <a:rPr lang="en-US" sz="3400" dirty="0">
                <a:effectLst/>
                <a:latin typeface="Arial" panose="020B0604020202020204" pitchFamily="34" charset="0"/>
                <a:ea typeface="Times New Roman" panose="02020603050405020304" pitchFamily="18" charset="0"/>
                <a:cs typeface="Arial" panose="020B0604020202020204" pitchFamily="34" charset="0"/>
              </a:rPr>
              <a:t> such as improving diet, increasing physical activity, quitting smoking, and monitoring blood pressure and cholesterol levels (Hassen et al., 2022).</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By identifying which education </a:t>
            </a:r>
            <a:r>
              <a:rPr lang="en-US" sz="3400" dirty="0" err="1">
                <a:effectLst/>
                <a:latin typeface="Arial" panose="020B0604020202020204" pitchFamily="34" charset="0"/>
                <a:ea typeface="Times New Roman" panose="02020603050405020304" pitchFamily="18" charset="0"/>
                <a:cs typeface="Arial" panose="020B0604020202020204" pitchFamily="34" charset="0"/>
              </a:rPr>
              <a:t>programmes</a:t>
            </a:r>
            <a:r>
              <a:rPr lang="en-US" sz="3400" dirty="0">
                <a:effectLst/>
                <a:latin typeface="Arial" panose="020B0604020202020204" pitchFamily="34" charset="0"/>
                <a:ea typeface="Times New Roman" panose="02020603050405020304" pitchFamily="18" charset="0"/>
                <a:cs typeface="Arial" panose="020B0604020202020204" pitchFamily="34" charset="0"/>
              </a:rPr>
              <a:t> are most effective, healthcare providers can design more targeted interventions to support cardiovascular disease prevention (</a:t>
            </a:r>
            <a:r>
              <a:rPr lang="en-US" sz="3400" dirty="0" err="1">
                <a:effectLst/>
                <a:latin typeface="Arial" panose="020B0604020202020204" pitchFamily="34" charset="0"/>
                <a:ea typeface="Times New Roman" panose="02020603050405020304" pitchFamily="18" charset="0"/>
                <a:cs typeface="Arial" panose="020B0604020202020204" pitchFamily="34" charset="0"/>
              </a:rPr>
              <a:t>Ramôa</a:t>
            </a:r>
            <a:r>
              <a:rPr lang="en-US" sz="3400" dirty="0">
                <a:effectLst/>
                <a:latin typeface="Arial" panose="020B0604020202020204" pitchFamily="34" charset="0"/>
                <a:ea typeface="Times New Roman" panose="02020603050405020304" pitchFamily="18" charset="0"/>
                <a:cs typeface="Arial" panose="020B0604020202020204" pitchFamily="34" charset="0"/>
              </a:rPr>
              <a:t> Castro et al., 2017).</a:t>
            </a:r>
          </a:p>
          <a:p>
            <a:pPr marL="571500" marR="0" indent="-571500">
              <a:spcBef>
                <a:spcPts val="1200"/>
              </a:spcBef>
              <a:spcAft>
                <a:spcPts val="0"/>
              </a:spcAft>
              <a:buFont typeface="Wingdings" panose="05000000000000000000" pitchFamily="2" charset="2"/>
              <a:buChar char="v"/>
            </a:pPr>
            <a:r>
              <a:rPr lang="en-US" sz="3400" dirty="0">
                <a:latin typeface="Arial" panose="020B0604020202020204" pitchFamily="34" charset="0"/>
                <a:ea typeface="Times New Roman" panose="02020603050405020304" pitchFamily="18" charset="0"/>
                <a:cs typeface="Arial" panose="020B0604020202020204" pitchFamily="34" charset="0"/>
              </a:rPr>
              <a:t>T</a:t>
            </a:r>
            <a:r>
              <a:rPr lang="en-US" sz="3400" dirty="0">
                <a:effectLst/>
                <a:latin typeface="Arial" panose="020B0604020202020204" pitchFamily="34" charset="0"/>
                <a:ea typeface="Times New Roman" panose="02020603050405020304" pitchFamily="18" charset="0"/>
                <a:cs typeface="Arial" panose="020B0604020202020204" pitchFamily="34" charset="0"/>
              </a:rPr>
              <a:t>he study may help improve the efficiency of healthcare services. Cardiovascular disease places a substantial burden on healthcare systems through hospital admissions, long-term treatment, and rehabilitation services.</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Policymakers can use the evidence generated from this systematic review to develop more effective public health education initiatives that address the needs of diverse population groups.</a:t>
            </a:r>
          </a:p>
        </p:txBody>
      </p:sp>
      <p:sp>
        <p:nvSpPr>
          <p:cNvPr id="16" name="TextBox 15">
            <a:extLst>
              <a:ext uri="{FF2B5EF4-FFF2-40B4-BE49-F238E27FC236}">
                <a16:creationId xmlns:a16="http://schemas.microsoft.com/office/drawing/2014/main" xmlns="" id="{D232C287-0660-476A-9340-C63CF4B2F19B}"/>
              </a:ext>
            </a:extLst>
          </p:cNvPr>
          <p:cNvSpPr txBox="1"/>
          <p:nvPr/>
        </p:nvSpPr>
        <p:spPr>
          <a:xfrm>
            <a:off x="29094773" y="1349545"/>
            <a:ext cx="9060872" cy="707886"/>
          </a:xfrm>
          <a:prstGeom prst="rect">
            <a:avLst/>
          </a:prstGeom>
          <a:solidFill>
            <a:srgbClr val="00B0F0"/>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Research Impact</a:t>
            </a:r>
            <a:endParaRPr lang="en-GB" sz="4000" dirty="0">
              <a:solidFill>
                <a:schemeClr val="accent1">
                  <a:lumMod val="50000"/>
                </a:schemeClr>
              </a:solidFill>
              <a:latin typeface="Arial Black" panose="020B0A04020102020204" pitchFamily="34" charset="0"/>
            </a:endParaRPr>
          </a:p>
        </p:txBody>
      </p:sp>
      <p:sp>
        <p:nvSpPr>
          <p:cNvPr id="24" name="TextBox 23">
            <a:extLst>
              <a:ext uri="{FF2B5EF4-FFF2-40B4-BE49-F238E27FC236}">
                <a16:creationId xmlns:a16="http://schemas.microsoft.com/office/drawing/2014/main" xmlns="" id="{242FC637-784C-43AB-B6FC-FF7C61870241}"/>
              </a:ext>
            </a:extLst>
          </p:cNvPr>
          <p:cNvSpPr txBox="1"/>
          <p:nvPr/>
        </p:nvSpPr>
        <p:spPr>
          <a:xfrm>
            <a:off x="26715322" y="12016880"/>
            <a:ext cx="2419764" cy="369332"/>
          </a:xfrm>
          <a:prstGeom prst="rect">
            <a:avLst/>
          </a:prstGeom>
          <a:noFill/>
        </p:spPr>
        <p:txBody>
          <a:bodyPr wrap="square" rtlCol="0">
            <a:spAutoFit/>
          </a:bodyPr>
          <a:lstStyle/>
          <a:p>
            <a:r>
              <a:rPr lang="en-US" dirty="0"/>
              <a:t>(Combes et al., 2015)</a:t>
            </a:r>
            <a:endParaRPr lang="en-GB" dirty="0"/>
          </a:p>
        </p:txBody>
      </p:sp>
      <p:sp>
        <p:nvSpPr>
          <p:cNvPr id="26" name="TextBox 25">
            <a:extLst>
              <a:ext uri="{FF2B5EF4-FFF2-40B4-BE49-F238E27FC236}">
                <a16:creationId xmlns:a16="http://schemas.microsoft.com/office/drawing/2014/main" xmlns="" id="{71A74B8B-47C9-4EA5-9232-B4D090E46CDE}"/>
              </a:ext>
            </a:extLst>
          </p:cNvPr>
          <p:cNvSpPr txBox="1"/>
          <p:nvPr/>
        </p:nvSpPr>
        <p:spPr>
          <a:xfrm>
            <a:off x="13631341" y="11963794"/>
            <a:ext cx="3511130" cy="369332"/>
          </a:xfrm>
          <a:prstGeom prst="rect">
            <a:avLst/>
          </a:prstGeom>
          <a:noFill/>
        </p:spPr>
        <p:txBody>
          <a:bodyPr wrap="square" rtlCol="0">
            <a:spAutoFit/>
          </a:bodyPr>
          <a:lstStyle/>
          <a:p>
            <a:r>
              <a:rPr lang="en-US" dirty="0"/>
              <a:t>(British Heart Foundation, 2024)</a:t>
            </a:r>
            <a:endParaRPr lang="en-GB" dirty="0"/>
          </a:p>
        </p:txBody>
      </p:sp>
      <p:sp>
        <p:nvSpPr>
          <p:cNvPr id="28" name="TextBox 27">
            <a:extLst>
              <a:ext uri="{FF2B5EF4-FFF2-40B4-BE49-F238E27FC236}">
                <a16:creationId xmlns:a16="http://schemas.microsoft.com/office/drawing/2014/main" xmlns="" id="{8C3654A2-BA42-4886-A53D-58E5A0572663}"/>
              </a:ext>
            </a:extLst>
          </p:cNvPr>
          <p:cNvSpPr txBox="1"/>
          <p:nvPr/>
        </p:nvSpPr>
        <p:spPr>
          <a:xfrm>
            <a:off x="23300732" y="12025038"/>
            <a:ext cx="2419764" cy="369332"/>
          </a:xfrm>
          <a:prstGeom prst="rect">
            <a:avLst/>
          </a:prstGeom>
          <a:noFill/>
        </p:spPr>
        <p:txBody>
          <a:bodyPr wrap="square" rtlCol="0">
            <a:spAutoFit/>
          </a:bodyPr>
          <a:lstStyle/>
          <a:p>
            <a:r>
              <a:rPr lang="en-US" dirty="0"/>
              <a:t>(Joy, 2025)</a:t>
            </a:r>
            <a:endParaRPr lang="en-GB" dirty="0"/>
          </a:p>
        </p:txBody>
      </p:sp>
      <p:pic>
        <p:nvPicPr>
          <p:cNvPr id="22" name="Picture 21">
            <a:extLst>
              <a:ext uri="{FF2B5EF4-FFF2-40B4-BE49-F238E27FC236}">
                <a16:creationId xmlns:a16="http://schemas.microsoft.com/office/drawing/2014/main" xmlns="" id="{F653761D-E62E-401B-A5D2-28A9E09F8B60}"/>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98111" y="1485192"/>
            <a:ext cx="8104952" cy="10384168"/>
          </a:xfrm>
          <a:prstGeom prst="rect">
            <a:avLst/>
          </a:prstGeom>
          <a:noFill/>
        </p:spPr>
      </p:pic>
      <p:pic>
        <p:nvPicPr>
          <p:cNvPr id="7" name="Picture 6">
            <a:extLst>
              <a:ext uri="{FF2B5EF4-FFF2-40B4-BE49-F238E27FC236}">
                <a16:creationId xmlns:a16="http://schemas.microsoft.com/office/drawing/2014/main" xmlns="" id="{5D9A63BB-3926-47C1-BB46-9D138D77B558}"/>
              </a:ext>
            </a:extLst>
          </p:cNvPr>
          <p:cNvPicPr>
            <a:picLocks noChangeAspect="1"/>
          </p:cNvPicPr>
          <p:nvPr/>
        </p:nvPicPr>
        <p:blipFill>
          <a:blip r:embed="rId4"/>
          <a:stretch>
            <a:fillRect/>
          </a:stretch>
        </p:blipFill>
        <p:spPr>
          <a:xfrm>
            <a:off x="21601229" y="1411547"/>
            <a:ext cx="7436715" cy="10625889"/>
          </a:xfrm>
          <a:prstGeom prst="rect">
            <a:avLst/>
          </a:prstGeom>
        </p:spPr>
      </p:pic>
      <p:pic>
        <p:nvPicPr>
          <p:cNvPr id="1028" name="Picture 4" descr="Reducing the risk of cardiovascular disease – On Medicine">
            <a:extLst>
              <a:ext uri="{FF2B5EF4-FFF2-40B4-BE49-F238E27FC236}">
                <a16:creationId xmlns:a16="http://schemas.microsoft.com/office/drawing/2014/main" xmlns="" id="{1FE88E4B-5BDD-44A9-A4BC-707451CEE5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94772" y="11799623"/>
            <a:ext cx="14501129" cy="388955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orld Heart Day Tomorrow | News | Bangladesh Sangbad Sangstha (BSS)">
            <a:extLst>
              <a:ext uri="{FF2B5EF4-FFF2-40B4-BE49-F238E27FC236}">
                <a16:creationId xmlns:a16="http://schemas.microsoft.com/office/drawing/2014/main" xmlns="" id="{DB33AE27-D5E3-4641-B444-2104789075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433" y="23547883"/>
            <a:ext cx="13693406" cy="1119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1486</Words>
  <Application>Microsoft Office PowerPoint</Application>
  <PresentationFormat>Custom</PresentationFormat>
  <Paragraphs>98</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Black</vt:lpstr>
      <vt:lpstr>Calibri</vt:lpstr>
      <vt:lpstr>Calibri Light</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2024-12-10T23:21:11Z</dcterms:created>
  <dcterms:modified xsi:type="dcterms:W3CDTF">2026-03-07T12:05:40Z</dcterms:modified>
</cp:coreProperties>
</file>