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96" r:id="rId2"/>
    <p:sldId id="257" r:id="rId3"/>
    <p:sldId id="258" r:id="rId4"/>
    <p:sldId id="295" r:id="rId5"/>
    <p:sldId id="262" r:id="rId6"/>
    <p:sldId id="286" r:id="rId7"/>
    <p:sldId id="285" r:id="rId8"/>
    <p:sldId id="288" r:id="rId9"/>
    <p:sldId id="287" r:id="rId10"/>
    <p:sldId id="266" r:id="rId11"/>
    <p:sldId id="270" r:id="rId12"/>
    <p:sldId id="275" r:id="rId13"/>
    <p:sldId id="290" r:id="rId14"/>
    <p:sldId id="283" r:id="rId15"/>
    <p:sldId id="284" r:id="rId16"/>
    <p:sldId id="281" r:id="rId17"/>
    <p:sldId id="282" r:id="rId18"/>
    <p:sldId id="279" r:id="rId19"/>
    <p:sldId id="280" r:id="rId20"/>
    <p:sldId id="291" r:id="rId21"/>
    <p:sldId id="292" r:id="rId22"/>
    <p:sldId id="278" r:id="rId23"/>
    <p:sldId id="277" r:id="rId24"/>
    <p:sldId id="276" r:id="rId25"/>
    <p:sldId id="299" r:id="rId26"/>
    <p:sldId id="300" r:id="rId27"/>
    <p:sldId id="307" r:id="rId28"/>
    <p:sldId id="306" r:id="rId29"/>
    <p:sldId id="305" r:id="rId30"/>
    <p:sldId id="301" r:id="rId31"/>
    <p:sldId id="302" r:id="rId32"/>
    <p:sldId id="303" r:id="rId33"/>
    <p:sldId id="30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85"/>
    <a:srgbClr val="FFCC99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8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A2390-2979-40BA-BE63-CC90DDD31B13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14E0D6-B674-4016-A729-F65BE4D9CD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016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15DFF-EF26-422D-96C8-35071884430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07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1BC7-B81D-46A8-92A3-71DA3C4D0DD8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34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E015D-29C2-49C8-9AD9-06FE31A49EBC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583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32401-BE1A-434B-BD7A-B04B64F3C51E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37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F399C-3924-40E5-9E5B-3E3ABCB9A434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8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B48E9-5696-4FFC-A048-A31627FB5B3E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6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7FB16-0A45-46E8-9373-38CC1FFCE819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384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75AB9-CC0B-4E6B-9A2E-14C5A84899C0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13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0BEF0-4717-4662-8E61-6A1AF7207B59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6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F5066-AE53-4FDA-8975-22B14327ADD1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09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945E-E76F-41C1-A7B0-78663B48F8A8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101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F5CD6-5465-410B-8BCB-7DC562A4C469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13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65FD-DDD8-4CF4-9460-A76582467D1E}" type="datetime1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33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3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3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1560" y="738282"/>
            <a:ext cx="79304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</a:t>
            </a:r>
            <a:r>
              <a:rPr lang="es-ES_tradnl" b="1" dirty="0" smtClean="0"/>
              <a:t>A Ferriz</a:t>
            </a:r>
            <a:r>
              <a:rPr lang="es-ES_tradnl" b="1" dirty="0" smtClean="0"/>
              <a:t>-</a:t>
            </a:r>
            <a:r>
              <a:rPr lang="es-ES_tradnl" b="1" dirty="0" smtClean="0"/>
              <a:t>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2019238" y="3091056"/>
            <a:ext cx="502868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STRUCTURE FRAMES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133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1628800"/>
            <a:ext cx="568863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Materials </a:t>
            </a:r>
            <a:r>
              <a:rPr lang="en-GB" sz="2400" b="1" dirty="0" smtClean="0"/>
              <a:t>used in structure frames</a:t>
            </a:r>
            <a:endParaRPr lang="en-GB" sz="2400" b="1" dirty="0" smtClean="0"/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sz="2000" dirty="0" smtClean="0"/>
              <a:t>Timber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smtClean="0"/>
              <a:t>Concrete</a:t>
            </a:r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Mass concrete</a:t>
            </a:r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Reinforced concrete</a:t>
            </a:r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Precast concrete frames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smtClean="0"/>
              <a:t>Steel</a:t>
            </a:r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Standard sections</a:t>
            </a:r>
          </a:p>
          <a:p>
            <a:pPr marL="742950" lvl="1" indent="-285750">
              <a:buFontTx/>
              <a:buChar char="-"/>
            </a:pPr>
            <a:r>
              <a:rPr lang="en-GB" sz="2000" dirty="0" smtClean="0"/>
              <a:t>Compound elements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smtClean="0"/>
              <a:t>Mixed</a:t>
            </a:r>
            <a:endParaRPr lang="en-GB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48270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498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81269" y="1962706"/>
            <a:ext cx="43204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Characteristics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Tensile strength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Light weight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Aspect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Conservation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Deformation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139952" y="4149080"/>
            <a:ext cx="43924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</a:t>
            </a:r>
          </a:p>
          <a:p>
            <a:endParaRPr lang="en-GB" sz="2400" b="1" dirty="0" smtClean="0">
              <a:solidFill>
                <a:srgbClr val="0070C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400" dirty="0" smtClean="0"/>
              <a:t>Laminated wood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Building roofs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Beams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sheets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323" y="1009650"/>
            <a:ext cx="5329492" cy="2707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97045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28" name="Picture 4" descr="http://www.wiseowljoinery.com/projects/12-tall-bents-home/timber-frame-l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996952"/>
            <a:ext cx="5581650" cy="3705225"/>
          </a:xfrm>
          <a:prstGeom prst="rect">
            <a:avLst/>
          </a:prstGeom>
          <a:noFill/>
        </p:spPr>
      </p:pic>
      <p:pic>
        <p:nvPicPr>
          <p:cNvPr id="1026" name="Picture 2" descr="http://www.mainebarncompany.com/wp-content/themes/Mainebarn/graphics/mebr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764704"/>
            <a:ext cx="4176464" cy="3132349"/>
          </a:xfrm>
          <a:prstGeom prst="rect">
            <a:avLst/>
          </a:prstGeom>
          <a:noFill/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12164" y="1628800"/>
            <a:ext cx="41159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Characteristics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High compression and tension strength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Relatively light weight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Beams and columns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Wires and cables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Made before arriving at the site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Large deformation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33002" y="4811822"/>
            <a:ext cx="40924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Uses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Buildings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Industrial </a:t>
            </a:r>
            <a:r>
              <a:rPr lang="en-GB" sz="2400" dirty="0" smtClean="0"/>
              <a:t>buildings</a:t>
            </a:r>
            <a:endParaRPr lang="en-GB" sz="24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066" y="1297112"/>
            <a:ext cx="4059467" cy="2995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2682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34" y="2176334"/>
            <a:ext cx="4731838" cy="3998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84717" y="1412776"/>
            <a:ext cx="3311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Hooke’s law</a:t>
            </a:r>
            <a:endParaRPr lang="en-GB" sz="20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97808"/>
            <a:ext cx="2305050" cy="331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411760" y="5832588"/>
            <a:ext cx="115155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Stretching</a:t>
            </a:r>
            <a:endParaRPr lang="en-GB" sz="16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3012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9552" y="1499997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Types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srgbClr val="FF0000"/>
                </a:solidFill>
              </a:rPr>
              <a:t>Universal beams and columns</a:t>
            </a:r>
          </a:p>
          <a:p>
            <a:r>
              <a:rPr lang="en-GB" sz="2400" dirty="0" smtClean="0">
                <a:solidFill>
                  <a:prstClr val="black"/>
                </a:solidFill>
              </a:rPr>
              <a:t>Channels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46" y="932091"/>
            <a:ext cx="168592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65715"/>
            <a:ext cx="288607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885" y="3226060"/>
            <a:ext cx="3004131" cy="3571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7956376" y="191683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_tradnl" sz="2400" b="1" dirty="0" smtClean="0"/>
          </a:p>
          <a:p>
            <a:r>
              <a:rPr lang="es-ES_tradnl" sz="2400" b="1" dirty="0" smtClean="0"/>
              <a:t>UB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8028384" y="508518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_tradnl" sz="2400" b="1" dirty="0" smtClean="0"/>
          </a:p>
          <a:p>
            <a:r>
              <a:rPr lang="es-ES_tradnl" sz="2400" b="1" dirty="0" smtClean="0"/>
              <a:t>UC</a:t>
            </a:r>
            <a:endParaRPr lang="es-ES" sz="2400" b="1" dirty="0"/>
          </a:p>
        </p:txBody>
      </p:sp>
      <p:grpSp>
        <p:nvGrpSpPr>
          <p:cNvPr id="21" name="Group 2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2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94877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3426"/>
            <a:ext cx="28098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467497"/>
            <a:ext cx="3528392" cy="248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608" y="3573016"/>
            <a:ext cx="45148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39552" y="1499997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Types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srgbClr val="FF0000"/>
                </a:solidFill>
              </a:rPr>
              <a:t>Universal beams and columns</a:t>
            </a:r>
          </a:p>
          <a:p>
            <a:r>
              <a:rPr lang="en-GB" sz="2400" dirty="0" smtClean="0">
                <a:solidFill>
                  <a:prstClr val="black"/>
                </a:solidFill>
              </a:rPr>
              <a:t>Channels</a:t>
            </a:r>
          </a:p>
        </p:txBody>
      </p:sp>
      <p:sp>
        <p:nvSpPr>
          <p:cNvPr id="15" name="14 CuadroTexto"/>
          <p:cNvSpPr txBox="1"/>
          <p:nvPr/>
        </p:nvSpPr>
        <p:spPr>
          <a:xfrm>
            <a:off x="4576986" y="2950720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Castellated</a:t>
            </a:r>
            <a:r>
              <a:rPr lang="es-ES_tradnl" sz="2000" b="1" dirty="0" smtClean="0"/>
              <a:t> Universal </a:t>
            </a:r>
            <a:r>
              <a:rPr lang="es-ES_tradnl" sz="2000" b="1" dirty="0" err="1" smtClean="0"/>
              <a:t>Beam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Sections</a:t>
            </a:r>
            <a:endParaRPr lang="es-ES" sz="2000" b="1" dirty="0"/>
          </a:p>
        </p:txBody>
      </p:sp>
      <p:grpSp>
        <p:nvGrpSpPr>
          <p:cNvPr id="21" name="Group 2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2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95328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78472"/>
            <a:ext cx="528058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499997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prstClr val="black"/>
                </a:solidFill>
              </a:rPr>
              <a:t>Types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prstClr val="black"/>
                </a:solidFill>
              </a:rPr>
              <a:t>Universal beams and columns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Channels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grpSp>
        <p:nvGrpSpPr>
          <p:cNvPr id="18" name="Group 1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74172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574" y="3645024"/>
            <a:ext cx="4235592" cy="2940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980728"/>
            <a:ext cx="4535487" cy="321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54" y="4452317"/>
            <a:ext cx="3810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508104" y="155679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Portal frames</a:t>
            </a:r>
            <a:endParaRPr lang="en-GB" b="1" dirty="0"/>
          </a:p>
        </p:txBody>
      </p:sp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6331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9080"/>
            <a:ext cx="30480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15492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8"/>
            <a:ext cx="3512157" cy="2634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1699" y="101361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Trusses</a:t>
            </a:r>
            <a:endParaRPr lang="en-GB" b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01668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7914" y="764827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Concrete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299309"/>
            <a:ext cx="42484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Characteristics</a:t>
            </a:r>
          </a:p>
          <a:p>
            <a:endParaRPr lang="en-GB" sz="2400" dirty="0" smtClean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High compression strength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Cast in site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Easy to shape</a:t>
            </a:r>
          </a:p>
          <a:p>
            <a:pPr marL="285750" indent="-285750">
              <a:buFontTx/>
              <a:buChar char="-"/>
            </a:pPr>
            <a:r>
              <a:rPr lang="en-GB" sz="2400" dirty="0" err="1" smtClean="0"/>
              <a:t>Monolythical</a:t>
            </a:r>
            <a:r>
              <a:rPr lang="en-GB" sz="2400" dirty="0" smtClean="0"/>
              <a:t> behaviour once hardened</a:t>
            </a: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Heavy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Very low tension resistance</a:t>
            </a:r>
          </a:p>
          <a:p>
            <a:pPr marL="285750" indent="-285750">
              <a:buFontTx/>
              <a:buChar char="-"/>
            </a:pPr>
            <a:endParaRPr lang="en-GB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516760" y="4790064"/>
            <a:ext cx="41044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Common use in structures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Reinforced concrete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Precast concrete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5580112" y="4063439"/>
            <a:ext cx="2232248" cy="830997"/>
          </a:xfrm>
          <a:prstGeom prst="rect">
            <a:avLst/>
          </a:prstGeom>
          <a:solidFill>
            <a:srgbClr val="FFE885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Reinforced concrete</a:t>
            </a:r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4644008" y="4422609"/>
            <a:ext cx="720080" cy="1126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8" name="Group 1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229357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993359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Reinforced concrete</a:t>
            </a:r>
            <a:endParaRPr lang="en-GB" sz="2000" b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8434" name="Picture 2" descr="http://hvasshaug.files.wordpress.com/2013/02/structural-reba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647" y="1641956"/>
            <a:ext cx="524585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2204864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Combination of: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Compressive strength of concrete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Tension strength of steel</a:t>
            </a:r>
            <a:endParaRPr lang="en-GB" dirty="0"/>
          </a:p>
        </p:txBody>
      </p:sp>
      <p:pic>
        <p:nvPicPr>
          <p:cNvPr id="11" name="Picture 3" descr="G:\Juanan\Mi despacho\Mediopie\Clientes\Valdeprocasa\Nou Barberes\Fotos LA VILA\2004\Mayo 2004\VSTA 04-05-04\DSC000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6636" y="3494314"/>
            <a:ext cx="4064000" cy="3048000"/>
          </a:xfrm>
          <a:prstGeom prst="rect">
            <a:avLst/>
          </a:prstGeom>
          <a:noFill/>
        </p:spPr>
      </p:pic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45682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6725" y="1447909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Analysis of loads</a:t>
            </a:r>
          </a:p>
          <a:p>
            <a:r>
              <a:rPr lang="en-GB" dirty="0" smtClean="0"/>
              <a:t>Compressed and tensioned fibres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339752" y="2492896"/>
            <a:ext cx="4248472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Isosceles Triangle 3"/>
          <p:cNvSpPr/>
          <p:nvPr/>
        </p:nvSpPr>
        <p:spPr>
          <a:xfrm>
            <a:off x="2411760" y="299695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6272"/>
            <a:ext cx="238125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rc 4"/>
          <p:cNvSpPr/>
          <p:nvPr/>
        </p:nvSpPr>
        <p:spPr>
          <a:xfrm flipV="1">
            <a:off x="2519772" y="2744923"/>
            <a:ext cx="3899482" cy="491546"/>
          </a:xfrm>
          <a:prstGeom prst="arc">
            <a:avLst>
              <a:gd name="adj1" fmla="val 10839595"/>
              <a:gd name="adj2" fmla="val 21582440"/>
            </a:avLst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339752" y="4797152"/>
            <a:ext cx="4248472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9752" y="4437112"/>
            <a:ext cx="0" cy="129614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6588224" y="4437112"/>
            <a:ext cx="0" cy="129614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10"/>
          <p:cNvSpPr/>
          <p:nvPr/>
        </p:nvSpPr>
        <p:spPr>
          <a:xfrm>
            <a:off x="2411760" y="5292690"/>
            <a:ext cx="4007494" cy="368558"/>
          </a:xfrm>
          <a:custGeom>
            <a:avLst/>
            <a:gdLst>
              <a:gd name="connsiteX0" fmla="*/ 0 w 4234571"/>
              <a:gd name="connsiteY0" fmla="*/ 88284 h 621707"/>
              <a:gd name="connsiteX1" fmla="*/ 195943 w 4234571"/>
              <a:gd name="connsiteY1" fmla="*/ 66513 h 621707"/>
              <a:gd name="connsiteX2" fmla="*/ 849086 w 4234571"/>
              <a:gd name="connsiteY2" fmla="*/ 414856 h 621707"/>
              <a:gd name="connsiteX3" fmla="*/ 2079172 w 4234571"/>
              <a:gd name="connsiteY3" fmla="*/ 621684 h 621707"/>
              <a:gd name="connsiteX4" fmla="*/ 3352800 w 4234571"/>
              <a:gd name="connsiteY4" fmla="*/ 425742 h 621707"/>
              <a:gd name="connsiteX5" fmla="*/ 4005943 w 4234571"/>
              <a:gd name="connsiteY5" fmla="*/ 55627 h 621707"/>
              <a:gd name="connsiteX6" fmla="*/ 4234543 w 4234571"/>
              <a:gd name="connsiteY6" fmla="*/ 44742 h 621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4571" h="621707">
                <a:moveTo>
                  <a:pt x="0" y="88284"/>
                </a:moveTo>
                <a:cubicBezTo>
                  <a:pt x="27214" y="50184"/>
                  <a:pt x="54429" y="12084"/>
                  <a:pt x="195943" y="66513"/>
                </a:cubicBezTo>
                <a:cubicBezTo>
                  <a:pt x="337457" y="120942"/>
                  <a:pt x="535215" y="322328"/>
                  <a:pt x="849086" y="414856"/>
                </a:cubicBezTo>
                <a:cubicBezTo>
                  <a:pt x="1162958" y="507385"/>
                  <a:pt x="1661886" y="619870"/>
                  <a:pt x="2079172" y="621684"/>
                </a:cubicBezTo>
                <a:cubicBezTo>
                  <a:pt x="2496458" y="623498"/>
                  <a:pt x="3031672" y="520085"/>
                  <a:pt x="3352800" y="425742"/>
                </a:cubicBezTo>
                <a:cubicBezTo>
                  <a:pt x="3673929" y="331399"/>
                  <a:pt x="3858986" y="119127"/>
                  <a:pt x="4005943" y="55627"/>
                </a:cubicBezTo>
                <a:cubicBezTo>
                  <a:pt x="4152900" y="-7873"/>
                  <a:pt x="4236357" y="-24201"/>
                  <a:pt x="4234543" y="44742"/>
                </a:cubicBezTo>
              </a:path>
            </a:pathLst>
          </a:custGeom>
          <a:noFill/>
          <a:ln w="12700"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83568" y="993359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Reinforced concrete</a:t>
            </a:r>
            <a:endParaRPr lang="en-GB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827584" y="3645024"/>
            <a:ext cx="7431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Where should the reinforcement be put? Up or down?</a:t>
            </a:r>
            <a:endParaRPr lang="en-GB" dirty="0"/>
          </a:p>
        </p:txBody>
      </p:sp>
      <p:grpSp>
        <p:nvGrpSpPr>
          <p:cNvPr id="24" name="Group 2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Rectangle 2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96534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Juanan\Mi despacho\Mediopie\Clientes\Promociones Gonzalez\Tabarca 4ª fase\Fotos ejecución TAB 4\dscf19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888" y="3861048"/>
            <a:ext cx="3768080" cy="2826060"/>
          </a:xfrm>
          <a:prstGeom prst="rect">
            <a:avLst/>
          </a:prstGeom>
          <a:noFill/>
        </p:spPr>
      </p:pic>
      <p:pic>
        <p:nvPicPr>
          <p:cNvPr id="1027" name="Picture 3" descr="G:\Juanan\Mi despacho\Mediopie\Clientes\Valdeprocasa\Nou Barberes\Fotos LA VILA\2004\Julio 2004\VSTA 15-07-04\DSC0033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888" y="3861048"/>
            <a:ext cx="3744416" cy="2808312"/>
          </a:xfrm>
          <a:prstGeom prst="rect">
            <a:avLst/>
          </a:prstGeom>
          <a:noFill/>
        </p:spPr>
      </p:pic>
      <p:pic>
        <p:nvPicPr>
          <p:cNvPr id="1028" name="Picture 4" descr="G:\Juanan\Mi despacho\Mediopie\Clientes\Valdeprocasa\Nou Barberes\Fotos LA VILA\2004\Abril 2004\VSTA06-04-04\DSC000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908720"/>
            <a:ext cx="3816424" cy="2862318"/>
          </a:xfrm>
          <a:prstGeom prst="rect">
            <a:avLst/>
          </a:prstGeom>
          <a:noFill/>
        </p:spPr>
      </p:pic>
      <p:pic>
        <p:nvPicPr>
          <p:cNvPr id="1029" name="Picture 5" descr="G:\Juanan\Mi despacho\Mediopie\Clientes\Valdeprocasa\Nou Barberes\Fotos LA VILA\2004\Abril 2004\VSTA06-04-04\DSC000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887" y="908720"/>
            <a:ext cx="3744416" cy="2808312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04637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Juanan\Mi despacho\Mediopie\Clientes\Valdeprocasa\Nou Barberes\Fotos LA VILA\2004\Julio 2004\VSTA 22-07-04\DSC003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50098"/>
            <a:ext cx="4876800" cy="3657600"/>
          </a:xfrm>
          <a:prstGeom prst="rect">
            <a:avLst/>
          </a:prstGeom>
          <a:noFill/>
        </p:spPr>
      </p:pic>
      <p:pic>
        <p:nvPicPr>
          <p:cNvPr id="3076" name="Picture 4" descr="G:\Juanan\Mi despacho\Mediopie\Clientes\Promociones Gonzalez\Tabarca 5ª fase\Fotos\TAB 5 año 2003\junio\VTA090603\DSC00004.jpg"/>
          <p:cNvPicPr>
            <a:picLocks noChangeAspect="1" noChangeArrowheads="1"/>
          </p:cNvPicPr>
          <p:nvPr/>
        </p:nvPicPr>
        <p:blipFill rotWithShape="1">
          <a:blip r:embed="rId3" cstate="print"/>
          <a:srcRect b="35631"/>
          <a:stretch/>
        </p:blipFill>
        <p:spPr bwMode="auto">
          <a:xfrm>
            <a:off x="3059832" y="4005064"/>
            <a:ext cx="5149579" cy="2486067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96534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4717" y="971436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Precast concrete</a:t>
            </a:r>
            <a:endParaRPr lang="en-GB" sz="20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88840"/>
            <a:ext cx="33242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551889" y="4061051"/>
            <a:ext cx="790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Slabs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1118083" y="3147376"/>
            <a:ext cx="7909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Beams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6722707" y="3722497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Columns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5629563"/>
            <a:ext cx="11425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Foundation</a:t>
            </a:r>
            <a:endParaRPr lang="en-GB" sz="1600" dirty="0"/>
          </a:p>
        </p:txBody>
      </p:sp>
      <p:cxnSp>
        <p:nvCxnSpPr>
          <p:cNvPr id="14" name="Straight Connector 13"/>
          <p:cNvCxnSpPr>
            <a:stCxn id="11" idx="3"/>
          </p:cNvCxnSpPr>
          <p:nvPr/>
        </p:nvCxnSpPr>
        <p:spPr>
          <a:xfrm>
            <a:off x="1909022" y="3316653"/>
            <a:ext cx="1870890" cy="3721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160881" y="4221088"/>
            <a:ext cx="14761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1" idx="3"/>
          </p:cNvCxnSpPr>
          <p:nvPr/>
        </p:nvCxnSpPr>
        <p:spPr>
          <a:xfrm flipV="1">
            <a:off x="1909022" y="3012786"/>
            <a:ext cx="1870890" cy="303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2" idx="1"/>
          </p:cNvCxnSpPr>
          <p:nvPr/>
        </p:nvCxnSpPr>
        <p:spPr>
          <a:xfrm flipH="1" flipV="1">
            <a:off x="6012160" y="3485930"/>
            <a:ext cx="710547" cy="4058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3" idx="1"/>
          </p:cNvCxnSpPr>
          <p:nvPr/>
        </p:nvCxnSpPr>
        <p:spPr>
          <a:xfrm flipH="1" flipV="1">
            <a:off x="6012160" y="5229200"/>
            <a:ext cx="576064" cy="569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704289" y="4903308"/>
            <a:ext cx="9955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Bracket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 flipV="1">
            <a:off x="2483768" y="4653136"/>
            <a:ext cx="1153277" cy="419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Rectangle 3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04637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53579"/>
            <a:ext cx="2808312" cy="3727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476" y="4725144"/>
            <a:ext cx="4154956" cy="180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13314" name="Picture 2" descr="http://www.bancrete.com/wp-content/uploads/2011/12/P101037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17" y="1095941"/>
            <a:ext cx="4323765" cy="324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4717" y="5157192"/>
            <a:ext cx="280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Columns and beams</a:t>
            </a:r>
            <a:endParaRPr lang="en-GB" b="1" dirty="0"/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965345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64" y="1412776"/>
            <a:ext cx="4840287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200" y="836712"/>
            <a:ext cx="3225800" cy="24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6"/>
            <a:ext cx="3415187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84717" y="836712"/>
            <a:ext cx="16550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Slabs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21297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Joints: adhesives or concrete</a:t>
            </a:r>
            <a:endParaRPr lang="en-GB" dirty="0"/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04637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792" y="3705740"/>
            <a:ext cx="3580949" cy="2730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26808"/>
            <a:ext cx="2286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185" y="1124744"/>
            <a:ext cx="3407508" cy="2233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690" y="3933056"/>
            <a:ext cx="3035152" cy="2276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076056" y="105273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Foundations</a:t>
            </a:r>
            <a:endParaRPr lang="en-GB" sz="2000" b="1" dirty="0"/>
          </a:p>
        </p:txBody>
      </p:sp>
      <p:grpSp>
        <p:nvGrpSpPr>
          <p:cNvPr id="18" name="Group 1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412315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03170"/>
            <a:ext cx="5400600" cy="3404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99592" y="98072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prstClr val="black"/>
                </a:solidFill>
              </a:rPr>
              <a:t>Mixed structures</a:t>
            </a:r>
            <a:endParaRPr lang="en-GB" sz="2000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9761" y="1772816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Steel – concrete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Adherence</a:t>
            </a:r>
            <a:endParaRPr lang="en-GB" dirty="0">
              <a:solidFill>
                <a:prstClr val="black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80728"/>
            <a:ext cx="3416829" cy="2562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419872" y="62373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 shape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640454" y="3789040"/>
            <a:ext cx="1708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Corrugated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21</a:t>
            </a:fld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848784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98072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Mixed structures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99761" y="1772816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Steel – concrete</a:t>
            </a:r>
          </a:p>
          <a:p>
            <a:endParaRPr lang="en-GB" dirty="0"/>
          </a:p>
          <a:p>
            <a:r>
              <a:rPr lang="en-GB" dirty="0" smtClean="0"/>
              <a:t>Careful with shear stress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65394"/>
            <a:ext cx="3023774" cy="273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76" t="13040" r="8871" b="12673"/>
          <a:stretch/>
        </p:blipFill>
        <p:spPr bwMode="auto">
          <a:xfrm>
            <a:off x="5648854" y="4509120"/>
            <a:ext cx="2667000" cy="1698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4263678" cy="3196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22</a:t>
            </a:fld>
            <a:endParaRPr lang="en-GB"/>
          </a:p>
        </p:txBody>
      </p:sp>
      <p:grpSp>
        <p:nvGrpSpPr>
          <p:cNvPr id="18" name="Group 1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318191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788" y="749354"/>
            <a:ext cx="5705475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212976"/>
            <a:ext cx="4745050" cy="355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755577" y="1556792"/>
            <a:ext cx="17029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Steel – concrete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22935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9675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Questions</a:t>
            </a:r>
            <a:endParaRPr lang="en-GB" sz="2400" b="1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11560" y="1988840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Which material do you think is better for the following situations and why?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9841" y="299695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High-rise buildings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7942" y="3518684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Fire resistance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69841" y="40770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Earthquake resistance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7942" y="4653136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Covering an Exhibition Centre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0166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539552" y="692696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JOINTS</a:t>
            </a:r>
            <a:endParaRPr lang="es-ES" sz="2400" b="1" dirty="0"/>
          </a:p>
        </p:txBody>
      </p:sp>
      <p:sp>
        <p:nvSpPr>
          <p:cNvPr id="11" name="Rectangle 10"/>
          <p:cNvSpPr/>
          <p:nvPr/>
        </p:nvSpPr>
        <p:spPr>
          <a:xfrm>
            <a:off x="1727684" y="2798266"/>
            <a:ext cx="74630" cy="1606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>
            <a:off x="395536" y="4405075"/>
            <a:ext cx="27003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urved Down Arrow 13"/>
          <p:cNvSpPr/>
          <p:nvPr/>
        </p:nvSpPr>
        <p:spPr>
          <a:xfrm>
            <a:off x="1430650" y="3798121"/>
            <a:ext cx="720080" cy="288032"/>
          </a:xfrm>
          <a:prstGeom prst="curved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Down Arrow 14"/>
          <p:cNvSpPr/>
          <p:nvPr/>
        </p:nvSpPr>
        <p:spPr>
          <a:xfrm>
            <a:off x="1691680" y="2095288"/>
            <a:ext cx="144016" cy="561256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>
            <a:off x="1439652" y="4157014"/>
            <a:ext cx="648072" cy="144016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95536" y="4437112"/>
            <a:ext cx="2700300" cy="288032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4528261" y="2798266"/>
            <a:ext cx="81009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/>
          <p:cNvCxnSpPr/>
          <p:nvPr/>
        </p:nvCxnSpPr>
        <p:spPr>
          <a:xfrm>
            <a:off x="3196114" y="4405075"/>
            <a:ext cx="27003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own Arrow 21"/>
          <p:cNvSpPr/>
          <p:nvPr/>
        </p:nvSpPr>
        <p:spPr>
          <a:xfrm>
            <a:off x="4492257" y="2095288"/>
            <a:ext cx="144016" cy="561256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ight Arrow 22"/>
          <p:cNvSpPr/>
          <p:nvPr/>
        </p:nvSpPr>
        <p:spPr>
          <a:xfrm>
            <a:off x="4240230" y="3927761"/>
            <a:ext cx="648072" cy="144016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3196114" y="4437112"/>
            <a:ext cx="2700300" cy="288032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7310837" y="2824667"/>
            <a:ext cx="7200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5978690" y="4405075"/>
            <a:ext cx="27003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Down Arrow 27"/>
          <p:cNvSpPr/>
          <p:nvPr/>
        </p:nvSpPr>
        <p:spPr>
          <a:xfrm>
            <a:off x="7259454" y="2115493"/>
            <a:ext cx="144016" cy="561256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978690" y="4437112"/>
            <a:ext cx="2700300" cy="288032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Isosceles Triangle 17"/>
          <p:cNvSpPr/>
          <p:nvPr/>
        </p:nvSpPr>
        <p:spPr>
          <a:xfrm>
            <a:off x="4433751" y="4145774"/>
            <a:ext cx="261029" cy="248061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Isosceles Triangle 31"/>
          <p:cNvSpPr/>
          <p:nvPr/>
        </p:nvSpPr>
        <p:spPr>
          <a:xfrm>
            <a:off x="7216327" y="4052969"/>
            <a:ext cx="261029" cy="248061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7216327" y="4301030"/>
            <a:ext cx="94510" cy="9280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7382845" y="4301030"/>
            <a:ext cx="94510" cy="9280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539552" y="138556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Degrees of freedom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115616" y="5097941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Rigid joint</a:t>
            </a:r>
            <a:endParaRPr lang="en-GB" sz="2000" dirty="0"/>
          </a:p>
        </p:txBody>
      </p:sp>
      <p:sp>
        <p:nvSpPr>
          <p:cNvPr id="37" name="TextBox 36"/>
          <p:cNvSpPr txBox="1"/>
          <p:nvPr/>
        </p:nvSpPr>
        <p:spPr>
          <a:xfrm>
            <a:off x="3916193" y="5142939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Rotation</a:t>
            </a:r>
            <a:endParaRPr lang="en-GB" sz="2000" dirty="0"/>
          </a:p>
        </p:txBody>
      </p:sp>
      <p:sp>
        <p:nvSpPr>
          <p:cNvPr id="38" name="TextBox 37"/>
          <p:cNvSpPr txBox="1"/>
          <p:nvPr/>
        </p:nvSpPr>
        <p:spPr>
          <a:xfrm>
            <a:off x="6716770" y="5142939"/>
            <a:ext cx="14556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Translation</a:t>
            </a:r>
            <a:endParaRPr lang="en-GB" sz="2000" dirty="0"/>
          </a:p>
        </p:txBody>
      </p:sp>
      <p:sp>
        <p:nvSpPr>
          <p:cNvPr id="40" name="TextBox 39"/>
          <p:cNvSpPr txBox="1"/>
          <p:nvPr/>
        </p:nvSpPr>
        <p:spPr>
          <a:xfrm>
            <a:off x="1115616" y="6031055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Can you say what kind of joints are the following and how they work?</a:t>
            </a:r>
            <a:endParaRPr lang="en-GB" b="1" dirty="0"/>
          </a:p>
        </p:txBody>
      </p:sp>
      <p:sp>
        <p:nvSpPr>
          <p:cNvPr id="41" name="TextBox 40"/>
          <p:cNvSpPr txBox="1"/>
          <p:nvPr/>
        </p:nvSpPr>
        <p:spPr>
          <a:xfrm>
            <a:off x="3906625" y="553792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(Pin joint)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6372200" y="551309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(Translational joint)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25</a:t>
            </a:fld>
            <a:endParaRPr lang="es-ES"/>
          </a:p>
        </p:txBody>
      </p:sp>
      <p:grpSp>
        <p:nvGrpSpPr>
          <p:cNvPr id="36" name="Group 3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2" name="Rectangle 4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ectangle 4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754235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539552" y="692696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JOINTS</a:t>
            </a:r>
            <a:endParaRPr lang="es-ES" sz="2400" b="1" dirty="0"/>
          </a:p>
        </p:txBody>
      </p:sp>
      <p:pic>
        <p:nvPicPr>
          <p:cNvPr id="36" name="Picture 3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000">
            <a:off x="1688905" y="827488"/>
            <a:ext cx="5250745" cy="2653355"/>
          </a:xfrm>
          <a:prstGeom prst="rect">
            <a:avLst/>
          </a:prstGeom>
        </p:spPr>
      </p:pic>
      <p:pic>
        <p:nvPicPr>
          <p:cNvPr id="40" name="Picture 3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526461"/>
            <a:ext cx="3888432" cy="314574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26</a:t>
            </a:fld>
            <a:endParaRPr lang="es-ES"/>
          </a:p>
        </p:txBody>
      </p:sp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56295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475656" y="1499995"/>
            <a:ext cx="3312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JOINTS</a:t>
            </a:r>
            <a:endParaRPr lang="en-GB" b="1" dirty="0" smtClean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Bolted</a:t>
            </a:r>
          </a:p>
          <a:p>
            <a:r>
              <a:rPr lang="en-GB" dirty="0" smtClean="0">
                <a:solidFill>
                  <a:prstClr val="black"/>
                </a:solidFill>
              </a:rPr>
              <a:t>Welded</a:t>
            </a:r>
          </a:p>
          <a:p>
            <a:endParaRPr lang="en-GB" dirty="0" smtClean="0">
              <a:solidFill>
                <a:prstClr val="black"/>
              </a:solidFill>
            </a:endParaRPr>
          </a:p>
          <a:p>
            <a:r>
              <a:rPr lang="en-GB" dirty="0" err="1" smtClean="0">
                <a:solidFill>
                  <a:prstClr val="black"/>
                </a:solidFill>
              </a:rPr>
              <a:t>Isostatic</a:t>
            </a:r>
            <a:endParaRPr lang="en-GB" dirty="0" smtClean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Statically indeterminate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815" y="3669995"/>
            <a:ext cx="4238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69994"/>
            <a:ext cx="2844175" cy="2814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14024"/>
            <a:ext cx="2246453" cy="2572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971600" y="7739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Steel</a:t>
            </a:r>
            <a:endParaRPr lang="en-GB" sz="2400" b="1" dirty="0"/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478250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447675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32381"/>
            <a:ext cx="5303099" cy="3045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148064" y="1271005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Steel structure performance</a:t>
            </a:r>
            <a:endParaRPr lang="en-GB" sz="2000" b="1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827584" y="5341858"/>
            <a:ext cx="2447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Isostatic</a:t>
            </a:r>
            <a:r>
              <a:rPr lang="en-GB" dirty="0" smtClean="0"/>
              <a:t> structure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16216" y="592387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Bracing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>
          <a:xfrm flipH="1">
            <a:off x="5148064" y="6108543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7380312" y="4955129"/>
            <a:ext cx="864096" cy="9687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71156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052165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PORTAL FRAMES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72099" y="1710100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Continuous, rigid frame where all joints are rigid</a:t>
            </a:r>
          </a:p>
          <a:p>
            <a:r>
              <a:rPr lang="en-GB" sz="2000" dirty="0" smtClean="0"/>
              <a:t>Connections between columns and rafters are moment-resistant</a:t>
            </a:r>
          </a:p>
          <a:p>
            <a:r>
              <a:rPr lang="en-GB" sz="2000" dirty="0" smtClean="0"/>
              <a:t>They transfer bending moments to each other</a:t>
            </a:r>
            <a:endParaRPr lang="en-GB" sz="2000" dirty="0"/>
          </a:p>
        </p:txBody>
      </p:sp>
      <p:pic>
        <p:nvPicPr>
          <p:cNvPr id="10" name="Picture 9" descr="http://shedblog.com.au/wp-content/uploads/2011/06/ranbuild-deluxe-shed-example-portal-diagram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2" t="2007" r="9853" b="6743"/>
          <a:stretch/>
        </p:blipFill>
        <p:spPr bwMode="auto">
          <a:xfrm>
            <a:off x="1763688" y="3008397"/>
            <a:ext cx="5352648" cy="384960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843808" y="4933198"/>
            <a:ext cx="22128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1"/>
                </a:solidFill>
              </a:rPr>
              <a:t>Steel portal frame</a:t>
            </a:r>
            <a:endParaRPr lang="en-GB" sz="2000" b="1" dirty="0">
              <a:solidFill>
                <a:schemeClr val="accent1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29</a:t>
            </a:fld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613564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ab.deakin.edu.au/online/vgallery/2004/srt251/team30/images/slid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81344"/>
            <a:ext cx="8531321" cy="4151911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30</a:t>
            </a:fld>
            <a:endParaRPr lang="es-ES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480399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dijla-precast.com/images/structure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908720"/>
            <a:ext cx="5554588" cy="5554588"/>
          </a:xfrm>
          <a:prstGeom prst="rect">
            <a:avLst/>
          </a:prstGeom>
          <a:noFill/>
        </p:spPr>
      </p:pic>
      <p:sp>
        <p:nvSpPr>
          <p:cNvPr id="7" name="6 CuadroTexto"/>
          <p:cNvSpPr txBox="1"/>
          <p:nvPr/>
        </p:nvSpPr>
        <p:spPr>
          <a:xfrm>
            <a:off x="251520" y="148478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How</a:t>
            </a:r>
            <a:r>
              <a:rPr lang="es-ES_tradnl" sz="2000" dirty="0" smtClean="0"/>
              <a:t> do 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represent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bending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moments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supported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?</a:t>
            </a:r>
            <a:endParaRPr lang="es-ES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31</a:t>
            </a:fld>
            <a:endParaRPr lang="es-ES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193583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www.gilva.com/material/13/imagen/se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745581"/>
            <a:ext cx="8388424" cy="5930244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32</a:t>
            </a:fld>
            <a:endParaRPr lang="es-ES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726960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ferbercons.com/archivos/noticias/th_483100P11005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8598179" cy="4824536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DAC05-939C-4F61-BFED-E32B9D660A26}" type="slidenum">
              <a:rPr lang="es-ES" smtClean="0"/>
              <a:pPr/>
              <a:t>33</a:t>
            </a:fld>
            <a:endParaRPr lang="es-ES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STRUCTURE FRAMES. 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66436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</TotalTime>
  <Words>482</Words>
  <Application>Microsoft Office PowerPoint</Application>
  <PresentationFormat>On-screen Show (4:3)</PresentationFormat>
  <Paragraphs>212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43</cp:revision>
  <dcterms:created xsi:type="dcterms:W3CDTF">2015-01-12T10:29:35Z</dcterms:created>
  <dcterms:modified xsi:type="dcterms:W3CDTF">2020-03-02T18:06:30Z</dcterms:modified>
</cp:coreProperties>
</file>