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2"/>
  </p:notesMasterIdLst>
  <p:sldIdLst>
    <p:sldId id="258" r:id="rId5"/>
    <p:sldId id="257" r:id="rId6"/>
    <p:sldId id="445" r:id="rId7"/>
    <p:sldId id="535" r:id="rId8"/>
    <p:sldId id="446" r:id="rId9"/>
    <p:sldId id="432" r:id="rId10"/>
    <p:sldId id="469" r:id="rId11"/>
    <p:sldId id="265" r:id="rId12"/>
    <p:sldId id="542" r:id="rId13"/>
    <p:sldId id="545" r:id="rId14"/>
    <p:sldId id="544" r:id="rId15"/>
    <p:sldId id="536" r:id="rId16"/>
    <p:sldId id="486" r:id="rId17"/>
    <p:sldId id="475" r:id="rId18"/>
    <p:sldId id="266" r:id="rId19"/>
    <p:sldId id="489" r:id="rId20"/>
    <p:sldId id="490" r:id="rId21"/>
    <p:sldId id="533" r:id="rId22"/>
    <p:sldId id="438" r:id="rId23"/>
    <p:sldId id="503" r:id="rId24"/>
    <p:sldId id="504" r:id="rId25"/>
    <p:sldId id="505" r:id="rId26"/>
    <p:sldId id="507" r:id="rId27"/>
    <p:sldId id="506" r:id="rId28"/>
    <p:sldId id="495" r:id="rId29"/>
    <p:sldId id="494" r:id="rId30"/>
    <p:sldId id="496" r:id="rId31"/>
    <p:sldId id="336" r:id="rId32"/>
    <p:sldId id="272" r:id="rId33"/>
    <p:sldId id="546" r:id="rId34"/>
    <p:sldId id="547" r:id="rId35"/>
    <p:sldId id="370" r:id="rId36"/>
    <p:sldId id="274" r:id="rId37"/>
    <p:sldId id="548" r:id="rId38"/>
    <p:sldId id="549" r:id="rId39"/>
    <p:sldId id="461" r:id="rId40"/>
    <p:sldId id="550" r:id="rId41"/>
    <p:sldId id="551" r:id="rId42"/>
    <p:sldId id="498" r:id="rId43"/>
    <p:sldId id="421" r:id="rId44"/>
    <p:sldId id="508" r:id="rId45"/>
    <p:sldId id="493" r:id="rId46"/>
    <p:sldId id="472" r:id="rId47"/>
    <p:sldId id="509" r:id="rId48"/>
    <p:sldId id="369" r:id="rId49"/>
    <p:sldId id="510" r:id="rId50"/>
    <p:sldId id="393" r:id="rId51"/>
    <p:sldId id="511" r:id="rId52"/>
    <p:sldId id="394" r:id="rId53"/>
    <p:sldId id="474" r:id="rId54"/>
    <p:sldId id="512" r:id="rId55"/>
    <p:sldId id="395" r:id="rId56"/>
    <p:sldId id="343" r:id="rId57"/>
    <p:sldId id="476" r:id="rId58"/>
    <p:sldId id="326" r:id="rId59"/>
    <p:sldId id="371" r:id="rId60"/>
    <p:sldId id="436" r:id="rId61"/>
    <p:sldId id="418" r:id="rId62"/>
    <p:sldId id="534" r:id="rId63"/>
    <p:sldId id="527" r:id="rId64"/>
    <p:sldId id="543" r:id="rId65"/>
    <p:sldId id="528" r:id="rId66"/>
    <p:sldId id="529" r:id="rId67"/>
    <p:sldId id="530" r:id="rId68"/>
    <p:sldId id="518" r:id="rId69"/>
    <p:sldId id="483" r:id="rId70"/>
    <p:sldId id="260" r:id="rId71"/>
  </p:sldIdLst>
  <p:sldSz cx="12192000" cy="6858000"/>
  <p:notesSz cx="6858000" cy="9144000"/>
  <p:custDataLst>
    <p:tags r:id="rId7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0EBA67-B6EE-4FE5-8BEA-4578C058125E}" v="1" dt="2025-02-04T16:53:07.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45" y="699"/>
      </p:cViewPr>
      <p:guideLst>
        <p:guide orient="horz" pos="2160"/>
        <p:guide pos="3840"/>
      </p:guideLst>
    </p:cSldViewPr>
  </p:slideViewPr>
  <p:notesTextViewPr>
    <p:cViewPr>
      <p:scale>
        <a:sx n="1" d="1"/>
        <a:sy n="1" d="1"/>
      </p:scale>
      <p:origin x="0" y="0"/>
    </p:cViewPr>
  </p:notesTextViewPr>
  <p:sorterViewPr>
    <p:cViewPr>
      <p:scale>
        <a:sx n="100" d="100"/>
        <a:sy n="100" d="100"/>
      </p:scale>
      <p:origin x="0" y="-8307"/>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gs" Target="tags/tag1.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ata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3_1" csCatId="accent3" phldr="1"/>
      <dgm:spPr/>
      <dgm:t>
        <a:bodyPr/>
        <a:lstStyle/>
        <a:p>
          <a:endParaRPr lang="en-GB"/>
        </a:p>
      </dgm:t>
    </dgm:pt>
    <dgm:pt modelId="{C295DC0C-6E77-4DBE-B709-748461671E12}">
      <dgm:prSet phldrT="[Text]"/>
      <dgm:spPr/>
      <dgm:t>
        <a:bodyPr/>
        <a:lstStyle/>
        <a:p>
          <a:r>
            <a:rPr lang="en-GB" b="1"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pPr/>
      <dgm:t>
        <a:bodyPr/>
        <a:lstStyle/>
        <a:p>
          <a:endParaRPr lang="en-GB"/>
        </a:p>
      </dgm:t>
    </dgm:pt>
    <dgm:pt modelId="{CBEEBE36-3532-4FA0-A1FE-F60CD254A76A}">
      <dgm:prSet phldrT="[Text]"/>
      <dgm:spPr/>
      <dgm:t>
        <a:bodyPr/>
        <a:lstStyle/>
        <a:p>
          <a:r>
            <a:rPr lang="en-GB" b="1"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pPr/>
      <dgm:t>
        <a:bodyPr/>
        <a:lstStyle/>
        <a:p>
          <a:r>
            <a:rPr lang="en-GB" b="1"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pPr/>
      <dgm:t>
        <a:bodyPr/>
        <a:lstStyle/>
        <a:p>
          <a:r>
            <a:rPr lang="en-GB" b="1"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pPr/>
      <dgm:t>
        <a:bodyPr/>
        <a:lstStyle/>
        <a:p>
          <a:r>
            <a:rPr lang="en-GB" b="1"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2BB613-62D2-452F-9C50-3B7B5036776F}"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7825FE1F-3DAF-4AFC-8155-8F2B3FE208F0}">
      <dgm:prSet phldrT="[Text]"/>
      <dgm:spPr/>
      <dgm:t>
        <a:bodyPr/>
        <a:lstStyle/>
        <a:p>
          <a:r>
            <a:rPr lang="en-GB" b="1" dirty="0"/>
            <a:t>Familiarise yourself with your topic and previous research.</a:t>
          </a:r>
        </a:p>
      </dgm:t>
    </dgm:pt>
    <dgm:pt modelId="{4FB0D44E-DA3A-4D4A-AA4D-E342361968AF}" type="parTrans" cxnId="{71B42DBC-5130-4EDA-B3FA-2EFC4D745E9C}">
      <dgm:prSet/>
      <dgm:spPr/>
      <dgm:t>
        <a:bodyPr/>
        <a:lstStyle/>
        <a:p>
          <a:endParaRPr lang="en-GB"/>
        </a:p>
      </dgm:t>
    </dgm:pt>
    <dgm:pt modelId="{945359E6-720E-4032-873F-47A5771C538F}" type="sibTrans" cxnId="{71B42DBC-5130-4EDA-B3FA-2EFC4D745E9C}">
      <dgm:prSet/>
      <dgm:spPr/>
      <dgm:t>
        <a:bodyPr/>
        <a:lstStyle/>
        <a:p>
          <a:endParaRPr lang="en-GB"/>
        </a:p>
      </dgm:t>
    </dgm:pt>
    <dgm:pt modelId="{1B85A2A2-FA91-4E79-B6BF-D1A81FEB63B6}">
      <dgm:prSet phldrT="[Text]"/>
      <dgm:spPr/>
      <dgm:t>
        <a:bodyPr/>
        <a:lstStyle/>
        <a:p>
          <a:r>
            <a:rPr lang="en-GB" b="1" dirty="0"/>
            <a:t>Perform a scoping/preliminary search.</a:t>
          </a:r>
        </a:p>
      </dgm:t>
    </dgm:pt>
    <dgm:pt modelId="{5948BF31-63DF-455B-8204-360936DB54CD}" type="parTrans" cxnId="{0ADE78BC-65B6-4E98-AEAF-F396CF2CDA82}">
      <dgm:prSet/>
      <dgm:spPr/>
      <dgm:t>
        <a:bodyPr/>
        <a:lstStyle/>
        <a:p>
          <a:endParaRPr lang="en-GB"/>
        </a:p>
      </dgm:t>
    </dgm:pt>
    <dgm:pt modelId="{CA1F6168-9881-48CB-861F-D07CD344FE17}" type="sibTrans" cxnId="{0ADE78BC-65B6-4E98-AEAF-F396CF2CDA82}">
      <dgm:prSet/>
      <dgm:spPr/>
      <dgm:t>
        <a:bodyPr/>
        <a:lstStyle/>
        <a:p>
          <a:endParaRPr lang="en-GB"/>
        </a:p>
      </dgm:t>
    </dgm:pt>
    <dgm:pt modelId="{4DF26328-D813-4E38-85B0-DC0C929BF448}">
      <dgm:prSet phldrT="[Text]"/>
      <dgm:spPr/>
      <dgm:t>
        <a:bodyPr/>
        <a:lstStyle/>
        <a:p>
          <a:r>
            <a:rPr lang="en-GB" b="1" dirty="0"/>
            <a:t>Identify articles, journals, and key authors on your topic.</a:t>
          </a:r>
        </a:p>
      </dgm:t>
    </dgm:pt>
    <dgm:pt modelId="{247CC50C-A63D-4D39-B617-3FEE60476E5F}" type="parTrans" cxnId="{ABB95107-7AD0-48DC-A288-1C95E0857D18}">
      <dgm:prSet/>
      <dgm:spPr/>
      <dgm:t>
        <a:bodyPr/>
        <a:lstStyle/>
        <a:p>
          <a:endParaRPr lang="en-GB"/>
        </a:p>
      </dgm:t>
    </dgm:pt>
    <dgm:pt modelId="{199FFE1E-E1C7-4116-A220-CD4D754324B2}" type="sibTrans" cxnId="{ABB95107-7AD0-48DC-A288-1C95E0857D18}">
      <dgm:prSet/>
      <dgm:spPr/>
      <dgm:t>
        <a:bodyPr/>
        <a:lstStyle/>
        <a:p>
          <a:endParaRPr lang="en-GB"/>
        </a:p>
      </dgm:t>
    </dgm:pt>
    <dgm:pt modelId="{CC78EC41-865B-427A-8220-C4D7C33B24C9}">
      <dgm:prSet/>
      <dgm:spPr/>
      <dgm:t>
        <a:bodyPr/>
        <a:lstStyle/>
        <a:p>
          <a:r>
            <a:rPr lang="en-GB" b="1" dirty="0"/>
            <a:t>Note any key terminology, phrases, ideas you find.</a:t>
          </a:r>
        </a:p>
      </dgm:t>
    </dgm:pt>
    <dgm:pt modelId="{80584D03-9762-4DE6-9322-C23CB71A5A53}" type="parTrans" cxnId="{CBE983CD-E103-4F31-9D22-EAFC2E3F55E6}">
      <dgm:prSet/>
      <dgm:spPr/>
      <dgm:t>
        <a:bodyPr/>
        <a:lstStyle/>
        <a:p>
          <a:endParaRPr lang="en-GB"/>
        </a:p>
      </dgm:t>
    </dgm:pt>
    <dgm:pt modelId="{651EBEAD-6CED-41EB-B4D3-20160781BB31}" type="sibTrans" cxnId="{CBE983CD-E103-4F31-9D22-EAFC2E3F55E6}">
      <dgm:prSet/>
      <dgm:spPr/>
      <dgm:t>
        <a:bodyPr/>
        <a:lstStyle/>
        <a:p>
          <a:endParaRPr lang="en-GB"/>
        </a:p>
      </dgm:t>
    </dgm:pt>
    <dgm:pt modelId="{79FE84BB-B63C-4763-9572-D5752D640516}" type="pres">
      <dgm:prSet presAssocID="{D02BB613-62D2-452F-9C50-3B7B5036776F}" presName="linear" presStyleCnt="0">
        <dgm:presLayoutVars>
          <dgm:dir/>
          <dgm:animLvl val="lvl"/>
          <dgm:resizeHandles val="exact"/>
        </dgm:presLayoutVars>
      </dgm:prSet>
      <dgm:spPr/>
    </dgm:pt>
    <dgm:pt modelId="{BA71C49B-7DFF-4A80-9BD0-A5552A5EAF03}" type="pres">
      <dgm:prSet presAssocID="{7825FE1F-3DAF-4AFC-8155-8F2B3FE208F0}" presName="parentLin" presStyleCnt="0"/>
      <dgm:spPr/>
    </dgm:pt>
    <dgm:pt modelId="{578DB133-04B0-4533-9AF4-7060E92BFBD0}" type="pres">
      <dgm:prSet presAssocID="{7825FE1F-3DAF-4AFC-8155-8F2B3FE208F0}" presName="parentLeftMargin" presStyleLbl="node1" presStyleIdx="0" presStyleCnt="4"/>
      <dgm:spPr/>
    </dgm:pt>
    <dgm:pt modelId="{64AA6DF4-3288-4C29-8051-4AF260036449}" type="pres">
      <dgm:prSet presAssocID="{7825FE1F-3DAF-4AFC-8155-8F2B3FE208F0}" presName="parentText" presStyleLbl="node1" presStyleIdx="0" presStyleCnt="4">
        <dgm:presLayoutVars>
          <dgm:chMax val="0"/>
          <dgm:bulletEnabled val="1"/>
        </dgm:presLayoutVars>
      </dgm:prSet>
      <dgm:spPr/>
    </dgm:pt>
    <dgm:pt modelId="{C17C8518-4485-42D9-AFB2-8900CEBD64F1}" type="pres">
      <dgm:prSet presAssocID="{7825FE1F-3DAF-4AFC-8155-8F2B3FE208F0}" presName="negativeSpace" presStyleCnt="0"/>
      <dgm:spPr/>
    </dgm:pt>
    <dgm:pt modelId="{D0615ECC-0D15-44D8-BAC3-723D39440775}" type="pres">
      <dgm:prSet presAssocID="{7825FE1F-3DAF-4AFC-8155-8F2B3FE208F0}" presName="childText" presStyleLbl="conFgAcc1" presStyleIdx="0" presStyleCnt="4">
        <dgm:presLayoutVars>
          <dgm:bulletEnabled val="1"/>
        </dgm:presLayoutVars>
      </dgm:prSet>
      <dgm:spPr/>
    </dgm:pt>
    <dgm:pt modelId="{1FADB675-994C-464C-AA71-34B33EA76B79}" type="pres">
      <dgm:prSet presAssocID="{945359E6-720E-4032-873F-47A5771C538F}" presName="spaceBetweenRectangles" presStyleCnt="0"/>
      <dgm:spPr/>
    </dgm:pt>
    <dgm:pt modelId="{440BD0F5-DB20-4590-967A-C49E66B12DCF}" type="pres">
      <dgm:prSet presAssocID="{1B85A2A2-FA91-4E79-B6BF-D1A81FEB63B6}" presName="parentLin" presStyleCnt="0"/>
      <dgm:spPr/>
    </dgm:pt>
    <dgm:pt modelId="{7279492E-2B7B-4ECD-BBCA-3D4D6BDAAC2D}" type="pres">
      <dgm:prSet presAssocID="{1B85A2A2-FA91-4E79-B6BF-D1A81FEB63B6}" presName="parentLeftMargin" presStyleLbl="node1" presStyleIdx="0" presStyleCnt="4"/>
      <dgm:spPr/>
    </dgm:pt>
    <dgm:pt modelId="{BB6EC243-EA03-4253-A6E8-F95AF8B6ACD0}" type="pres">
      <dgm:prSet presAssocID="{1B85A2A2-FA91-4E79-B6BF-D1A81FEB63B6}" presName="parentText" presStyleLbl="node1" presStyleIdx="1" presStyleCnt="4">
        <dgm:presLayoutVars>
          <dgm:chMax val="0"/>
          <dgm:bulletEnabled val="1"/>
        </dgm:presLayoutVars>
      </dgm:prSet>
      <dgm:spPr/>
    </dgm:pt>
    <dgm:pt modelId="{3D99FAE8-4329-4E50-B335-92AAE7B64E18}" type="pres">
      <dgm:prSet presAssocID="{1B85A2A2-FA91-4E79-B6BF-D1A81FEB63B6}" presName="negativeSpace" presStyleCnt="0"/>
      <dgm:spPr/>
    </dgm:pt>
    <dgm:pt modelId="{A76359B2-A339-4C90-A9D6-922BBB2C87A6}" type="pres">
      <dgm:prSet presAssocID="{1B85A2A2-FA91-4E79-B6BF-D1A81FEB63B6}" presName="childText" presStyleLbl="conFgAcc1" presStyleIdx="1" presStyleCnt="4" custLinFactNeighborY="-31314">
        <dgm:presLayoutVars>
          <dgm:bulletEnabled val="1"/>
        </dgm:presLayoutVars>
      </dgm:prSet>
      <dgm:spPr/>
    </dgm:pt>
    <dgm:pt modelId="{6F3EBBCA-B5DD-4E67-ACE0-4C1297BC4C70}" type="pres">
      <dgm:prSet presAssocID="{CA1F6168-9881-48CB-861F-D07CD344FE17}" presName="spaceBetweenRectangles" presStyleCnt="0"/>
      <dgm:spPr/>
    </dgm:pt>
    <dgm:pt modelId="{D10C11A2-156D-4569-B49C-EAD62E7BED5F}" type="pres">
      <dgm:prSet presAssocID="{4DF26328-D813-4E38-85B0-DC0C929BF448}" presName="parentLin" presStyleCnt="0"/>
      <dgm:spPr/>
    </dgm:pt>
    <dgm:pt modelId="{43D24280-4BA9-45D7-84C1-3989F91A27BD}" type="pres">
      <dgm:prSet presAssocID="{4DF26328-D813-4E38-85B0-DC0C929BF448}" presName="parentLeftMargin" presStyleLbl="node1" presStyleIdx="1" presStyleCnt="4"/>
      <dgm:spPr/>
    </dgm:pt>
    <dgm:pt modelId="{F7BCC61A-D780-4A16-9953-9F13A4ACBF1F}" type="pres">
      <dgm:prSet presAssocID="{4DF26328-D813-4E38-85B0-DC0C929BF448}" presName="parentText" presStyleLbl="node1" presStyleIdx="2" presStyleCnt="4" custLinFactNeighborX="2793">
        <dgm:presLayoutVars>
          <dgm:chMax val="0"/>
          <dgm:bulletEnabled val="1"/>
        </dgm:presLayoutVars>
      </dgm:prSet>
      <dgm:spPr/>
    </dgm:pt>
    <dgm:pt modelId="{BFBE9A76-9EBB-4B59-82DE-8D3C3BC26216}" type="pres">
      <dgm:prSet presAssocID="{4DF26328-D813-4E38-85B0-DC0C929BF448}" presName="negativeSpace" presStyleCnt="0"/>
      <dgm:spPr/>
    </dgm:pt>
    <dgm:pt modelId="{B9DE53B1-6C5C-4286-BE06-6D386F5DF922}" type="pres">
      <dgm:prSet presAssocID="{4DF26328-D813-4E38-85B0-DC0C929BF448}" presName="childText" presStyleLbl="conFgAcc1" presStyleIdx="2" presStyleCnt="4">
        <dgm:presLayoutVars>
          <dgm:bulletEnabled val="1"/>
        </dgm:presLayoutVars>
      </dgm:prSet>
      <dgm:spPr/>
    </dgm:pt>
    <dgm:pt modelId="{4510F25B-85BA-4F37-8673-43A8C618108D}" type="pres">
      <dgm:prSet presAssocID="{199FFE1E-E1C7-4116-A220-CD4D754324B2}" presName="spaceBetweenRectangles" presStyleCnt="0"/>
      <dgm:spPr/>
    </dgm:pt>
    <dgm:pt modelId="{49D9DC61-F678-40C7-956C-78BDDDAFE9E0}" type="pres">
      <dgm:prSet presAssocID="{CC78EC41-865B-427A-8220-C4D7C33B24C9}" presName="parentLin" presStyleCnt="0"/>
      <dgm:spPr/>
    </dgm:pt>
    <dgm:pt modelId="{D5433B6D-4851-4E02-90DE-A680230CDAB3}" type="pres">
      <dgm:prSet presAssocID="{CC78EC41-865B-427A-8220-C4D7C33B24C9}" presName="parentLeftMargin" presStyleLbl="node1" presStyleIdx="2" presStyleCnt="4"/>
      <dgm:spPr/>
    </dgm:pt>
    <dgm:pt modelId="{9B23DC79-D4BB-4D0A-B42D-3BA79E7227C0}" type="pres">
      <dgm:prSet presAssocID="{CC78EC41-865B-427A-8220-C4D7C33B24C9}" presName="parentText" presStyleLbl="node1" presStyleIdx="3" presStyleCnt="4">
        <dgm:presLayoutVars>
          <dgm:chMax val="0"/>
          <dgm:bulletEnabled val="1"/>
        </dgm:presLayoutVars>
      </dgm:prSet>
      <dgm:spPr/>
    </dgm:pt>
    <dgm:pt modelId="{354B0E2F-6DE5-4EDF-AFCF-87EFDF0BE13E}" type="pres">
      <dgm:prSet presAssocID="{CC78EC41-865B-427A-8220-C4D7C33B24C9}" presName="negativeSpace" presStyleCnt="0"/>
      <dgm:spPr/>
    </dgm:pt>
    <dgm:pt modelId="{5A337F09-1474-4ECD-9224-A627F9105B1C}" type="pres">
      <dgm:prSet presAssocID="{CC78EC41-865B-427A-8220-C4D7C33B24C9}" presName="childText" presStyleLbl="conFgAcc1" presStyleIdx="3" presStyleCnt="4">
        <dgm:presLayoutVars>
          <dgm:bulletEnabled val="1"/>
        </dgm:presLayoutVars>
      </dgm:prSet>
      <dgm:spPr/>
    </dgm:pt>
  </dgm:ptLst>
  <dgm:cxnLst>
    <dgm:cxn modelId="{ABB95107-7AD0-48DC-A288-1C95E0857D18}" srcId="{D02BB613-62D2-452F-9C50-3B7B5036776F}" destId="{4DF26328-D813-4E38-85B0-DC0C929BF448}" srcOrd="2" destOrd="0" parTransId="{247CC50C-A63D-4D39-B617-3FEE60476E5F}" sibTransId="{199FFE1E-E1C7-4116-A220-CD4D754324B2}"/>
    <dgm:cxn modelId="{60599307-56C6-462C-8E29-6F4DAA204F7E}" type="presOf" srcId="{D02BB613-62D2-452F-9C50-3B7B5036776F}" destId="{79FE84BB-B63C-4763-9572-D5752D640516}" srcOrd="0" destOrd="0" presId="urn:microsoft.com/office/officeart/2005/8/layout/list1"/>
    <dgm:cxn modelId="{CB69D00A-692A-4F2C-A4E2-76FF266D34E8}" type="presOf" srcId="{4DF26328-D813-4E38-85B0-DC0C929BF448}" destId="{43D24280-4BA9-45D7-84C1-3989F91A27BD}" srcOrd="0" destOrd="0" presId="urn:microsoft.com/office/officeart/2005/8/layout/list1"/>
    <dgm:cxn modelId="{24B4263B-D1DC-4E16-BB21-526C2B07E217}" type="presOf" srcId="{7825FE1F-3DAF-4AFC-8155-8F2B3FE208F0}" destId="{64AA6DF4-3288-4C29-8051-4AF260036449}" srcOrd="1" destOrd="0" presId="urn:microsoft.com/office/officeart/2005/8/layout/list1"/>
    <dgm:cxn modelId="{B8B26559-603C-4ABC-81EE-A881314FE9EA}" type="presOf" srcId="{1B85A2A2-FA91-4E79-B6BF-D1A81FEB63B6}" destId="{7279492E-2B7B-4ECD-BBCA-3D4D6BDAAC2D}" srcOrd="0" destOrd="0" presId="urn:microsoft.com/office/officeart/2005/8/layout/list1"/>
    <dgm:cxn modelId="{64DB60A1-3667-49E8-9899-826FBC7D803C}" type="presOf" srcId="{CC78EC41-865B-427A-8220-C4D7C33B24C9}" destId="{9B23DC79-D4BB-4D0A-B42D-3BA79E7227C0}" srcOrd="1" destOrd="0" presId="urn:microsoft.com/office/officeart/2005/8/layout/list1"/>
    <dgm:cxn modelId="{71B42DBC-5130-4EDA-B3FA-2EFC4D745E9C}" srcId="{D02BB613-62D2-452F-9C50-3B7B5036776F}" destId="{7825FE1F-3DAF-4AFC-8155-8F2B3FE208F0}" srcOrd="0" destOrd="0" parTransId="{4FB0D44E-DA3A-4D4A-AA4D-E342361968AF}" sibTransId="{945359E6-720E-4032-873F-47A5771C538F}"/>
    <dgm:cxn modelId="{0ADE78BC-65B6-4E98-AEAF-F396CF2CDA82}" srcId="{D02BB613-62D2-452F-9C50-3B7B5036776F}" destId="{1B85A2A2-FA91-4E79-B6BF-D1A81FEB63B6}" srcOrd="1" destOrd="0" parTransId="{5948BF31-63DF-455B-8204-360936DB54CD}" sibTransId="{CA1F6168-9881-48CB-861F-D07CD344FE17}"/>
    <dgm:cxn modelId="{CBE983CD-E103-4F31-9D22-EAFC2E3F55E6}" srcId="{D02BB613-62D2-452F-9C50-3B7B5036776F}" destId="{CC78EC41-865B-427A-8220-C4D7C33B24C9}" srcOrd="3" destOrd="0" parTransId="{80584D03-9762-4DE6-9322-C23CB71A5A53}" sibTransId="{651EBEAD-6CED-41EB-B4D3-20160781BB31}"/>
    <dgm:cxn modelId="{94E44FD2-9E22-4771-A84F-FAF388F5A5E1}" type="presOf" srcId="{4DF26328-D813-4E38-85B0-DC0C929BF448}" destId="{F7BCC61A-D780-4A16-9953-9F13A4ACBF1F}" srcOrd="1" destOrd="0" presId="urn:microsoft.com/office/officeart/2005/8/layout/list1"/>
    <dgm:cxn modelId="{89F195D4-8235-4B5D-A2A2-66E90C5C84E1}" type="presOf" srcId="{CC78EC41-865B-427A-8220-C4D7C33B24C9}" destId="{D5433B6D-4851-4E02-90DE-A680230CDAB3}" srcOrd="0" destOrd="0" presId="urn:microsoft.com/office/officeart/2005/8/layout/list1"/>
    <dgm:cxn modelId="{921864F2-29C2-4550-B4FF-F4133B9E8313}" type="presOf" srcId="{7825FE1F-3DAF-4AFC-8155-8F2B3FE208F0}" destId="{578DB133-04B0-4533-9AF4-7060E92BFBD0}" srcOrd="0" destOrd="0" presId="urn:microsoft.com/office/officeart/2005/8/layout/list1"/>
    <dgm:cxn modelId="{21F65FF7-344C-4C22-9C51-359313E65B8E}" type="presOf" srcId="{1B85A2A2-FA91-4E79-B6BF-D1A81FEB63B6}" destId="{BB6EC243-EA03-4253-A6E8-F95AF8B6ACD0}" srcOrd="1" destOrd="0" presId="urn:microsoft.com/office/officeart/2005/8/layout/list1"/>
    <dgm:cxn modelId="{86435848-84AC-4126-A2A5-0DE6F0066A62}" type="presParOf" srcId="{79FE84BB-B63C-4763-9572-D5752D640516}" destId="{BA71C49B-7DFF-4A80-9BD0-A5552A5EAF03}" srcOrd="0" destOrd="0" presId="urn:microsoft.com/office/officeart/2005/8/layout/list1"/>
    <dgm:cxn modelId="{0973FF8C-439D-472F-A2F5-644DCA31229F}" type="presParOf" srcId="{BA71C49B-7DFF-4A80-9BD0-A5552A5EAF03}" destId="{578DB133-04B0-4533-9AF4-7060E92BFBD0}" srcOrd="0" destOrd="0" presId="urn:microsoft.com/office/officeart/2005/8/layout/list1"/>
    <dgm:cxn modelId="{5717715A-7C37-49EF-BBD8-8E6DF318A158}" type="presParOf" srcId="{BA71C49B-7DFF-4A80-9BD0-A5552A5EAF03}" destId="{64AA6DF4-3288-4C29-8051-4AF260036449}" srcOrd="1" destOrd="0" presId="urn:microsoft.com/office/officeart/2005/8/layout/list1"/>
    <dgm:cxn modelId="{0480569F-F1B0-475F-8CA2-EA7EE9BF2EA5}" type="presParOf" srcId="{79FE84BB-B63C-4763-9572-D5752D640516}" destId="{C17C8518-4485-42D9-AFB2-8900CEBD64F1}" srcOrd="1" destOrd="0" presId="urn:microsoft.com/office/officeart/2005/8/layout/list1"/>
    <dgm:cxn modelId="{C71C5ED1-3CBC-4523-8BFE-7081B182D404}" type="presParOf" srcId="{79FE84BB-B63C-4763-9572-D5752D640516}" destId="{D0615ECC-0D15-44D8-BAC3-723D39440775}" srcOrd="2" destOrd="0" presId="urn:microsoft.com/office/officeart/2005/8/layout/list1"/>
    <dgm:cxn modelId="{98A263C7-B698-4376-BFB5-719A2B1B302D}" type="presParOf" srcId="{79FE84BB-B63C-4763-9572-D5752D640516}" destId="{1FADB675-994C-464C-AA71-34B33EA76B79}" srcOrd="3" destOrd="0" presId="urn:microsoft.com/office/officeart/2005/8/layout/list1"/>
    <dgm:cxn modelId="{542513A1-CD59-40EC-8D0C-C947CD0DB513}" type="presParOf" srcId="{79FE84BB-B63C-4763-9572-D5752D640516}" destId="{440BD0F5-DB20-4590-967A-C49E66B12DCF}" srcOrd="4" destOrd="0" presId="urn:microsoft.com/office/officeart/2005/8/layout/list1"/>
    <dgm:cxn modelId="{83BA4309-5E8C-4B01-8323-414260B6829B}" type="presParOf" srcId="{440BD0F5-DB20-4590-967A-C49E66B12DCF}" destId="{7279492E-2B7B-4ECD-BBCA-3D4D6BDAAC2D}" srcOrd="0" destOrd="0" presId="urn:microsoft.com/office/officeart/2005/8/layout/list1"/>
    <dgm:cxn modelId="{36914A01-DB84-46BD-B067-165BB6962FFA}" type="presParOf" srcId="{440BD0F5-DB20-4590-967A-C49E66B12DCF}" destId="{BB6EC243-EA03-4253-A6E8-F95AF8B6ACD0}" srcOrd="1" destOrd="0" presId="urn:microsoft.com/office/officeart/2005/8/layout/list1"/>
    <dgm:cxn modelId="{49CF2EF6-0E33-4B4E-8A69-42B735934477}" type="presParOf" srcId="{79FE84BB-B63C-4763-9572-D5752D640516}" destId="{3D99FAE8-4329-4E50-B335-92AAE7B64E18}" srcOrd="5" destOrd="0" presId="urn:microsoft.com/office/officeart/2005/8/layout/list1"/>
    <dgm:cxn modelId="{898ED613-41D8-43B0-91E2-03AF771604B9}" type="presParOf" srcId="{79FE84BB-B63C-4763-9572-D5752D640516}" destId="{A76359B2-A339-4C90-A9D6-922BBB2C87A6}" srcOrd="6" destOrd="0" presId="urn:microsoft.com/office/officeart/2005/8/layout/list1"/>
    <dgm:cxn modelId="{27AA4A7D-A316-4F11-B047-52BC79BEE517}" type="presParOf" srcId="{79FE84BB-B63C-4763-9572-D5752D640516}" destId="{6F3EBBCA-B5DD-4E67-ACE0-4C1297BC4C70}" srcOrd="7" destOrd="0" presId="urn:microsoft.com/office/officeart/2005/8/layout/list1"/>
    <dgm:cxn modelId="{8691326B-02B1-46B2-B276-43579872DF71}" type="presParOf" srcId="{79FE84BB-B63C-4763-9572-D5752D640516}" destId="{D10C11A2-156D-4569-B49C-EAD62E7BED5F}" srcOrd="8" destOrd="0" presId="urn:microsoft.com/office/officeart/2005/8/layout/list1"/>
    <dgm:cxn modelId="{030A81FF-B95E-46C5-835D-0AA2A3C1E4DD}" type="presParOf" srcId="{D10C11A2-156D-4569-B49C-EAD62E7BED5F}" destId="{43D24280-4BA9-45D7-84C1-3989F91A27BD}" srcOrd="0" destOrd="0" presId="urn:microsoft.com/office/officeart/2005/8/layout/list1"/>
    <dgm:cxn modelId="{8999F6AA-A2FC-4944-AC89-5DADA3D36655}" type="presParOf" srcId="{D10C11A2-156D-4569-B49C-EAD62E7BED5F}" destId="{F7BCC61A-D780-4A16-9953-9F13A4ACBF1F}" srcOrd="1" destOrd="0" presId="urn:microsoft.com/office/officeart/2005/8/layout/list1"/>
    <dgm:cxn modelId="{AE9467A1-8D06-4107-BBB0-C4DD4B13C728}" type="presParOf" srcId="{79FE84BB-B63C-4763-9572-D5752D640516}" destId="{BFBE9A76-9EBB-4B59-82DE-8D3C3BC26216}" srcOrd="9" destOrd="0" presId="urn:microsoft.com/office/officeart/2005/8/layout/list1"/>
    <dgm:cxn modelId="{79517DD2-07E3-477B-9B1A-F16BFF67123C}" type="presParOf" srcId="{79FE84BB-B63C-4763-9572-D5752D640516}" destId="{B9DE53B1-6C5C-4286-BE06-6D386F5DF922}" srcOrd="10" destOrd="0" presId="urn:microsoft.com/office/officeart/2005/8/layout/list1"/>
    <dgm:cxn modelId="{0F45DF14-9FE6-459F-A3E5-A51F421FD7A7}" type="presParOf" srcId="{79FE84BB-B63C-4763-9572-D5752D640516}" destId="{4510F25B-85BA-4F37-8673-43A8C618108D}" srcOrd="11" destOrd="0" presId="urn:microsoft.com/office/officeart/2005/8/layout/list1"/>
    <dgm:cxn modelId="{5C4B0791-395A-485B-8495-DC128C76BEA7}" type="presParOf" srcId="{79FE84BB-B63C-4763-9572-D5752D640516}" destId="{49D9DC61-F678-40C7-956C-78BDDDAFE9E0}" srcOrd="12" destOrd="0" presId="urn:microsoft.com/office/officeart/2005/8/layout/list1"/>
    <dgm:cxn modelId="{E30BBE31-ACA7-4378-8D58-C8EB5522284A}" type="presParOf" srcId="{49D9DC61-F678-40C7-956C-78BDDDAFE9E0}" destId="{D5433B6D-4851-4E02-90DE-A680230CDAB3}" srcOrd="0" destOrd="0" presId="urn:microsoft.com/office/officeart/2005/8/layout/list1"/>
    <dgm:cxn modelId="{DE2DA331-3C59-4572-AC91-221621F3CBDA}" type="presParOf" srcId="{49D9DC61-F678-40C7-956C-78BDDDAFE9E0}" destId="{9B23DC79-D4BB-4D0A-B42D-3BA79E7227C0}" srcOrd="1" destOrd="0" presId="urn:microsoft.com/office/officeart/2005/8/layout/list1"/>
    <dgm:cxn modelId="{B8DAEC1D-03A8-437F-A8A7-0D42F5EACDCF}" type="presParOf" srcId="{79FE84BB-B63C-4763-9572-D5752D640516}" destId="{354B0E2F-6DE5-4EDF-AFCF-87EFDF0BE13E}" srcOrd="13" destOrd="0" presId="urn:microsoft.com/office/officeart/2005/8/layout/list1"/>
    <dgm:cxn modelId="{8223F2EE-45A3-4DCE-A8F2-E05B18D6E73E}" type="presParOf" srcId="{79FE84BB-B63C-4763-9572-D5752D640516}" destId="{5A337F09-1474-4ECD-9224-A627F9105B1C}"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7FFF30-85E8-4C24-8A74-76C8B1036872}" type="doc">
      <dgm:prSet loTypeId="urn:microsoft.com/office/officeart/2005/8/layout/default" loCatId="list" qsTypeId="urn:microsoft.com/office/officeart/2005/8/quickstyle/simple2" qsCatId="simple" csTypeId="urn:microsoft.com/office/officeart/2005/8/colors/accent1_1" csCatId="accent1" phldr="1"/>
      <dgm:spPr/>
      <dgm:t>
        <a:bodyPr/>
        <a:lstStyle/>
        <a:p>
          <a:endParaRPr lang="en-US"/>
        </a:p>
      </dgm:t>
    </dgm:pt>
    <dgm:pt modelId="{ABF81E7D-9377-44CA-A510-F6D29F0B7CC4}">
      <dgm:prSet/>
      <dgm:spPr/>
      <dgm:t>
        <a:bodyPr/>
        <a:lstStyle/>
        <a:p>
          <a:r>
            <a:rPr lang="en-GB" b="1" dirty="0"/>
            <a:t>Consider currency, availability and context when choosing your topic.</a:t>
          </a:r>
          <a:endParaRPr lang="en-US" b="1" dirty="0"/>
        </a:p>
      </dgm:t>
    </dgm:pt>
    <dgm:pt modelId="{0541BB08-0592-41C0-88D1-512B0F37BE03}" type="parTrans" cxnId="{F39BB00E-42AB-48E0-9AC7-F1F777932A61}">
      <dgm:prSet/>
      <dgm:spPr/>
      <dgm:t>
        <a:bodyPr/>
        <a:lstStyle/>
        <a:p>
          <a:endParaRPr lang="en-US"/>
        </a:p>
      </dgm:t>
    </dgm:pt>
    <dgm:pt modelId="{721B438C-F3FC-45BB-B6D3-02D33063D98B}" type="sibTrans" cxnId="{F39BB00E-42AB-48E0-9AC7-F1F777932A61}">
      <dgm:prSet/>
      <dgm:spPr/>
      <dgm:t>
        <a:bodyPr/>
        <a:lstStyle/>
        <a:p>
          <a:endParaRPr lang="en-US"/>
        </a:p>
      </dgm:t>
    </dgm:pt>
    <dgm:pt modelId="{4927EEBD-3B4B-4BD1-8E90-8B08FE2EF4BE}">
      <dgm:prSet/>
      <dgm:spPr/>
      <dgm:t>
        <a:bodyPr/>
        <a:lstStyle/>
        <a:p>
          <a:r>
            <a:rPr lang="en-GB" b="1" dirty="0"/>
            <a:t>Is there enough written about a topic for you to be able to research and write about it.</a:t>
          </a:r>
          <a:endParaRPr lang="en-US" b="1" dirty="0"/>
        </a:p>
      </dgm:t>
    </dgm:pt>
    <dgm:pt modelId="{974613C2-7256-4330-B9A7-3492966C5854}" type="parTrans" cxnId="{49B465CF-E80B-4BE1-ABC9-9B58B8295F28}">
      <dgm:prSet/>
      <dgm:spPr/>
      <dgm:t>
        <a:bodyPr/>
        <a:lstStyle/>
        <a:p>
          <a:endParaRPr lang="en-US"/>
        </a:p>
      </dgm:t>
    </dgm:pt>
    <dgm:pt modelId="{CAA42A27-04DD-4AF9-9889-97E3D6CC99B5}" type="sibTrans" cxnId="{49B465CF-E80B-4BE1-ABC9-9B58B8295F28}">
      <dgm:prSet/>
      <dgm:spPr/>
      <dgm:t>
        <a:bodyPr/>
        <a:lstStyle/>
        <a:p>
          <a:endParaRPr lang="en-US"/>
        </a:p>
      </dgm:t>
    </dgm:pt>
    <dgm:pt modelId="{E282DB0B-3499-4A94-9859-05A146881969}">
      <dgm:prSet/>
      <dgm:spPr/>
      <dgm:t>
        <a:bodyPr/>
        <a:lstStyle/>
        <a:p>
          <a:r>
            <a:rPr lang="en-GB" b="1" dirty="0"/>
            <a:t>If it is too recent, there may not be enough research.</a:t>
          </a:r>
          <a:endParaRPr lang="en-US" b="1" dirty="0"/>
        </a:p>
      </dgm:t>
    </dgm:pt>
    <dgm:pt modelId="{05423FBD-A615-4B49-8647-A00EBB84718B}" type="parTrans" cxnId="{4FDBAB7A-48C5-4188-96D4-6402C08BDB91}">
      <dgm:prSet/>
      <dgm:spPr/>
      <dgm:t>
        <a:bodyPr/>
        <a:lstStyle/>
        <a:p>
          <a:endParaRPr lang="en-US"/>
        </a:p>
      </dgm:t>
    </dgm:pt>
    <dgm:pt modelId="{DDD174B7-0CF7-4170-8A4F-86D9B1137018}" type="sibTrans" cxnId="{4FDBAB7A-48C5-4188-96D4-6402C08BDB91}">
      <dgm:prSet/>
      <dgm:spPr/>
      <dgm:t>
        <a:bodyPr/>
        <a:lstStyle/>
        <a:p>
          <a:endParaRPr lang="en-US"/>
        </a:p>
      </dgm:t>
    </dgm:pt>
    <dgm:pt modelId="{E02D1D3F-964F-4580-947F-3052ACF03EBE}">
      <dgm:prSet/>
      <dgm:spPr/>
      <dgm:t>
        <a:bodyPr/>
        <a:lstStyle/>
        <a:p>
          <a:r>
            <a:rPr lang="en-GB" b="1" dirty="0"/>
            <a:t>If it is too old, the research may not be current enough.</a:t>
          </a:r>
          <a:endParaRPr lang="en-US" b="1" dirty="0"/>
        </a:p>
      </dgm:t>
    </dgm:pt>
    <dgm:pt modelId="{84D855A9-E6AF-49FB-899F-82D7DD6BA73F}" type="parTrans" cxnId="{F06805B3-CA83-4A6E-BEEA-39222E17AFAB}">
      <dgm:prSet/>
      <dgm:spPr/>
      <dgm:t>
        <a:bodyPr/>
        <a:lstStyle/>
        <a:p>
          <a:endParaRPr lang="en-US"/>
        </a:p>
      </dgm:t>
    </dgm:pt>
    <dgm:pt modelId="{A7B9ECBE-F827-4778-BC90-46937D3A34ED}" type="sibTrans" cxnId="{F06805B3-CA83-4A6E-BEEA-39222E17AFAB}">
      <dgm:prSet/>
      <dgm:spPr/>
      <dgm:t>
        <a:bodyPr/>
        <a:lstStyle/>
        <a:p>
          <a:endParaRPr lang="en-US"/>
        </a:p>
      </dgm:t>
    </dgm:pt>
    <dgm:pt modelId="{B1CE4841-9843-4FB5-9B8F-FE85BF4EB547}" type="pres">
      <dgm:prSet presAssocID="{737FFF30-85E8-4C24-8A74-76C8B1036872}" presName="diagram" presStyleCnt="0">
        <dgm:presLayoutVars>
          <dgm:dir/>
          <dgm:resizeHandles val="exact"/>
        </dgm:presLayoutVars>
      </dgm:prSet>
      <dgm:spPr/>
    </dgm:pt>
    <dgm:pt modelId="{4F3BEF3D-6203-48C4-9197-792E5F554023}" type="pres">
      <dgm:prSet presAssocID="{ABF81E7D-9377-44CA-A510-F6D29F0B7CC4}" presName="node" presStyleLbl="node1" presStyleIdx="0" presStyleCnt="4">
        <dgm:presLayoutVars>
          <dgm:bulletEnabled val="1"/>
        </dgm:presLayoutVars>
      </dgm:prSet>
      <dgm:spPr/>
    </dgm:pt>
    <dgm:pt modelId="{753FAF78-2FA0-4171-9D5F-2CBE007F5AC0}" type="pres">
      <dgm:prSet presAssocID="{721B438C-F3FC-45BB-B6D3-02D33063D98B}" presName="sibTrans" presStyleCnt="0"/>
      <dgm:spPr/>
    </dgm:pt>
    <dgm:pt modelId="{ADF68A7F-47CF-4889-AE44-DD96C214B388}" type="pres">
      <dgm:prSet presAssocID="{4927EEBD-3B4B-4BD1-8E90-8B08FE2EF4BE}" presName="node" presStyleLbl="node1" presStyleIdx="1" presStyleCnt="4">
        <dgm:presLayoutVars>
          <dgm:bulletEnabled val="1"/>
        </dgm:presLayoutVars>
      </dgm:prSet>
      <dgm:spPr/>
    </dgm:pt>
    <dgm:pt modelId="{8905AE9D-E320-4E69-A28E-5771B978FB95}" type="pres">
      <dgm:prSet presAssocID="{CAA42A27-04DD-4AF9-9889-97E3D6CC99B5}" presName="sibTrans" presStyleCnt="0"/>
      <dgm:spPr/>
    </dgm:pt>
    <dgm:pt modelId="{F320475E-030F-4289-9290-4D925F4F3089}" type="pres">
      <dgm:prSet presAssocID="{E282DB0B-3499-4A94-9859-05A146881969}" presName="node" presStyleLbl="node1" presStyleIdx="2" presStyleCnt="4">
        <dgm:presLayoutVars>
          <dgm:bulletEnabled val="1"/>
        </dgm:presLayoutVars>
      </dgm:prSet>
      <dgm:spPr/>
    </dgm:pt>
    <dgm:pt modelId="{E618AFB3-AE35-4BE0-A50A-FAED94EBD998}" type="pres">
      <dgm:prSet presAssocID="{DDD174B7-0CF7-4170-8A4F-86D9B1137018}" presName="sibTrans" presStyleCnt="0"/>
      <dgm:spPr/>
    </dgm:pt>
    <dgm:pt modelId="{3BE41DA2-1794-47DC-95D1-070AEBF18887}" type="pres">
      <dgm:prSet presAssocID="{E02D1D3F-964F-4580-947F-3052ACF03EBE}" presName="node" presStyleLbl="node1" presStyleIdx="3" presStyleCnt="4">
        <dgm:presLayoutVars>
          <dgm:bulletEnabled val="1"/>
        </dgm:presLayoutVars>
      </dgm:prSet>
      <dgm:spPr/>
    </dgm:pt>
  </dgm:ptLst>
  <dgm:cxnLst>
    <dgm:cxn modelId="{F39BB00E-42AB-48E0-9AC7-F1F777932A61}" srcId="{737FFF30-85E8-4C24-8A74-76C8B1036872}" destId="{ABF81E7D-9377-44CA-A510-F6D29F0B7CC4}" srcOrd="0" destOrd="0" parTransId="{0541BB08-0592-41C0-88D1-512B0F37BE03}" sibTransId="{721B438C-F3FC-45BB-B6D3-02D33063D98B}"/>
    <dgm:cxn modelId="{21CED012-A240-4C4B-A31B-C837FB8BBEDA}" type="presOf" srcId="{E02D1D3F-964F-4580-947F-3052ACF03EBE}" destId="{3BE41DA2-1794-47DC-95D1-070AEBF18887}" srcOrd="0" destOrd="0" presId="urn:microsoft.com/office/officeart/2005/8/layout/default"/>
    <dgm:cxn modelId="{168BEE60-A8B0-4121-9F56-F8DCECD5BCFC}" type="presOf" srcId="{E282DB0B-3499-4A94-9859-05A146881969}" destId="{F320475E-030F-4289-9290-4D925F4F3089}" srcOrd="0" destOrd="0" presId="urn:microsoft.com/office/officeart/2005/8/layout/default"/>
    <dgm:cxn modelId="{7DBB4278-E9E0-40A4-B5AF-DDAA1C632932}" type="presOf" srcId="{737FFF30-85E8-4C24-8A74-76C8B1036872}" destId="{B1CE4841-9843-4FB5-9B8F-FE85BF4EB547}" srcOrd="0" destOrd="0" presId="urn:microsoft.com/office/officeart/2005/8/layout/default"/>
    <dgm:cxn modelId="{4FDBAB7A-48C5-4188-96D4-6402C08BDB91}" srcId="{737FFF30-85E8-4C24-8A74-76C8B1036872}" destId="{E282DB0B-3499-4A94-9859-05A146881969}" srcOrd="2" destOrd="0" parTransId="{05423FBD-A615-4B49-8647-A00EBB84718B}" sibTransId="{DDD174B7-0CF7-4170-8A4F-86D9B1137018}"/>
    <dgm:cxn modelId="{F06805B3-CA83-4A6E-BEEA-39222E17AFAB}" srcId="{737FFF30-85E8-4C24-8A74-76C8B1036872}" destId="{E02D1D3F-964F-4580-947F-3052ACF03EBE}" srcOrd="3" destOrd="0" parTransId="{84D855A9-E6AF-49FB-899F-82D7DD6BA73F}" sibTransId="{A7B9ECBE-F827-4778-BC90-46937D3A34ED}"/>
    <dgm:cxn modelId="{3EAEDDCE-FCAF-4AB8-BCD0-BE93CC6BBA3C}" type="presOf" srcId="{4927EEBD-3B4B-4BD1-8E90-8B08FE2EF4BE}" destId="{ADF68A7F-47CF-4889-AE44-DD96C214B388}" srcOrd="0" destOrd="0" presId="urn:microsoft.com/office/officeart/2005/8/layout/default"/>
    <dgm:cxn modelId="{49B465CF-E80B-4BE1-ABC9-9B58B8295F28}" srcId="{737FFF30-85E8-4C24-8A74-76C8B1036872}" destId="{4927EEBD-3B4B-4BD1-8E90-8B08FE2EF4BE}" srcOrd="1" destOrd="0" parTransId="{974613C2-7256-4330-B9A7-3492966C5854}" sibTransId="{CAA42A27-04DD-4AF9-9889-97E3D6CC99B5}"/>
    <dgm:cxn modelId="{37F7C6E4-3766-4695-9EFC-7DCE17B705AA}" type="presOf" srcId="{ABF81E7D-9377-44CA-A510-F6D29F0B7CC4}" destId="{4F3BEF3D-6203-48C4-9197-792E5F554023}" srcOrd="0" destOrd="0" presId="urn:microsoft.com/office/officeart/2005/8/layout/default"/>
    <dgm:cxn modelId="{B7040B58-5BB7-4BB9-85D1-0ADB5517BC5C}" type="presParOf" srcId="{B1CE4841-9843-4FB5-9B8F-FE85BF4EB547}" destId="{4F3BEF3D-6203-48C4-9197-792E5F554023}" srcOrd="0" destOrd="0" presId="urn:microsoft.com/office/officeart/2005/8/layout/default"/>
    <dgm:cxn modelId="{405B6E74-BD81-4209-9DBE-DD5428B34876}" type="presParOf" srcId="{B1CE4841-9843-4FB5-9B8F-FE85BF4EB547}" destId="{753FAF78-2FA0-4171-9D5F-2CBE007F5AC0}" srcOrd="1" destOrd="0" presId="urn:microsoft.com/office/officeart/2005/8/layout/default"/>
    <dgm:cxn modelId="{4A1D41A2-AF64-49FF-B287-DABBB9DF221E}" type="presParOf" srcId="{B1CE4841-9843-4FB5-9B8F-FE85BF4EB547}" destId="{ADF68A7F-47CF-4889-AE44-DD96C214B388}" srcOrd="2" destOrd="0" presId="urn:microsoft.com/office/officeart/2005/8/layout/default"/>
    <dgm:cxn modelId="{87C8872D-E252-47E3-835E-5359FE3C334C}" type="presParOf" srcId="{B1CE4841-9843-4FB5-9B8F-FE85BF4EB547}" destId="{8905AE9D-E320-4E69-A28E-5771B978FB95}" srcOrd="3" destOrd="0" presId="urn:microsoft.com/office/officeart/2005/8/layout/default"/>
    <dgm:cxn modelId="{26E0795C-028E-47CE-8224-E9BDED65FD85}" type="presParOf" srcId="{B1CE4841-9843-4FB5-9B8F-FE85BF4EB547}" destId="{F320475E-030F-4289-9290-4D925F4F3089}" srcOrd="4" destOrd="0" presId="urn:microsoft.com/office/officeart/2005/8/layout/default"/>
    <dgm:cxn modelId="{58EEB230-40A2-4A52-85BE-87683DA72B36}" type="presParOf" srcId="{B1CE4841-9843-4FB5-9B8F-FE85BF4EB547}" destId="{E618AFB3-AE35-4BE0-A50A-FAED94EBD998}" srcOrd="5" destOrd="0" presId="urn:microsoft.com/office/officeart/2005/8/layout/default"/>
    <dgm:cxn modelId="{3A31587E-F59A-4A30-A90D-D57C666C9E57}" type="presParOf" srcId="{B1CE4841-9843-4FB5-9B8F-FE85BF4EB547}" destId="{3BE41DA2-1794-47DC-95D1-070AEBF1888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dgm:presLayoutVars>
          <dgm:bulletEnabled val="1"/>
        </dgm:presLayoutVars>
      </dgm:prSet>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pPr/>
      <dgm:t>
        <a:bodyPr/>
        <a:lstStyle/>
        <a:p>
          <a:r>
            <a:rPr lang="en-GB" sz="4000" b="1"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pPr/>
      <dgm:t>
        <a:bodyPr/>
        <a:lstStyle/>
        <a:p>
          <a:r>
            <a:rPr lang="en-GB" sz="4000" b="1"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pPr/>
      <dgm:t>
        <a:bodyPr/>
        <a:lstStyle/>
        <a:p>
          <a:r>
            <a:rPr lang="en-GB" sz="4000" b="1"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in with solid fill"/>
        </a:ext>
      </dgm:extLst>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78415"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83767" custLinFactNeighborY="174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C39454-BBBF-48E4-8580-89787D213413}">
      <dsp:nvSpPr>
        <dsp:cNvPr id="0" name=""/>
        <dsp:cNvSpPr/>
      </dsp:nvSpPr>
      <dsp:spPr>
        <a:xfrm>
          <a:off x="608173" y="330343"/>
          <a:ext cx="9965895"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15ECC-0D15-44D8-BAC3-723D39440775}">
      <dsp:nvSpPr>
        <dsp:cNvPr id="0" name=""/>
        <dsp:cNvSpPr/>
      </dsp:nvSpPr>
      <dsp:spPr>
        <a:xfrm>
          <a:off x="0" y="683062"/>
          <a:ext cx="11761367" cy="6300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AA6DF4-3288-4C29-8051-4AF260036449}">
      <dsp:nvSpPr>
        <dsp:cNvPr id="0" name=""/>
        <dsp:cNvSpPr/>
      </dsp:nvSpPr>
      <dsp:spPr>
        <a:xfrm>
          <a:off x="588068" y="314062"/>
          <a:ext cx="8232957" cy="7380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Familiarise yourself with your topic and previous research.</a:t>
          </a:r>
        </a:p>
      </dsp:txBody>
      <dsp:txXfrm>
        <a:off x="624094" y="350088"/>
        <a:ext cx="8160905" cy="665948"/>
      </dsp:txXfrm>
    </dsp:sp>
    <dsp:sp modelId="{A76359B2-A339-4C90-A9D6-922BBB2C87A6}">
      <dsp:nvSpPr>
        <dsp:cNvPr id="0" name=""/>
        <dsp:cNvSpPr/>
      </dsp:nvSpPr>
      <dsp:spPr>
        <a:xfrm>
          <a:off x="0" y="1774789"/>
          <a:ext cx="11761367" cy="6300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6EC243-EA03-4253-A6E8-F95AF8B6ACD0}">
      <dsp:nvSpPr>
        <dsp:cNvPr id="0" name=""/>
        <dsp:cNvSpPr/>
      </dsp:nvSpPr>
      <dsp:spPr>
        <a:xfrm>
          <a:off x="588068" y="1448062"/>
          <a:ext cx="8232957" cy="7380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Perform a scoping/preliminary search.</a:t>
          </a:r>
        </a:p>
      </dsp:txBody>
      <dsp:txXfrm>
        <a:off x="624094" y="1484088"/>
        <a:ext cx="8160905" cy="665948"/>
      </dsp:txXfrm>
    </dsp:sp>
    <dsp:sp modelId="{B9DE53B1-6C5C-4286-BE06-6D386F5DF922}">
      <dsp:nvSpPr>
        <dsp:cNvPr id="0" name=""/>
        <dsp:cNvSpPr/>
      </dsp:nvSpPr>
      <dsp:spPr>
        <a:xfrm>
          <a:off x="0" y="2951062"/>
          <a:ext cx="11761367" cy="6300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BCC61A-D780-4A16-9953-9F13A4ACBF1F}">
      <dsp:nvSpPr>
        <dsp:cNvPr id="0" name=""/>
        <dsp:cNvSpPr/>
      </dsp:nvSpPr>
      <dsp:spPr>
        <a:xfrm>
          <a:off x="604493" y="2582062"/>
          <a:ext cx="8232957" cy="7380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Identify articles, journals, and key authors on your topic.</a:t>
          </a:r>
        </a:p>
      </dsp:txBody>
      <dsp:txXfrm>
        <a:off x="640519" y="2618088"/>
        <a:ext cx="8160905" cy="665948"/>
      </dsp:txXfrm>
    </dsp:sp>
    <dsp:sp modelId="{5A337F09-1474-4ECD-9224-A627F9105B1C}">
      <dsp:nvSpPr>
        <dsp:cNvPr id="0" name=""/>
        <dsp:cNvSpPr/>
      </dsp:nvSpPr>
      <dsp:spPr>
        <a:xfrm>
          <a:off x="0" y="4085063"/>
          <a:ext cx="11761367" cy="6300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23DC79-D4BB-4D0A-B42D-3BA79E7227C0}">
      <dsp:nvSpPr>
        <dsp:cNvPr id="0" name=""/>
        <dsp:cNvSpPr/>
      </dsp:nvSpPr>
      <dsp:spPr>
        <a:xfrm>
          <a:off x="588068" y="3716063"/>
          <a:ext cx="8232957" cy="7380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Note any key terminology, phrases, ideas you find.</a:t>
          </a:r>
        </a:p>
      </dsp:txBody>
      <dsp:txXfrm>
        <a:off x="624094" y="3752089"/>
        <a:ext cx="8160905" cy="66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BEF3D-6203-48C4-9197-792E5F554023}">
      <dsp:nvSpPr>
        <dsp:cNvPr id="0" name=""/>
        <dsp:cNvSpPr/>
      </dsp:nvSpPr>
      <dsp:spPr>
        <a:xfrm>
          <a:off x="1706039" y="1669"/>
          <a:ext cx="3515923" cy="2109553"/>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Consider currency, availability and context when choosing your topic.</a:t>
          </a:r>
          <a:endParaRPr lang="en-US" sz="2800" b="1" kern="1200" dirty="0"/>
        </a:p>
      </dsp:txBody>
      <dsp:txXfrm>
        <a:off x="1706039" y="1669"/>
        <a:ext cx="3515923" cy="2109553"/>
      </dsp:txXfrm>
    </dsp:sp>
    <dsp:sp modelId="{ADF68A7F-47CF-4889-AE44-DD96C214B388}">
      <dsp:nvSpPr>
        <dsp:cNvPr id="0" name=""/>
        <dsp:cNvSpPr/>
      </dsp:nvSpPr>
      <dsp:spPr>
        <a:xfrm>
          <a:off x="5573555" y="1669"/>
          <a:ext cx="3515923" cy="2109553"/>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Is there enough written about a topic for you to be able to research and write about it.</a:t>
          </a:r>
          <a:endParaRPr lang="en-US" sz="2800" b="1" kern="1200" dirty="0"/>
        </a:p>
      </dsp:txBody>
      <dsp:txXfrm>
        <a:off x="5573555" y="1669"/>
        <a:ext cx="3515923" cy="2109553"/>
      </dsp:txXfrm>
    </dsp:sp>
    <dsp:sp modelId="{F320475E-030F-4289-9290-4D925F4F3089}">
      <dsp:nvSpPr>
        <dsp:cNvPr id="0" name=""/>
        <dsp:cNvSpPr/>
      </dsp:nvSpPr>
      <dsp:spPr>
        <a:xfrm>
          <a:off x="1706039" y="2462816"/>
          <a:ext cx="3515923" cy="2109553"/>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If it is too recent, there may not be enough research.</a:t>
          </a:r>
          <a:endParaRPr lang="en-US" sz="2800" b="1" kern="1200" dirty="0"/>
        </a:p>
      </dsp:txBody>
      <dsp:txXfrm>
        <a:off x="1706039" y="2462816"/>
        <a:ext cx="3515923" cy="2109553"/>
      </dsp:txXfrm>
    </dsp:sp>
    <dsp:sp modelId="{3BE41DA2-1794-47DC-95D1-070AEBF18887}">
      <dsp:nvSpPr>
        <dsp:cNvPr id="0" name=""/>
        <dsp:cNvSpPr/>
      </dsp:nvSpPr>
      <dsp:spPr>
        <a:xfrm>
          <a:off x="5573555" y="2462816"/>
          <a:ext cx="3515923" cy="2109553"/>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If it is too old, the research may not be current enough.</a:t>
          </a:r>
          <a:endParaRPr lang="en-US" sz="2800" b="1" kern="1200" dirty="0"/>
        </a:p>
      </dsp:txBody>
      <dsp:txXfrm>
        <a:off x="5573555" y="2462816"/>
        <a:ext cx="3515923" cy="21095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Create a RefWorks Account.</a:t>
          </a:r>
        </a:p>
      </dsp:txBody>
      <dsp:txXfrm rot="10800000">
        <a:off x="282620" y="1404464"/>
        <a:ext cx="10684417" cy="1107433"/>
      </dsp:txXfrm>
    </dsp:sp>
    <dsp:sp modelId="{84EC1071-0AE4-49D7-9851-EF5154668974}">
      <dsp:nvSpPr>
        <dsp:cNvPr id="0" name=""/>
        <dsp:cNvSpPr/>
      </dsp:nvSpPr>
      <dsp:spPr>
        <a:xfrm>
          <a:off x="415833"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356564" y="2808929"/>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02431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AI to improve grammar, style, and clarity in writing.</a:t>
            </a:r>
          </a:p>
          <a:p>
            <a:r>
              <a:rPr lang="en-GB" dirty="0"/>
              <a:t>AI tools like </a:t>
            </a:r>
            <a:r>
              <a:rPr lang="en-GB" b="1" dirty="0"/>
              <a:t>ChatGPT</a:t>
            </a:r>
            <a:r>
              <a:rPr lang="en-GB" dirty="0"/>
              <a:t> can assist in generating ideas, drafting outlines, and providing writing prompts.</a:t>
            </a:r>
          </a:p>
          <a:p>
            <a:r>
              <a:rPr lang="en-GB" b="1" dirty="0"/>
              <a:t>There are Ethical Considerations to bear in mind: </a:t>
            </a:r>
          </a:p>
          <a:p>
            <a:pPr>
              <a:buFont typeface="Arial" panose="020B0604020202020204" pitchFamily="34" charset="0"/>
              <a:buChar char="•"/>
            </a:pPr>
            <a:r>
              <a:rPr lang="en-GB" b="1" strike="sngStrike" dirty="0"/>
              <a:t>Academic Integrity</a:t>
            </a:r>
            <a:r>
              <a:rPr lang="en-GB" dirty="0"/>
              <a:t>: Ensure the responsible use of AI, particularly in writing and research, to maintain academic honesty.</a:t>
            </a:r>
          </a:p>
          <a:p>
            <a:pPr>
              <a:buFont typeface="Arial" panose="020B0604020202020204" pitchFamily="34" charset="0"/>
              <a:buChar char="•"/>
            </a:pPr>
            <a:r>
              <a:rPr lang="en-GB" b="1" strike="sngStrike" dirty="0"/>
              <a:t>Critical Evaluation</a:t>
            </a:r>
            <a:r>
              <a:rPr lang="en-GB" dirty="0"/>
              <a:t>: Understand that AI suggestions should be critically evaluated rather than accepted at face value.</a:t>
            </a:r>
          </a:p>
          <a:p>
            <a:pPr>
              <a:buFont typeface="Arial" panose="020B0604020202020204" pitchFamily="34" charset="0"/>
              <a:buChar char="•"/>
            </a:pPr>
            <a:r>
              <a:rPr lang="en-GB" dirty="0"/>
              <a:t>                                  utilise AI tools effectively, critically, and ethically, adhering to good academic practices</a:t>
            </a:r>
          </a:p>
          <a:p>
            <a:pPr>
              <a:buFont typeface="Arial" panose="020B0604020202020204" pitchFamily="34" charset="0"/>
              <a:buChar char="•"/>
            </a:pPr>
            <a:r>
              <a:rPr lang="en-GB" dirty="0"/>
              <a:t>                                  Be mindful of AI’s limitations, including issues of accountability, potential inaccuracies, biases, unintentional plagiarism, and over-reliance on AI. </a:t>
            </a:r>
          </a:p>
          <a:p>
            <a:pPr>
              <a:buFont typeface="Arial" panose="020B0604020202020204" pitchFamily="34" charset="0"/>
              <a:buChar char="•"/>
            </a:pPr>
            <a:r>
              <a:rPr lang="en-GB" dirty="0"/>
              <a:t>                                   properly acknowledge any content generated by AI, using correct citations</a:t>
            </a:r>
          </a:p>
          <a:p>
            <a:pPr>
              <a:buFont typeface="Arial" panose="020B0604020202020204" pitchFamily="34" charset="0"/>
              <a:buChar char="•"/>
            </a:pPr>
            <a:r>
              <a:rPr lang="en-GB" b="1" strike="sngStrike" dirty="0"/>
              <a:t>Check Permission </a:t>
            </a:r>
            <a:r>
              <a:rPr lang="en-GB" dirty="0"/>
              <a:t>– confirm with your tutor or assignment brief if AI G. AI use is allowed.</a:t>
            </a:r>
          </a:p>
          <a:p>
            <a:pPr>
              <a:buFont typeface="Arial" panose="020B0604020202020204" pitchFamily="34" charset="0"/>
              <a:buChar char="•"/>
            </a:pPr>
            <a:endParaRPr lang="en-GB" dirty="0"/>
          </a:p>
          <a:p>
            <a:pPr>
              <a:buFont typeface="Arial" panose="020B0604020202020204" pitchFamily="34" charset="0"/>
              <a:buChar char="•"/>
            </a:pPr>
            <a:r>
              <a:rPr lang="en-GB" strike="sngStrike" dirty="0"/>
              <a:t>Effective Use – utilise AI tools effectively, critically, and ethically, adhering to good academic practices</a:t>
            </a:r>
          </a:p>
          <a:p>
            <a:pPr>
              <a:buFont typeface="Arial" panose="020B0604020202020204" pitchFamily="34" charset="0"/>
              <a:buChar char="•"/>
            </a:pPr>
            <a:r>
              <a:rPr lang="en-GB" strike="sngStrike" dirty="0"/>
              <a:t>Benefits – AI can assist with summaries, idea generation, feedback, improving grammar and style, and enhancing accessibility.</a:t>
            </a:r>
          </a:p>
          <a:p>
            <a:pPr>
              <a:buFont typeface="Arial" panose="020B0604020202020204" pitchFamily="34" charset="0"/>
              <a:buChar char="•"/>
            </a:pPr>
            <a:r>
              <a:rPr lang="en-GB" strike="sngStrike" dirty="0"/>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dirty="0"/>
              <a:t>Acknowledge AI Contributions – properly acknowledge any content generated by AI, using correct citations.</a:t>
            </a:r>
          </a:p>
          <a:p>
            <a:pPr>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7"/>
          <a:stretch>
            <a:fillRect/>
          </a:stretch>
        </p:blipFill>
        <p:spPr>
          <a:xfrm>
            <a:off x="651638" y="1143000"/>
            <a:ext cx="4749196" cy="47491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7"/>
          <a:stretch>
            <a:fillRect/>
          </a:stretch>
        </p:blipFill>
        <p:spPr>
          <a:xfrm>
            <a:off x="537900" y="1143000"/>
            <a:ext cx="4865030" cy="4858933"/>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9BD18BA2-53ED-BBC0-8AE6-5586FEF1626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8240" y="3285302"/>
            <a:ext cx="4594464" cy="787372"/>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3448713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C59AF5C1-74EB-0967-B74E-E2232771926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69083" y="6439580"/>
            <a:ext cx="1673679" cy="28523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38.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53.svg"/></Relationships>
</file>

<file path=ppt/slides/_rels/slide1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librarysearch.uwtsd.ac.uk/discovery/search?query=any,contains,bauhaus&amp;tab=Everything&amp;search_scope=MyInst_and_CI&amp;vid=44WHELF_UWTSD:44WHELF_UWTSD_VU1&amp;facet=tlevel,include,available_p&amp;offset=0"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books&amp;offset=0"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61.png"/><Relationship Id="rId4" Type="http://schemas.openxmlformats.org/officeDocument/2006/relationships/image" Target="../media/image60.png"/></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articles&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62.png"/></Relationships>
</file>

<file path=ppt/slides/_rels/slide2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bauhaus%20AND%20theatre&amp;displayField=all" TargetMode="External"/><Relationship Id="rId2" Type="http://schemas.openxmlformats.org/officeDocument/2006/relationships/image" Target="../media/image65.pn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hyperlink" Target="https://librarysearch.uwtsd.ac.uk/discovery/search?vid=44WHELF_UWTSD%3A44WHELF_UWTSD_VU1&amp;lang=en" TargetMode="External"/><Relationship Id="rId2" Type="http://schemas.openxmlformats.org/officeDocument/2006/relationships/image" Target="../media/image67.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image" Target="../media/image69.svg"/><Relationship Id="rId7" Type="http://schemas.openxmlformats.org/officeDocument/2006/relationships/image" Target="../media/image73.svg"/><Relationship Id="rId2" Type="http://schemas.openxmlformats.org/officeDocument/2006/relationships/image" Target="../media/image68.png"/><Relationship Id="rId1" Type="http://schemas.openxmlformats.org/officeDocument/2006/relationships/slideLayout" Target="../slideLayouts/slideLayout10.xml"/><Relationship Id="rId6" Type="http://schemas.openxmlformats.org/officeDocument/2006/relationships/image" Target="../media/image72.png"/><Relationship Id="rId11" Type="http://schemas.openxmlformats.org/officeDocument/2006/relationships/image" Target="../media/image77.svg"/><Relationship Id="rId5" Type="http://schemas.openxmlformats.org/officeDocument/2006/relationships/image" Target="../media/image71.svg"/><Relationship Id="rId10" Type="http://schemas.openxmlformats.org/officeDocument/2006/relationships/image" Target="../media/image76.png"/><Relationship Id="rId4" Type="http://schemas.openxmlformats.org/officeDocument/2006/relationships/image" Target="../media/image70.png"/><Relationship Id="rId9" Type="http://schemas.openxmlformats.org/officeDocument/2006/relationships/image" Target="../media/image75.svg"/></Relationships>
</file>

<file path=ppt/slides/_rels/slide31.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5" Type="http://schemas.openxmlformats.org/officeDocument/2006/relationships/image" Target="../media/image81.png"/><Relationship Id="rId4" Type="http://schemas.openxmlformats.org/officeDocument/2006/relationships/image" Target="../media/image80.png"/></Relationships>
</file>

<file path=ppt/slides/_rels/slide33.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10.xml"/><Relationship Id="rId4" Type="http://schemas.openxmlformats.org/officeDocument/2006/relationships/image" Target="../media/image94.svg"/></Relationships>
</file>

<file path=ppt/slides/_rels/slide4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2.png"/><Relationship Id="rId1" Type="http://schemas.openxmlformats.org/officeDocument/2006/relationships/slideLayout" Target="../slideLayouts/slideLayout10.xml"/><Relationship Id="rId4" Type="http://schemas.openxmlformats.org/officeDocument/2006/relationships/image" Target="../media/image96.svg"/></Relationships>
</file>

<file path=ppt/slides/_rels/slide42.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5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109.jpeg"/><Relationship Id="rId4"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10&amp;databases=category,Institute%20of%20Science%20and%20Art%E2%94%80Art%20and%20design"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111.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113.png"/></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8.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image" Target="../media/image115.png"/><Relationship Id="rId1" Type="http://schemas.openxmlformats.org/officeDocument/2006/relationships/slideLayout" Target="../slideLayouts/slideLayout10.xml"/><Relationship Id="rId4" Type="http://schemas.openxmlformats.org/officeDocument/2006/relationships/image" Target="../media/image117.png"/></Relationships>
</file>

<file path=ppt/slides/_rels/slide60.xml.rels><?xml version="1.0" encoding="UTF-8" standalone="yes"?>
<Relationships xmlns="http://schemas.openxmlformats.org/package/2006/relationships"><Relationship Id="rId2" Type="http://schemas.openxmlformats.org/officeDocument/2006/relationships/image" Target="../media/image118.png"/><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2" Type="http://schemas.openxmlformats.org/officeDocument/2006/relationships/image" Target="../media/image119.png"/><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image" Target="../media/image119.png"/><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121.jpg"/></Relationships>
</file>

<file path=ppt/slides/_rels/slide64.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Art, Design &amp; Performance</a:t>
            </a:r>
          </a:p>
          <a:p>
            <a:r>
              <a:rPr lang="en-GB" dirty="0"/>
              <a:t>Emily Wild </a:t>
            </a:r>
          </a:p>
          <a:p>
            <a:r>
              <a:rPr lang="en-GB"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lstStyle/>
          <a:p>
            <a:r>
              <a:rPr lang="en-GB" dirty="0"/>
              <a:t>The Library and Your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727909" y="1611569"/>
            <a:ext cx="10856451" cy="2308324"/>
          </a:xfrm>
          <a:prstGeom prst="rect">
            <a:avLst/>
          </a:prstGeom>
          <a:noFill/>
        </p:spPr>
        <p:txBody>
          <a:bodyPr wrap="square">
            <a:spAutoFit/>
          </a:bodyPr>
          <a:lstStyle/>
          <a:p>
            <a:r>
              <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rPr>
              <a:t>In your research, you will explore ideas, information, and research from various academic sources and viewpoints, most of which can be accessed via the library.</a:t>
            </a:r>
          </a:p>
          <a:p>
            <a:endPar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endParaRPr>
          </a:p>
          <a:p>
            <a:r>
              <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rPr>
              <a:t>Therefore, this session is designed to ensure you know all available resources and how to use them effectively.</a:t>
            </a:r>
          </a:p>
          <a:p>
            <a:endPar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use the library as part of your research strategy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access specialist Art and Design databases.</a:t>
            </a:r>
          </a:p>
        </p:txBody>
      </p:sp>
    </p:spTree>
    <p:extLst>
      <p:ext uri="{BB962C8B-B14F-4D97-AF65-F5344CB8AC3E}">
        <p14:creationId xmlns:p14="http://schemas.microsoft.com/office/powerpoint/2010/main" val="3090104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Use the Library Intranet Page</a:t>
            </a:r>
          </a:p>
        </p:txBody>
      </p:sp>
      <p:sp>
        <p:nvSpPr>
          <p:cNvPr id="3" name="TextBox 2">
            <a:extLst>
              <a:ext uri="{FF2B5EF4-FFF2-40B4-BE49-F238E27FC236}">
                <a16:creationId xmlns:a16="http://schemas.microsoft.com/office/drawing/2014/main" id="{24AEB19F-BEFF-2A44-9E2A-B4D47F27A704}"/>
              </a:ext>
            </a:extLst>
          </p:cNvPr>
          <p:cNvSpPr txBox="1"/>
          <p:nvPr/>
        </p:nvSpPr>
        <p:spPr>
          <a:xfrm>
            <a:off x="7205691" y="5674335"/>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27612" y="4511770"/>
            <a:ext cx="1231975" cy="1458723"/>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189265" y="1692241"/>
            <a:ext cx="4933379" cy="4093428"/>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  From here you can access:</a:t>
            </a:r>
          </a:p>
          <a:p>
            <a:endParaRPr lang="en-GB" sz="2000" dirty="0">
              <a:latin typeface="Calibri Light" panose="020F0302020204030204" pitchFamily="34" charset="0"/>
              <a:cs typeface="Calibri Light" panose="020F0302020204030204" pitchFamily="34" charset="0"/>
            </a:endParaRPr>
          </a:p>
          <a:p>
            <a:pPr marL="342900" indent="-34290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Academic and Infoskills.</a:t>
            </a:r>
            <a:endParaRPr lang="en-GB" sz="2000" dirty="0">
              <a:latin typeface="Calibri Light" panose="020F0302020204030204" pitchFamily="34" charset="0"/>
              <a:cs typeface="Calibri Light" panose="020F0302020204030204" pitchFamily="34" charset="0"/>
            </a:endParaRPr>
          </a:p>
          <a:p>
            <a:pPr marL="342900" indent="-342900">
              <a:buFont typeface="Arial" panose="020B0604020202020204" pitchFamily="34" charset="0"/>
              <a:buChar char="•"/>
            </a:pPr>
            <a:endParaRPr lang="en-GB" sz="2000" dirty="0">
              <a:latin typeface="Calibri Light" panose="020F0302020204030204" pitchFamily="34" charset="0"/>
              <a:cs typeface="Calibri Light" panose="020F0302020204030204" pitchFamily="34" charset="0"/>
            </a:endParaRPr>
          </a:p>
          <a:p>
            <a:pPr marL="342900" indent="-34290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Getting Started Guides.</a:t>
            </a:r>
          </a:p>
          <a:p>
            <a:pPr marL="342900" indent="-342900">
              <a:buFont typeface="Arial" panose="020B0604020202020204" pitchFamily="34" charset="0"/>
              <a:buChar char="•"/>
            </a:pPr>
            <a:endParaRPr lang="en-GB" sz="2000" b="1" u="sng" dirty="0">
              <a:latin typeface="Calibri Light" panose="020F0302020204030204" pitchFamily="34" charset="0"/>
              <a:cs typeface="Calibri Light" panose="020F0302020204030204" pitchFamily="34" charset="0"/>
            </a:endParaRPr>
          </a:p>
          <a:p>
            <a:pPr marL="342900" indent="-34290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Open Access and Research. </a:t>
            </a:r>
          </a:p>
          <a:p>
            <a:pPr marL="342900" indent="-342900">
              <a:buFont typeface="Arial" panose="020B0604020202020204" pitchFamily="34" charset="0"/>
              <a:buChar char="•"/>
            </a:pPr>
            <a:endParaRPr lang="en-GB" sz="2000" b="1" dirty="0">
              <a:latin typeface="Calibri Light" panose="020F0302020204030204" pitchFamily="34" charset="0"/>
              <a:cs typeface="Calibri Light" panose="020F0302020204030204" pitchFamily="34" charset="0"/>
            </a:endParaRPr>
          </a:p>
          <a:p>
            <a:pPr marL="342900" indent="-34290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Need More?</a:t>
            </a:r>
          </a:p>
          <a:p>
            <a:endParaRPr lang="en-GB" sz="2000" dirty="0">
              <a:latin typeface="Calibri Light" panose="020F0302020204030204" pitchFamily="34" charset="0"/>
              <a:cs typeface="Calibri Light" panose="020F0302020204030204" pitchFamily="34" charset="0"/>
            </a:endParaRPr>
          </a:p>
          <a:p>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264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65201" y="2165103"/>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820367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pic>
        <p:nvPicPr>
          <p:cNvPr id="18" name="Picture 17">
            <a:extLst>
              <a:ext uri="{FF2B5EF4-FFF2-40B4-BE49-F238E27FC236}">
                <a16:creationId xmlns:a16="http://schemas.microsoft.com/office/drawing/2014/main" id="{4B65DFC0-1021-9C42-B407-FE5022BB13D4}"/>
              </a:ext>
            </a:extLst>
          </p:cNvPr>
          <p:cNvPicPr>
            <a:picLocks noChangeAspect="1"/>
          </p:cNvPicPr>
          <p:nvPr/>
        </p:nvPicPr>
        <p:blipFill rotWithShape="1">
          <a:blip r:embed="rId2"/>
          <a:srcRect l="707" t="13738" r="1851" b="5050"/>
          <a:stretch/>
        </p:blipFill>
        <p:spPr>
          <a:xfrm>
            <a:off x="1363388" y="1436890"/>
            <a:ext cx="8264586" cy="4592072"/>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31409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Open Access and Research</a:t>
            </a:r>
          </a:p>
        </p:txBody>
      </p:sp>
      <p:sp>
        <p:nvSpPr>
          <p:cNvPr id="21" name="TextBox 20">
            <a:extLst>
              <a:ext uri="{FF2B5EF4-FFF2-40B4-BE49-F238E27FC236}">
                <a16:creationId xmlns:a16="http://schemas.microsoft.com/office/drawing/2014/main" id="{1F957F5F-3AC0-A666-FE1A-77C57C348A81}"/>
              </a:ext>
            </a:extLst>
          </p:cNvPr>
          <p:cNvSpPr txBox="1"/>
          <p:nvPr/>
        </p:nvSpPr>
        <p:spPr>
          <a:xfrm>
            <a:off x="9780063" y="4511075"/>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8C2A3D23-3F8D-D043-739F-8EC196B5592B}"/>
              </a:ext>
            </a:extLst>
          </p:cNvPr>
          <p:cNvPicPr>
            <a:picLocks noChangeAspect="1"/>
          </p:cNvPicPr>
          <p:nvPr/>
        </p:nvPicPr>
        <p:blipFill>
          <a:blip r:embed="rId3"/>
          <a:srcRect l="707" t="12222" r="1783" b="5960"/>
          <a:stretch/>
        </p:blipFill>
        <p:spPr>
          <a:xfrm>
            <a:off x="1343890" y="1475509"/>
            <a:ext cx="8021782" cy="4487323"/>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359941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Open Access and Research</a:t>
            </a:r>
          </a:p>
        </p:txBody>
      </p:sp>
      <p:sp>
        <p:nvSpPr>
          <p:cNvPr id="21" name="TextBox 20">
            <a:extLst>
              <a:ext uri="{FF2B5EF4-FFF2-40B4-BE49-F238E27FC236}">
                <a16:creationId xmlns:a16="http://schemas.microsoft.com/office/drawing/2014/main" id="{1F957F5F-3AC0-A666-FE1A-77C57C348A81}"/>
              </a:ext>
            </a:extLst>
          </p:cNvPr>
          <p:cNvSpPr txBox="1"/>
          <p:nvPr/>
        </p:nvSpPr>
        <p:spPr>
          <a:xfrm>
            <a:off x="9502972" y="4504147"/>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AE89FAC8-70F0-8E56-10DC-FFEEF7B6A295}"/>
              </a:ext>
            </a:extLst>
          </p:cNvPr>
          <p:cNvPicPr>
            <a:picLocks noChangeAspect="1"/>
          </p:cNvPicPr>
          <p:nvPr/>
        </p:nvPicPr>
        <p:blipFill>
          <a:blip r:embed="rId3"/>
          <a:srcRect l="640" t="11818" r="1381" b="4748"/>
          <a:stretch/>
        </p:blipFill>
        <p:spPr>
          <a:xfrm>
            <a:off x="829860" y="1440874"/>
            <a:ext cx="8206041" cy="465855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29103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Need More?</a:t>
            </a:r>
          </a:p>
        </p:txBody>
      </p:sp>
      <p:sp>
        <p:nvSpPr>
          <p:cNvPr id="21" name="TextBox 20">
            <a:extLst>
              <a:ext uri="{FF2B5EF4-FFF2-40B4-BE49-F238E27FC236}">
                <a16:creationId xmlns:a16="http://schemas.microsoft.com/office/drawing/2014/main" id="{1F957F5F-3AC0-A666-FE1A-77C57C348A81}"/>
              </a:ext>
            </a:extLst>
          </p:cNvPr>
          <p:cNvSpPr txBox="1"/>
          <p:nvPr/>
        </p:nvSpPr>
        <p:spPr>
          <a:xfrm>
            <a:off x="9780063" y="4511075"/>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A98F90E6-2821-D5CD-F52F-32F7BC600110}"/>
              </a:ext>
            </a:extLst>
          </p:cNvPr>
          <p:cNvPicPr>
            <a:picLocks noChangeAspect="1"/>
          </p:cNvPicPr>
          <p:nvPr/>
        </p:nvPicPr>
        <p:blipFill>
          <a:blip r:embed="rId3"/>
          <a:srcRect l="2323" t="13635" r="1247" b="5759"/>
          <a:stretch/>
        </p:blipFill>
        <p:spPr>
          <a:xfrm>
            <a:off x="788251" y="1489365"/>
            <a:ext cx="8092512" cy="4509654"/>
          </a:xfrm>
          <a:prstGeom prst="rect">
            <a:avLst/>
          </a:prstGeom>
        </p:spPr>
      </p:pic>
    </p:spTree>
    <p:extLst>
      <p:ext uri="{BB962C8B-B14F-4D97-AF65-F5344CB8AC3E}">
        <p14:creationId xmlns:p14="http://schemas.microsoft.com/office/powerpoint/2010/main" val="2419077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Planning 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1419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1023668" y="262866"/>
            <a:ext cx="10490306" cy="1003916"/>
          </a:xfrm>
        </p:spPr>
        <p:txBody>
          <a:bodyPr anchor="b">
            <a:normAutofit/>
          </a:bodyPr>
          <a:lstStyle/>
          <a:p>
            <a:r>
              <a:rPr lang="en-GB" dirty="0"/>
              <a:t>Use the Library Catalogue </a:t>
            </a:r>
          </a:p>
        </p:txBody>
      </p:sp>
      <p:graphicFrame>
        <p:nvGraphicFramePr>
          <p:cNvPr id="5" name="Diagram 4">
            <a:extLst>
              <a:ext uri="{FF2B5EF4-FFF2-40B4-BE49-F238E27FC236}">
                <a16:creationId xmlns:a16="http://schemas.microsoft.com/office/drawing/2014/main" id="{FC5D65E1-FB5E-3377-1C2C-B5C7D35ACC19}"/>
              </a:ext>
            </a:extLst>
          </p:cNvPr>
          <p:cNvGraphicFramePr/>
          <p:nvPr/>
        </p:nvGraphicFramePr>
        <p:xfrm>
          <a:off x="235100" y="1431985"/>
          <a:ext cx="11761368" cy="5029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7566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dirty="0"/>
              <a:t>Things to Consider…</a:t>
            </a:r>
            <a:endParaRPr lang="en-US" dirty="0"/>
          </a:p>
        </p:txBody>
      </p:sp>
      <p:graphicFrame>
        <p:nvGraphicFramePr>
          <p:cNvPr id="11" name="TextBox 6">
            <a:extLst>
              <a:ext uri="{FF2B5EF4-FFF2-40B4-BE49-F238E27FC236}">
                <a16:creationId xmlns:a16="http://schemas.microsoft.com/office/drawing/2014/main" id="{B0047513-BD11-439C-22C2-BE17AA205E9A}"/>
              </a:ext>
            </a:extLst>
          </p:cNvPr>
          <p:cNvGraphicFramePr/>
          <p:nvPr/>
        </p:nvGraphicFramePr>
        <p:xfrm>
          <a:off x="364687" y="1511750"/>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775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latin typeface="Calibri Light" panose="020F0302020204030204" pitchFamily="34" charset="0"/>
                <a:cs typeface="Calibri Light" panose="020F0302020204030204" pitchFamily="34" charset="0"/>
              </a:rPr>
              <a:t>Consider different terminology that may be used.</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Alternative words</a:t>
            </a:r>
            <a:r>
              <a:rPr lang="en-GB" sz="2400" b="1" dirty="0">
                <a:latin typeface="Calibri Light" panose="020F0302020204030204" pitchFamily="34" charset="0"/>
                <a:cs typeface="Calibri Light" panose="020F0302020204030204" pitchFamily="34" charset="0"/>
              </a:rPr>
              <a:t>: Synonyms / Antonyms.</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Phrase searching</a:t>
            </a:r>
            <a:r>
              <a:rPr lang="en-GB" sz="2400" b="1" dirty="0">
                <a:latin typeface="Calibri Light" panose="020F0302020204030204" pitchFamily="34" charset="0"/>
                <a:cs typeface="Calibri Light" panose="020F0302020204030204" pitchFamily="34" charset="0"/>
              </a:rPr>
              <a:t>: Search for a phrase in quotations "exercise training“.</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Subject searching</a:t>
            </a:r>
            <a:r>
              <a:rPr lang="en-GB" sz="2400" b="1" dirty="0">
                <a:latin typeface="Calibri Light" panose="020F0302020204030204" pitchFamily="34" charset="0"/>
                <a:cs typeface="Calibri Light" panose="020F0302020204030204" pitchFamily="34" charset="0"/>
              </a:rPr>
              <a:t>: Controlled vocabulary.</a:t>
            </a:r>
            <a:endParaRPr lang="en-GB" sz="2400" b="1"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3324216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a:t>
            </a:r>
            <a:r>
              <a:rPr lang="en-GB" dirty="0">
                <a:cs typeface="Arial" panose="020B0604020202020204" pitchFamily="34" charset="0"/>
              </a:rPr>
              <a:t>C</a:t>
            </a:r>
            <a:r>
              <a:rPr lang="en-GB" dirty="0">
                <a:solidFill>
                  <a:schemeClr val="bg1"/>
                </a:solidFill>
                <a:cs typeface="Arial" panose="020B0604020202020204" pitchFamily="34" charset="0"/>
              </a:rPr>
              <a:t>ritically</a:t>
            </a:r>
          </a:p>
        </p:txBody>
      </p:sp>
      <p:sp>
        <p:nvSpPr>
          <p:cNvPr id="3" name="Content Placeholder 2"/>
          <p:cNvSpPr>
            <a:spLocks noGrp="1"/>
          </p:cNvSpPr>
          <p:nvPr>
            <p:ph idx="4294967295"/>
          </p:nvPr>
        </p:nvSpPr>
        <p:spPr>
          <a:xfrm>
            <a:off x="735033" y="1606586"/>
            <a:ext cx="7464038" cy="4633188"/>
          </a:xfrm>
        </p:spPr>
        <p:txBody>
          <a:bodyPr vert="horz" lIns="91440" tIns="45720" rIns="91440" bIns="45720" rtlCol="0" anchor="t">
            <a:noAutofit/>
          </a:bodyPr>
          <a:lstStyle/>
          <a:p>
            <a:pPr marL="0" indent="0">
              <a:lnSpc>
                <a:spcPct val="100000"/>
              </a:lnSpc>
              <a:buNone/>
            </a:pPr>
            <a:r>
              <a:rPr lang="en-GB" sz="2400" b="1" dirty="0">
                <a:latin typeface="Calibri Light" panose="020F0302020204030204" pitchFamily="34" charset="0"/>
                <a:cs typeface="Calibri Light" panose="020F0302020204030204" pitchFamily="34" charset="0"/>
              </a:rPr>
              <a:t>Things to look out for:</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Is it Peer-Reviewed?</a:t>
            </a:r>
            <a:endParaRPr lang="en-US" sz="2400" b="1" dirty="0">
              <a:latin typeface="Calibri Light" panose="020F0302020204030204" pitchFamily="34" charset="0"/>
              <a:cs typeface="Calibri Light" panose="020F0302020204030204" pitchFamily="34" charset="0"/>
            </a:endParaRP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Does it contain stated research questions?</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How recent is it? What dates are shown on the references?</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Does it have a lot of references? </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Some databases will have records of Downloads, Shares, and how often it’s been cited by others e.g. Springer, Science Direct, Google Scholar.</a:t>
            </a:r>
          </a:p>
          <a:p>
            <a:pPr marL="0" indent="0">
              <a:lnSpc>
                <a:spcPct val="100000"/>
              </a:lnSpc>
              <a:buNone/>
            </a:pPr>
            <a:endParaRPr lang="en-GB" sz="2400" dirty="0">
              <a:latin typeface="Calibri Light" panose="020F0302020204030204" pitchFamily="34" charset="0"/>
              <a:cs typeface="Calibri Light" panose="020F0302020204030204" pitchFamily="34" charset="0"/>
            </a:endParaRPr>
          </a:p>
          <a:p>
            <a:endParaRPr lang="en-GB" sz="2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99071" y="1766571"/>
            <a:ext cx="3750552" cy="376813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70404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p:txBody>
          <a:bodyPr/>
          <a:lstStyle/>
          <a:p>
            <a:r>
              <a:rPr lang="en-GB" dirty="0"/>
              <a:t>Use the CRAAP Test</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2416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90406" y="2265693"/>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7DFD9C4-CD2F-802C-588C-D6E8350337F5}"/>
              </a:ext>
            </a:extLst>
          </p:cNvPr>
          <p:cNvPicPr>
            <a:picLocks noChangeAspect="1"/>
          </p:cNvPicPr>
          <p:nvPr/>
        </p:nvPicPr>
        <p:blipFill rotWithShape="1">
          <a:blip r:embed="rId2"/>
          <a:srcRect l="101" t="11919" r="5624" b="6667"/>
          <a:stretch/>
        </p:blipFill>
        <p:spPr>
          <a:xfrm>
            <a:off x="817418" y="1502473"/>
            <a:ext cx="7924799" cy="4562420"/>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A23CDD70-2A61-8340-3203-33BA205B72E5}"/>
              </a:ext>
            </a:extLst>
          </p:cNvPr>
          <p:cNvSpPr/>
          <p:nvPr/>
        </p:nvSpPr>
        <p:spPr>
          <a:xfrm>
            <a:off x="1018309" y="2923309"/>
            <a:ext cx="1246909" cy="314498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32781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7637" y="252284"/>
            <a:ext cx="10154203"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16" name="Picture 15">
            <a:extLst>
              <a:ext uri="{FF2B5EF4-FFF2-40B4-BE49-F238E27FC236}">
                <a16:creationId xmlns:a16="http://schemas.microsoft.com/office/drawing/2014/main" id="{511D2B45-41F4-3C92-8EEF-8F5A51EA5307}"/>
              </a:ext>
            </a:extLst>
          </p:cNvPr>
          <p:cNvPicPr>
            <a:picLocks noChangeAspect="1"/>
          </p:cNvPicPr>
          <p:nvPr/>
        </p:nvPicPr>
        <p:blipFill rotWithShape="1">
          <a:blip r:embed="rId3"/>
          <a:srcRect l="1380" t="11818" r="5353" b="4950"/>
          <a:stretch/>
        </p:blipFill>
        <p:spPr>
          <a:xfrm>
            <a:off x="757637" y="1407502"/>
            <a:ext cx="6996125" cy="4162316"/>
          </a:xfrm>
          <a:prstGeom prst="rect">
            <a:avLst/>
          </a:prstGeom>
          <a:effectLst>
            <a:outerShdw blurRad="63500" sx="102000" sy="102000" algn="ctr" rotWithShape="0">
              <a:prstClr val="black">
                <a:alpha val="40000"/>
              </a:prstClr>
            </a:outerShdw>
          </a:effectLst>
        </p:spPr>
      </p:pic>
      <p:sp>
        <p:nvSpPr>
          <p:cNvPr id="17" name="Rectangle 16">
            <a:extLst>
              <a:ext uri="{FF2B5EF4-FFF2-40B4-BE49-F238E27FC236}">
                <a16:creationId xmlns:a16="http://schemas.microsoft.com/office/drawing/2014/main" id="{7EA0F4C8-D569-1DA5-5760-BAE4EDE77EEF}"/>
              </a:ext>
            </a:extLst>
          </p:cNvPr>
          <p:cNvSpPr/>
          <p:nvPr/>
        </p:nvSpPr>
        <p:spPr>
          <a:xfrm>
            <a:off x="1413164" y="2279073"/>
            <a:ext cx="630381" cy="36714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B641056-1533-5FAC-3896-D2B7DEA321D1}"/>
              </a:ext>
            </a:extLst>
          </p:cNvPr>
          <p:cNvSpPr/>
          <p:nvPr/>
        </p:nvSpPr>
        <p:spPr>
          <a:xfrm>
            <a:off x="872836" y="2701636"/>
            <a:ext cx="1080655" cy="81741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40159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marL="0" indent="0">
              <a:buNone/>
            </a:pPr>
            <a:endParaRPr lang="en-US" sz="2400" dirty="0">
              <a:latin typeface="+mn-lt"/>
              <a:cs typeface="Calibri Light" panose="020F0302020204030204" pitchFamily="34" charset="0"/>
            </a:endParaRP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a:t>
            </a:r>
          </a:p>
        </p:txBody>
      </p:sp>
      <p:sp>
        <p:nvSpPr>
          <p:cNvPr id="2" name="TextBox 1">
            <a:extLst>
              <a:ext uri="{FF2B5EF4-FFF2-40B4-BE49-F238E27FC236}">
                <a16:creationId xmlns:a16="http://schemas.microsoft.com/office/drawing/2014/main" id="{0C3F345C-507B-48A6-B407-F4FEFF20CB5B}"/>
              </a:ext>
            </a:extLst>
          </p:cNvPr>
          <p:cNvSpPr txBox="1"/>
          <p:nvPr/>
        </p:nvSpPr>
        <p:spPr>
          <a:xfrm>
            <a:off x="678026" y="4923001"/>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5" name="Picture 4">
            <a:extLst>
              <a:ext uri="{FF2B5EF4-FFF2-40B4-BE49-F238E27FC236}">
                <a16:creationId xmlns:a16="http://schemas.microsoft.com/office/drawing/2014/main" id="{2E675BC3-E747-E21D-E233-A12E7619D814}"/>
              </a:ext>
            </a:extLst>
          </p:cNvPr>
          <p:cNvPicPr>
            <a:picLocks noChangeAspect="1"/>
          </p:cNvPicPr>
          <p:nvPr/>
        </p:nvPicPr>
        <p:blipFill rotWithShape="1">
          <a:blip r:embed="rId3"/>
          <a:srcRect l="640" t="11515" r="5758" b="4949"/>
          <a:stretch/>
        </p:blipFill>
        <p:spPr>
          <a:xfrm>
            <a:off x="4069039" y="1546993"/>
            <a:ext cx="7444935" cy="4429469"/>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59837646-83D8-299D-DBFE-3165C0003DE0}"/>
              </a:ext>
            </a:extLst>
          </p:cNvPr>
          <p:cNvSpPr/>
          <p:nvPr/>
        </p:nvSpPr>
        <p:spPr>
          <a:xfrm>
            <a:off x="4218709" y="2923309"/>
            <a:ext cx="1406236" cy="9282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99252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1434" r="5684" b="18150"/>
          <a:stretch/>
        </p:blipFill>
        <p:spPr>
          <a:xfrm>
            <a:off x="9696887" y="1381477"/>
            <a:ext cx="2126080" cy="4791427"/>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29720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6" name="Picture 5">
            <a:extLst>
              <a:ext uri="{FF2B5EF4-FFF2-40B4-BE49-F238E27FC236}">
                <a16:creationId xmlns:a16="http://schemas.microsoft.com/office/drawing/2014/main" id="{52F80D00-862A-D4BD-94D0-936FE54E8B8F}"/>
              </a:ext>
            </a:extLst>
          </p:cNvPr>
          <p:cNvPicPr>
            <a:picLocks noChangeAspect="1"/>
          </p:cNvPicPr>
          <p:nvPr/>
        </p:nvPicPr>
        <p:blipFill rotWithShape="1">
          <a:blip r:embed="rId4"/>
          <a:srcRect l="842" t="11920" r="5623" b="5555"/>
          <a:stretch/>
        </p:blipFill>
        <p:spPr>
          <a:xfrm>
            <a:off x="4186649" y="1544782"/>
            <a:ext cx="7443197" cy="4378036"/>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0B65AC4D-F2AF-602D-F1C6-86C576E2FBCC}"/>
              </a:ext>
            </a:extLst>
          </p:cNvPr>
          <p:cNvSpPr/>
          <p:nvPr/>
        </p:nvSpPr>
        <p:spPr>
          <a:xfrm>
            <a:off x="4294909" y="2902527"/>
            <a:ext cx="1156855" cy="11014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1791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7162799" y="1551709"/>
            <a:ext cx="4516582" cy="4801314"/>
          </a:xfrm>
          <a:prstGeom prst="rect">
            <a:avLst/>
          </a:prstGeom>
          <a:noFill/>
        </p:spPr>
        <p:txBody>
          <a:bodyPr wrap="square" rtlCol="0">
            <a:spAutoFit/>
          </a:bodyPr>
          <a:lstStyle/>
          <a:p>
            <a:r>
              <a:rPr lang="en-GB" sz="2400" b="1" dirty="0">
                <a:latin typeface="Calibri Light" panose="020F0302020204030204" pitchFamily="34" charset="0"/>
                <a:cs typeface="Calibri Light" panose="020F0302020204030204" pitchFamily="34" charset="0"/>
              </a:rPr>
              <a:t>Use the catalogue to search within a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rPr>
              <a:t>Click on the journal title.</a:t>
            </a:r>
          </a:p>
          <a:p>
            <a:r>
              <a:rPr lang="en-GB" sz="2400" b="1" dirty="0">
                <a:latin typeface="Calibri Light" panose="020F0302020204030204" pitchFamily="34" charset="0"/>
                <a:cs typeface="Calibri Light" panose="020F0302020204030204" pitchFamily="34" charset="0"/>
              </a:rPr>
              <a:t>Go to the ‘Search inside’ section.</a:t>
            </a:r>
          </a:p>
          <a:p>
            <a:r>
              <a:rPr lang="en-GB" sz="2400" b="1" dirty="0">
                <a:latin typeface="Calibri Light" panose="020F0302020204030204" pitchFamily="34" charset="0"/>
                <a:cs typeface="Calibri Light" panose="020F0302020204030204" pitchFamily="34" charset="0"/>
              </a:rPr>
              <a:t>Put your keywords in the search box.</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840153" y="1469292"/>
            <a:ext cx="5481499" cy="4267200"/>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CBB44203-C789-4D34-A38B-CD59CEF18955}"/>
              </a:ext>
            </a:extLst>
          </p:cNvPr>
          <p:cNvSpPr/>
          <p:nvPr/>
        </p:nvSpPr>
        <p:spPr>
          <a:xfrm>
            <a:off x="840153" y="2965938"/>
            <a:ext cx="5481499" cy="82843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555182" y="2209800"/>
            <a:ext cx="3361669" cy="2862322"/>
          </a:xfrm>
          <a:prstGeom prst="rect">
            <a:avLst/>
          </a:prstGeom>
          <a:noFill/>
        </p:spPr>
        <p:txBody>
          <a:bodyPr wrap="square" rtlCol="0">
            <a:spAutoFit/>
          </a:bodyPr>
          <a:lstStyle/>
          <a:p>
            <a:r>
              <a:rPr lang="en-GB" sz="2400" b="1"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4E5A8DF5-CC5F-29A4-828B-51F92AA3820E}"/>
              </a:ext>
            </a:extLst>
          </p:cNvPr>
          <p:cNvPicPr>
            <a:picLocks noChangeAspect="1"/>
          </p:cNvPicPr>
          <p:nvPr/>
        </p:nvPicPr>
        <p:blipFill rotWithShape="1">
          <a:blip r:embed="rId3"/>
          <a:srcRect l="707" t="11919" r="2189" b="6767"/>
          <a:stretch/>
        </p:blipFill>
        <p:spPr>
          <a:xfrm>
            <a:off x="540085" y="1652833"/>
            <a:ext cx="7862697" cy="4389370"/>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B66C338A-0E34-72BE-6701-0A4104149966}"/>
              </a:ext>
            </a:extLst>
          </p:cNvPr>
          <p:cNvSpPr/>
          <p:nvPr/>
        </p:nvSpPr>
        <p:spPr>
          <a:xfrm>
            <a:off x="5590434" y="3429000"/>
            <a:ext cx="438035" cy="2286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008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Searches and Setting Alerts</a:t>
            </a:r>
          </a:p>
        </p:txBody>
      </p:sp>
      <p:sp>
        <p:nvSpPr>
          <p:cNvPr id="18" name="TextBox 17">
            <a:extLst>
              <a:ext uri="{FF2B5EF4-FFF2-40B4-BE49-F238E27FC236}">
                <a16:creationId xmlns:a16="http://schemas.microsoft.com/office/drawing/2014/main" id="{DFC203FB-3C52-6B7B-EB31-F9AC82AE3D70}"/>
              </a:ext>
            </a:extLst>
          </p:cNvPr>
          <p:cNvSpPr txBox="1"/>
          <p:nvPr/>
        </p:nvSpPr>
        <p:spPr>
          <a:xfrm>
            <a:off x="918949" y="5377685"/>
            <a:ext cx="10795518" cy="830997"/>
          </a:xfrm>
          <a:prstGeom prst="rect">
            <a:avLst/>
          </a:prstGeom>
          <a:noFill/>
        </p:spPr>
        <p:txBody>
          <a:bodyPr wrap="square" rtlCol="0">
            <a:spAutoFit/>
          </a:bodyPr>
          <a:lstStyle/>
          <a:p>
            <a:r>
              <a:rPr lang="en-GB" sz="2400" b="1" dirty="0">
                <a:latin typeface="Calibri Light" panose="020F0302020204030204" pitchFamily="34" charset="0"/>
                <a:cs typeface="Calibri Light" panose="020F0302020204030204" pitchFamily="34" charset="0"/>
              </a:rPr>
              <a:t>Save a query to your favourites.</a:t>
            </a:r>
          </a:p>
          <a:p>
            <a:r>
              <a:rPr lang="en-GB" sz="2400" b="1" dirty="0">
                <a:latin typeface="Calibri Light" panose="020F0302020204030204" pitchFamily="34" charset="0"/>
                <a:cs typeface="Calibri Light" panose="020F0302020204030204" pitchFamily="34" charset="0"/>
              </a:rPr>
              <a:t>Turn on notifications for any new research published for your query.</a:t>
            </a:r>
          </a:p>
        </p:txBody>
      </p:sp>
      <p:pic>
        <p:nvPicPr>
          <p:cNvPr id="4" name="Picture 3">
            <a:extLst>
              <a:ext uri="{FF2B5EF4-FFF2-40B4-BE49-F238E27FC236}">
                <a16:creationId xmlns:a16="http://schemas.microsoft.com/office/drawing/2014/main" id="{23A085D3-816D-D43E-B753-6CA338378C5D}"/>
              </a:ext>
            </a:extLst>
          </p:cNvPr>
          <p:cNvPicPr>
            <a:picLocks noChangeAspect="1"/>
          </p:cNvPicPr>
          <p:nvPr/>
        </p:nvPicPr>
        <p:blipFill rotWithShape="1">
          <a:blip r:embed="rId2"/>
          <a:srcRect l="58881" t="5639" r="1231" b="43404"/>
          <a:stretch/>
        </p:blipFill>
        <p:spPr>
          <a:xfrm>
            <a:off x="1196453" y="1554376"/>
            <a:ext cx="6896669" cy="3451560"/>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09B02C17-1631-2E7B-337D-B9295B94084A}"/>
              </a:ext>
            </a:extLst>
          </p:cNvPr>
          <p:cNvSpPr txBox="1"/>
          <p:nvPr/>
        </p:nvSpPr>
        <p:spPr>
          <a:xfrm>
            <a:off x="8561696" y="4376382"/>
            <a:ext cx="2147248" cy="369332"/>
          </a:xfrm>
          <a:prstGeom prst="rect">
            <a:avLst/>
          </a:prstGeom>
          <a:noFill/>
        </p:spPr>
        <p:txBody>
          <a:bodyPr wrap="square" rtlCol="0">
            <a:spAutoFit/>
          </a:bodyPr>
          <a:lstStyle/>
          <a:p>
            <a:r>
              <a:rPr lang="en-GB" dirty="0">
                <a:hlinkClick r:id="rId3"/>
              </a:rPr>
              <a:t>Search</a:t>
            </a:r>
            <a:endParaRPr lang="en-GB" dirty="0"/>
          </a:p>
        </p:txBody>
      </p:sp>
      <p:sp>
        <p:nvSpPr>
          <p:cNvPr id="6" name="Rectangle 5">
            <a:extLst>
              <a:ext uri="{FF2B5EF4-FFF2-40B4-BE49-F238E27FC236}">
                <a16:creationId xmlns:a16="http://schemas.microsoft.com/office/drawing/2014/main" id="{541006A5-F36B-F8AA-08D6-5D31ADF45EEA}"/>
              </a:ext>
            </a:extLst>
          </p:cNvPr>
          <p:cNvSpPr/>
          <p:nvPr/>
        </p:nvSpPr>
        <p:spPr>
          <a:xfrm>
            <a:off x="4804012" y="1578591"/>
            <a:ext cx="946245" cy="19106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48F7C4F-FD9E-DCE4-94FF-EB8893725FC5}"/>
              </a:ext>
            </a:extLst>
          </p:cNvPr>
          <p:cNvSpPr/>
          <p:nvPr/>
        </p:nvSpPr>
        <p:spPr>
          <a:xfrm>
            <a:off x="3835021" y="2415655"/>
            <a:ext cx="482221" cy="27295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4541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normAutofit/>
          </a:bodyPr>
          <a:lstStyle/>
          <a:p>
            <a:r>
              <a:rPr lang="en-GB" dirty="0">
                <a:latin typeface="Lucida Sans" panose="020B0602030504020204" pitchFamily="34" charset="0"/>
                <a:cs typeface="Calibri" panose="020F0502020204030204" pitchFamily="34" charset="0"/>
              </a:rPr>
              <a:t>What About Artificial Intelligence?</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493538"/>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infoskills.</a:t>
            </a:r>
          </a:p>
        </p:txBody>
      </p:sp>
    </p:spTree>
    <p:extLst>
      <p:ext uri="{BB962C8B-B14F-4D97-AF65-F5344CB8AC3E}">
        <p14:creationId xmlns:p14="http://schemas.microsoft.com/office/powerpoint/2010/main" val="2898129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12AC7E-35F7-37CB-C280-D8FBB9509701}"/>
              </a:ext>
            </a:extLst>
          </p:cNvPr>
          <p:cNvPicPr>
            <a:picLocks noChangeAspect="1"/>
          </p:cNvPicPr>
          <p:nvPr/>
        </p:nvPicPr>
        <p:blipFill>
          <a:blip r:embed="rId2"/>
          <a:srcRect r="969"/>
          <a:stretch/>
        </p:blipFill>
        <p:spPr>
          <a:xfrm>
            <a:off x="3338864" y="1707932"/>
            <a:ext cx="6935676" cy="3996811"/>
          </a:xfrm>
          <a:prstGeom prst="rect">
            <a:avLst/>
          </a:prstGeom>
          <a:ln>
            <a:noFill/>
          </a:ln>
          <a:effectLst>
            <a:outerShdw blurRad="63500" sx="102000" sy="102000" algn="ctr" rotWithShape="0">
              <a:prstClr val="black">
                <a:alpha val="40000"/>
              </a:prst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normAutofit/>
          </a:bodyPr>
          <a:lstStyle/>
          <a:p>
            <a:r>
              <a:rPr lang="en-GB" dirty="0"/>
              <a:t>AI in the Catalogue - Where to find it…</a:t>
            </a:r>
          </a:p>
        </p:txBody>
      </p:sp>
      <p:sp>
        <p:nvSpPr>
          <p:cNvPr id="7" name="TextBox 6">
            <a:extLst>
              <a:ext uri="{FF2B5EF4-FFF2-40B4-BE49-F238E27FC236}">
                <a16:creationId xmlns:a16="http://schemas.microsoft.com/office/drawing/2014/main" id="{06F0A490-DF47-21E6-A54A-2C69ABB656F7}"/>
              </a:ext>
            </a:extLst>
          </p:cNvPr>
          <p:cNvSpPr txBox="1"/>
          <p:nvPr/>
        </p:nvSpPr>
        <p:spPr>
          <a:xfrm>
            <a:off x="10517455" y="5895071"/>
            <a:ext cx="1521152" cy="369332"/>
          </a:xfrm>
          <a:prstGeom prst="rect">
            <a:avLst/>
          </a:prstGeom>
          <a:noFill/>
        </p:spPr>
        <p:txBody>
          <a:bodyPr wrap="square" rtlCol="0">
            <a:spAutoFit/>
          </a:bodyPr>
          <a:lstStyle/>
          <a:p>
            <a:r>
              <a:rPr lang="en-GB">
                <a:latin typeface="Calibri "/>
                <a:hlinkClick r:id="rId3"/>
              </a:rPr>
              <a:t>Library search</a:t>
            </a:r>
            <a:endParaRPr lang="en-GB">
              <a:latin typeface="Calibri "/>
            </a:endParaRPr>
          </a:p>
        </p:txBody>
      </p:sp>
      <p:sp>
        <p:nvSpPr>
          <p:cNvPr id="8" name="TextBox 7">
            <a:extLst>
              <a:ext uri="{FF2B5EF4-FFF2-40B4-BE49-F238E27FC236}">
                <a16:creationId xmlns:a16="http://schemas.microsoft.com/office/drawing/2014/main" id="{8A61C095-FA95-9C59-22F3-B8BD672E8116}"/>
              </a:ext>
            </a:extLst>
          </p:cNvPr>
          <p:cNvSpPr txBox="1"/>
          <p:nvPr/>
        </p:nvSpPr>
        <p:spPr>
          <a:xfrm>
            <a:off x="497581" y="1612701"/>
            <a:ext cx="1901749" cy="646331"/>
          </a:xfrm>
          <a:prstGeom prst="rect">
            <a:avLst/>
          </a:prstGeom>
          <a:noFill/>
        </p:spPr>
        <p:txBody>
          <a:bodyPr wrap="square" rtlCol="0">
            <a:spAutoFit/>
          </a:bodyPr>
          <a:lstStyle/>
          <a:p>
            <a:r>
              <a:rPr lang="en-GB" dirty="0">
                <a:latin typeface="Calibri "/>
              </a:rPr>
              <a:t>Tab in library catalogue.</a:t>
            </a:r>
          </a:p>
        </p:txBody>
      </p:sp>
      <p:sp>
        <p:nvSpPr>
          <p:cNvPr id="9" name="Arrow: Right 8">
            <a:extLst>
              <a:ext uri="{FF2B5EF4-FFF2-40B4-BE49-F238E27FC236}">
                <a16:creationId xmlns:a16="http://schemas.microsoft.com/office/drawing/2014/main" id="{5650F71A-2210-99DC-AA97-070597D48B63}"/>
              </a:ext>
            </a:extLst>
          </p:cNvPr>
          <p:cNvSpPr/>
          <p:nvPr/>
        </p:nvSpPr>
        <p:spPr>
          <a:xfrm>
            <a:off x="2186497" y="1676846"/>
            <a:ext cx="2873806"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6591342D-DB70-45B5-14A6-50A4EA37B346}"/>
              </a:ext>
            </a:extLst>
          </p:cNvPr>
          <p:cNvSpPr/>
          <p:nvPr/>
        </p:nvSpPr>
        <p:spPr>
          <a:xfrm>
            <a:off x="5217931" y="1676846"/>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9CC72D49-BC4D-E68E-F384-7F6D97652E01}"/>
              </a:ext>
            </a:extLst>
          </p:cNvPr>
          <p:cNvSpPr/>
          <p:nvPr/>
        </p:nvSpPr>
        <p:spPr>
          <a:xfrm flipH="1">
            <a:off x="9474524" y="3330189"/>
            <a:ext cx="104293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A0E6254-B092-CBC5-B4C4-AA40B41E167F}"/>
              </a:ext>
            </a:extLst>
          </p:cNvPr>
          <p:cNvSpPr txBox="1"/>
          <p:nvPr/>
        </p:nvSpPr>
        <p:spPr>
          <a:xfrm>
            <a:off x="10699141" y="3300539"/>
            <a:ext cx="1042931" cy="369332"/>
          </a:xfrm>
          <a:prstGeom prst="rect">
            <a:avLst/>
          </a:prstGeom>
          <a:noFill/>
        </p:spPr>
        <p:txBody>
          <a:bodyPr wrap="square" rtlCol="0">
            <a:spAutoFit/>
          </a:bodyPr>
          <a:lstStyle/>
          <a:p>
            <a:r>
              <a:rPr lang="en-GB" dirty="0">
                <a:latin typeface="Calibri "/>
              </a:rPr>
              <a:t>Search</a:t>
            </a:r>
          </a:p>
        </p:txBody>
      </p:sp>
      <p:sp>
        <p:nvSpPr>
          <p:cNvPr id="13" name="Arrow: Right 12">
            <a:extLst>
              <a:ext uri="{FF2B5EF4-FFF2-40B4-BE49-F238E27FC236}">
                <a16:creationId xmlns:a16="http://schemas.microsoft.com/office/drawing/2014/main" id="{76225C81-DF50-39CD-76A1-43B9253815B1}"/>
              </a:ext>
            </a:extLst>
          </p:cNvPr>
          <p:cNvSpPr/>
          <p:nvPr/>
        </p:nvSpPr>
        <p:spPr>
          <a:xfrm>
            <a:off x="2180181" y="2454357"/>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9F9E1ECE-8503-CEAA-FEC1-2B0091885AEA}"/>
              </a:ext>
            </a:extLst>
          </p:cNvPr>
          <p:cNvSpPr txBox="1"/>
          <p:nvPr/>
        </p:nvSpPr>
        <p:spPr>
          <a:xfrm>
            <a:off x="467687" y="2454357"/>
            <a:ext cx="1710996" cy="369332"/>
          </a:xfrm>
          <a:prstGeom prst="rect">
            <a:avLst/>
          </a:prstGeom>
          <a:noFill/>
        </p:spPr>
        <p:txBody>
          <a:bodyPr wrap="square" rtlCol="0">
            <a:spAutoFit/>
          </a:bodyPr>
          <a:lstStyle/>
          <a:p>
            <a:r>
              <a:rPr lang="en-GB" dirty="0">
                <a:latin typeface="Calibri "/>
              </a:rPr>
              <a:t>Start new topic.</a:t>
            </a:r>
          </a:p>
        </p:txBody>
      </p:sp>
      <p:sp>
        <p:nvSpPr>
          <p:cNvPr id="15" name="Arrow: Right 14">
            <a:extLst>
              <a:ext uri="{FF2B5EF4-FFF2-40B4-BE49-F238E27FC236}">
                <a16:creationId xmlns:a16="http://schemas.microsoft.com/office/drawing/2014/main" id="{D80AFE59-C615-6803-9DA3-B58F961D8F24}"/>
              </a:ext>
            </a:extLst>
          </p:cNvPr>
          <p:cNvSpPr/>
          <p:nvPr/>
        </p:nvSpPr>
        <p:spPr>
          <a:xfrm>
            <a:off x="2178683" y="3231868"/>
            <a:ext cx="64807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493633" y="3228699"/>
            <a:ext cx="1970610" cy="369332"/>
          </a:xfrm>
          <a:prstGeom prst="rect">
            <a:avLst/>
          </a:prstGeom>
          <a:noFill/>
        </p:spPr>
        <p:txBody>
          <a:bodyPr wrap="square" rtlCol="0">
            <a:spAutoFit/>
          </a:bodyPr>
          <a:lstStyle/>
          <a:p>
            <a:r>
              <a:rPr lang="en-GB" dirty="0">
                <a:latin typeface="Calibri "/>
              </a:rPr>
              <a:t>Search history.</a:t>
            </a:r>
          </a:p>
        </p:txBody>
      </p:sp>
      <p:sp>
        <p:nvSpPr>
          <p:cNvPr id="17" name="TextBox 16">
            <a:extLst>
              <a:ext uri="{FF2B5EF4-FFF2-40B4-BE49-F238E27FC236}">
                <a16:creationId xmlns:a16="http://schemas.microsoft.com/office/drawing/2014/main" id="{08BCA9BF-499D-A637-7B1F-6BC7974C1EF7}"/>
              </a:ext>
            </a:extLst>
          </p:cNvPr>
          <p:cNvSpPr txBox="1"/>
          <p:nvPr/>
        </p:nvSpPr>
        <p:spPr>
          <a:xfrm>
            <a:off x="10432168" y="1333814"/>
            <a:ext cx="1688759" cy="923330"/>
          </a:xfrm>
          <a:prstGeom prst="rect">
            <a:avLst/>
          </a:prstGeom>
          <a:noFill/>
        </p:spPr>
        <p:txBody>
          <a:bodyPr wrap="square" rtlCol="0">
            <a:spAutoFit/>
          </a:bodyPr>
          <a:lstStyle/>
          <a:p>
            <a:r>
              <a:rPr lang="en-GB" b="1" dirty="0">
                <a:solidFill>
                  <a:schemeClr val="accent2"/>
                </a:solidFill>
                <a:latin typeface="Calibri "/>
              </a:rPr>
              <a:t>N.B. You must sign into the library to use.</a:t>
            </a:r>
          </a:p>
        </p:txBody>
      </p:sp>
    </p:spTree>
    <p:extLst>
      <p:ext uri="{BB962C8B-B14F-4D97-AF65-F5344CB8AC3E}">
        <p14:creationId xmlns:p14="http://schemas.microsoft.com/office/powerpoint/2010/main" val="34348170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based on the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3157115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990A-5CEE-DFE4-0425-ED7995484B68}"/>
              </a:ext>
            </a:extLst>
          </p:cNvPr>
          <p:cNvSpPr>
            <a:spLocks noGrp="1"/>
          </p:cNvSpPr>
          <p:nvPr>
            <p:ph type="title"/>
          </p:nvPr>
        </p:nvSpPr>
        <p:spPr/>
        <p:txBody>
          <a:bodyPr/>
          <a:lstStyle/>
          <a:p>
            <a:r>
              <a:rPr lang="en-GB" dirty="0"/>
              <a:t>Search with Filters…</a:t>
            </a:r>
          </a:p>
        </p:txBody>
      </p:sp>
      <p:pic>
        <p:nvPicPr>
          <p:cNvPr id="9" name="Picture 8">
            <a:extLst>
              <a:ext uri="{FF2B5EF4-FFF2-40B4-BE49-F238E27FC236}">
                <a16:creationId xmlns:a16="http://schemas.microsoft.com/office/drawing/2014/main" id="{98791CFE-6BDE-3217-E76B-26EEFEA13451}"/>
              </a:ext>
            </a:extLst>
          </p:cNvPr>
          <p:cNvPicPr>
            <a:picLocks noChangeAspect="1"/>
          </p:cNvPicPr>
          <p:nvPr/>
        </p:nvPicPr>
        <p:blipFill>
          <a:blip r:embed="rId2"/>
          <a:srcRect l="25549" t="24650" r="4461" b="38936"/>
          <a:stretch/>
        </p:blipFill>
        <p:spPr>
          <a:xfrm>
            <a:off x="450955" y="1690486"/>
            <a:ext cx="10591001" cy="367350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5824491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511686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Search question.</a:t>
            </a:r>
            <a:endParaRPr lang="en-US" dirty="0">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a:t>
            </a:r>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28277" y="4795236"/>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419543" y="4947773"/>
            <a:ext cx="6384387" cy="1144477"/>
          </a:xfrm>
          <a:prstGeom prst="rect">
            <a:avLst/>
          </a:prstGeom>
          <a:effectLst>
            <a:outerShdw blurRad="63500" sx="102000" sy="102000" algn="ctr" rotWithShape="0">
              <a:prstClr val="black">
                <a:alpha val="40000"/>
              </a:prstClr>
            </a:outerShdw>
          </a:effectLst>
        </p:spPr>
      </p:pic>
      <p:sp>
        <p:nvSpPr>
          <p:cNvPr id="23" name="TextBox 22">
            <a:extLst>
              <a:ext uri="{FF2B5EF4-FFF2-40B4-BE49-F238E27FC236}">
                <a16:creationId xmlns:a16="http://schemas.microsoft.com/office/drawing/2014/main" id="{15C20D0B-2B5E-0687-8795-BD7084E17C97}"/>
              </a:ext>
            </a:extLst>
          </p:cNvPr>
          <p:cNvSpPr txBox="1"/>
          <p:nvPr/>
        </p:nvSpPr>
        <p:spPr>
          <a:xfrm>
            <a:off x="476364" y="293247"/>
            <a:ext cx="6066798" cy="769441"/>
          </a:xfrm>
          <a:prstGeom prst="rect">
            <a:avLst/>
          </a:prstGeom>
          <a:noFill/>
        </p:spPr>
        <p:txBody>
          <a:bodyPr wrap="square" rtlCol="0">
            <a:spAutoFit/>
          </a:bodyPr>
          <a:lstStyle/>
          <a:p>
            <a:r>
              <a:rPr lang="en-GB" sz="4400" dirty="0">
                <a:solidFill>
                  <a:schemeClr val="bg1"/>
                </a:solidFill>
                <a:latin typeface="+mj-lt"/>
              </a:rPr>
              <a:t>Example Search </a:t>
            </a:r>
          </a:p>
        </p:txBody>
      </p:sp>
      <p:pic>
        <p:nvPicPr>
          <p:cNvPr id="6" name="Picture 5">
            <a:extLst>
              <a:ext uri="{FF2B5EF4-FFF2-40B4-BE49-F238E27FC236}">
                <a16:creationId xmlns:a16="http://schemas.microsoft.com/office/drawing/2014/main" id="{97BB222F-8FEE-1CCA-F7E5-4AC4D0844554}"/>
              </a:ext>
            </a:extLst>
          </p:cNvPr>
          <p:cNvPicPr>
            <a:picLocks noChangeAspect="1"/>
          </p:cNvPicPr>
          <p:nvPr/>
        </p:nvPicPr>
        <p:blipFill>
          <a:blip r:embed="rId5"/>
          <a:srcRect l="27239" t="38831" r="5797" b="36170"/>
          <a:stretch/>
        </p:blipFill>
        <p:spPr>
          <a:xfrm>
            <a:off x="2556164" y="2663004"/>
            <a:ext cx="8086993" cy="201266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7434060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1AE6-9701-13FD-FEE6-B2839DE87CA0}"/>
              </a:ext>
            </a:extLst>
          </p:cNvPr>
          <p:cNvSpPr>
            <a:spLocks noGrp="1"/>
          </p:cNvSpPr>
          <p:nvPr>
            <p:ph type="title"/>
          </p:nvPr>
        </p:nvSpPr>
        <p:spPr/>
        <p:txBody>
          <a:bodyPr/>
          <a:lstStyle/>
          <a:p>
            <a:r>
              <a:rPr lang="en-GB" dirty="0"/>
              <a:t>AI Generated Overview of Sources…</a:t>
            </a:r>
          </a:p>
        </p:txBody>
      </p:sp>
      <p:pic>
        <p:nvPicPr>
          <p:cNvPr id="8" name="Picture 7">
            <a:extLst>
              <a:ext uri="{FF2B5EF4-FFF2-40B4-BE49-F238E27FC236}">
                <a16:creationId xmlns:a16="http://schemas.microsoft.com/office/drawing/2014/main" id="{584FAA9D-51D2-A4B7-1D2C-1A9B0DC45DE4}"/>
              </a:ext>
            </a:extLst>
          </p:cNvPr>
          <p:cNvPicPr>
            <a:picLocks noChangeAspect="1"/>
          </p:cNvPicPr>
          <p:nvPr/>
        </p:nvPicPr>
        <p:blipFill>
          <a:blip r:embed="rId2"/>
          <a:srcRect l="27119" t="12213" r="6177" b="27059"/>
          <a:stretch/>
        </p:blipFill>
        <p:spPr>
          <a:xfrm>
            <a:off x="1905639" y="1475335"/>
            <a:ext cx="7444823" cy="451858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3189874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3E8B7-B6C0-AE31-F6E5-3CD479F157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E537FF-6E7A-2443-E014-F807ED71B5D9}"/>
              </a:ext>
            </a:extLst>
          </p:cNvPr>
          <p:cNvSpPr>
            <a:spLocks noGrp="1"/>
          </p:cNvSpPr>
          <p:nvPr>
            <p:ph type="title"/>
          </p:nvPr>
        </p:nvSpPr>
        <p:spPr/>
        <p:txBody>
          <a:bodyPr/>
          <a:lstStyle/>
          <a:p>
            <a:r>
              <a:rPr lang="en-US" dirty="0"/>
              <a:t> Further Related Questions...</a:t>
            </a:r>
          </a:p>
        </p:txBody>
      </p:sp>
      <p:pic>
        <p:nvPicPr>
          <p:cNvPr id="6" name="Picture 5">
            <a:extLst>
              <a:ext uri="{FF2B5EF4-FFF2-40B4-BE49-F238E27FC236}">
                <a16:creationId xmlns:a16="http://schemas.microsoft.com/office/drawing/2014/main" id="{FD85F4FB-215C-9D47-55E2-DC39B41D1666}"/>
              </a:ext>
            </a:extLst>
          </p:cNvPr>
          <p:cNvPicPr>
            <a:picLocks noChangeAspect="1"/>
          </p:cNvPicPr>
          <p:nvPr/>
        </p:nvPicPr>
        <p:blipFill>
          <a:blip r:embed="rId2"/>
          <a:srcRect l="27446" t="38542" r="7563" b="25470"/>
          <a:stretch/>
        </p:blipFill>
        <p:spPr>
          <a:xfrm>
            <a:off x="698242" y="1693515"/>
            <a:ext cx="10856449" cy="400762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5764902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latin typeface="Calibri "/>
              </a:rPr>
              <a:t>(art political commentary) OR </a:t>
            </a:r>
          </a:p>
          <a:p>
            <a:r>
              <a:rPr lang="en-GB" sz="2000" dirty="0">
                <a:latin typeface="Calibri "/>
              </a:rPr>
              <a:t>(social commentary in art) OR </a:t>
            </a:r>
          </a:p>
          <a:p>
            <a:r>
              <a:rPr lang="en-GB" sz="2000" dirty="0">
                <a:latin typeface="Calibri "/>
              </a:rPr>
              <a:t>(art as activism) OR </a:t>
            </a:r>
          </a:p>
          <a:p>
            <a:r>
              <a:rPr lang="en-GB" sz="2000" dirty="0">
                <a:latin typeface="Calibri "/>
              </a:rPr>
              <a:t>(political art history) OR </a:t>
            </a:r>
          </a:p>
          <a:p>
            <a:r>
              <a:rPr lang="en-GB" sz="2000" dirty="0">
                <a:latin typeface="Calibri "/>
              </a:rPr>
              <a:t>(impact of art on society) OR </a:t>
            </a:r>
          </a:p>
          <a:p>
            <a:r>
              <a:rPr lang="en-GB" sz="2000" dirty="0">
                <a:latin typeface="Calibri "/>
              </a:rPr>
              <a:t>(art political commentary) OR </a:t>
            </a:r>
          </a:p>
          <a:p>
            <a:r>
              <a:rPr lang="en-GB" sz="2000" dirty="0">
                <a:latin typeface="Calibri "/>
              </a:rPr>
              <a:t>(social critique in art) OR </a:t>
            </a:r>
          </a:p>
          <a:p>
            <a:r>
              <a:rPr lang="en-GB" sz="2000" dirty="0">
                <a:latin typeface="Calibri "/>
              </a:rPr>
              <a:t>(art as a tool for activism) OR </a:t>
            </a:r>
          </a:p>
          <a:p>
            <a:r>
              <a:rPr lang="en-GB" sz="2000" dirty="0">
                <a:latin typeface="Calibri "/>
              </a:rPr>
              <a:t>(political art impact on society) OR </a:t>
            </a:r>
          </a:p>
          <a:p>
            <a:r>
              <a:rPr lang="en-GB" sz="2000" dirty="0">
                <a:latin typeface="Calibri "/>
              </a:rPr>
              <a:t>(artistic expression and social change) OR </a:t>
            </a:r>
          </a:p>
          <a:p>
            <a:r>
              <a:rPr lang="en-GB" sz="2000" dirty="0">
                <a:latin typeface="Calibri "/>
              </a:rPr>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4752369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a:latin typeface="Calibri"/>
                <a:ea typeface="Calibri"/>
                <a:cs typeface="Calibri"/>
              </a:rPr>
              <a:t>It does not use its own training data, so minimises the risk of hallucinations.</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Unlike other chat boxes, such as ChatGPT, you cannot continue a conversation with it. Each query is independent.</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It does retain your search history, so you can return to it at a later date.</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 Can provide ideas for alternative keywords searches.</a:t>
            </a:r>
          </a:p>
          <a:p>
            <a:pPr marL="285750" indent="-285750">
              <a:buFont typeface="Arial" panose="020B0604020202020204" pitchFamily="34" charset="0"/>
              <a:buChar char="•"/>
            </a:pPr>
            <a:endParaRPr lang="en-GB" sz="2000">
              <a:latin typeface="Calibri"/>
              <a:ea typeface="Calibri"/>
              <a:cs typeface="Calibri"/>
            </a:endParaRPr>
          </a:p>
          <a:p>
            <a:pPr marL="342900" indent="-342900">
              <a:buFont typeface="Arial" panose="020B0604020202020204" pitchFamily="34" charset="0"/>
              <a:buChar char="•"/>
            </a:pPr>
            <a:r>
              <a:rPr lang="en-GB" sz="2000">
                <a:latin typeface="Calibri"/>
                <a:ea typeface="Calibri"/>
                <a:cs typeface="Calibri"/>
              </a:rPr>
              <a:t>Related research questions can help narrow down or expand research question.</a:t>
            </a:r>
          </a:p>
          <a:p>
            <a:endParaRPr lang="en-GB">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3687577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latin typeface="Calibri"/>
                <a:ea typeface="+mn-lt"/>
                <a:cs typeface="Calibri"/>
              </a:rPr>
              <a:t>Filters are still very limited within the assistant.</a:t>
            </a:r>
            <a:endParaRPr lang="en-US" dirty="0"/>
          </a:p>
          <a:p>
            <a:pPr marL="457200" lvl="1" indent="0">
              <a:buNone/>
            </a:pPr>
            <a:endParaRPr lang="en-US" sz="2000" dirty="0">
              <a:latin typeface="Calibri"/>
              <a:ea typeface="+mn-lt"/>
              <a:cs typeface="Calibri"/>
            </a:endParaRPr>
          </a:p>
          <a:p>
            <a:pPr lvl="1">
              <a:buFont typeface="Arial" panose="020B0604020202020204" pitchFamily="34" charset="0"/>
              <a:buChar char="•"/>
            </a:pPr>
            <a:r>
              <a:rPr lang="en-US" sz="2000" dirty="0">
                <a:latin typeface="Calibri"/>
                <a:ea typeface="+mn-lt"/>
                <a:cs typeface="Calibri"/>
              </a:rPr>
              <a:t>Follow up questions are not supported. Each question stands alone, and all relevant information needs to be asked in each.</a:t>
            </a:r>
            <a:endParaRPr lang="en-US" sz="2000" b="1" dirty="0">
              <a:latin typeface="Calibri"/>
              <a:ea typeface="Calibri"/>
              <a:cs typeface="Calibri"/>
            </a:endParaRPr>
          </a:p>
          <a:p>
            <a:pPr>
              <a:buFont typeface="Arial" panose="020B0604020202020204" pitchFamily="34" charset="0"/>
              <a:buChar char="•"/>
            </a:pPr>
            <a:endParaRPr lang="en-US" sz="2000" b="1" dirty="0">
              <a:latin typeface="Calibri "/>
              <a:cs typeface="Calibri"/>
            </a:endParaRPr>
          </a:p>
          <a:p>
            <a:pPr marL="0" indent="0">
              <a:buNone/>
            </a:pPr>
            <a:r>
              <a:rPr lang="en-US" sz="2000" b="1" dirty="0">
                <a:latin typeface="Calibri "/>
                <a:cs typeface="Calibri"/>
              </a:rPr>
              <a:t>You will still need to perform your own detailed search to ensure a comprehensive search of the literature. </a:t>
            </a:r>
            <a:endParaRPr lang="en-US" sz="2000" dirty="0">
              <a:latin typeface="Calibri "/>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13583683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B367588-74D9-6FCF-932F-9C62974E1528}"/>
              </a:ext>
            </a:extLst>
          </p:cNvPr>
          <p:cNvSpPr/>
          <p:nvPr/>
        </p:nvSpPr>
        <p:spPr>
          <a:xfrm>
            <a:off x="8200571" y="1545771"/>
            <a:ext cx="326572" cy="43688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9800" y="1614054"/>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9533ED1E-EB52-BFB4-9F52-B4C3F929BFB4}"/>
              </a:ext>
            </a:extLst>
          </p:cNvPr>
          <p:cNvSpPr/>
          <p:nvPr/>
        </p:nvSpPr>
        <p:spPr>
          <a:xfrm>
            <a:off x="7959436" y="1607127"/>
            <a:ext cx="256309" cy="40524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5218" y="1828262"/>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C6C2C3C-94B5-B8EC-B271-18B48AEAB884}"/>
              </a:ext>
            </a:extLst>
          </p:cNvPr>
          <p:cNvPicPr>
            <a:picLocks noChangeAspect="1"/>
          </p:cNvPicPr>
          <p:nvPr/>
        </p:nvPicPr>
        <p:blipFill rotWithShape="1">
          <a:blip r:embed="rId3"/>
          <a:srcRect l="64962" t="5924" r="1141" b="43214"/>
          <a:stretch/>
        </p:blipFill>
        <p:spPr>
          <a:xfrm>
            <a:off x="506175" y="1705971"/>
            <a:ext cx="6152558" cy="36166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B7D1BA93-C2B6-F124-B0A5-4C8B5223F3E0}"/>
              </a:ext>
            </a:extLst>
          </p:cNvPr>
          <p:cNvSpPr/>
          <p:nvPr/>
        </p:nvSpPr>
        <p:spPr>
          <a:xfrm>
            <a:off x="2220362" y="2611272"/>
            <a:ext cx="386360" cy="33209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04679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Library </a:t>
            </a:r>
            <a:r>
              <a:rPr lang="en-GB" dirty="0"/>
              <a:t>Search</a:t>
            </a:r>
            <a:r>
              <a:rPr lang="en-GB" sz="4800" dirty="0"/>
              <a:t>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4" y="2855406"/>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12043" y="2714850"/>
            <a:ext cx="4884556" cy="327654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5221596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a:buFont typeface="Arial" panose="020B0604020202020204" pitchFamily="34" charset="0"/>
              <a:buChar char="•"/>
            </a:pPr>
            <a:r>
              <a:rPr lang="en-GB" sz="2200" dirty="0"/>
              <a:t>Browse 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a:buFont typeface="Arial" panose="020B0604020202020204" pitchFamily="34" charset="0"/>
              <a:buChar char="•"/>
            </a:pPr>
            <a:r>
              <a:rPr lang="en-GB" sz="2200" dirty="0"/>
              <a:t>Go directly to subject specific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4941400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rId3"/>
            </a:endParaRPr>
          </a:p>
          <a:p>
            <a:pPr>
              <a:buFont typeface="Arial" panose="020B0604020202020204" pitchFamily="34" charset="0"/>
              <a:buChar char="•"/>
            </a:pPr>
            <a:r>
              <a:rPr lang="en-GB" sz="2000" b="1" dirty="0">
                <a:solidFill>
                  <a:srgbClr val="3A3A3A"/>
                </a:solidFill>
                <a:hlinkClick r:id="rId3"/>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a:t>
            </a:r>
          </a:p>
          <a:p>
            <a:pPr algn="l"/>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556648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2272530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313630" y="1430155"/>
            <a:ext cx="6669559" cy="4060483"/>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414528" y="4309881"/>
            <a:ext cx="4066032" cy="21233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030259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3004646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731120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070091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300554" y="1529486"/>
            <a:ext cx="7203917" cy="4718914"/>
          </a:xfrm>
        </p:spPr>
        <p:txBody>
          <a:bodyPr>
            <a:noAutofit/>
          </a:bodyPr>
          <a:lstStyle/>
          <a:p>
            <a:pPr marL="0" indent="0">
              <a:buNone/>
            </a:pPr>
            <a:r>
              <a:rPr lang="en-GB" sz="2000" b="1" dirty="0">
                <a:hlinkClick r:id="rId2"/>
              </a:rPr>
              <a:t>Academic Video Online</a:t>
            </a:r>
            <a:endParaRPr lang="en-GB" sz="2000" b="1"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and more.</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b="1" dirty="0">
              <a:hlinkClick r:id="rId3"/>
            </a:endParaRPr>
          </a:p>
          <a:p>
            <a:pPr marL="0" indent="0">
              <a:buNone/>
            </a:pPr>
            <a:r>
              <a:rPr lang="en-GB" sz="2000" b="1" dirty="0">
                <a:hlinkClick r:id="rId3"/>
              </a:rPr>
              <a:t>Box of Broadcasts (BoB)</a:t>
            </a:r>
            <a:endParaRPr lang="en-GB" sz="2000" b="1" dirty="0"/>
          </a:p>
          <a:p>
            <a:pPr>
              <a:lnSpc>
                <a:spcPct val="50000"/>
              </a:lnSpc>
              <a:buFont typeface="Arial" panose="020B0604020202020204" pitchFamily="34" charset="0"/>
              <a:buChar char="•"/>
            </a:pPr>
            <a:r>
              <a:rPr lang="en-GB" sz="2000" b="0" i="0" dirty="0">
                <a:solidFill>
                  <a:srgbClr val="3A3A3A"/>
                </a:solidFill>
                <a:effectLst/>
              </a:rPr>
              <a:t>BoB is a TV and radio service for education.</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b="1" dirty="0">
                <a:solidFill>
                  <a:srgbClr val="3A3A3A"/>
                </a:solidFill>
                <a:hlinkClick r:id="rId4"/>
              </a:rPr>
              <a:t>Digital Theatre Plus</a:t>
            </a:r>
            <a:endParaRPr lang="en-GB" sz="2000" b="1" i="0" dirty="0">
              <a:solidFill>
                <a:srgbClr val="3A3A3A"/>
              </a:solidFill>
              <a:effectLst/>
            </a:endParaRPr>
          </a:p>
          <a:p>
            <a:pPr>
              <a:buFont typeface="Arial" panose="020B0604020202020204" pitchFamily="34" charset="0"/>
              <a:buChar char="•"/>
            </a:pPr>
            <a:r>
              <a:rPr lang="en-GB" sz="2000" b="0" i="0" dirty="0">
                <a:solidFill>
                  <a:srgbClr val="3A3A3A"/>
                </a:solidFill>
                <a:effectLst/>
                <a:highlight>
                  <a:srgbClr val="FFFFFF"/>
                </a:highlight>
              </a:rPr>
              <a:t>Provides online access to a digital streaming video collection of films of current British theatre productions. </a:t>
            </a:r>
          </a:p>
          <a:p>
            <a:pPr>
              <a:buFont typeface="Arial" panose="020B0604020202020204" pitchFamily="34" charset="0"/>
              <a:buChar char="•"/>
            </a:pPr>
            <a:r>
              <a:rPr lang="en-GB" sz="2000" b="0" i="0" dirty="0">
                <a:solidFill>
                  <a:srgbClr val="3A3A3A"/>
                </a:solidFill>
                <a:effectLst/>
                <a:highlight>
                  <a:srgbClr val="FFFFFF"/>
                </a:highlight>
              </a:rPr>
              <a:t>Includes behind-the-scenes documentaries and teaching and learning resources. </a:t>
            </a:r>
          </a:p>
          <a:p>
            <a:pPr>
              <a:lnSpc>
                <a:spcPct val="60000"/>
              </a:lnSpc>
              <a:buFont typeface="Arial" panose="020B0604020202020204" pitchFamily="34" charset="0"/>
              <a:buChar char="•"/>
            </a:pPr>
            <a:endParaRPr lang="en-GB" sz="2000" dirty="0">
              <a:solidFill>
                <a:srgbClr val="000000"/>
              </a:solidFill>
              <a:cs typeface="Calibri Light" panose="020F0302020204030204" pitchFamily="34" charset="0"/>
            </a:endParaRPr>
          </a:p>
          <a:p>
            <a:pPr>
              <a:lnSpc>
                <a:spcPct val="60000"/>
              </a:lnSpc>
              <a:buFont typeface="Arial" panose="020B0604020202020204" pitchFamily="34" charset="0"/>
              <a:buChar char="•"/>
            </a:pPr>
            <a:endParaRPr lang="en-GB" sz="2000" dirty="0">
              <a:cs typeface="Calibri Light" panose="020F0302020204030204" pitchFamily="34" charset="0"/>
            </a:endParaRPr>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3278832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85457" y="1597301"/>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7183010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Content</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74609" y="1376100"/>
            <a:ext cx="5647033" cy="1754326"/>
          </a:xfrm>
          <a:prstGeom prst="rect">
            <a:avLst/>
          </a:prstGeom>
          <a:noFill/>
        </p:spPr>
        <p:txBody>
          <a:bodyPr wrap="square" rtlCol="0">
            <a:spAutoFit/>
          </a:bodyPr>
          <a:lstStyle/>
          <a:p>
            <a:r>
              <a:rPr lang="en-GB" sz="1800" b="1" dirty="0">
                <a:latin typeface="Calibri Light" panose="020F0302020204030204" pitchFamily="34" charset="0"/>
                <a:cs typeface="Calibri Light" panose="020F0302020204030204" pitchFamily="34" charset="0"/>
              </a:rPr>
              <a:t>Many of our library resources are also accessible </a:t>
            </a:r>
            <a:r>
              <a:rPr lang="en-GB" b="1" dirty="0">
                <a:latin typeface="Calibri Light" panose="020F0302020204030204" pitchFamily="34" charset="0"/>
                <a:cs typeface="Calibri Light" panose="020F0302020204030204" pitchFamily="34" charset="0"/>
              </a:rPr>
              <a:t>via an a</a:t>
            </a:r>
            <a:r>
              <a:rPr lang="en-GB" sz="1800" b="1" dirty="0">
                <a:latin typeface="Calibri Light" panose="020F0302020204030204" pitchFamily="34" charset="0"/>
                <a:cs typeface="Calibri Light" panose="020F0302020204030204" pitchFamily="34" charset="0"/>
              </a:rPr>
              <a:t>pp for mobile devices. </a:t>
            </a:r>
          </a:p>
          <a:p>
            <a:endParaRPr lang="en-GB" b="1" dirty="0">
              <a:latin typeface="Calibri Light" panose="020F0302020204030204" pitchFamily="34" charset="0"/>
              <a:cs typeface="Calibri Light" panose="020F0302020204030204" pitchFamily="34" charset="0"/>
            </a:endParaRPr>
          </a:p>
          <a:p>
            <a:r>
              <a:rPr lang="en-GB" sz="1800" b="1"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2807244"/>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b="1" dirty="0">
                <a:latin typeface="Calibri Light" panose="020F0302020204030204" pitchFamily="34" charset="0"/>
                <a:cs typeface="Calibri Light" panose="020F0302020204030204" pitchFamily="34" charset="0"/>
              </a:rPr>
              <a:t>Apps include:</a:t>
            </a:r>
          </a:p>
          <a:p>
            <a:r>
              <a:rPr lang="en-GB" sz="1800" b="1" dirty="0">
                <a:latin typeface="Calibri Light" panose="020F0302020204030204" pitchFamily="34" charset="0"/>
                <a:cs typeface="Calibri Light" panose="020F0302020204030204" pitchFamily="34" charset="0"/>
              </a:rPr>
              <a:t> </a:t>
            </a:r>
            <a:endParaRPr lang="en-GB" b="1" dirty="0">
              <a:latin typeface="Calibri Light" panose="020F0302020204030204" pitchFamily="34" charset="0"/>
              <a:cs typeface="Calibri Light" panose="020F0302020204030204" pitchFamily="34" charset="0"/>
            </a:endParaRPr>
          </a:p>
          <a:p>
            <a:r>
              <a:rPr lang="en-GB" sz="1800" b="1" dirty="0">
                <a:latin typeface="Calibri Light" panose="020F0302020204030204" pitchFamily="34" charset="0"/>
                <a:cs typeface="Calibri Light" panose="020F0302020204030204" pitchFamily="34" charset="0"/>
              </a:rPr>
              <a:t>Browzine. </a:t>
            </a:r>
          </a:p>
          <a:p>
            <a:r>
              <a:rPr lang="en-GB" sz="1800" b="1" dirty="0">
                <a:latin typeface="Calibri Light" panose="020F0302020204030204" pitchFamily="34" charset="0"/>
                <a:cs typeface="Calibri Light" panose="020F0302020204030204" pitchFamily="34" charset="0"/>
              </a:rPr>
              <a:t>Ebsco.</a:t>
            </a:r>
          </a:p>
          <a:p>
            <a:r>
              <a:rPr lang="en-GB" sz="1800" b="1"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3464" r="51189" b="36030"/>
          <a:stretch/>
        </p:blipFill>
        <p:spPr>
          <a:xfrm>
            <a:off x="3827283" y="3251796"/>
            <a:ext cx="4188719" cy="29278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863041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t>
            </a:r>
            <a:endParaRPr lang="en-US" sz="3600" kern="1200" dirty="0">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626661" y="1992739"/>
            <a:ext cx="7209952" cy="3651611"/>
          </a:xfrm>
          <a:prstGeom prst="rect">
            <a:avLst/>
          </a:prstGeom>
          <a:effectLst>
            <a:outerShdw blurRad="63500" sx="102000" sy="102000" algn="ctr" rotWithShape="0">
              <a:prstClr val="black">
                <a:alpha val="40000"/>
              </a:prstClr>
            </a:outerShdw>
          </a:effectLst>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887022" y="2043392"/>
            <a:ext cx="3832721" cy="3868882"/>
          </a:xfrm>
        </p:spPr>
        <p:txBody>
          <a:bodyPr vert="horz" lIns="91440" tIns="45720" rIns="91440" bIns="45720" rtlCol="0" anchor="t">
            <a:normAutofit fontScale="92500" lnSpcReduction="20000"/>
          </a:bodyPr>
          <a:lstStyle/>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Search for Google Scholar.</a:t>
            </a:r>
          </a:p>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Click on site.</a:t>
            </a:r>
          </a:p>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Click on 3 lines (top left of page).</a:t>
            </a:r>
          </a:p>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Choose settings.</a:t>
            </a:r>
          </a:p>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Type in UW Trinity. </a:t>
            </a:r>
          </a:p>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Click search.</a:t>
            </a:r>
          </a:p>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Tick the box with View it @ UWTSD.</a:t>
            </a:r>
          </a:p>
          <a:p>
            <a:pPr marL="342900" indent="-342900">
              <a:buFont typeface="Arial" panose="05000000000000000000" pitchFamily="2" charset="2"/>
              <a:buChar char="•"/>
            </a:pPr>
            <a:r>
              <a:rPr lang="en-US" sz="2400" b="1" dirty="0">
                <a:latin typeface="Calibri Light" panose="020F0302020204030204" pitchFamily="34" charset="0"/>
                <a:cs typeface="Calibri Light" panose="020F0302020204030204" pitchFamily="34" charset="0"/>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887022" y="141896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30838908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Google Scholar PDF Reader </a:t>
            </a:r>
            <a:endParaRPr lang="en-US" sz="3600" kern="1200" dirty="0">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481839" y="3553565"/>
            <a:ext cx="3476911" cy="2358707"/>
          </a:xfrm>
        </p:spPr>
        <p:txBody>
          <a:bodyPr vert="horz" lIns="91440" tIns="45720" rIns="91440" bIns="45720" rtlCol="0" anchor="t">
            <a:normAutofit/>
          </a:bodyPr>
          <a:lstStyle/>
          <a:p>
            <a:pPr marL="342900" indent="-342900">
              <a:buFont typeface="Arial" panose="05000000000000000000" pitchFamily="2" charset="2"/>
              <a:buChar char="•"/>
            </a:pPr>
            <a:r>
              <a:rPr lang="en-US" sz="2000" dirty="0">
                <a:cs typeface="Calibri Light" panose="020F0302020204030204" pitchFamily="34" charset="0"/>
              </a:rPr>
              <a:t>Download and install the PDF reader in your toolbar.</a:t>
            </a:r>
          </a:p>
          <a:p>
            <a:pPr marL="342900" indent="-342900">
              <a:buFont typeface="Arial" panose="05000000000000000000" pitchFamily="2" charset="2"/>
              <a:buChar char="•"/>
            </a:pPr>
            <a:r>
              <a:rPr lang="en-US" sz="2000" dirty="0"/>
              <a:t>Click on a PDF document in Google Scholar.</a:t>
            </a:r>
          </a:p>
          <a:p>
            <a:pPr marL="342900" indent="-342900">
              <a:buFont typeface="Arial" panose="05000000000000000000" pitchFamily="2" charset="2"/>
              <a:buChar char="•"/>
            </a:pPr>
            <a:r>
              <a:rPr lang="en-US" sz="2000" dirty="0"/>
              <a:t>AI outline will display on the right-hand side of the page.</a:t>
            </a:r>
          </a:p>
        </p:txBody>
      </p:sp>
      <p:sp>
        <p:nvSpPr>
          <p:cNvPr id="3" name="TextBox 2">
            <a:extLst>
              <a:ext uri="{FF2B5EF4-FFF2-40B4-BE49-F238E27FC236}">
                <a16:creationId xmlns:a16="http://schemas.microsoft.com/office/drawing/2014/main" id="{B35E9544-5610-7EB8-A04C-4E8E483C2234}"/>
              </a:ext>
            </a:extLst>
          </p:cNvPr>
          <p:cNvSpPr txBox="1"/>
          <p:nvPr/>
        </p:nvSpPr>
        <p:spPr>
          <a:xfrm>
            <a:off x="887022" y="141896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pic>
        <p:nvPicPr>
          <p:cNvPr id="11" name="Picture 10">
            <a:extLst>
              <a:ext uri="{FF2B5EF4-FFF2-40B4-BE49-F238E27FC236}">
                <a16:creationId xmlns:a16="http://schemas.microsoft.com/office/drawing/2014/main" id="{40C34C63-5498-120A-1F2B-B03F7DD0CC93}"/>
              </a:ext>
            </a:extLst>
          </p:cNvPr>
          <p:cNvPicPr>
            <a:picLocks noChangeAspect="1"/>
          </p:cNvPicPr>
          <p:nvPr/>
        </p:nvPicPr>
        <p:blipFill>
          <a:blip r:embed="rId2"/>
          <a:srcRect l="-636" t="12375" r="197" b="6667"/>
          <a:stretch/>
        </p:blipFill>
        <p:spPr>
          <a:xfrm>
            <a:off x="4181569" y="1621651"/>
            <a:ext cx="7756772" cy="4168186"/>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46C0FD6A-3B29-7254-EF59-22CACA05E324}"/>
              </a:ext>
            </a:extLst>
          </p:cNvPr>
          <p:cNvPicPr>
            <a:picLocks noChangeAspect="1"/>
          </p:cNvPicPr>
          <p:nvPr/>
        </p:nvPicPr>
        <p:blipFill>
          <a:blip r:embed="rId2"/>
          <a:srcRect l="78725" r="463" b="89621"/>
          <a:stretch/>
        </p:blipFill>
        <p:spPr>
          <a:xfrm>
            <a:off x="610670" y="2077501"/>
            <a:ext cx="3145487" cy="1045813"/>
          </a:xfrm>
          <a:prstGeom prst="rect">
            <a:avLst/>
          </a:prstGeom>
          <a:effectLst>
            <a:outerShdw blurRad="63500" sx="102000" sy="102000" algn="ctr" rotWithShape="0">
              <a:prstClr val="black">
                <a:alpha val="40000"/>
              </a:prstClr>
            </a:outerShdw>
          </a:effectLst>
        </p:spPr>
      </p:pic>
      <p:sp>
        <p:nvSpPr>
          <p:cNvPr id="14" name="Rectangle 13">
            <a:extLst>
              <a:ext uri="{FF2B5EF4-FFF2-40B4-BE49-F238E27FC236}">
                <a16:creationId xmlns:a16="http://schemas.microsoft.com/office/drawing/2014/main" id="{B4CF731A-24C4-D173-F8C3-DE0CA1942526}"/>
              </a:ext>
            </a:extLst>
          </p:cNvPr>
          <p:cNvSpPr/>
          <p:nvPr/>
        </p:nvSpPr>
        <p:spPr>
          <a:xfrm>
            <a:off x="1177222" y="2551559"/>
            <a:ext cx="470888" cy="44898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88062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337317" y="2715823"/>
            <a:ext cx="4548017" cy="3479768"/>
          </a:xfrm>
        </p:spPr>
        <p:txBody>
          <a:bodyPr vert="horz" lIns="91440" tIns="45720" rIns="91440" bIns="45720" rtlCol="0" anchor="t">
            <a:normAutofit/>
          </a:bodyPr>
          <a:lstStyle/>
          <a:p>
            <a:pPr marL="0" indent="0">
              <a:buNone/>
            </a:pPr>
            <a:endParaRPr lang="en-GB" dirty="0">
              <a:cs typeface="Calibri Light"/>
            </a:endParaRPr>
          </a:p>
          <a:p>
            <a:pPr>
              <a:buFont typeface="Arial" panose="05000000000000000000" pitchFamily="2" charset="2"/>
              <a:buChar char="•"/>
            </a:pPr>
            <a:r>
              <a:rPr lang="en-GB" sz="2400" b="1"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b="1"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5" name="Picture 4">
            <a:extLst>
              <a:ext uri="{FF2B5EF4-FFF2-40B4-BE49-F238E27FC236}">
                <a16:creationId xmlns:a16="http://schemas.microsoft.com/office/drawing/2014/main" id="{BCA2DBDF-EE04-AAEA-AE96-7E7845926EC1}"/>
              </a:ext>
            </a:extLst>
          </p:cNvPr>
          <p:cNvPicPr>
            <a:picLocks noChangeAspect="1"/>
          </p:cNvPicPr>
          <p:nvPr/>
        </p:nvPicPr>
        <p:blipFill>
          <a:blip r:embed="rId2"/>
          <a:srcRect l="78725" r="463" b="89621"/>
          <a:stretch/>
        </p:blipFill>
        <p:spPr>
          <a:xfrm>
            <a:off x="860420" y="1676628"/>
            <a:ext cx="3682082" cy="1224220"/>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446A71B0-B222-6D0C-C6A2-88F189496746}"/>
              </a:ext>
            </a:extLst>
          </p:cNvPr>
          <p:cNvSpPr/>
          <p:nvPr/>
        </p:nvSpPr>
        <p:spPr>
          <a:xfrm>
            <a:off x="1949260" y="2288738"/>
            <a:ext cx="580397" cy="47636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39BC5047-54B4-BFB4-D060-4ED3E3221749}"/>
              </a:ext>
            </a:extLst>
          </p:cNvPr>
          <p:cNvPicPr>
            <a:picLocks noChangeAspect="1"/>
          </p:cNvPicPr>
          <p:nvPr/>
        </p:nvPicPr>
        <p:blipFill>
          <a:blip r:embed="rId3"/>
          <a:srcRect l="375" t="12216" r="1474" b="5230"/>
          <a:stretch/>
        </p:blipFill>
        <p:spPr>
          <a:xfrm>
            <a:off x="5114070" y="1787319"/>
            <a:ext cx="6861352" cy="3847417"/>
          </a:xfrm>
          <a:prstGeom prst="rect">
            <a:avLst/>
          </a:prstGeom>
        </p:spPr>
      </p:pic>
      <p:sp>
        <p:nvSpPr>
          <p:cNvPr id="9" name="Rectangle 8">
            <a:extLst>
              <a:ext uri="{FF2B5EF4-FFF2-40B4-BE49-F238E27FC236}">
                <a16:creationId xmlns:a16="http://schemas.microsoft.com/office/drawing/2014/main" id="{001A6A96-FCB9-4ED2-82B9-3A047D7ACF80}"/>
              </a:ext>
            </a:extLst>
          </p:cNvPr>
          <p:cNvSpPr/>
          <p:nvPr/>
        </p:nvSpPr>
        <p:spPr>
          <a:xfrm>
            <a:off x="5141447" y="5086692"/>
            <a:ext cx="1642634" cy="6077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57062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2" y="1592263"/>
            <a:ext cx="6821403" cy="4574040"/>
          </a:xfrm>
        </p:spPr>
        <p:txBody>
          <a:bodyPr>
            <a:normAutofit fontScale="92500" lnSpcReduction="20000"/>
          </a:bodyPr>
          <a:lstStyle/>
          <a:p>
            <a:pPr marL="285750" indent="-285750">
              <a:buFont typeface="Arial" panose="020B0604020202020204" pitchFamily="34" charset="0"/>
              <a:buChar char="•"/>
            </a:pPr>
            <a:r>
              <a:rPr lang="en-GB" b="1" dirty="0"/>
              <a:t>Open Access publishing is the provision of unrestricted, free online access to peer reviewed and scholarly research.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UWTSD has a </a:t>
            </a:r>
            <a:r>
              <a:rPr lang="en-GB" b="1" dirty="0">
                <a:hlinkClick r:id="rId2"/>
              </a:rPr>
              <a:t>Research Repository </a:t>
            </a:r>
            <a:r>
              <a:rPr lang="en-GB" b="1" dirty="0"/>
              <a:t>and a </a:t>
            </a:r>
            <a:r>
              <a:rPr lang="en-GB" b="1" dirty="0">
                <a:hlinkClick r:id="rId3"/>
              </a:rPr>
              <a:t>Research Data Repository</a:t>
            </a:r>
            <a:r>
              <a:rPr lang="en-GB" b="1"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83244335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a:p>
            <a:endParaRPr lang="en-GB" dirty="0"/>
          </a:p>
        </p:txBody>
      </p:sp>
    </p:spTree>
    <p:extLst>
      <p:ext uri="{BB962C8B-B14F-4D97-AF65-F5344CB8AC3E}">
        <p14:creationId xmlns:p14="http://schemas.microsoft.com/office/powerpoint/2010/main" val="10387969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b="1" dirty="0">
                <a:cs typeface="Calibri"/>
              </a:rPr>
              <a:t>For help with research and referencing queries or for help with digital skills advice: </a:t>
            </a:r>
            <a:endParaRPr lang="en-US" sz="2400" b="1" dirty="0">
              <a:ea typeface="+mn-lt"/>
              <a:cs typeface="+mn-lt"/>
            </a:endParaRPr>
          </a:p>
          <a:p>
            <a:pPr marL="0" indent="0">
              <a:lnSpc>
                <a:spcPct val="100000"/>
              </a:lnSpc>
              <a:spcBef>
                <a:spcPts val="0"/>
              </a:spcBef>
              <a:buNone/>
            </a:pPr>
            <a:endParaRPr lang="en-GB" sz="2400" b="1" dirty="0">
              <a:ea typeface="+mn-lt"/>
              <a:cs typeface="+mn-lt"/>
            </a:endParaRPr>
          </a:p>
          <a:p>
            <a:pPr marL="0" indent="0">
              <a:lnSpc>
                <a:spcPct val="100000"/>
              </a:lnSpc>
              <a:spcBef>
                <a:spcPts val="0"/>
              </a:spcBef>
              <a:buNone/>
            </a:pPr>
            <a:r>
              <a:rPr lang="en-GB" sz="2400" b="1" dirty="0">
                <a:cs typeface="Calibri"/>
              </a:rPr>
              <a:t>Emily Wild - Academic Liaison Librarian email: </a:t>
            </a:r>
            <a:r>
              <a:rPr lang="en-GB" sz="2400" b="1" dirty="0">
                <a:cs typeface="Calibri"/>
                <a:hlinkClick r:id="rId2"/>
              </a:rPr>
              <a:t>emily.wild@uwtsd.ac.uk</a:t>
            </a:r>
            <a:r>
              <a:rPr lang="en-GB" sz="2400" b="1" dirty="0">
                <a:cs typeface="Calibri"/>
              </a:rPr>
              <a:t> </a:t>
            </a:r>
          </a:p>
          <a:p>
            <a:pPr marL="0" indent="0">
              <a:lnSpc>
                <a:spcPct val="100000"/>
              </a:lnSpc>
              <a:spcBef>
                <a:spcPts val="0"/>
              </a:spcBef>
              <a:buNone/>
            </a:pPr>
            <a:endParaRPr lang="en-GB" sz="2400" b="1" dirty="0">
              <a:cs typeface="Calibri"/>
            </a:endParaRPr>
          </a:p>
          <a:p>
            <a:pPr marL="0" indent="0">
              <a:buNone/>
            </a:pPr>
            <a:r>
              <a:rPr lang="en-GB" sz="2400" b="1" dirty="0">
                <a:cs typeface="Calibri"/>
              </a:rPr>
              <a:t>General queries and help with loans: </a:t>
            </a:r>
            <a:r>
              <a:rPr lang="en-GB" sz="2400" b="1" dirty="0">
                <a:cs typeface="Calibri"/>
                <a:hlinkClick r:id="rId3"/>
              </a:rPr>
              <a:t>library@uwtsd.ac.uk</a:t>
            </a:r>
            <a:r>
              <a:rPr lang="en-GB" sz="2400" b="1" dirty="0">
                <a:cs typeface="Calibri"/>
              </a:rPr>
              <a:t> </a:t>
            </a:r>
            <a:endParaRPr lang="en-US" sz="2400" b="1"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F30C635-EA65-4BCE-ADCF-20F5B454131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626</TotalTime>
  <Words>3387</Words>
  <Application>Microsoft Office PowerPoint</Application>
  <PresentationFormat>Widescreen</PresentationFormat>
  <Paragraphs>466</Paragraphs>
  <Slides>67</Slides>
  <Notes>7</Notes>
  <HiddenSlides>0</HiddenSlides>
  <MMClips>0</MMClips>
  <ScaleCrop>false</ScaleCrop>
  <HeadingPairs>
    <vt:vector size="4" baseType="variant">
      <vt:variant>
        <vt:lpstr>Theme</vt:lpstr>
      </vt:variant>
      <vt:variant>
        <vt:i4>1</vt:i4>
      </vt:variant>
      <vt:variant>
        <vt:lpstr>Slide Titles</vt:lpstr>
      </vt:variant>
      <vt:variant>
        <vt:i4>67</vt:i4>
      </vt:variant>
    </vt:vector>
  </HeadingPairs>
  <TitlesOfParts>
    <vt:vector size="68" baseType="lpstr">
      <vt:lpstr>Office Theme</vt:lpstr>
      <vt:lpstr>Library Research </vt:lpstr>
      <vt:lpstr>PowerPoint Presentation</vt:lpstr>
      <vt:lpstr>The Library and Your Research</vt:lpstr>
      <vt:lpstr>Aim of the Session</vt:lpstr>
      <vt:lpstr>Services and Support</vt:lpstr>
      <vt:lpstr>Use the Library Intranet Page</vt:lpstr>
      <vt:lpstr>Online Infoskills Modules</vt:lpstr>
      <vt:lpstr>Choose from the A-Z list of subjects</vt:lpstr>
      <vt:lpstr>Open Access and Research</vt:lpstr>
      <vt:lpstr>Open Access and Research</vt:lpstr>
      <vt:lpstr>Need More?</vt:lpstr>
      <vt:lpstr>Planning your Research Strategy</vt:lpstr>
      <vt:lpstr>Use the Library Catalogue </vt:lpstr>
      <vt:lpstr>Things to Consider…</vt:lpstr>
      <vt:lpstr>Phrase Searching &amp; Terminology</vt:lpstr>
      <vt:lpstr>Evaluating Articles Critically</vt:lpstr>
      <vt:lpstr>Use the CRAAP Test</vt:lpstr>
      <vt:lpstr>Using the Library Catalogue</vt:lpstr>
      <vt:lpstr>Sign in to the Library Catalogue</vt:lpstr>
      <vt:lpstr>Use Filters to Improve Your Results</vt:lpstr>
      <vt:lpstr>Finding Books</vt:lpstr>
      <vt:lpstr>Finding Ebooks</vt:lpstr>
      <vt:lpstr>What the Item Records Include</vt:lpstr>
      <vt:lpstr>Filter to Articles Only</vt:lpstr>
      <vt:lpstr>Searching Within a Journal</vt:lpstr>
      <vt:lpstr>Red Arrows</vt:lpstr>
      <vt:lpstr>Saving Searches and Setting Alerts</vt:lpstr>
      <vt:lpstr>What About Artificial Intelligence?</vt:lpstr>
      <vt:lpstr>AI in the Catalogue - Where to find it…</vt:lpstr>
      <vt:lpstr>How it Works</vt:lpstr>
      <vt:lpstr>Search with Filters…</vt:lpstr>
      <vt:lpstr> </vt:lpstr>
      <vt:lpstr>AI Generated Overview of Sources…</vt:lpstr>
      <vt:lpstr> Further Related Questions...</vt:lpstr>
      <vt:lpstr>Library Result Search String</vt:lpstr>
      <vt:lpstr>Library Results (with extra filters)</vt:lpstr>
      <vt:lpstr>Good to know…</vt:lpstr>
      <vt:lpstr>Limitations</vt:lpstr>
      <vt:lpstr>Managing Your Sources </vt:lpstr>
      <vt:lpstr>Saving to your favourites</vt:lpstr>
      <vt:lpstr>Email favourites to yourself</vt:lpstr>
      <vt:lpstr>Exporting Citations to RefWorks</vt:lpstr>
      <vt:lpstr>Library Search or individual databases?</vt:lpstr>
      <vt:lpstr>Database Search</vt:lpstr>
      <vt:lpstr>Some Useful Databases</vt:lpstr>
      <vt:lpstr>Some Useful Databases</vt:lpstr>
      <vt:lpstr>Artstor</vt:lpstr>
      <vt:lpstr>Digital Theatre Plus</vt:lpstr>
      <vt:lpstr>Exact Editions</vt:lpstr>
      <vt:lpstr>Performing Arts Periodicals Database</vt:lpstr>
      <vt:lpstr>Proquest Central</vt:lpstr>
      <vt:lpstr>WGSN – Fashion &amp; Interiors</vt:lpstr>
      <vt:lpstr>Audio Visual Resources</vt:lpstr>
      <vt:lpstr>Cite Them Right Online </vt:lpstr>
      <vt:lpstr>Ebooks via Database Search</vt:lpstr>
      <vt:lpstr>Taylor &amp; Francis</vt:lpstr>
      <vt:lpstr>What is Browzine?</vt:lpstr>
      <vt:lpstr>Browse the Content</vt:lpstr>
      <vt:lpstr>Using Library Apps</vt:lpstr>
      <vt:lpstr>Linking Google Scholar </vt:lpstr>
      <vt:lpstr>Google Scholar PDF Reader </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2</cp:revision>
  <dcterms:created xsi:type="dcterms:W3CDTF">2024-01-22T14:15:45Z</dcterms:created>
  <dcterms:modified xsi:type="dcterms:W3CDTF">2025-03-17T13:28:05Z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