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autoCompressPictures="0">
  <p:sldMasterIdLst>
    <p:sldMasterId id="2147483648" r:id="rId4"/>
  </p:sldMasterIdLst>
  <p:notesMasterIdLst>
    <p:notesMasterId r:id="rId18"/>
  </p:notesMasterIdLst>
  <p:sldIdLst>
    <p:sldId id="309" r:id="rId5"/>
    <p:sldId id="297" r:id="rId6"/>
    <p:sldId id="305" r:id="rId7"/>
    <p:sldId id="306" r:id="rId8"/>
    <p:sldId id="311" r:id="rId9"/>
    <p:sldId id="312" r:id="rId10"/>
    <p:sldId id="313" r:id="rId11"/>
    <p:sldId id="315" r:id="rId12"/>
    <p:sldId id="295" r:id="rId13"/>
    <p:sldId id="308" r:id="rId14"/>
    <p:sldId id="310" r:id="rId15"/>
    <p:sldId id="314" r:id="rId16"/>
    <p:sldId id="29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F5F5"/>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D27102A9-8310-4765-A935-A1911B00CA55}">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279" autoAdjust="0"/>
    <p:restoredTop sz="94434" autoAdjust="0"/>
  </p:normalViewPr>
  <p:slideViewPr>
    <p:cSldViewPr snapToGrid="0">
      <p:cViewPr varScale="1">
        <p:scale>
          <a:sx n="75" d="100"/>
          <a:sy n="75" d="100"/>
        </p:scale>
        <p:origin x="44" y="464"/>
      </p:cViewPr>
      <p:guideLst/>
    </p:cSldViewPr>
  </p:slideViewPr>
  <p:notesTextViewPr>
    <p:cViewPr>
      <p:scale>
        <a:sx n="1" d="1"/>
        <a:sy n="1" d="1"/>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o Gugea (2505373)" userId="bffb81fe-d4bf-4c49-a4e4-d96836804568" providerId="ADAL" clId="{C4C1B7BE-F811-4D0B-ACA9-EEAED189971A}"/>
    <pc:docChg chg="modSld">
      <pc:chgData name="Mario Gugea (2505373)" userId="bffb81fe-d4bf-4c49-a4e4-d96836804568" providerId="ADAL" clId="{C4C1B7BE-F811-4D0B-ACA9-EEAED189971A}" dt="2026-02-10T14:17:34.073" v="17" actId="20577"/>
      <pc:docMkLst>
        <pc:docMk/>
      </pc:docMkLst>
      <pc:sldChg chg="modSp mod">
        <pc:chgData name="Mario Gugea (2505373)" userId="bffb81fe-d4bf-4c49-a4e4-d96836804568" providerId="ADAL" clId="{C4C1B7BE-F811-4D0B-ACA9-EEAED189971A}" dt="2026-02-10T14:17:34.073" v="17" actId="20577"/>
        <pc:sldMkLst>
          <pc:docMk/>
          <pc:sldMk cId="3630430259" sldId="305"/>
        </pc:sldMkLst>
        <pc:spChg chg="mod">
          <ac:chgData name="Mario Gugea (2505373)" userId="bffb81fe-d4bf-4c49-a4e4-d96836804568" providerId="ADAL" clId="{C4C1B7BE-F811-4D0B-ACA9-EEAED189971A}" dt="2026-02-10T14:17:34.073" v="17" actId="20577"/>
          <ac:spMkLst>
            <pc:docMk/>
            <pc:sldMk cId="3630430259" sldId="305"/>
            <ac:spMk id="5" creationId="{8409FCBE-02C0-A7BF-88EA-381F83D8882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EA0533-A760-432F-87BD-515264C2976F}" type="datetimeFigureOut">
              <a:rPr lang="en-US" smtClean="0"/>
              <a:t>2/10/2026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B46F2B-1084-40BA-9F0A-B1F6847335C5}" type="slidenum">
              <a:rPr lang="en-US" smtClean="0"/>
              <a:t>‹#›</a:t>
            </a:fld>
            <a:endParaRPr lang="en-US" dirty="0"/>
          </a:p>
        </p:txBody>
      </p:sp>
    </p:spTree>
    <p:extLst>
      <p:ext uri="{BB962C8B-B14F-4D97-AF65-F5344CB8AC3E}">
        <p14:creationId xmlns:p14="http://schemas.microsoft.com/office/powerpoint/2010/main" val="381207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Notes: Here, I will present a presentation on Green Haven Florists. The presentation will systematically analyse the identified challenges that the florist has faced. The presentation will start with discussing a background or overview of the business, followed by identification of the problems, application of 5W2H model, PESTLE framework and cause and effect model.</a:t>
            </a:r>
          </a:p>
          <a:p>
            <a:endParaRPr lang="en-IN" dirty="0"/>
          </a:p>
        </p:txBody>
      </p:sp>
      <p:sp>
        <p:nvSpPr>
          <p:cNvPr id="4" name="Slide Number Placeholder 3"/>
          <p:cNvSpPr>
            <a:spLocks noGrp="1"/>
          </p:cNvSpPr>
          <p:nvPr>
            <p:ph type="sldNum" sz="quarter" idx="10"/>
          </p:nvPr>
        </p:nvSpPr>
        <p:spPr/>
        <p:txBody>
          <a:bodyPr/>
          <a:lstStyle/>
          <a:p>
            <a:fld id="{62B46F2B-1084-40BA-9F0A-B1F6847335C5}" type="slidenum">
              <a:rPr lang="en-US" smtClean="0"/>
              <a:t>3</a:t>
            </a:fld>
            <a:endParaRPr lang="en-US" dirty="0"/>
          </a:p>
        </p:txBody>
      </p:sp>
    </p:spTree>
    <p:extLst>
      <p:ext uri="{BB962C8B-B14F-4D97-AF65-F5344CB8AC3E}">
        <p14:creationId xmlns:p14="http://schemas.microsoft.com/office/powerpoint/2010/main" val="30402803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b="1" kern="1200" dirty="0">
                <a:solidFill>
                  <a:schemeClr val="tx1"/>
                </a:solidFill>
                <a:effectLst/>
                <a:latin typeface="+mn-lt"/>
                <a:ea typeface="+mn-ea"/>
                <a:cs typeface="+mn-cs"/>
              </a:rPr>
              <a:t>Speaker Note: </a:t>
            </a:r>
            <a:r>
              <a:rPr lang="en-IN" sz="1200" kern="1200" dirty="0">
                <a:solidFill>
                  <a:schemeClr val="tx1"/>
                </a:solidFill>
                <a:effectLst/>
                <a:latin typeface="+mn-lt"/>
                <a:ea typeface="+mn-ea"/>
                <a:cs typeface="+mn-cs"/>
              </a:rPr>
              <a:t>Green Haven Florists was founded in the year 2016, in Norwich, UK by </a:t>
            </a:r>
            <a:r>
              <a:rPr lang="en-IN" sz="1200" kern="1200" dirty="0" err="1">
                <a:solidFill>
                  <a:schemeClr val="tx1"/>
                </a:solidFill>
                <a:effectLst/>
                <a:latin typeface="+mn-lt"/>
                <a:ea typeface="+mn-ea"/>
                <a:cs typeface="+mn-cs"/>
              </a:rPr>
              <a:t>Priya</a:t>
            </a:r>
            <a:r>
              <a:rPr lang="en-IN" sz="1200" kern="1200" dirty="0">
                <a:solidFill>
                  <a:schemeClr val="tx1"/>
                </a:solidFill>
                <a:effectLst/>
                <a:latin typeface="+mn-lt"/>
                <a:ea typeface="+mn-ea"/>
                <a:cs typeface="+mn-cs"/>
              </a:rPr>
              <a:t> Patel and Liam. The business has built up a very profound reputation over the years by providing bespoke floral arrangements, and serving to different customers. The main segment of customers of the florists include weddings, corporate clients and walk-ins. The main competitive advantage of Green Haven Florists include its personalised services, along with its genuine commitment towards sustainability goals. This is evident from its eco-friendly packaging. Also, the company focuses on sourcing the flowers locally. This can effectively resonate with the UK customers who are environmentally conscious. </a:t>
            </a:r>
          </a:p>
          <a:p>
            <a:endParaRPr lang="en-IN" dirty="0"/>
          </a:p>
        </p:txBody>
      </p:sp>
      <p:sp>
        <p:nvSpPr>
          <p:cNvPr id="4" name="Slide Number Placeholder 3"/>
          <p:cNvSpPr>
            <a:spLocks noGrp="1"/>
          </p:cNvSpPr>
          <p:nvPr>
            <p:ph type="sldNum" sz="quarter" idx="10"/>
          </p:nvPr>
        </p:nvSpPr>
        <p:spPr/>
        <p:txBody>
          <a:bodyPr/>
          <a:lstStyle/>
          <a:p>
            <a:fld id="{62B46F2B-1084-40BA-9F0A-B1F6847335C5}" type="slidenum">
              <a:rPr lang="en-US" smtClean="0"/>
              <a:t>4</a:t>
            </a:fld>
            <a:endParaRPr lang="en-US" dirty="0"/>
          </a:p>
        </p:txBody>
      </p:sp>
    </p:spTree>
    <p:extLst>
      <p:ext uri="{BB962C8B-B14F-4D97-AF65-F5344CB8AC3E}">
        <p14:creationId xmlns:p14="http://schemas.microsoft.com/office/powerpoint/2010/main" val="38579681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b="1" kern="1200" dirty="0">
                <a:solidFill>
                  <a:schemeClr val="tx1"/>
                </a:solidFill>
                <a:effectLst/>
                <a:latin typeface="+mn-lt"/>
                <a:ea typeface="+mn-ea"/>
                <a:cs typeface="+mn-cs"/>
              </a:rPr>
              <a:t>Speaker Note: </a:t>
            </a:r>
            <a:r>
              <a:rPr lang="en-IN" sz="1200" kern="1200" dirty="0">
                <a:solidFill>
                  <a:schemeClr val="tx1"/>
                </a:solidFill>
                <a:effectLst/>
                <a:latin typeface="+mn-lt"/>
                <a:ea typeface="+mn-ea"/>
                <a:cs typeface="+mn-cs"/>
              </a:rPr>
              <a:t>The root problem faced by Green Haven Florists is a 30% decline of the in-store sales. The main reasons behind the decline were both external factors with limited control and internal factors with direct control. Some of the external factors like a shift in the customer preference towards online convenience could be addressed. Also, the problem is that larger online floral sellers provide same-day delivery service and aggressive pricing, which is not possible for Green Haven Florists to provide. Also, due to new competitors locally, the competition has also increased. The business still depends on word-of-mouth recommendations, and has a poor digital marketing tactic. </a:t>
            </a:r>
          </a:p>
          <a:p>
            <a:endParaRPr lang="en-IN" dirty="0"/>
          </a:p>
        </p:txBody>
      </p:sp>
      <p:sp>
        <p:nvSpPr>
          <p:cNvPr id="4" name="Slide Number Placeholder 3"/>
          <p:cNvSpPr>
            <a:spLocks noGrp="1"/>
          </p:cNvSpPr>
          <p:nvPr>
            <p:ph type="sldNum" sz="quarter" idx="10"/>
          </p:nvPr>
        </p:nvSpPr>
        <p:spPr/>
        <p:txBody>
          <a:bodyPr/>
          <a:lstStyle/>
          <a:p>
            <a:fld id="{62B46F2B-1084-40BA-9F0A-B1F6847335C5}" type="slidenum">
              <a:rPr lang="en-US" smtClean="0"/>
              <a:t>5</a:t>
            </a:fld>
            <a:endParaRPr lang="en-US" dirty="0"/>
          </a:p>
        </p:txBody>
      </p:sp>
    </p:spTree>
    <p:extLst>
      <p:ext uri="{BB962C8B-B14F-4D97-AF65-F5344CB8AC3E}">
        <p14:creationId xmlns:p14="http://schemas.microsoft.com/office/powerpoint/2010/main" val="360272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b="1" kern="1200" dirty="0">
                <a:solidFill>
                  <a:schemeClr val="tx1"/>
                </a:solidFill>
                <a:effectLst/>
                <a:latin typeface="+mn-lt"/>
                <a:ea typeface="+mn-ea"/>
                <a:cs typeface="+mn-cs"/>
              </a:rPr>
              <a:t>Speaker Note: </a:t>
            </a:r>
            <a:r>
              <a:rPr lang="en-IN" sz="1200" kern="1200" dirty="0">
                <a:solidFill>
                  <a:schemeClr val="tx1"/>
                </a:solidFill>
                <a:effectLst/>
                <a:latin typeface="+mn-lt"/>
                <a:ea typeface="+mn-ea"/>
                <a:cs typeface="+mn-cs"/>
              </a:rPr>
              <a:t>The model of 5W2H applied has helped in determining the root cause, the reasons behind the cause and its impacts in a compact way. With the help of the systematic questions of what, where, when, who, why, how, and how much, multiple factors could be identified, which has indicated the drawbacks of Green Haven Florists.</a:t>
            </a:r>
          </a:p>
          <a:p>
            <a:endParaRPr lang="en-IN" dirty="0"/>
          </a:p>
        </p:txBody>
      </p:sp>
      <p:sp>
        <p:nvSpPr>
          <p:cNvPr id="4" name="Slide Number Placeholder 3"/>
          <p:cNvSpPr>
            <a:spLocks noGrp="1"/>
          </p:cNvSpPr>
          <p:nvPr>
            <p:ph type="sldNum" sz="quarter" idx="10"/>
          </p:nvPr>
        </p:nvSpPr>
        <p:spPr/>
        <p:txBody>
          <a:bodyPr/>
          <a:lstStyle/>
          <a:p>
            <a:fld id="{62B46F2B-1084-40BA-9F0A-B1F6847335C5}" type="slidenum">
              <a:rPr lang="en-US" smtClean="0"/>
              <a:t>6</a:t>
            </a:fld>
            <a:endParaRPr lang="en-US" dirty="0"/>
          </a:p>
        </p:txBody>
      </p:sp>
    </p:spTree>
    <p:extLst>
      <p:ext uri="{BB962C8B-B14F-4D97-AF65-F5344CB8AC3E}">
        <p14:creationId xmlns:p14="http://schemas.microsoft.com/office/powerpoint/2010/main" val="25058494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b="1" kern="1200" dirty="0">
                <a:solidFill>
                  <a:schemeClr val="tx1"/>
                </a:solidFill>
                <a:effectLst/>
                <a:latin typeface="+mn-lt"/>
                <a:ea typeface="+mn-ea"/>
                <a:cs typeface="+mn-cs"/>
              </a:rPr>
              <a:t>Speaker Note: </a:t>
            </a:r>
            <a:r>
              <a:rPr lang="en-IN" sz="1200" kern="1200" dirty="0">
                <a:solidFill>
                  <a:schemeClr val="tx1"/>
                </a:solidFill>
                <a:effectLst/>
                <a:latin typeface="+mn-lt"/>
                <a:ea typeface="+mn-ea"/>
                <a:cs typeface="+mn-cs"/>
              </a:rPr>
              <a:t>The PESTLE framework helps in examining six of the crucial macro-environmental dimensions that impact the organisations. These dimensions include political, economic, social, technological, legal and environmental factors. Many researchers have highlighted that the value of the PESTLE framework lies in its structured scanning of the external environment, and at the same time, it has identified threats and opportunities. Identification of threats and opportunities are required for effective strategic planning. However, there is a limitation of PESTLE, as it is descriptive and it oversimplifies complex topics, and fails in interconnecting. For example, the </a:t>
            </a:r>
            <a:r>
              <a:rPr lang="en-IN" sz="1200" kern="1200" dirty="0" err="1">
                <a:solidFill>
                  <a:schemeClr val="tx1"/>
                </a:solidFill>
                <a:effectLst/>
                <a:latin typeface="+mn-lt"/>
                <a:ea typeface="+mn-ea"/>
                <a:cs typeface="+mn-cs"/>
              </a:rPr>
              <a:t>Brexit</a:t>
            </a:r>
            <a:r>
              <a:rPr lang="en-IN" sz="1200" kern="1200" dirty="0">
                <a:solidFill>
                  <a:schemeClr val="tx1"/>
                </a:solidFill>
                <a:effectLst/>
                <a:latin typeface="+mn-lt"/>
                <a:ea typeface="+mn-ea"/>
                <a:cs typeface="+mn-cs"/>
              </a:rPr>
              <a:t> issue is both economic and political, and it is descriptive to tell what is going on, rather than what actions need to be taken. 	</a:t>
            </a:r>
          </a:p>
          <a:p>
            <a:endParaRPr lang="en-IN" dirty="0"/>
          </a:p>
        </p:txBody>
      </p:sp>
      <p:sp>
        <p:nvSpPr>
          <p:cNvPr id="4" name="Slide Number Placeholder 3"/>
          <p:cNvSpPr>
            <a:spLocks noGrp="1"/>
          </p:cNvSpPr>
          <p:nvPr>
            <p:ph type="sldNum" sz="quarter" idx="10"/>
          </p:nvPr>
        </p:nvSpPr>
        <p:spPr/>
        <p:txBody>
          <a:bodyPr/>
          <a:lstStyle/>
          <a:p>
            <a:fld id="{62B46F2B-1084-40BA-9F0A-B1F6847335C5}" type="slidenum">
              <a:rPr lang="en-US" smtClean="0"/>
              <a:t>7</a:t>
            </a:fld>
            <a:endParaRPr lang="en-US" dirty="0"/>
          </a:p>
        </p:txBody>
      </p:sp>
    </p:spTree>
    <p:extLst>
      <p:ext uri="{BB962C8B-B14F-4D97-AF65-F5344CB8AC3E}">
        <p14:creationId xmlns:p14="http://schemas.microsoft.com/office/powerpoint/2010/main" val="16562297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b="1" kern="1200" dirty="0">
                <a:solidFill>
                  <a:schemeClr val="tx1"/>
                </a:solidFill>
                <a:effectLst/>
                <a:latin typeface="+mn-lt"/>
                <a:ea typeface="+mn-ea"/>
                <a:cs typeface="+mn-cs"/>
              </a:rPr>
              <a:t>Speaker Note: </a:t>
            </a:r>
            <a:r>
              <a:rPr lang="en-IN" sz="1200" kern="1200" dirty="0">
                <a:solidFill>
                  <a:schemeClr val="tx1"/>
                </a:solidFill>
                <a:effectLst/>
                <a:latin typeface="+mn-lt"/>
                <a:ea typeface="+mn-ea"/>
                <a:cs typeface="+mn-cs"/>
              </a:rPr>
              <a:t>Applying the PESTLE framework, it is found that there is some UK-specific evidence found. Significant insights regarding Brexit being the political aspect, inflation and cost-of-living being the economic aspect were noted. Also, for Green Haven Florists, the social aspects include increase of retail sales after the pandemic, and a preference for sustainable products. For technological factors, there are now more preferences of online platforms, whereas for legal Green Haven Florists need to comply with customer rights and employment law. </a:t>
            </a:r>
          </a:p>
          <a:p>
            <a:endParaRPr lang="en-IN" dirty="0"/>
          </a:p>
        </p:txBody>
      </p:sp>
      <p:sp>
        <p:nvSpPr>
          <p:cNvPr id="4" name="Slide Number Placeholder 3"/>
          <p:cNvSpPr>
            <a:spLocks noGrp="1"/>
          </p:cNvSpPr>
          <p:nvPr>
            <p:ph type="sldNum" sz="quarter" idx="10"/>
          </p:nvPr>
        </p:nvSpPr>
        <p:spPr/>
        <p:txBody>
          <a:bodyPr/>
          <a:lstStyle/>
          <a:p>
            <a:fld id="{62B46F2B-1084-40BA-9F0A-B1F6847335C5}" type="slidenum">
              <a:rPr lang="en-US" smtClean="0"/>
              <a:t>8</a:t>
            </a:fld>
            <a:endParaRPr lang="en-US" dirty="0"/>
          </a:p>
        </p:txBody>
      </p:sp>
    </p:spTree>
    <p:extLst>
      <p:ext uri="{BB962C8B-B14F-4D97-AF65-F5344CB8AC3E}">
        <p14:creationId xmlns:p14="http://schemas.microsoft.com/office/powerpoint/2010/main" val="7730765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latin typeface="Times New Roman" panose="02020603050405020304" pitchFamily="18" charset="0"/>
                <a:cs typeface="Times New Roman" panose="02020603050405020304" pitchFamily="18" charset="0"/>
              </a:rPr>
              <a:t>The Cause-and-Effect Model is significantly applied in quality control, operations management, as well as, commercial problem-solving, specifically for complicated challenges engaging different interested factors. The concerned model is significantly used across healthcare, manufacturing and service companies to further diagnose potential deficiencies and performance issues. The key strength in this Cause-and-Effect Model is its simplicity and clarity, as it </a:t>
            </a:r>
            <a:r>
              <a:rPr lang="en-US" dirty="0" err="1">
                <a:latin typeface="Times New Roman" panose="02020603050405020304" pitchFamily="18" charset="0"/>
                <a:cs typeface="Times New Roman" panose="02020603050405020304" pitchFamily="18" charset="0"/>
              </a:rPr>
              <a:t>categorises</a:t>
            </a:r>
            <a:r>
              <a:rPr lang="en-US" dirty="0">
                <a:latin typeface="Times New Roman" panose="02020603050405020304" pitchFamily="18" charset="0"/>
                <a:cs typeface="Times New Roman" panose="02020603050405020304" pitchFamily="18" charset="0"/>
              </a:rPr>
              <a:t> significant causes like process, people, business environment and technology, which supports collaborative analysis and structured thinking. The key drawback of the model is the lack of priority on measurable impacts and causes. It also solely relied on judgements and accurate data, along with determining causes but not developing adequate solutions.</a:t>
            </a:r>
          </a:p>
        </p:txBody>
      </p:sp>
      <p:sp>
        <p:nvSpPr>
          <p:cNvPr id="4" name="Slide Number Placeholder 3"/>
          <p:cNvSpPr>
            <a:spLocks noGrp="1"/>
          </p:cNvSpPr>
          <p:nvPr>
            <p:ph type="sldNum" sz="quarter" idx="5"/>
          </p:nvPr>
        </p:nvSpPr>
        <p:spPr/>
        <p:txBody>
          <a:bodyPr/>
          <a:lstStyle/>
          <a:p>
            <a:fld id="{62B46F2B-1084-40BA-9F0A-B1F6847335C5}" type="slidenum">
              <a:rPr lang="en-US" smtClean="0"/>
              <a:t>9</a:t>
            </a:fld>
            <a:endParaRPr lang="en-US" dirty="0"/>
          </a:p>
        </p:txBody>
      </p:sp>
    </p:spTree>
    <p:extLst>
      <p:ext uri="{BB962C8B-B14F-4D97-AF65-F5344CB8AC3E}">
        <p14:creationId xmlns:p14="http://schemas.microsoft.com/office/powerpoint/2010/main" val="34446776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latin typeface="Times New Roman" panose="02020603050405020304" pitchFamily="18" charset="0"/>
                <a:cs typeface="Times New Roman" panose="02020603050405020304" pitchFamily="18" charset="0"/>
              </a:rPr>
              <a:t>The business challenges of Green Haven Florists mainly stem from restricted employee capacity and online marketing skills that can further scale down commercial reach among tech-savvy audiences. Poor commercial processes, such as the lack of subscriptions, systematic digital sales and seamless delivery experiences, which can limit market competitiveness. The poor application of data analysis and an outdated website can pose significant hindrances in digital engagement. In this regard, the increasing material expenses enhance the overall price range, while the poor performance measurement contributes to prohibiting timely responses from the management end.</a:t>
            </a:r>
          </a:p>
        </p:txBody>
      </p:sp>
      <p:sp>
        <p:nvSpPr>
          <p:cNvPr id="4" name="Slide Number Placeholder 3"/>
          <p:cNvSpPr>
            <a:spLocks noGrp="1"/>
          </p:cNvSpPr>
          <p:nvPr>
            <p:ph type="sldNum" sz="quarter" idx="5"/>
          </p:nvPr>
        </p:nvSpPr>
        <p:spPr/>
        <p:txBody>
          <a:bodyPr/>
          <a:lstStyle/>
          <a:p>
            <a:fld id="{62B46F2B-1084-40BA-9F0A-B1F6847335C5}" type="slidenum">
              <a:rPr lang="en-US" smtClean="0"/>
              <a:t>10</a:t>
            </a:fld>
            <a:endParaRPr lang="en-US" dirty="0"/>
          </a:p>
        </p:txBody>
      </p:sp>
    </p:spTree>
    <p:extLst>
      <p:ext uri="{BB962C8B-B14F-4D97-AF65-F5344CB8AC3E}">
        <p14:creationId xmlns:p14="http://schemas.microsoft.com/office/powerpoint/2010/main" val="264833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dirty="0">
                <a:latin typeface="Times New Roman" panose="02020603050405020304" pitchFamily="18" charset="0"/>
                <a:cs typeface="Times New Roman" panose="02020603050405020304" pitchFamily="18" charset="0"/>
              </a:rPr>
              <a:t>Internal deficiencies in Green Haven Florists can further reduce the capability of the business to combat both national, as well as, digital only florists. Also, increasing material expenses associated with sustainable packaging and imported flowers can further weaken the competitiveness related to market price. The finding has highlighted that the </a:t>
            </a:r>
            <a:r>
              <a:rPr lang="en-US" dirty="0" err="1">
                <a:latin typeface="Times New Roman" panose="02020603050405020304" pitchFamily="18" charset="0"/>
                <a:cs typeface="Times New Roman" panose="02020603050405020304" pitchFamily="18" charset="0"/>
              </a:rPr>
              <a:t>organisational</a:t>
            </a:r>
            <a:r>
              <a:rPr lang="en-US" dirty="0">
                <a:latin typeface="Times New Roman" panose="02020603050405020304" pitchFamily="18" charset="0"/>
                <a:cs typeface="Times New Roman" panose="02020603050405020304" pitchFamily="18" charset="0"/>
              </a:rPr>
              <a:t> difficulties are interconnected and structured, needing holistic understanding of environmental, operational and technological influences, prior to appropriate decisions or developments can be adhered to.</a:t>
            </a:r>
          </a:p>
        </p:txBody>
      </p:sp>
      <p:sp>
        <p:nvSpPr>
          <p:cNvPr id="4" name="Slide Number Placeholder 3"/>
          <p:cNvSpPr>
            <a:spLocks noGrp="1"/>
          </p:cNvSpPr>
          <p:nvPr>
            <p:ph type="sldNum" sz="quarter" idx="5"/>
          </p:nvPr>
        </p:nvSpPr>
        <p:spPr/>
        <p:txBody>
          <a:bodyPr/>
          <a:lstStyle/>
          <a:p>
            <a:fld id="{62B46F2B-1084-40BA-9F0A-B1F6847335C5}" type="slidenum">
              <a:rPr lang="en-US" smtClean="0"/>
              <a:t>11</a:t>
            </a:fld>
            <a:endParaRPr lang="en-US" dirty="0"/>
          </a:p>
        </p:txBody>
      </p:sp>
    </p:spTree>
    <p:extLst>
      <p:ext uri="{BB962C8B-B14F-4D97-AF65-F5344CB8AC3E}">
        <p14:creationId xmlns:p14="http://schemas.microsoft.com/office/powerpoint/2010/main" val="37807394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457199" y="2042159"/>
            <a:ext cx="6421121" cy="4358641"/>
          </a:xfrm>
        </p:spPr>
        <p:txBody>
          <a:bodyPr lIns="0" tIns="0" rIns="0" bIns="0" anchor="b" anchorCtr="0">
            <a:noAutofit/>
          </a:bodyPr>
          <a:lstStyle>
            <a:lvl1pPr algn="l">
              <a:defRPr sz="5400" b="0" i="0" spc="0" baseline="0">
                <a:solidFill>
                  <a:schemeClr val="accent3">
                    <a:lumMod val="75000"/>
                  </a:schemeClr>
                </a:solidFill>
                <a:latin typeface="+mj-lt"/>
                <a:ea typeface="Batang" panose="02030600000101010101" pitchFamily="18" charset="-127"/>
              </a:defRPr>
            </a:lvl1pPr>
          </a:lstStyle>
          <a:p>
            <a:r>
              <a:rPr lang="en-US" dirty="0"/>
              <a:t>Click to add title</a:t>
            </a:r>
          </a:p>
        </p:txBody>
      </p:sp>
      <p:sp>
        <p:nvSpPr>
          <p:cNvPr id="6" name="Picture Placeholder 2">
            <a:extLst>
              <a:ext uri="{FF2B5EF4-FFF2-40B4-BE49-F238E27FC236}">
                <a16:creationId xmlns:a16="http://schemas.microsoft.com/office/drawing/2014/main" id="{94FA5E09-BD6C-1A5B-0586-4CC9CBCFCE49}"/>
              </a:ext>
            </a:extLst>
          </p:cNvPr>
          <p:cNvSpPr>
            <a:spLocks noGrp="1"/>
          </p:cNvSpPr>
          <p:nvPr>
            <p:ph type="pic" idx="10"/>
          </p:nvPr>
        </p:nvSpPr>
        <p:spPr>
          <a:xfrm>
            <a:off x="7223760" y="457200"/>
            <a:ext cx="4572000" cy="5943600"/>
          </a:xfrm>
          <a:prstGeom prst="roundRect">
            <a:avLst>
              <a:gd name="adj" fmla="val 9214"/>
            </a:avLst>
          </a:prstGeom>
        </p:spPr>
        <p:txBody>
          <a:bodyPr anchor="t">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5" name="Graphic 3">
            <a:extLst>
              <a:ext uri="{FF2B5EF4-FFF2-40B4-BE49-F238E27FC236}">
                <a16:creationId xmlns:a16="http://schemas.microsoft.com/office/drawing/2014/main" id="{9FE06712-2FA9-0215-EE17-4D43F700D9E6}"/>
              </a:ext>
              <a:ext uri="{C183D7F6-B498-43B3-948B-1728B52AA6E4}">
                <adec:decorative xmlns:adec="http://schemas.microsoft.com/office/drawing/2017/decorative" val="1"/>
              </a:ext>
            </a:extLst>
          </p:cNvPr>
          <p:cNvSpPr>
            <a:spLocks noChangeAspect="1"/>
          </p:cNvSpPr>
          <p:nvPr userDrawn="1"/>
        </p:nvSpPr>
        <p:spPr>
          <a:xfrm rot="7814933">
            <a:off x="634498" y="412774"/>
            <a:ext cx="589385" cy="914400"/>
          </a:xfrm>
          <a:custGeom>
            <a:avLst/>
            <a:gdLst>
              <a:gd name="connsiteX0" fmla="*/ 688633 w 775111"/>
              <a:gd name="connsiteY0" fmla="*/ 614160 h 1202547"/>
              <a:gd name="connsiteX1" fmla="*/ 422295 w 775111"/>
              <a:gd name="connsiteY1" fmla="*/ 790934 h 1202547"/>
              <a:gd name="connsiteX2" fmla="*/ 434065 w 775111"/>
              <a:gd name="connsiteY2" fmla="*/ 627551 h 1202547"/>
              <a:gd name="connsiteX3" fmla="*/ 432291 w 775111"/>
              <a:gd name="connsiteY3" fmla="*/ 598155 h 1202547"/>
              <a:gd name="connsiteX4" fmla="*/ 653033 w 775111"/>
              <a:gd name="connsiteY4" fmla="*/ 522868 h 1202547"/>
              <a:gd name="connsiteX5" fmla="*/ 775111 w 775111"/>
              <a:gd name="connsiteY5" fmla="*/ 340522 h 1202547"/>
              <a:gd name="connsiteX6" fmla="*/ 753899 w 775111"/>
              <a:gd name="connsiteY6" fmla="*/ 286973 h 1202547"/>
              <a:gd name="connsiteX7" fmla="*/ 706962 w 775111"/>
              <a:gd name="connsiteY7" fmla="*/ 291854 h 1202547"/>
              <a:gd name="connsiteX8" fmla="*/ 559361 w 775111"/>
              <a:gd name="connsiteY8" fmla="*/ 395773 h 1202547"/>
              <a:gd name="connsiteX9" fmla="*/ 431596 w 775111"/>
              <a:gd name="connsiteY9" fmla="*/ 586634 h 1202547"/>
              <a:gd name="connsiteX10" fmla="*/ 415886 w 775111"/>
              <a:gd name="connsiteY10" fmla="*/ 326230 h 1202547"/>
              <a:gd name="connsiteX11" fmla="*/ 505124 w 775111"/>
              <a:gd name="connsiteY11" fmla="*/ 279222 h 1202547"/>
              <a:gd name="connsiteX12" fmla="*/ 650865 w 775111"/>
              <a:gd name="connsiteY12" fmla="*/ 142733 h 1202547"/>
              <a:gd name="connsiteX13" fmla="*/ 648013 w 775111"/>
              <a:gd name="connsiteY13" fmla="*/ 43638 h 1202547"/>
              <a:gd name="connsiteX14" fmla="*/ 561028 w 775111"/>
              <a:gd name="connsiteY14" fmla="*/ 8081 h 1202547"/>
              <a:gd name="connsiteX15" fmla="*/ 446920 w 775111"/>
              <a:gd name="connsiteY15" fmla="*/ 106919 h 1202547"/>
              <a:gd name="connsiteX16" fmla="*/ 375556 w 775111"/>
              <a:gd name="connsiteY16" fmla="*/ 306530 h 1202547"/>
              <a:gd name="connsiteX17" fmla="*/ 266719 w 775111"/>
              <a:gd name="connsiteY17" fmla="*/ 50476 h 1202547"/>
              <a:gd name="connsiteX18" fmla="*/ 142006 w 775111"/>
              <a:gd name="connsiteY18" fmla="*/ 2343 h 1202547"/>
              <a:gd name="connsiteX19" fmla="*/ 94252 w 775111"/>
              <a:gd name="connsiteY19" fmla="*/ 72387 h 1202547"/>
              <a:gd name="connsiteX20" fmla="*/ 160383 w 775111"/>
              <a:gd name="connsiteY20" fmla="*/ 187916 h 1202547"/>
              <a:gd name="connsiteX21" fmla="*/ 347098 w 775111"/>
              <a:gd name="connsiteY21" fmla="*/ 321457 h 1202547"/>
              <a:gd name="connsiteX22" fmla="*/ 365791 w 775111"/>
              <a:gd name="connsiteY22" fmla="*/ 587571 h 1202547"/>
              <a:gd name="connsiteX23" fmla="*/ 213157 w 775111"/>
              <a:gd name="connsiteY23" fmla="*/ 371515 h 1202547"/>
              <a:gd name="connsiteX24" fmla="*/ 134428 w 775111"/>
              <a:gd name="connsiteY24" fmla="*/ 338284 h 1202547"/>
              <a:gd name="connsiteX25" fmla="*/ 15913 w 775111"/>
              <a:gd name="connsiteY25" fmla="*/ 360828 h 1202547"/>
              <a:gd name="connsiteX26" fmla="*/ 4495 w 775111"/>
              <a:gd name="connsiteY26" fmla="*/ 427319 h 1202547"/>
              <a:gd name="connsiteX27" fmla="*/ 367374 w 775111"/>
              <a:gd name="connsiteY27" fmla="*/ 610741 h 1202547"/>
              <a:gd name="connsiteX28" fmla="*/ 368561 w 775111"/>
              <a:gd name="connsiteY28" fmla="*/ 628825 h 1202547"/>
              <a:gd name="connsiteX29" fmla="*/ 367788 w 775111"/>
              <a:gd name="connsiteY29" fmla="*/ 774822 h 1202547"/>
              <a:gd name="connsiteX30" fmla="*/ 364001 w 775111"/>
              <a:gd name="connsiteY30" fmla="*/ 790027 h 1202547"/>
              <a:gd name="connsiteX31" fmla="*/ 204562 w 775111"/>
              <a:gd name="connsiteY31" fmla="*/ 669543 h 1202547"/>
              <a:gd name="connsiteX32" fmla="*/ 99599 w 775111"/>
              <a:gd name="connsiteY32" fmla="*/ 643413 h 1202547"/>
              <a:gd name="connsiteX33" fmla="*/ 38341 w 775111"/>
              <a:gd name="connsiteY33" fmla="*/ 659663 h 1202547"/>
              <a:gd name="connsiteX34" fmla="*/ 49173 w 775111"/>
              <a:gd name="connsiteY34" fmla="*/ 749925 h 1202547"/>
              <a:gd name="connsiteX35" fmla="*/ 360326 w 775111"/>
              <a:gd name="connsiteY35" fmla="*/ 804865 h 1202547"/>
              <a:gd name="connsiteX36" fmla="*/ 313534 w 775111"/>
              <a:gd name="connsiteY36" fmla="*/ 1000121 h 1202547"/>
              <a:gd name="connsiteX37" fmla="*/ 153574 w 775111"/>
              <a:gd name="connsiteY37" fmla="*/ 895805 h 1202547"/>
              <a:gd name="connsiteX38" fmla="*/ 100486 w 775111"/>
              <a:gd name="connsiteY38" fmla="*/ 893171 h 1202547"/>
              <a:gd name="connsiteX39" fmla="*/ 79835 w 775111"/>
              <a:gd name="connsiteY39" fmla="*/ 983290 h 1202547"/>
              <a:gd name="connsiteX40" fmla="*/ 84107 w 775111"/>
              <a:gd name="connsiteY40" fmla="*/ 985685 h 1202547"/>
              <a:gd name="connsiteX41" fmla="*/ 220927 w 775111"/>
              <a:gd name="connsiteY41" fmla="*/ 1018771 h 1202547"/>
              <a:gd name="connsiteX42" fmla="*/ 310049 w 775111"/>
              <a:gd name="connsiteY42" fmla="*/ 1015306 h 1202547"/>
              <a:gd name="connsiteX43" fmla="*/ 276672 w 775111"/>
              <a:gd name="connsiteY43" fmla="*/ 1202541 h 1202547"/>
              <a:gd name="connsiteX44" fmla="*/ 393159 w 775111"/>
              <a:gd name="connsiteY44" fmla="*/ 1202546 h 1202547"/>
              <a:gd name="connsiteX45" fmla="*/ 406163 w 775111"/>
              <a:gd name="connsiteY45" fmla="*/ 1014883 h 1202547"/>
              <a:gd name="connsiteX46" fmla="*/ 641984 w 775111"/>
              <a:gd name="connsiteY46" fmla="*/ 985685 h 1202547"/>
              <a:gd name="connsiteX47" fmla="*/ 646260 w 775111"/>
              <a:gd name="connsiteY47" fmla="*/ 983290 h 1202547"/>
              <a:gd name="connsiteX48" fmla="*/ 625605 w 775111"/>
              <a:gd name="connsiteY48" fmla="*/ 893171 h 1202547"/>
              <a:gd name="connsiteX49" fmla="*/ 572518 w 775111"/>
              <a:gd name="connsiteY49" fmla="*/ 895805 h 1202547"/>
              <a:gd name="connsiteX50" fmla="*/ 406884 w 775111"/>
              <a:gd name="connsiteY50" fmla="*/ 1004870 h 1202547"/>
              <a:gd name="connsiteX51" fmla="*/ 421397 w 775111"/>
              <a:gd name="connsiteY51" fmla="*/ 803403 h 1202547"/>
              <a:gd name="connsiteX52" fmla="*/ 606364 w 775111"/>
              <a:gd name="connsiteY52" fmla="*/ 793201 h 1202547"/>
              <a:gd name="connsiteX53" fmla="*/ 761767 w 775111"/>
              <a:gd name="connsiteY53" fmla="*/ 722715 h 1202547"/>
              <a:gd name="connsiteX54" fmla="*/ 688633 w 775111"/>
              <a:gd name="connsiteY54" fmla="*/ 614160 h 1202547"/>
              <a:gd name="connsiteX55" fmla="*/ 688633 w 775111"/>
              <a:gd name="connsiteY55" fmla="*/ 614160 h 1202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775111" h="1202547">
                <a:moveTo>
                  <a:pt x="688633" y="614160"/>
                </a:moveTo>
                <a:cubicBezTo>
                  <a:pt x="589814" y="619072"/>
                  <a:pt x="462599" y="744763"/>
                  <a:pt x="422295" y="790934"/>
                </a:cubicBezTo>
                <a:lnTo>
                  <a:pt x="434065" y="627551"/>
                </a:lnTo>
                <a:lnTo>
                  <a:pt x="432291" y="598155"/>
                </a:lnTo>
                <a:cubicBezTo>
                  <a:pt x="465796" y="587469"/>
                  <a:pt x="603072" y="543413"/>
                  <a:pt x="653033" y="522868"/>
                </a:cubicBezTo>
                <a:cubicBezTo>
                  <a:pt x="710128" y="499398"/>
                  <a:pt x="774867" y="400385"/>
                  <a:pt x="775111" y="340522"/>
                </a:cubicBezTo>
                <a:cubicBezTo>
                  <a:pt x="775237" y="308322"/>
                  <a:pt x="764163" y="293653"/>
                  <a:pt x="753899" y="286973"/>
                </a:cubicBezTo>
                <a:cubicBezTo>
                  <a:pt x="745079" y="281234"/>
                  <a:pt x="734947" y="280762"/>
                  <a:pt x="706962" y="291854"/>
                </a:cubicBezTo>
                <a:cubicBezTo>
                  <a:pt x="672244" y="306096"/>
                  <a:pt x="612885" y="336852"/>
                  <a:pt x="559361" y="395773"/>
                </a:cubicBezTo>
                <a:cubicBezTo>
                  <a:pt x="494622" y="467036"/>
                  <a:pt x="448223" y="553487"/>
                  <a:pt x="431596" y="586634"/>
                </a:cubicBezTo>
                <a:lnTo>
                  <a:pt x="415886" y="326230"/>
                </a:lnTo>
                <a:cubicBezTo>
                  <a:pt x="448491" y="308610"/>
                  <a:pt x="487236" y="287904"/>
                  <a:pt x="505124" y="279222"/>
                </a:cubicBezTo>
                <a:cubicBezTo>
                  <a:pt x="539011" y="262772"/>
                  <a:pt x="614789" y="200079"/>
                  <a:pt x="650865" y="142733"/>
                </a:cubicBezTo>
                <a:cubicBezTo>
                  <a:pt x="670258" y="111900"/>
                  <a:pt x="660855" y="73008"/>
                  <a:pt x="648013" y="43638"/>
                </a:cubicBezTo>
                <a:cubicBezTo>
                  <a:pt x="636969" y="18383"/>
                  <a:pt x="611502" y="0"/>
                  <a:pt x="561028" y="8081"/>
                </a:cubicBezTo>
                <a:cubicBezTo>
                  <a:pt x="536868" y="14946"/>
                  <a:pt x="483654" y="26614"/>
                  <a:pt x="446920" y="106919"/>
                </a:cubicBezTo>
                <a:cubicBezTo>
                  <a:pt x="417222" y="166895"/>
                  <a:pt x="390645" y="253065"/>
                  <a:pt x="375556" y="306530"/>
                </a:cubicBezTo>
                <a:cubicBezTo>
                  <a:pt x="367470" y="244477"/>
                  <a:pt x="342339" y="120846"/>
                  <a:pt x="266719" y="50476"/>
                </a:cubicBezTo>
                <a:cubicBezTo>
                  <a:pt x="213389" y="849"/>
                  <a:pt x="170811" y="-4346"/>
                  <a:pt x="142006" y="2343"/>
                </a:cubicBezTo>
                <a:cubicBezTo>
                  <a:pt x="114719" y="8681"/>
                  <a:pt x="94672" y="22438"/>
                  <a:pt x="94252" y="72387"/>
                </a:cubicBezTo>
                <a:cubicBezTo>
                  <a:pt x="95747" y="105616"/>
                  <a:pt x="109010" y="150770"/>
                  <a:pt x="160383" y="187916"/>
                </a:cubicBezTo>
                <a:cubicBezTo>
                  <a:pt x="203200" y="218876"/>
                  <a:pt x="297409" y="286057"/>
                  <a:pt x="347098" y="321457"/>
                </a:cubicBezTo>
                <a:cubicBezTo>
                  <a:pt x="350491" y="369359"/>
                  <a:pt x="360722" y="513971"/>
                  <a:pt x="365791" y="587571"/>
                </a:cubicBezTo>
                <a:cubicBezTo>
                  <a:pt x="336430" y="533176"/>
                  <a:pt x="264993" y="407542"/>
                  <a:pt x="213157" y="371515"/>
                </a:cubicBezTo>
                <a:cubicBezTo>
                  <a:pt x="189223" y="354880"/>
                  <a:pt x="160908" y="344612"/>
                  <a:pt x="134428" y="338284"/>
                </a:cubicBezTo>
                <a:cubicBezTo>
                  <a:pt x="87043" y="326959"/>
                  <a:pt x="46786" y="326081"/>
                  <a:pt x="15913" y="360828"/>
                </a:cubicBezTo>
                <a:cubicBezTo>
                  <a:pt x="3472" y="379252"/>
                  <a:pt x="-5958" y="403346"/>
                  <a:pt x="4495" y="427319"/>
                </a:cubicBezTo>
                <a:cubicBezTo>
                  <a:pt x="54369" y="541701"/>
                  <a:pt x="309232" y="599036"/>
                  <a:pt x="367374" y="610741"/>
                </a:cubicBezTo>
                <a:cubicBezTo>
                  <a:pt x="367946" y="619209"/>
                  <a:pt x="368358" y="625472"/>
                  <a:pt x="368561" y="628825"/>
                </a:cubicBezTo>
                <a:cubicBezTo>
                  <a:pt x="370482" y="660662"/>
                  <a:pt x="367788" y="774822"/>
                  <a:pt x="367788" y="774822"/>
                </a:cubicBezTo>
                <a:cubicBezTo>
                  <a:pt x="367788" y="774822"/>
                  <a:pt x="366408" y="780330"/>
                  <a:pt x="364001" y="790027"/>
                </a:cubicBezTo>
                <a:cubicBezTo>
                  <a:pt x="329186" y="758093"/>
                  <a:pt x="243707" y="682180"/>
                  <a:pt x="204562" y="669543"/>
                </a:cubicBezTo>
                <a:cubicBezTo>
                  <a:pt x="172915" y="659327"/>
                  <a:pt x="131452" y="648478"/>
                  <a:pt x="99599" y="643413"/>
                </a:cubicBezTo>
                <a:cubicBezTo>
                  <a:pt x="81325" y="640509"/>
                  <a:pt x="55686" y="634766"/>
                  <a:pt x="38341" y="659663"/>
                </a:cubicBezTo>
                <a:cubicBezTo>
                  <a:pt x="22688" y="684519"/>
                  <a:pt x="14697" y="728193"/>
                  <a:pt x="49173" y="749925"/>
                </a:cubicBezTo>
                <a:cubicBezTo>
                  <a:pt x="91636" y="776697"/>
                  <a:pt x="292127" y="803377"/>
                  <a:pt x="360326" y="804865"/>
                </a:cubicBezTo>
                <a:cubicBezTo>
                  <a:pt x="350120" y="846180"/>
                  <a:pt x="331066" y="924096"/>
                  <a:pt x="313534" y="1000121"/>
                </a:cubicBezTo>
                <a:cubicBezTo>
                  <a:pt x="278443" y="970898"/>
                  <a:pt x="197109" y="906134"/>
                  <a:pt x="153574" y="895805"/>
                </a:cubicBezTo>
                <a:cubicBezTo>
                  <a:pt x="134361" y="891245"/>
                  <a:pt x="116152" y="891219"/>
                  <a:pt x="100486" y="893171"/>
                </a:cubicBezTo>
                <a:cubicBezTo>
                  <a:pt x="55677" y="898745"/>
                  <a:pt x="41311" y="959540"/>
                  <a:pt x="79835" y="983290"/>
                </a:cubicBezTo>
                <a:cubicBezTo>
                  <a:pt x="81199" y="984131"/>
                  <a:pt x="82622" y="984931"/>
                  <a:pt x="84107" y="985685"/>
                </a:cubicBezTo>
                <a:cubicBezTo>
                  <a:pt x="125680" y="1006832"/>
                  <a:pt x="194112" y="1019484"/>
                  <a:pt x="220927" y="1018771"/>
                </a:cubicBezTo>
                <a:cubicBezTo>
                  <a:pt x="239281" y="1018276"/>
                  <a:pt x="283785" y="1016427"/>
                  <a:pt x="310049" y="1015306"/>
                </a:cubicBezTo>
                <a:cubicBezTo>
                  <a:pt x="287686" y="1113140"/>
                  <a:pt x="269049" y="1203433"/>
                  <a:pt x="276672" y="1202541"/>
                </a:cubicBezTo>
                <a:cubicBezTo>
                  <a:pt x="294363" y="1201807"/>
                  <a:pt x="393159" y="1202546"/>
                  <a:pt x="393159" y="1202546"/>
                </a:cubicBezTo>
                <a:lnTo>
                  <a:pt x="406163" y="1014883"/>
                </a:lnTo>
                <a:cubicBezTo>
                  <a:pt x="501071" y="1033843"/>
                  <a:pt x="600412" y="1006832"/>
                  <a:pt x="641984" y="985685"/>
                </a:cubicBezTo>
                <a:cubicBezTo>
                  <a:pt x="643468" y="984931"/>
                  <a:pt x="644892" y="984131"/>
                  <a:pt x="646260" y="983290"/>
                </a:cubicBezTo>
                <a:cubicBezTo>
                  <a:pt x="684782" y="959540"/>
                  <a:pt x="670415" y="898745"/>
                  <a:pt x="625605" y="893171"/>
                </a:cubicBezTo>
                <a:cubicBezTo>
                  <a:pt x="609941" y="891219"/>
                  <a:pt x="591729" y="891245"/>
                  <a:pt x="572518" y="895805"/>
                </a:cubicBezTo>
                <a:cubicBezTo>
                  <a:pt x="526447" y="906735"/>
                  <a:pt x="438009" y="978654"/>
                  <a:pt x="406884" y="1004870"/>
                </a:cubicBezTo>
                <a:lnTo>
                  <a:pt x="421397" y="803403"/>
                </a:lnTo>
                <a:cubicBezTo>
                  <a:pt x="454162" y="802888"/>
                  <a:pt x="562832" y="800646"/>
                  <a:pt x="606364" y="793201"/>
                </a:cubicBezTo>
                <a:cubicBezTo>
                  <a:pt x="690396" y="778832"/>
                  <a:pt x="730407" y="763601"/>
                  <a:pt x="761767" y="722715"/>
                </a:cubicBezTo>
                <a:cubicBezTo>
                  <a:pt x="783115" y="694873"/>
                  <a:pt x="744947" y="611357"/>
                  <a:pt x="688633" y="614160"/>
                </a:cubicBezTo>
                <a:lnTo>
                  <a:pt x="688633" y="614160"/>
                </a:lnTo>
                <a:close/>
              </a:path>
            </a:pathLst>
          </a:custGeom>
          <a:solidFill>
            <a:schemeClr val="accent3">
              <a:lumMod val="60000"/>
              <a:lumOff val="40000"/>
              <a:alpha val="50000"/>
            </a:schemeClr>
          </a:solidFill>
          <a:ln w="0" cap="flat">
            <a:noFill/>
            <a:prstDash val="solid"/>
            <a:miter/>
          </a:ln>
        </p:spPr>
        <p:txBody>
          <a:bodyPr rtlCol="0" anchor="ctr"/>
          <a:lstStyle/>
          <a:p>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Content and Image 1">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283021" y="457200"/>
            <a:ext cx="5484855" cy="2184400"/>
          </a:xfrm>
        </p:spPr>
        <p:txBody>
          <a:bodyPr lIns="0" tIns="0" rIns="0" bIns="0" anchor="t" anchorCtr="0">
            <a:noAutofit/>
          </a:bodyPr>
          <a:lstStyle>
            <a:lvl1pPr algn="l">
              <a:defRPr sz="3600"/>
            </a:lvl1pPr>
          </a:lstStyle>
          <a:p>
            <a:r>
              <a:rPr lang="en-US" dirty="0"/>
              <a:t>Click to add title</a:t>
            </a:r>
          </a:p>
        </p:txBody>
      </p:sp>
      <p:sp>
        <p:nvSpPr>
          <p:cNvPr id="13" name="Slide Number Placeholder 12">
            <a:extLst>
              <a:ext uri="{FF2B5EF4-FFF2-40B4-BE49-F238E27FC236}">
                <a16:creationId xmlns:a16="http://schemas.microsoft.com/office/drawing/2014/main" id="{AFC24187-20DB-C6E6-5614-050D1153263D}"/>
              </a:ext>
            </a:extLst>
          </p:cNvPr>
          <p:cNvSpPr>
            <a:spLocks noGrp="1"/>
          </p:cNvSpPr>
          <p:nvPr>
            <p:ph type="sldNum" sz="quarter" idx="11"/>
          </p:nvPr>
        </p:nvSpPr>
        <p:spPr/>
        <p:txBody>
          <a:bodyPr/>
          <a:lstStyle/>
          <a:p>
            <a:fld id="{71766878-3199-4EAB-94E7-2D6D11070E14}" type="slidenum">
              <a:rPr lang="en-US" smtClean="0"/>
              <a:pPr/>
              <a:t>‹#›</a:t>
            </a:fld>
            <a:endParaRPr lang="en-US" dirty="0"/>
          </a:p>
        </p:txBody>
      </p:sp>
      <p:sp>
        <p:nvSpPr>
          <p:cNvPr id="12" name="Footer Placeholder 11">
            <a:extLst>
              <a:ext uri="{FF2B5EF4-FFF2-40B4-BE49-F238E27FC236}">
                <a16:creationId xmlns:a16="http://schemas.microsoft.com/office/drawing/2014/main" id="{F6CC7DD9-B902-41D1-40BC-0599B053598B}"/>
              </a:ext>
            </a:extLst>
          </p:cNvPr>
          <p:cNvSpPr>
            <a:spLocks noGrp="1"/>
          </p:cNvSpPr>
          <p:nvPr>
            <p:ph type="ftr" sz="quarter" idx="10"/>
          </p:nvPr>
        </p:nvSpPr>
        <p:spPr/>
        <p:txBody>
          <a:bodyPr/>
          <a:lstStyle/>
          <a:p>
            <a:r>
              <a:rPr lang="en-US" dirty="0"/>
              <a:t>Presentation title</a:t>
            </a:r>
          </a:p>
        </p:txBody>
      </p:sp>
      <p:sp>
        <p:nvSpPr>
          <p:cNvPr id="4" name="Picture Placeholder 2">
            <a:extLst>
              <a:ext uri="{FF2B5EF4-FFF2-40B4-BE49-F238E27FC236}">
                <a16:creationId xmlns:a16="http://schemas.microsoft.com/office/drawing/2014/main" id="{5A7940FF-19BA-CCFA-DACF-D2577C8011AE}"/>
              </a:ext>
            </a:extLst>
          </p:cNvPr>
          <p:cNvSpPr>
            <a:spLocks noGrp="1"/>
          </p:cNvSpPr>
          <p:nvPr>
            <p:ph type="pic" idx="12"/>
          </p:nvPr>
        </p:nvSpPr>
        <p:spPr>
          <a:xfrm>
            <a:off x="1280160" y="457200"/>
            <a:ext cx="4572000" cy="5943600"/>
          </a:xfrm>
          <a:prstGeom prst="roundRect">
            <a:avLst>
              <a:gd name="adj" fmla="val 9214"/>
            </a:avLst>
          </a:prstGeom>
        </p:spPr>
        <p:txBody>
          <a:bodyPr anchor="t">
            <a:normAutofit/>
          </a:bodyPr>
          <a:lstStyle>
            <a:lvl1pPr marL="0" indent="0" algn="ctr">
              <a:buNone/>
              <a:defRPr sz="2800">
                <a:latin typeface="+mj-lt"/>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3" name="Content Placeholder 2"/>
          <p:cNvSpPr>
            <a:spLocks noGrp="1"/>
          </p:cNvSpPr>
          <p:nvPr>
            <p:ph idx="1" hasCustomPrompt="1"/>
          </p:nvPr>
        </p:nvSpPr>
        <p:spPr>
          <a:xfrm>
            <a:off x="6286465" y="2743200"/>
            <a:ext cx="5484855" cy="3657600"/>
          </a:xfrm>
          <a:prstGeom prst="roundRect">
            <a:avLst>
              <a:gd name="adj" fmla="val 11906"/>
            </a:avLst>
          </a:prstGeom>
          <a:ln w="19050">
            <a:solidFill>
              <a:schemeClr val="accent3">
                <a:lumMod val="60000"/>
                <a:lumOff val="40000"/>
              </a:schemeClr>
            </a:solidFill>
          </a:ln>
        </p:spPr>
        <p:txBody>
          <a:bodyPr lIns="228600" tIns="0" rIns="0" bIns="0" anchor="ctr" anchorCtr="0">
            <a:noAutofit/>
          </a:bodyPr>
          <a:lstStyle>
            <a:lvl1pPr indent="-365760">
              <a:lnSpc>
                <a:spcPct val="150000"/>
              </a:lnSpc>
              <a:buClr>
                <a:schemeClr val="accent3">
                  <a:lumMod val="60000"/>
                  <a:lumOff val="40000"/>
                </a:schemeClr>
              </a:buClr>
              <a:defRPr sz="1800" cap="none" spc="0" baseline="0">
                <a:solidFill>
                  <a:schemeClr val="accent3">
                    <a:lumMod val="75000"/>
                  </a:schemeClr>
                </a:solidFill>
              </a:defRPr>
            </a:lvl1pPr>
            <a:lvl2pPr indent="-365760">
              <a:lnSpc>
                <a:spcPct val="150000"/>
              </a:lnSpc>
              <a:buClr>
                <a:schemeClr val="accent3">
                  <a:lumMod val="60000"/>
                  <a:lumOff val="40000"/>
                </a:schemeClr>
              </a:buClr>
              <a:defRPr sz="1800" cap="none" spc="0" baseline="0">
                <a:solidFill>
                  <a:schemeClr val="accent3">
                    <a:lumMod val="75000"/>
                  </a:schemeClr>
                </a:solidFill>
              </a:defRPr>
            </a:lvl2pPr>
            <a:lvl3pPr indent="-365760">
              <a:lnSpc>
                <a:spcPct val="150000"/>
              </a:lnSpc>
              <a:buClr>
                <a:schemeClr val="accent3">
                  <a:lumMod val="60000"/>
                  <a:lumOff val="40000"/>
                </a:schemeClr>
              </a:buClr>
              <a:defRPr sz="1800" cap="none" spc="0" baseline="0">
                <a:solidFill>
                  <a:schemeClr val="accent3">
                    <a:lumMod val="75000"/>
                  </a:schemeClr>
                </a:solidFill>
              </a:defRPr>
            </a:lvl3pPr>
            <a:lvl4pPr indent="-365760">
              <a:lnSpc>
                <a:spcPct val="150000"/>
              </a:lnSpc>
              <a:buClr>
                <a:schemeClr val="accent3">
                  <a:lumMod val="60000"/>
                  <a:lumOff val="40000"/>
                </a:schemeClr>
              </a:buClr>
              <a:defRPr sz="1800" cap="none" spc="0" baseline="0">
                <a:solidFill>
                  <a:schemeClr val="accent3">
                    <a:lumMod val="75000"/>
                  </a:schemeClr>
                </a:solidFill>
              </a:defRPr>
            </a:lvl4pPr>
            <a:lvl5pPr indent="-365760">
              <a:lnSpc>
                <a:spcPct val="150000"/>
              </a:lnSpc>
              <a:buClr>
                <a:schemeClr val="accent3">
                  <a:lumMod val="60000"/>
                  <a:lumOff val="40000"/>
                </a:schemeClr>
              </a:buClr>
              <a:defRPr sz="1800" cap="none" spc="0" baseline="0">
                <a:solidFill>
                  <a:schemeClr val="accent3">
                    <a:lumMod val="75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Content and Image 2">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280160" y="4196081"/>
            <a:ext cx="5486400" cy="2204720"/>
          </a:xfrm>
        </p:spPr>
        <p:txBody>
          <a:bodyPr lIns="0" tIns="0" rIns="0" bIns="0" anchor="b" anchorCtr="0">
            <a:noAutofit/>
          </a:bodyPr>
          <a:lstStyle>
            <a:lvl1pPr algn="l">
              <a:defRPr sz="3600"/>
            </a:lvl1pPr>
          </a:lstStyle>
          <a:p>
            <a:r>
              <a:rPr lang="en-US" dirty="0"/>
              <a:t>Click to add title</a:t>
            </a:r>
          </a:p>
        </p:txBody>
      </p:sp>
      <p:sp>
        <p:nvSpPr>
          <p:cNvPr id="13" name="Slide Number Placeholder 12">
            <a:extLst>
              <a:ext uri="{FF2B5EF4-FFF2-40B4-BE49-F238E27FC236}">
                <a16:creationId xmlns:a16="http://schemas.microsoft.com/office/drawing/2014/main" id="{AFC24187-20DB-C6E6-5614-050D1153263D}"/>
              </a:ext>
            </a:extLst>
          </p:cNvPr>
          <p:cNvSpPr>
            <a:spLocks noGrp="1"/>
          </p:cNvSpPr>
          <p:nvPr>
            <p:ph type="sldNum" sz="quarter" idx="11"/>
          </p:nvPr>
        </p:nvSpPr>
        <p:spPr/>
        <p:txBody>
          <a:bodyPr/>
          <a:lstStyle/>
          <a:p>
            <a:fld id="{71766878-3199-4EAB-94E7-2D6D11070E14}" type="slidenum">
              <a:rPr lang="en-US" smtClean="0"/>
              <a:pPr/>
              <a:t>‹#›</a:t>
            </a:fld>
            <a:endParaRPr lang="en-US" dirty="0"/>
          </a:p>
        </p:txBody>
      </p:sp>
      <p:sp>
        <p:nvSpPr>
          <p:cNvPr id="12" name="Footer Placeholder 11">
            <a:extLst>
              <a:ext uri="{FF2B5EF4-FFF2-40B4-BE49-F238E27FC236}">
                <a16:creationId xmlns:a16="http://schemas.microsoft.com/office/drawing/2014/main" id="{F6CC7DD9-B902-41D1-40BC-0599B053598B}"/>
              </a:ext>
            </a:extLst>
          </p:cNvPr>
          <p:cNvSpPr>
            <a:spLocks noGrp="1"/>
          </p:cNvSpPr>
          <p:nvPr>
            <p:ph type="ftr" sz="quarter" idx="10"/>
          </p:nvPr>
        </p:nvSpPr>
        <p:spPr/>
        <p:txBody>
          <a:bodyPr/>
          <a:lstStyle/>
          <a:p>
            <a:r>
              <a:rPr lang="en-US" dirty="0"/>
              <a:t>Presentation title</a:t>
            </a:r>
          </a:p>
        </p:txBody>
      </p:sp>
      <p:sp>
        <p:nvSpPr>
          <p:cNvPr id="3" name="Content Placeholder 2"/>
          <p:cNvSpPr>
            <a:spLocks noGrp="1"/>
          </p:cNvSpPr>
          <p:nvPr>
            <p:ph idx="1" hasCustomPrompt="1"/>
          </p:nvPr>
        </p:nvSpPr>
        <p:spPr>
          <a:xfrm>
            <a:off x="1280160" y="457201"/>
            <a:ext cx="5486400" cy="3657600"/>
          </a:xfrm>
          <a:prstGeom prst="roundRect">
            <a:avLst>
              <a:gd name="adj" fmla="val 10238"/>
            </a:avLst>
          </a:prstGeom>
          <a:noFill/>
          <a:ln w="19050">
            <a:solidFill>
              <a:schemeClr val="accent3">
                <a:lumMod val="60000"/>
                <a:lumOff val="40000"/>
              </a:schemeClr>
            </a:solidFill>
          </a:ln>
        </p:spPr>
        <p:txBody>
          <a:bodyPr lIns="0" tIns="0" rIns="0" bIns="0" anchor="ctr" anchorCtr="0">
            <a:noAutofit/>
          </a:bodyPr>
          <a:lstStyle>
            <a:lvl1pPr marL="0" indent="0">
              <a:lnSpc>
                <a:spcPct val="110000"/>
              </a:lnSpc>
              <a:buClr>
                <a:schemeClr val="accent3">
                  <a:lumMod val="60000"/>
                  <a:lumOff val="40000"/>
                </a:schemeClr>
              </a:buClr>
              <a:buFont typeface="Arial" panose="020B0604020202020204" pitchFamily="34" charset="0"/>
              <a:buNone/>
              <a:defRPr sz="1800" cap="none" spc="0" baseline="0">
                <a:solidFill>
                  <a:schemeClr val="accent3">
                    <a:lumMod val="50000"/>
                  </a:schemeClr>
                </a:solidFill>
              </a:defRPr>
            </a:lvl1pPr>
            <a:lvl2pPr marL="411480" indent="0">
              <a:lnSpc>
                <a:spcPct val="110000"/>
              </a:lnSpc>
              <a:buClr>
                <a:schemeClr val="accent3">
                  <a:lumMod val="75000"/>
                </a:schemeClr>
              </a:buClr>
              <a:buNone/>
              <a:defRPr sz="1800" cap="none" spc="0" baseline="0">
                <a:solidFill>
                  <a:schemeClr val="accent3">
                    <a:lumMod val="50000"/>
                  </a:schemeClr>
                </a:solidFill>
              </a:defRPr>
            </a:lvl2pPr>
            <a:lvl3pPr marL="868680" indent="0">
              <a:lnSpc>
                <a:spcPct val="110000"/>
              </a:lnSpc>
              <a:buClr>
                <a:schemeClr val="accent3">
                  <a:lumMod val="75000"/>
                </a:schemeClr>
              </a:buClr>
              <a:buNone/>
              <a:defRPr sz="1800" cap="none" spc="0" baseline="0">
                <a:solidFill>
                  <a:schemeClr val="accent3">
                    <a:lumMod val="50000"/>
                  </a:schemeClr>
                </a:solidFill>
              </a:defRPr>
            </a:lvl3pPr>
            <a:lvl4pPr marL="1325880" indent="0">
              <a:lnSpc>
                <a:spcPct val="110000"/>
              </a:lnSpc>
              <a:buClr>
                <a:schemeClr val="accent3">
                  <a:lumMod val="75000"/>
                </a:schemeClr>
              </a:buClr>
              <a:buNone/>
              <a:defRPr sz="1800" cap="none" spc="0" baseline="0">
                <a:solidFill>
                  <a:schemeClr val="accent3">
                    <a:lumMod val="50000"/>
                  </a:schemeClr>
                </a:solidFill>
              </a:defRPr>
            </a:lvl4pPr>
            <a:lvl5pPr marL="1783080" indent="0">
              <a:lnSpc>
                <a:spcPct val="110000"/>
              </a:lnSpc>
              <a:buClr>
                <a:schemeClr val="accent3">
                  <a:lumMod val="75000"/>
                </a:schemeClr>
              </a:buClr>
              <a:buNone/>
              <a:defRPr sz="1800" cap="none" spc="0" baseline="0">
                <a:solidFill>
                  <a:schemeClr val="accent3">
                    <a:lumMod val="50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Picture Placeholder 2">
            <a:extLst>
              <a:ext uri="{FF2B5EF4-FFF2-40B4-BE49-F238E27FC236}">
                <a16:creationId xmlns:a16="http://schemas.microsoft.com/office/drawing/2014/main" id="{28A2B7A8-FA7E-0D94-B5AC-687088C7F1FB}"/>
              </a:ext>
            </a:extLst>
          </p:cNvPr>
          <p:cNvSpPr>
            <a:spLocks noGrp="1"/>
          </p:cNvSpPr>
          <p:nvPr>
            <p:ph type="pic" idx="12"/>
          </p:nvPr>
        </p:nvSpPr>
        <p:spPr>
          <a:xfrm>
            <a:off x="7223760" y="457200"/>
            <a:ext cx="4572000" cy="5943600"/>
          </a:xfrm>
          <a:prstGeom prst="roundRect">
            <a:avLst>
              <a:gd name="adj" fmla="val 9214"/>
            </a:avLst>
          </a:prstGeom>
          <a:ln w="28575">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Tree>
    <p:extLst>
      <p:ext uri="{BB962C8B-B14F-4D97-AF65-F5344CB8AC3E}">
        <p14:creationId xmlns:p14="http://schemas.microsoft.com/office/powerpoint/2010/main" val="7375199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Title">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914400" y="2809460"/>
            <a:ext cx="10515600" cy="3200400"/>
          </a:xfrm>
        </p:spPr>
        <p:txBody>
          <a:bodyPr lIns="0" tIns="0" rIns="0" bIns="0" anchor="b" anchorCtr="0">
            <a:noAutofit/>
          </a:bodyPr>
          <a:lstStyle>
            <a:lvl1pPr algn="l">
              <a:defRPr sz="5400" b="0" i="0" spc="0" baseline="0">
                <a:solidFill>
                  <a:schemeClr val="accent3">
                    <a:lumMod val="75000"/>
                  </a:schemeClr>
                </a:solidFill>
                <a:latin typeface="+mj-lt"/>
                <a:ea typeface="Batang" panose="02030600000101010101" pitchFamily="18" charset="-127"/>
              </a:defRPr>
            </a:lvl1pPr>
          </a:lstStyle>
          <a:p>
            <a:r>
              <a:rPr lang="en-US" dirty="0"/>
              <a:t>Click to add title</a:t>
            </a:r>
          </a:p>
        </p:txBody>
      </p:sp>
      <p:sp>
        <p:nvSpPr>
          <p:cNvPr id="3" name="Subtitle 2"/>
          <p:cNvSpPr>
            <a:spLocks noGrp="1"/>
          </p:cNvSpPr>
          <p:nvPr>
            <p:ph type="subTitle" idx="1" hasCustomPrompt="1"/>
          </p:nvPr>
        </p:nvSpPr>
        <p:spPr>
          <a:xfrm>
            <a:off x="914400" y="914400"/>
            <a:ext cx="5943600" cy="1828800"/>
          </a:xfrm>
        </p:spPr>
        <p:txBody>
          <a:bodyPr lIns="0" tIns="0" rIns="0" bIns="0" anchor="t" anchorCtr="0">
            <a:noAutofit/>
          </a:bodyPr>
          <a:lstStyle>
            <a:lvl1pPr marL="0" indent="0" algn="l">
              <a:lnSpc>
                <a:spcPct val="100000"/>
              </a:lnSpc>
              <a:buNone/>
              <a:defRPr sz="2400" b="0" i="0" cap="none" spc="0" baseline="0">
                <a:solidFill>
                  <a:schemeClr val="accent3">
                    <a:lumMod val="75000"/>
                  </a:schemeClr>
                </a:solidFill>
                <a:latin typeface="+mn-lt"/>
                <a:ea typeface="Batang" panose="02030600000101010101" pitchFamily="18" charset="-127"/>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7" name="Rounded Rectangle 6">
            <a:extLst>
              <a:ext uri="{FF2B5EF4-FFF2-40B4-BE49-F238E27FC236}">
                <a16:creationId xmlns:a16="http://schemas.microsoft.com/office/drawing/2014/main" id="{B19CA409-5A19-24AF-D8B3-DF00B9615815}"/>
              </a:ext>
              <a:ext uri="{C183D7F6-B498-43B3-948B-1728B52AA6E4}">
                <adec:decorative xmlns:adec="http://schemas.microsoft.com/office/drawing/2017/decorative" val="1"/>
              </a:ext>
            </a:extLst>
          </p:cNvPr>
          <p:cNvSpPr/>
          <p:nvPr userDrawn="1"/>
        </p:nvSpPr>
        <p:spPr>
          <a:xfrm>
            <a:off x="457199" y="457200"/>
            <a:ext cx="11277601" cy="5943600"/>
          </a:xfrm>
          <a:prstGeom prst="roundRect">
            <a:avLst>
              <a:gd name="adj" fmla="val 7079"/>
            </a:avLst>
          </a:prstGeom>
          <a:noFill/>
          <a:ln w="19050">
            <a:solidFill>
              <a:schemeClr val="accent3">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Graphic 3">
            <a:extLst>
              <a:ext uri="{FF2B5EF4-FFF2-40B4-BE49-F238E27FC236}">
                <a16:creationId xmlns:a16="http://schemas.microsoft.com/office/drawing/2014/main" id="{2C991B9B-B377-E1F5-7D66-13D0618D7735}"/>
              </a:ext>
              <a:ext uri="{C183D7F6-B498-43B3-948B-1728B52AA6E4}">
                <adec:decorative xmlns:adec="http://schemas.microsoft.com/office/drawing/2017/decorative" val="1"/>
              </a:ext>
            </a:extLst>
          </p:cNvPr>
          <p:cNvSpPr>
            <a:spLocks noChangeAspect="1"/>
          </p:cNvSpPr>
          <p:nvPr userDrawn="1"/>
        </p:nvSpPr>
        <p:spPr>
          <a:xfrm rot="13785067" flipH="1">
            <a:off x="10595949" y="757332"/>
            <a:ext cx="589385" cy="914400"/>
          </a:xfrm>
          <a:custGeom>
            <a:avLst/>
            <a:gdLst>
              <a:gd name="connsiteX0" fmla="*/ 688633 w 775111"/>
              <a:gd name="connsiteY0" fmla="*/ 614160 h 1202547"/>
              <a:gd name="connsiteX1" fmla="*/ 422295 w 775111"/>
              <a:gd name="connsiteY1" fmla="*/ 790934 h 1202547"/>
              <a:gd name="connsiteX2" fmla="*/ 434065 w 775111"/>
              <a:gd name="connsiteY2" fmla="*/ 627551 h 1202547"/>
              <a:gd name="connsiteX3" fmla="*/ 432291 w 775111"/>
              <a:gd name="connsiteY3" fmla="*/ 598155 h 1202547"/>
              <a:gd name="connsiteX4" fmla="*/ 653033 w 775111"/>
              <a:gd name="connsiteY4" fmla="*/ 522868 h 1202547"/>
              <a:gd name="connsiteX5" fmla="*/ 775111 w 775111"/>
              <a:gd name="connsiteY5" fmla="*/ 340522 h 1202547"/>
              <a:gd name="connsiteX6" fmla="*/ 753899 w 775111"/>
              <a:gd name="connsiteY6" fmla="*/ 286973 h 1202547"/>
              <a:gd name="connsiteX7" fmla="*/ 706962 w 775111"/>
              <a:gd name="connsiteY7" fmla="*/ 291854 h 1202547"/>
              <a:gd name="connsiteX8" fmla="*/ 559361 w 775111"/>
              <a:gd name="connsiteY8" fmla="*/ 395773 h 1202547"/>
              <a:gd name="connsiteX9" fmla="*/ 431596 w 775111"/>
              <a:gd name="connsiteY9" fmla="*/ 586634 h 1202547"/>
              <a:gd name="connsiteX10" fmla="*/ 415886 w 775111"/>
              <a:gd name="connsiteY10" fmla="*/ 326230 h 1202547"/>
              <a:gd name="connsiteX11" fmla="*/ 505124 w 775111"/>
              <a:gd name="connsiteY11" fmla="*/ 279222 h 1202547"/>
              <a:gd name="connsiteX12" fmla="*/ 650865 w 775111"/>
              <a:gd name="connsiteY12" fmla="*/ 142733 h 1202547"/>
              <a:gd name="connsiteX13" fmla="*/ 648013 w 775111"/>
              <a:gd name="connsiteY13" fmla="*/ 43638 h 1202547"/>
              <a:gd name="connsiteX14" fmla="*/ 561028 w 775111"/>
              <a:gd name="connsiteY14" fmla="*/ 8081 h 1202547"/>
              <a:gd name="connsiteX15" fmla="*/ 446920 w 775111"/>
              <a:gd name="connsiteY15" fmla="*/ 106919 h 1202547"/>
              <a:gd name="connsiteX16" fmla="*/ 375556 w 775111"/>
              <a:gd name="connsiteY16" fmla="*/ 306530 h 1202547"/>
              <a:gd name="connsiteX17" fmla="*/ 266719 w 775111"/>
              <a:gd name="connsiteY17" fmla="*/ 50476 h 1202547"/>
              <a:gd name="connsiteX18" fmla="*/ 142006 w 775111"/>
              <a:gd name="connsiteY18" fmla="*/ 2343 h 1202547"/>
              <a:gd name="connsiteX19" fmla="*/ 94252 w 775111"/>
              <a:gd name="connsiteY19" fmla="*/ 72387 h 1202547"/>
              <a:gd name="connsiteX20" fmla="*/ 160383 w 775111"/>
              <a:gd name="connsiteY20" fmla="*/ 187916 h 1202547"/>
              <a:gd name="connsiteX21" fmla="*/ 347098 w 775111"/>
              <a:gd name="connsiteY21" fmla="*/ 321457 h 1202547"/>
              <a:gd name="connsiteX22" fmla="*/ 365791 w 775111"/>
              <a:gd name="connsiteY22" fmla="*/ 587571 h 1202547"/>
              <a:gd name="connsiteX23" fmla="*/ 213157 w 775111"/>
              <a:gd name="connsiteY23" fmla="*/ 371515 h 1202547"/>
              <a:gd name="connsiteX24" fmla="*/ 134428 w 775111"/>
              <a:gd name="connsiteY24" fmla="*/ 338284 h 1202547"/>
              <a:gd name="connsiteX25" fmla="*/ 15913 w 775111"/>
              <a:gd name="connsiteY25" fmla="*/ 360828 h 1202547"/>
              <a:gd name="connsiteX26" fmla="*/ 4495 w 775111"/>
              <a:gd name="connsiteY26" fmla="*/ 427319 h 1202547"/>
              <a:gd name="connsiteX27" fmla="*/ 367374 w 775111"/>
              <a:gd name="connsiteY27" fmla="*/ 610741 h 1202547"/>
              <a:gd name="connsiteX28" fmla="*/ 368561 w 775111"/>
              <a:gd name="connsiteY28" fmla="*/ 628825 h 1202547"/>
              <a:gd name="connsiteX29" fmla="*/ 367788 w 775111"/>
              <a:gd name="connsiteY29" fmla="*/ 774822 h 1202547"/>
              <a:gd name="connsiteX30" fmla="*/ 364001 w 775111"/>
              <a:gd name="connsiteY30" fmla="*/ 790027 h 1202547"/>
              <a:gd name="connsiteX31" fmla="*/ 204562 w 775111"/>
              <a:gd name="connsiteY31" fmla="*/ 669543 h 1202547"/>
              <a:gd name="connsiteX32" fmla="*/ 99599 w 775111"/>
              <a:gd name="connsiteY32" fmla="*/ 643413 h 1202547"/>
              <a:gd name="connsiteX33" fmla="*/ 38341 w 775111"/>
              <a:gd name="connsiteY33" fmla="*/ 659663 h 1202547"/>
              <a:gd name="connsiteX34" fmla="*/ 49173 w 775111"/>
              <a:gd name="connsiteY34" fmla="*/ 749925 h 1202547"/>
              <a:gd name="connsiteX35" fmla="*/ 360326 w 775111"/>
              <a:gd name="connsiteY35" fmla="*/ 804865 h 1202547"/>
              <a:gd name="connsiteX36" fmla="*/ 313534 w 775111"/>
              <a:gd name="connsiteY36" fmla="*/ 1000121 h 1202547"/>
              <a:gd name="connsiteX37" fmla="*/ 153574 w 775111"/>
              <a:gd name="connsiteY37" fmla="*/ 895805 h 1202547"/>
              <a:gd name="connsiteX38" fmla="*/ 100486 w 775111"/>
              <a:gd name="connsiteY38" fmla="*/ 893171 h 1202547"/>
              <a:gd name="connsiteX39" fmla="*/ 79835 w 775111"/>
              <a:gd name="connsiteY39" fmla="*/ 983290 h 1202547"/>
              <a:gd name="connsiteX40" fmla="*/ 84107 w 775111"/>
              <a:gd name="connsiteY40" fmla="*/ 985685 h 1202547"/>
              <a:gd name="connsiteX41" fmla="*/ 220927 w 775111"/>
              <a:gd name="connsiteY41" fmla="*/ 1018771 h 1202547"/>
              <a:gd name="connsiteX42" fmla="*/ 310049 w 775111"/>
              <a:gd name="connsiteY42" fmla="*/ 1015306 h 1202547"/>
              <a:gd name="connsiteX43" fmla="*/ 276672 w 775111"/>
              <a:gd name="connsiteY43" fmla="*/ 1202541 h 1202547"/>
              <a:gd name="connsiteX44" fmla="*/ 393159 w 775111"/>
              <a:gd name="connsiteY44" fmla="*/ 1202546 h 1202547"/>
              <a:gd name="connsiteX45" fmla="*/ 406163 w 775111"/>
              <a:gd name="connsiteY45" fmla="*/ 1014883 h 1202547"/>
              <a:gd name="connsiteX46" fmla="*/ 641984 w 775111"/>
              <a:gd name="connsiteY46" fmla="*/ 985685 h 1202547"/>
              <a:gd name="connsiteX47" fmla="*/ 646260 w 775111"/>
              <a:gd name="connsiteY47" fmla="*/ 983290 h 1202547"/>
              <a:gd name="connsiteX48" fmla="*/ 625605 w 775111"/>
              <a:gd name="connsiteY48" fmla="*/ 893171 h 1202547"/>
              <a:gd name="connsiteX49" fmla="*/ 572518 w 775111"/>
              <a:gd name="connsiteY49" fmla="*/ 895805 h 1202547"/>
              <a:gd name="connsiteX50" fmla="*/ 406884 w 775111"/>
              <a:gd name="connsiteY50" fmla="*/ 1004870 h 1202547"/>
              <a:gd name="connsiteX51" fmla="*/ 421397 w 775111"/>
              <a:gd name="connsiteY51" fmla="*/ 803403 h 1202547"/>
              <a:gd name="connsiteX52" fmla="*/ 606364 w 775111"/>
              <a:gd name="connsiteY52" fmla="*/ 793201 h 1202547"/>
              <a:gd name="connsiteX53" fmla="*/ 761767 w 775111"/>
              <a:gd name="connsiteY53" fmla="*/ 722715 h 1202547"/>
              <a:gd name="connsiteX54" fmla="*/ 688633 w 775111"/>
              <a:gd name="connsiteY54" fmla="*/ 614160 h 1202547"/>
              <a:gd name="connsiteX55" fmla="*/ 688633 w 775111"/>
              <a:gd name="connsiteY55" fmla="*/ 614160 h 1202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775111" h="1202547">
                <a:moveTo>
                  <a:pt x="688633" y="614160"/>
                </a:moveTo>
                <a:cubicBezTo>
                  <a:pt x="589814" y="619072"/>
                  <a:pt x="462599" y="744763"/>
                  <a:pt x="422295" y="790934"/>
                </a:cubicBezTo>
                <a:lnTo>
                  <a:pt x="434065" y="627551"/>
                </a:lnTo>
                <a:lnTo>
                  <a:pt x="432291" y="598155"/>
                </a:lnTo>
                <a:cubicBezTo>
                  <a:pt x="465796" y="587469"/>
                  <a:pt x="603072" y="543413"/>
                  <a:pt x="653033" y="522868"/>
                </a:cubicBezTo>
                <a:cubicBezTo>
                  <a:pt x="710128" y="499398"/>
                  <a:pt x="774867" y="400385"/>
                  <a:pt x="775111" y="340522"/>
                </a:cubicBezTo>
                <a:cubicBezTo>
                  <a:pt x="775237" y="308322"/>
                  <a:pt x="764163" y="293653"/>
                  <a:pt x="753899" y="286973"/>
                </a:cubicBezTo>
                <a:cubicBezTo>
                  <a:pt x="745079" y="281234"/>
                  <a:pt x="734947" y="280762"/>
                  <a:pt x="706962" y="291854"/>
                </a:cubicBezTo>
                <a:cubicBezTo>
                  <a:pt x="672244" y="306096"/>
                  <a:pt x="612885" y="336852"/>
                  <a:pt x="559361" y="395773"/>
                </a:cubicBezTo>
                <a:cubicBezTo>
                  <a:pt x="494622" y="467036"/>
                  <a:pt x="448223" y="553487"/>
                  <a:pt x="431596" y="586634"/>
                </a:cubicBezTo>
                <a:lnTo>
                  <a:pt x="415886" y="326230"/>
                </a:lnTo>
                <a:cubicBezTo>
                  <a:pt x="448491" y="308610"/>
                  <a:pt x="487236" y="287904"/>
                  <a:pt x="505124" y="279222"/>
                </a:cubicBezTo>
                <a:cubicBezTo>
                  <a:pt x="539011" y="262772"/>
                  <a:pt x="614789" y="200079"/>
                  <a:pt x="650865" y="142733"/>
                </a:cubicBezTo>
                <a:cubicBezTo>
                  <a:pt x="670258" y="111900"/>
                  <a:pt x="660855" y="73008"/>
                  <a:pt x="648013" y="43638"/>
                </a:cubicBezTo>
                <a:cubicBezTo>
                  <a:pt x="636969" y="18383"/>
                  <a:pt x="611502" y="0"/>
                  <a:pt x="561028" y="8081"/>
                </a:cubicBezTo>
                <a:cubicBezTo>
                  <a:pt x="536868" y="14946"/>
                  <a:pt x="483654" y="26614"/>
                  <a:pt x="446920" y="106919"/>
                </a:cubicBezTo>
                <a:cubicBezTo>
                  <a:pt x="417222" y="166895"/>
                  <a:pt x="390645" y="253065"/>
                  <a:pt x="375556" y="306530"/>
                </a:cubicBezTo>
                <a:cubicBezTo>
                  <a:pt x="367470" y="244477"/>
                  <a:pt x="342339" y="120846"/>
                  <a:pt x="266719" y="50476"/>
                </a:cubicBezTo>
                <a:cubicBezTo>
                  <a:pt x="213389" y="849"/>
                  <a:pt x="170811" y="-4346"/>
                  <a:pt x="142006" y="2343"/>
                </a:cubicBezTo>
                <a:cubicBezTo>
                  <a:pt x="114719" y="8681"/>
                  <a:pt x="94672" y="22438"/>
                  <a:pt x="94252" y="72387"/>
                </a:cubicBezTo>
                <a:cubicBezTo>
                  <a:pt x="95747" y="105616"/>
                  <a:pt x="109010" y="150770"/>
                  <a:pt x="160383" y="187916"/>
                </a:cubicBezTo>
                <a:cubicBezTo>
                  <a:pt x="203200" y="218876"/>
                  <a:pt x="297409" y="286057"/>
                  <a:pt x="347098" y="321457"/>
                </a:cubicBezTo>
                <a:cubicBezTo>
                  <a:pt x="350491" y="369359"/>
                  <a:pt x="360722" y="513971"/>
                  <a:pt x="365791" y="587571"/>
                </a:cubicBezTo>
                <a:cubicBezTo>
                  <a:pt x="336430" y="533176"/>
                  <a:pt x="264993" y="407542"/>
                  <a:pt x="213157" y="371515"/>
                </a:cubicBezTo>
                <a:cubicBezTo>
                  <a:pt x="189223" y="354880"/>
                  <a:pt x="160908" y="344612"/>
                  <a:pt x="134428" y="338284"/>
                </a:cubicBezTo>
                <a:cubicBezTo>
                  <a:pt x="87043" y="326959"/>
                  <a:pt x="46786" y="326081"/>
                  <a:pt x="15913" y="360828"/>
                </a:cubicBezTo>
                <a:cubicBezTo>
                  <a:pt x="3472" y="379252"/>
                  <a:pt x="-5958" y="403346"/>
                  <a:pt x="4495" y="427319"/>
                </a:cubicBezTo>
                <a:cubicBezTo>
                  <a:pt x="54369" y="541701"/>
                  <a:pt x="309232" y="599036"/>
                  <a:pt x="367374" y="610741"/>
                </a:cubicBezTo>
                <a:cubicBezTo>
                  <a:pt x="367946" y="619209"/>
                  <a:pt x="368358" y="625472"/>
                  <a:pt x="368561" y="628825"/>
                </a:cubicBezTo>
                <a:cubicBezTo>
                  <a:pt x="370482" y="660662"/>
                  <a:pt x="367788" y="774822"/>
                  <a:pt x="367788" y="774822"/>
                </a:cubicBezTo>
                <a:cubicBezTo>
                  <a:pt x="367788" y="774822"/>
                  <a:pt x="366408" y="780330"/>
                  <a:pt x="364001" y="790027"/>
                </a:cubicBezTo>
                <a:cubicBezTo>
                  <a:pt x="329186" y="758093"/>
                  <a:pt x="243707" y="682180"/>
                  <a:pt x="204562" y="669543"/>
                </a:cubicBezTo>
                <a:cubicBezTo>
                  <a:pt x="172915" y="659327"/>
                  <a:pt x="131452" y="648478"/>
                  <a:pt x="99599" y="643413"/>
                </a:cubicBezTo>
                <a:cubicBezTo>
                  <a:pt x="81325" y="640509"/>
                  <a:pt x="55686" y="634766"/>
                  <a:pt x="38341" y="659663"/>
                </a:cubicBezTo>
                <a:cubicBezTo>
                  <a:pt x="22688" y="684519"/>
                  <a:pt x="14697" y="728193"/>
                  <a:pt x="49173" y="749925"/>
                </a:cubicBezTo>
                <a:cubicBezTo>
                  <a:pt x="91636" y="776697"/>
                  <a:pt x="292127" y="803377"/>
                  <a:pt x="360326" y="804865"/>
                </a:cubicBezTo>
                <a:cubicBezTo>
                  <a:pt x="350120" y="846180"/>
                  <a:pt x="331066" y="924096"/>
                  <a:pt x="313534" y="1000121"/>
                </a:cubicBezTo>
                <a:cubicBezTo>
                  <a:pt x="278443" y="970898"/>
                  <a:pt x="197109" y="906134"/>
                  <a:pt x="153574" y="895805"/>
                </a:cubicBezTo>
                <a:cubicBezTo>
                  <a:pt x="134361" y="891245"/>
                  <a:pt x="116152" y="891219"/>
                  <a:pt x="100486" y="893171"/>
                </a:cubicBezTo>
                <a:cubicBezTo>
                  <a:pt x="55677" y="898745"/>
                  <a:pt x="41311" y="959540"/>
                  <a:pt x="79835" y="983290"/>
                </a:cubicBezTo>
                <a:cubicBezTo>
                  <a:pt x="81199" y="984131"/>
                  <a:pt x="82622" y="984931"/>
                  <a:pt x="84107" y="985685"/>
                </a:cubicBezTo>
                <a:cubicBezTo>
                  <a:pt x="125680" y="1006832"/>
                  <a:pt x="194112" y="1019484"/>
                  <a:pt x="220927" y="1018771"/>
                </a:cubicBezTo>
                <a:cubicBezTo>
                  <a:pt x="239281" y="1018276"/>
                  <a:pt x="283785" y="1016427"/>
                  <a:pt x="310049" y="1015306"/>
                </a:cubicBezTo>
                <a:cubicBezTo>
                  <a:pt x="287686" y="1113140"/>
                  <a:pt x="269049" y="1203433"/>
                  <a:pt x="276672" y="1202541"/>
                </a:cubicBezTo>
                <a:cubicBezTo>
                  <a:pt x="294363" y="1201807"/>
                  <a:pt x="393159" y="1202546"/>
                  <a:pt x="393159" y="1202546"/>
                </a:cubicBezTo>
                <a:lnTo>
                  <a:pt x="406163" y="1014883"/>
                </a:lnTo>
                <a:cubicBezTo>
                  <a:pt x="501071" y="1033843"/>
                  <a:pt x="600412" y="1006832"/>
                  <a:pt x="641984" y="985685"/>
                </a:cubicBezTo>
                <a:cubicBezTo>
                  <a:pt x="643468" y="984931"/>
                  <a:pt x="644892" y="984131"/>
                  <a:pt x="646260" y="983290"/>
                </a:cubicBezTo>
                <a:cubicBezTo>
                  <a:pt x="684782" y="959540"/>
                  <a:pt x="670415" y="898745"/>
                  <a:pt x="625605" y="893171"/>
                </a:cubicBezTo>
                <a:cubicBezTo>
                  <a:pt x="609941" y="891219"/>
                  <a:pt x="591729" y="891245"/>
                  <a:pt x="572518" y="895805"/>
                </a:cubicBezTo>
                <a:cubicBezTo>
                  <a:pt x="526447" y="906735"/>
                  <a:pt x="438009" y="978654"/>
                  <a:pt x="406884" y="1004870"/>
                </a:cubicBezTo>
                <a:lnTo>
                  <a:pt x="421397" y="803403"/>
                </a:lnTo>
                <a:cubicBezTo>
                  <a:pt x="454162" y="802888"/>
                  <a:pt x="562832" y="800646"/>
                  <a:pt x="606364" y="793201"/>
                </a:cubicBezTo>
                <a:cubicBezTo>
                  <a:pt x="690396" y="778832"/>
                  <a:pt x="730407" y="763601"/>
                  <a:pt x="761767" y="722715"/>
                </a:cubicBezTo>
                <a:cubicBezTo>
                  <a:pt x="783115" y="694873"/>
                  <a:pt x="744947" y="611357"/>
                  <a:pt x="688633" y="614160"/>
                </a:cubicBezTo>
                <a:lnTo>
                  <a:pt x="688633" y="614160"/>
                </a:lnTo>
                <a:close/>
              </a:path>
            </a:pathLst>
          </a:custGeom>
          <a:solidFill>
            <a:schemeClr val="accent3">
              <a:lumMod val="60000"/>
              <a:lumOff val="40000"/>
              <a:alpha val="50000"/>
            </a:schemeClr>
          </a:solidFill>
          <a:ln w="0" cap="flat">
            <a:noFill/>
            <a:prstDash val="solid"/>
            <a:miter/>
          </a:ln>
        </p:spPr>
        <p:txBody>
          <a:bodyPr rtlCol="0" anchor="ctr"/>
          <a:lstStyle/>
          <a:p>
            <a:endParaRPr lang="en-US" dirty="0"/>
          </a:p>
        </p:txBody>
      </p:sp>
    </p:spTree>
    <p:extLst>
      <p:ext uri="{BB962C8B-B14F-4D97-AF65-F5344CB8AC3E}">
        <p14:creationId xmlns:p14="http://schemas.microsoft.com/office/powerpoint/2010/main" val="33641584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252728" y="381000"/>
            <a:ext cx="10172700" cy="1493517"/>
          </a:xfrm>
        </p:spPr>
        <p:txBody>
          <a:bodyPr/>
          <a:lstStyle>
            <a:lvl1pPr>
              <a:defRPr sz="3600"/>
            </a:lvl1pPr>
          </a:lstStyle>
          <a:p>
            <a:r>
              <a:rPr lang="en-US" dirty="0"/>
              <a:t>Click to add title</a:t>
            </a:r>
          </a:p>
        </p:txBody>
      </p:sp>
      <p:sp>
        <p:nvSpPr>
          <p:cNvPr id="9" name="Slide Number Placeholder 8"/>
          <p:cNvSpPr>
            <a:spLocks noGrp="1"/>
          </p:cNvSpPr>
          <p:nvPr>
            <p:ph type="sldNum" sz="quarter" idx="12"/>
          </p:nvPr>
        </p:nvSpPr>
        <p:spPr/>
        <p:txBody>
          <a:bodyPr/>
          <a:lstStyle/>
          <a:p>
            <a:fld id="{71766878-3199-4EAB-94E7-2D6D11070E14}" type="slidenum">
              <a:rPr lang="en-US" dirty="0"/>
              <a:t>‹#›</a:t>
            </a:fld>
            <a:endParaRPr lang="en-US" dirty="0"/>
          </a:p>
        </p:txBody>
      </p:sp>
      <p:sp>
        <p:nvSpPr>
          <p:cNvPr id="8" name="Footer Placeholder 7"/>
          <p:cNvSpPr>
            <a:spLocks noGrp="1"/>
          </p:cNvSpPr>
          <p:nvPr>
            <p:ph type="ftr" sz="quarter" idx="11"/>
          </p:nvPr>
        </p:nvSpPr>
        <p:spPr/>
        <p:txBody>
          <a:bodyPr/>
          <a:lstStyle/>
          <a:p>
            <a:r>
              <a:rPr lang="en-US" dirty="0"/>
              <a:t>Presentation title</a:t>
            </a:r>
          </a:p>
        </p:txBody>
      </p:sp>
      <p:sp>
        <p:nvSpPr>
          <p:cNvPr id="10" name="Content Placeholder 2">
            <a:extLst>
              <a:ext uri="{FF2B5EF4-FFF2-40B4-BE49-F238E27FC236}">
                <a16:creationId xmlns:a16="http://schemas.microsoft.com/office/drawing/2014/main" id="{FDF7D353-331B-4008-C6A7-86D25BE475D6}"/>
              </a:ext>
            </a:extLst>
          </p:cNvPr>
          <p:cNvSpPr>
            <a:spLocks noGrp="1"/>
          </p:cNvSpPr>
          <p:nvPr>
            <p:ph idx="1" hasCustomPrompt="1"/>
          </p:nvPr>
        </p:nvSpPr>
        <p:spPr>
          <a:xfrm>
            <a:off x="1287757" y="2261462"/>
            <a:ext cx="4930163" cy="4135546"/>
          </a:xfrm>
          <a:prstGeom prst="roundRect">
            <a:avLst>
              <a:gd name="adj" fmla="val 11906"/>
            </a:avLst>
          </a:prstGeom>
          <a:ln w="19050">
            <a:solidFill>
              <a:schemeClr val="accent3">
                <a:lumMod val="60000"/>
                <a:lumOff val="40000"/>
              </a:schemeClr>
            </a:solidFill>
          </a:ln>
        </p:spPr>
        <p:txBody>
          <a:bodyPr lIns="228600" tIns="0" rIns="0" bIns="0" anchor="ctr" anchorCtr="0">
            <a:noAutofit/>
          </a:bodyPr>
          <a:lstStyle>
            <a:lvl1pPr indent="-365760">
              <a:lnSpc>
                <a:spcPct val="110000"/>
              </a:lnSpc>
              <a:spcBef>
                <a:spcPts val="1200"/>
              </a:spcBef>
              <a:buClr>
                <a:schemeClr val="accent3">
                  <a:lumMod val="60000"/>
                  <a:lumOff val="40000"/>
                </a:schemeClr>
              </a:buClr>
              <a:defRPr sz="1800" cap="none" spc="0" baseline="0">
                <a:solidFill>
                  <a:schemeClr val="accent3">
                    <a:lumMod val="75000"/>
                  </a:schemeClr>
                </a:solidFill>
              </a:defRPr>
            </a:lvl1pPr>
            <a:lvl2pPr indent="-365760">
              <a:lnSpc>
                <a:spcPct val="110000"/>
              </a:lnSpc>
              <a:spcBef>
                <a:spcPts val="1200"/>
              </a:spcBef>
              <a:buClr>
                <a:schemeClr val="accent3">
                  <a:lumMod val="60000"/>
                  <a:lumOff val="40000"/>
                </a:schemeClr>
              </a:buClr>
              <a:defRPr sz="1800" cap="none" spc="0" baseline="0">
                <a:solidFill>
                  <a:schemeClr val="accent3">
                    <a:lumMod val="75000"/>
                  </a:schemeClr>
                </a:solidFill>
              </a:defRPr>
            </a:lvl2pPr>
            <a:lvl3pPr indent="-365760">
              <a:lnSpc>
                <a:spcPct val="110000"/>
              </a:lnSpc>
              <a:spcBef>
                <a:spcPts val="1200"/>
              </a:spcBef>
              <a:buClr>
                <a:schemeClr val="accent3">
                  <a:lumMod val="60000"/>
                  <a:lumOff val="40000"/>
                </a:schemeClr>
              </a:buClr>
              <a:defRPr sz="1800" cap="none" spc="0" baseline="0">
                <a:solidFill>
                  <a:schemeClr val="accent3">
                    <a:lumMod val="75000"/>
                  </a:schemeClr>
                </a:solidFill>
              </a:defRPr>
            </a:lvl3pPr>
            <a:lvl4pPr indent="-365760">
              <a:lnSpc>
                <a:spcPct val="110000"/>
              </a:lnSpc>
              <a:spcBef>
                <a:spcPts val="1200"/>
              </a:spcBef>
              <a:buClr>
                <a:schemeClr val="accent3">
                  <a:lumMod val="60000"/>
                  <a:lumOff val="40000"/>
                </a:schemeClr>
              </a:buClr>
              <a:defRPr sz="1800" cap="none" spc="0" baseline="0">
                <a:solidFill>
                  <a:schemeClr val="accent3">
                    <a:lumMod val="75000"/>
                  </a:schemeClr>
                </a:solidFill>
              </a:defRPr>
            </a:lvl4pPr>
            <a:lvl5pPr indent="-365760">
              <a:lnSpc>
                <a:spcPct val="110000"/>
              </a:lnSpc>
              <a:spcBef>
                <a:spcPts val="1200"/>
              </a:spcBef>
              <a:buClr>
                <a:schemeClr val="accent3">
                  <a:lumMod val="60000"/>
                  <a:lumOff val="40000"/>
                </a:schemeClr>
              </a:buClr>
              <a:defRPr sz="1800" cap="none" spc="0" baseline="0">
                <a:solidFill>
                  <a:schemeClr val="accent3">
                    <a:lumMod val="75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2">
            <a:extLst>
              <a:ext uri="{FF2B5EF4-FFF2-40B4-BE49-F238E27FC236}">
                <a16:creationId xmlns:a16="http://schemas.microsoft.com/office/drawing/2014/main" id="{7F75E6A1-9C73-A244-962B-E61B2A9E7C8C}"/>
              </a:ext>
            </a:extLst>
          </p:cNvPr>
          <p:cNvSpPr>
            <a:spLocks noGrp="1"/>
          </p:cNvSpPr>
          <p:nvPr>
            <p:ph idx="13" hasCustomPrompt="1"/>
          </p:nvPr>
        </p:nvSpPr>
        <p:spPr>
          <a:xfrm>
            <a:off x="6730399" y="2261462"/>
            <a:ext cx="4930163" cy="4135546"/>
          </a:xfrm>
          <a:prstGeom prst="roundRect">
            <a:avLst>
              <a:gd name="adj" fmla="val 11906"/>
            </a:avLst>
          </a:prstGeom>
          <a:ln w="19050">
            <a:solidFill>
              <a:schemeClr val="accent3">
                <a:lumMod val="60000"/>
                <a:lumOff val="40000"/>
              </a:schemeClr>
            </a:solidFill>
          </a:ln>
        </p:spPr>
        <p:txBody>
          <a:bodyPr lIns="228600" tIns="91440" rIns="0" bIns="0" anchor="t" anchorCtr="0">
            <a:noAutofit/>
          </a:bodyPr>
          <a:lstStyle>
            <a:lvl1pPr marL="0" indent="0">
              <a:lnSpc>
                <a:spcPct val="110000"/>
              </a:lnSpc>
              <a:spcBef>
                <a:spcPts val="1200"/>
              </a:spcBef>
              <a:buClr>
                <a:schemeClr val="accent3">
                  <a:lumMod val="60000"/>
                  <a:lumOff val="40000"/>
                </a:schemeClr>
              </a:buClr>
              <a:buNone/>
              <a:defRPr sz="1800" cap="all" spc="0" baseline="0">
                <a:solidFill>
                  <a:schemeClr val="accent3">
                    <a:lumMod val="75000"/>
                  </a:schemeClr>
                </a:solidFill>
              </a:defRPr>
            </a:lvl1pPr>
            <a:lvl2pPr marL="228600" indent="-365760">
              <a:lnSpc>
                <a:spcPct val="110000"/>
              </a:lnSpc>
              <a:spcBef>
                <a:spcPts val="1200"/>
              </a:spcBef>
              <a:buClr>
                <a:schemeClr val="accent3">
                  <a:lumMod val="60000"/>
                  <a:lumOff val="40000"/>
                </a:schemeClr>
              </a:buClr>
              <a:defRPr sz="1800" cap="none" spc="0" baseline="0">
                <a:solidFill>
                  <a:schemeClr val="accent3">
                    <a:lumMod val="75000"/>
                  </a:schemeClr>
                </a:solidFill>
              </a:defRPr>
            </a:lvl2pPr>
            <a:lvl3pPr indent="-365760">
              <a:lnSpc>
                <a:spcPct val="110000"/>
              </a:lnSpc>
              <a:spcBef>
                <a:spcPts val="1200"/>
              </a:spcBef>
              <a:buClr>
                <a:schemeClr val="accent3">
                  <a:lumMod val="60000"/>
                  <a:lumOff val="40000"/>
                </a:schemeClr>
              </a:buClr>
              <a:defRPr sz="1800" cap="none" spc="0" baseline="0">
                <a:solidFill>
                  <a:schemeClr val="accent3">
                    <a:lumMod val="75000"/>
                  </a:schemeClr>
                </a:solidFill>
              </a:defRPr>
            </a:lvl3pPr>
            <a:lvl4pPr indent="-365760">
              <a:lnSpc>
                <a:spcPct val="110000"/>
              </a:lnSpc>
              <a:spcBef>
                <a:spcPts val="1200"/>
              </a:spcBef>
              <a:buClr>
                <a:schemeClr val="accent3">
                  <a:lumMod val="60000"/>
                  <a:lumOff val="40000"/>
                </a:schemeClr>
              </a:buClr>
              <a:defRPr sz="1800" cap="none" spc="0" baseline="0">
                <a:solidFill>
                  <a:schemeClr val="accent3">
                    <a:lumMod val="75000"/>
                  </a:schemeClr>
                </a:solidFill>
              </a:defRPr>
            </a:lvl4pPr>
            <a:lvl5pPr indent="-365760">
              <a:lnSpc>
                <a:spcPct val="110000"/>
              </a:lnSpc>
              <a:spcBef>
                <a:spcPts val="1200"/>
              </a:spcBef>
              <a:buClr>
                <a:schemeClr val="accent3">
                  <a:lumMod val="60000"/>
                  <a:lumOff val="40000"/>
                </a:schemeClr>
              </a:buClr>
              <a:defRPr sz="1800" cap="none" spc="0" baseline="0">
                <a:solidFill>
                  <a:schemeClr val="accent3">
                    <a:lumMod val="75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a:xfrm>
            <a:off x="1251678" y="6375679"/>
            <a:ext cx="2329722" cy="348462"/>
          </a:xfrm>
          <a:prstGeom prst="rect">
            <a:avLst/>
          </a:prstGeom>
        </p:spPr>
        <p:txBody>
          <a:bodyPr/>
          <a:lstStyle/>
          <a:p>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ntent 1">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280160" y="3842421"/>
            <a:ext cx="5303520" cy="2558379"/>
          </a:xfrm>
        </p:spPr>
        <p:txBody>
          <a:bodyPr lIns="0" tIns="0" rIns="0" bIns="0" anchor="b" anchorCtr="0"/>
          <a:lstStyle>
            <a:lvl1pPr>
              <a:defRPr sz="3600"/>
            </a:lvl1pPr>
          </a:lstStyle>
          <a:p>
            <a:r>
              <a:rPr lang="en-US" dirty="0"/>
              <a:t>Click to add title</a:t>
            </a:r>
          </a:p>
        </p:txBody>
      </p:sp>
      <p:sp>
        <p:nvSpPr>
          <p:cNvPr id="5" name="Slide Number Placeholder 4"/>
          <p:cNvSpPr>
            <a:spLocks noGrp="1"/>
          </p:cNvSpPr>
          <p:nvPr>
            <p:ph type="sldNum" sz="quarter" idx="12"/>
          </p:nvPr>
        </p:nvSpPr>
        <p:spPr/>
        <p:txBody>
          <a:bodyPr/>
          <a:lstStyle/>
          <a:p>
            <a:fld id="{71766878-3199-4EAB-94E7-2D6D11070E14}" type="slidenum">
              <a:rPr lang="en-US" dirty="0"/>
              <a:t>‹#›</a:t>
            </a:fld>
            <a:endParaRPr lang="en-US" dirty="0"/>
          </a:p>
        </p:txBody>
      </p:sp>
      <p:sp>
        <p:nvSpPr>
          <p:cNvPr id="4" name="Footer Placeholder 3"/>
          <p:cNvSpPr>
            <a:spLocks noGrp="1"/>
          </p:cNvSpPr>
          <p:nvPr>
            <p:ph type="ftr" sz="quarter" idx="11"/>
          </p:nvPr>
        </p:nvSpPr>
        <p:spPr/>
        <p:txBody>
          <a:bodyPr/>
          <a:lstStyle/>
          <a:p>
            <a:r>
              <a:rPr lang="en-US" dirty="0"/>
              <a:t>Presentation title</a:t>
            </a:r>
          </a:p>
        </p:txBody>
      </p:sp>
      <p:sp>
        <p:nvSpPr>
          <p:cNvPr id="7" name="Content Placeholder 6">
            <a:extLst>
              <a:ext uri="{FF2B5EF4-FFF2-40B4-BE49-F238E27FC236}">
                <a16:creationId xmlns:a16="http://schemas.microsoft.com/office/drawing/2014/main" id="{1115CC7A-E4F5-8662-C92E-8B4CB26119A1}"/>
              </a:ext>
            </a:extLst>
          </p:cNvPr>
          <p:cNvSpPr>
            <a:spLocks noGrp="1"/>
          </p:cNvSpPr>
          <p:nvPr>
            <p:ph sz="quarter" idx="13" hasCustomPrompt="1"/>
          </p:nvPr>
        </p:nvSpPr>
        <p:spPr>
          <a:xfrm>
            <a:off x="1279525" y="457200"/>
            <a:ext cx="10452100" cy="3292475"/>
          </a:xfrm>
        </p:spPr>
        <p:txBody>
          <a:bodyPr>
            <a:normAutofit/>
          </a:bodyPr>
          <a:lstStyle>
            <a:lvl1pPr>
              <a:defRPr sz="1800" cap="none" baseline="0"/>
            </a:lvl1pPr>
            <a:lvl2pPr>
              <a:defRPr sz="1800" cap="none" baseline="0"/>
            </a:lvl2pPr>
            <a:lvl3pPr>
              <a:defRPr sz="1800" cap="none" baseline="0"/>
            </a:lvl3pPr>
            <a:lvl4pPr>
              <a:defRPr sz="1800" cap="none" baseline="0"/>
            </a:lvl4pPr>
            <a:lvl5pPr>
              <a:defRPr sz="1800" cap="none"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2">
            <a:extLst>
              <a:ext uri="{FF2B5EF4-FFF2-40B4-BE49-F238E27FC236}">
                <a16:creationId xmlns:a16="http://schemas.microsoft.com/office/drawing/2014/main" id="{0A85FA79-71DD-8A90-BE79-ADC747260735}"/>
              </a:ext>
            </a:extLst>
          </p:cNvPr>
          <p:cNvSpPr>
            <a:spLocks noGrp="1"/>
          </p:cNvSpPr>
          <p:nvPr>
            <p:ph idx="1" hasCustomPrompt="1"/>
          </p:nvPr>
        </p:nvSpPr>
        <p:spPr>
          <a:xfrm>
            <a:off x="7202124" y="3882893"/>
            <a:ext cx="4572000" cy="2517907"/>
          </a:xfrm>
          <a:prstGeom prst="roundRect">
            <a:avLst>
              <a:gd name="adj" fmla="val 15711"/>
            </a:avLst>
          </a:prstGeom>
          <a:ln w="19050">
            <a:solidFill>
              <a:schemeClr val="accent3">
                <a:lumMod val="60000"/>
                <a:lumOff val="40000"/>
              </a:schemeClr>
            </a:solidFill>
          </a:ln>
        </p:spPr>
        <p:txBody>
          <a:bodyPr lIns="228600" tIns="0" rIns="0" bIns="0" anchor="ctr" anchorCtr="0">
            <a:noAutofit/>
          </a:bodyPr>
          <a:lstStyle>
            <a:lvl1pPr marL="365760" indent="-365760">
              <a:lnSpc>
                <a:spcPct val="110000"/>
              </a:lnSpc>
              <a:spcBef>
                <a:spcPts val="1200"/>
              </a:spcBef>
              <a:buClr>
                <a:schemeClr val="accent3">
                  <a:lumMod val="60000"/>
                  <a:lumOff val="40000"/>
                </a:schemeClr>
              </a:buClr>
              <a:defRPr sz="1800" cap="none" spc="0" baseline="0">
                <a:solidFill>
                  <a:schemeClr val="accent3">
                    <a:lumMod val="75000"/>
                  </a:schemeClr>
                </a:solidFill>
              </a:defRPr>
            </a:lvl1pPr>
            <a:lvl2pPr indent="-365760">
              <a:lnSpc>
                <a:spcPct val="110000"/>
              </a:lnSpc>
              <a:spcBef>
                <a:spcPts val="1200"/>
              </a:spcBef>
              <a:buClr>
                <a:schemeClr val="accent3">
                  <a:lumMod val="60000"/>
                  <a:lumOff val="40000"/>
                </a:schemeClr>
              </a:buClr>
              <a:defRPr sz="1800" cap="none" spc="0" baseline="0">
                <a:solidFill>
                  <a:schemeClr val="accent3">
                    <a:lumMod val="75000"/>
                  </a:schemeClr>
                </a:solidFill>
              </a:defRPr>
            </a:lvl2pPr>
            <a:lvl3pPr indent="-365760">
              <a:lnSpc>
                <a:spcPct val="110000"/>
              </a:lnSpc>
              <a:spcBef>
                <a:spcPts val="1200"/>
              </a:spcBef>
              <a:buClr>
                <a:schemeClr val="accent3">
                  <a:lumMod val="60000"/>
                  <a:lumOff val="40000"/>
                </a:schemeClr>
              </a:buClr>
              <a:defRPr sz="1800" cap="none" spc="0" baseline="0">
                <a:solidFill>
                  <a:schemeClr val="accent3">
                    <a:lumMod val="75000"/>
                  </a:schemeClr>
                </a:solidFill>
              </a:defRPr>
            </a:lvl3pPr>
            <a:lvl4pPr indent="-365760">
              <a:lnSpc>
                <a:spcPct val="110000"/>
              </a:lnSpc>
              <a:spcBef>
                <a:spcPts val="1200"/>
              </a:spcBef>
              <a:buClr>
                <a:schemeClr val="accent3">
                  <a:lumMod val="60000"/>
                  <a:lumOff val="40000"/>
                </a:schemeClr>
              </a:buClr>
              <a:defRPr sz="1800" cap="none" spc="0" baseline="0">
                <a:solidFill>
                  <a:schemeClr val="accent3">
                    <a:lumMod val="75000"/>
                  </a:schemeClr>
                </a:solidFill>
              </a:defRPr>
            </a:lvl4pPr>
            <a:lvl5pPr indent="-365760">
              <a:lnSpc>
                <a:spcPct val="110000"/>
              </a:lnSpc>
              <a:spcBef>
                <a:spcPts val="1200"/>
              </a:spcBef>
              <a:buClr>
                <a:schemeClr val="accent3">
                  <a:lumMod val="60000"/>
                  <a:lumOff val="40000"/>
                </a:schemeClr>
              </a:buClr>
              <a:defRPr sz="1800" cap="none" spc="0" baseline="0">
                <a:solidFill>
                  <a:schemeClr val="accent3">
                    <a:lumMod val="75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342345" y="457200"/>
            <a:ext cx="5490797" cy="2285999"/>
          </a:xfrm>
        </p:spPr>
        <p:txBody>
          <a:bodyPr lIns="0" tIns="0" rIns="0" bIns="0" anchor="t" anchorCtr="0">
            <a:noAutofit/>
          </a:bodyPr>
          <a:lstStyle>
            <a:lvl1pPr algn="l">
              <a:defRPr sz="3600"/>
            </a:lvl1pPr>
          </a:lstStyle>
          <a:p>
            <a:r>
              <a:rPr lang="en-US" dirty="0"/>
              <a:t>Click to add title</a:t>
            </a:r>
          </a:p>
        </p:txBody>
      </p:sp>
      <p:sp>
        <p:nvSpPr>
          <p:cNvPr id="13" name="Slide Number Placeholder 12">
            <a:extLst>
              <a:ext uri="{FF2B5EF4-FFF2-40B4-BE49-F238E27FC236}">
                <a16:creationId xmlns:a16="http://schemas.microsoft.com/office/drawing/2014/main" id="{AFC24187-20DB-C6E6-5614-050D1153263D}"/>
              </a:ext>
            </a:extLst>
          </p:cNvPr>
          <p:cNvSpPr>
            <a:spLocks noGrp="1"/>
          </p:cNvSpPr>
          <p:nvPr>
            <p:ph type="sldNum" sz="quarter" idx="11"/>
          </p:nvPr>
        </p:nvSpPr>
        <p:spPr/>
        <p:txBody>
          <a:bodyPr/>
          <a:lstStyle/>
          <a:p>
            <a:fld id="{71766878-3199-4EAB-94E7-2D6D11070E14}" type="slidenum">
              <a:rPr lang="en-US" smtClean="0"/>
              <a:pPr/>
              <a:t>‹#›</a:t>
            </a:fld>
            <a:endParaRPr lang="en-US" dirty="0"/>
          </a:p>
        </p:txBody>
      </p:sp>
      <p:sp>
        <p:nvSpPr>
          <p:cNvPr id="12" name="Footer Placeholder 11">
            <a:extLst>
              <a:ext uri="{FF2B5EF4-FFF2-40B4-BE49-F238E27FC236}">
                <a16:creationId xmlns:a16="http://schemas.microsoft.com/office/drawing/2014/main" id="{F6CC7DD9-B902-41D1-40BC-0599B053598B}"/>
              </a:ext>
            </a:extLst>
          </p:cNvPr>
          <p:cNvSpPr>
            <a:spLocks noGrp="1"/>
          </p:cNvSpPr>
          <p:nvPr>
            <p:ph type="ftr" sz="quarter" idx="10"/>
          </p:nvPr>
        </p:nvSpPr>
        <p:spPr/>
        <p:txBody>
          <a:bodyPr/>
          <a:lstStyle/>
          <a:p>
            <a:r>
              <a:rPr lang="en-US" dirty="0"/>
              <a:t>Presentation title</a:t>
            </a:r>
          </a:p>
        </p:txBody>
      </p:sp>
      <p:sp>
        <p:nvSpPr>
          <p:cNvPr id="7" name="Table Placeholder 6">
            <a:extLst>
              <a:ext uri="{FF2B5EF4-FFF2-40B4-BE49-F238E27FC236}">
                <a16:creationId xmlns:a16="http://schemas.microsoft.com/office/drawing/2014/main" id="{B5975017-D6DD-8609-9E50-C09BCD144848}"/>
              </a:ext>
            </a:extLst>
          </p:cNvPr>
          <p:cNvSpPr>
            <a:spLocks noGrp="1"/>
          </p:cNvSpPr>
          <p:nvPr>
            <p:ph type="tbl" sz="quarter" idx="12"/>
          </p:nvPr>
        </p:nvSpPr>
        <p:spPr>
          <a:xfrm>
            <a:off x="1279525" y="538163"/>
            <a:ext cx="4629150" cy="5862637"/>
          </a:xfrm>
        </p:spPr>
        <p:txBody>
          <a:bodyPr>
            <a:normAutofit/>
          </a:bodyPr>
          <a:lstStyle>
            <a:lvl1pPr>
              <a:defRPr sz="2000"/>
            </a:lvl1pPr>
          </a:lstStyle>
          <a:p>
            <a:r>
              <a:rPr lang="en-US" dirty="0"/>
              <a:t>Click icon to add table</a:t>
            </a:r>
          </a:p>
        </p:txBody>
      </p:sp>
      <p:sp>
        <p:nvSpPr>
          <p:cNvPr id="8" name="Content Placeholder 2">
            <a:extLst>
              <a:ext uri="{FF2B5EF4-FFF2-40B4-BE49-F238E27FC236}">
                <a16:creationId xmlns:a16="http://schemas.microsoft.com/office/drawing/2014/main" id="{6CD1CF42-3B6F-D19D-30A8-3D03C0DDC794}"/>
              </a:ext>
            </a:extLst>
          </p:cNvPr>
          <p:cNvSpPr>
            <a:spLocks noGrp="1"/>
          </p:cNvSpPr>
          <p:nvPr>
            <p:ph idx="1" hasCustomPrompt="1"/>
          </p:nvPr>
        </p:nvSpPr>
        <p:spPr>
          <a:xfrm>
            <a:off x="6299200" y="2743200"/>
            <a:ext cx="5490797" cy="3657599"/>
          </a:xfrm>
          <a:prstGeom prst="roundRect">
            <a:avLst>
              <a:gd name="adj" fmla="val 9600"/>
            </a:avLst>
          </a:prstGeom>
          <a:ln w="19050">
            <a:solidFill>
              <a:schemeClr val="accent3">
                <a:lumMod val="60000"/>
                <a:lumOff val="40000"/>
              </a:schemeClr>
            </a:solidFill>
          </a:ln>
        </p:spPr>
        <p:txBody>
          <a:bodyPr lIns="182880" tIns="182880" rIns="182880" bIns="182880" anchor="ctr" anchorCtr="0">
            <a:noAutofit/>
          </a:bodyPr>
          <a:lstStyle>
            <a:lvl1pPr marL="365760" indent="-365760">
              <a:lnSpc>
                <a:spcPct val="110000"/>
              </a:lnSpc>
              <a:spcBef>
                <a:spcPts val="1200"/>
              </a:spcBef>
              <a:buClr>
                <a:schemeClr val="accent3">
                  <a:lumMod val="60000"/>
                  <a:lumOff val="40000"/>
                </a:schemeClr>
              </a:buClr>
              <a:defRPr sz="1800" cap="all" spc="0" baseline="0">
                <a:solidFill>
                  <a:schemeClr val="accent3">
                    <a:lumMod val="75000"/>
                  </a:schemeClr>
                </a:solidFill>
              </a:defRPr>
            </a:lvl1pPr>
            <a:lvl2pPr marL="365760" indent="0">
              <a:lnSpc>
                <a:spcPct val="110000"/>
              </a:lnSpc>
              <a:spcBef>
                <a:spcPts val="0"/>
              </a:spcBef>
              <a:buClr>
                <a:schemeClr val="accent3">
                  <a:lumMod val="60000"/>
                  <a:lumOff val="40000"/>
                </a:schemeClr>
              </a:buClr>
              <a:buNone/>
              <a:defRPr sz="1800" cap="none" spc="0" baseline="0">
                <a:solidFill>
                  <a:schemeClr val="accent3">
                    <a:lumMod val="75000"/>
                  </a:schemeClr>
                </a:solidFill>
              </a:defRPr>
            </a:lvl2pPr>
            <a:lvl3pPr indent="-365760">
              <a:lnSpc>
                <a:spcPct val="110000"/>
              </a:lnSpc>
              <a:spcBef>
                <a:spcPts val="1200"/>
              </a:spcBef>
              <a:buClr>
                <a:schemeClr val="accent3">
                  <a:lumMod val="60000"/>
                  <a:lumOff val="40000"/>
                </a:schemeClr>
              </a:buClr>
              <a:defRPr sz="1800" cap="all" spc="0" baseline="0">
                <a:solidFill>
                  <a:schemeClr val="accent3">
                    <a:lumMod val="75000"/>
                  </a:schemeClr>
                </a:solidFill>
              </a:defRPr>
            </a:lvl3pPr>
            <a:lvl4pPr marL="1143000" indent="0">
              <a:lnSpc>
                <a:spcPct val="110000"/>
              </a:lnSpc>
              <a:spcBef>
                <a:spcPts val="0"/>
              </a:spcBef>
              <a:buClr>
                <a:schemeClr val="accent3">
                  <a:lumMod val="60000"/>
                  <a:lumOff val="40000"/>
                </a:schemeClr>
              </a:buClr>
              <a:buNone/>
              <a:defRPr sz="1800" cap="none" spc="0" baseline="0">
                <a:solidFill>
                  <a:schemeClr val="accent3">
                    <a:lumMod val="75000"/>
                  </a:schemeClr>
                </a:solidFill>
              </a:defRPr>
            </a:lvl4pPr>
            <a:lvl5pPr indent="-365760">
              <a:lnSpc>
                <a:spcPct val="110000"/>
              </a:lnSpc>
              <a:spcBef>
                <a:spcPts val="1200"/>
              </a:spcBef>
              <a:buClr>
                <a:schemeClr val="accent3">
                  <a:lumMod val="60000"/>
                  <a:lumOff val="40000"/>
                </a:schemeClr>
              </a:buClr>
              <a:defRPr sz="1800" cap="none" spc="0" baseline="0">
                <a:solidFill>
                  <a:schemeClr val="accent3">
                    <a:lumMod val="75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6884521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280160" y="457200"/>
            <a:ext cx="10073640" cy="1270000"/>
          </a:xfrm>
        </p:spPr>
        <p:txBody>
          <a:bodyPr lIns="0" tIns="0" rIns="0" bIns="0" anchor="t" anchorCtr="0"/>
          <a:lstStyle>
            <a:lvl1pPr>
              <a:defRPr sz="3600"/>
            </a:lvl1pPr>
          </a:lstStyle>
          <a:p>
            <a:r>
              <a:rPr lang="en-US" dirty="0"/>
              <a:t>Click to add title</a:t>
            </a:r>
          </a:p>
        </p:txBody>
      </p:sp>
      <p:sp>
        <p:nvSpPr>
          <p:cNvPr id="5" name="Slide Number Placeholder 4"/>
          <p:cNvSpPr>
            <a:spLocks noGrp="1"/>
          </p:cNvSpPr>
          <p:nvPr>
            <p:ph type="sldNum" sz="quarter" idx="12"/>
          </p:nvPr>
        </p:nvSpPr>
        <p:spPr/>
        <p:txBody>
          <a:bodyPr/>
          <a:lstStyle/>
          <a:p>
            <a:fld id="{71766878-3199-4EAB-94E7-2D6D11070E14}" type="slidenum">
              <a:rPr lang="en-US" dirty="0"/>
              <a:t>‹#›</a:t>
            </a:fld>
            <a:endParaRPr lang="en-US" dirty="0"/>
          </a:p>
        </p:txBody>
      </p:sp>
      <p:sp>
        <p:nvSpPr>
          <p:cNvPr id="4" name="Footer Placeholder 3"/>
          <p:cNvSpPr>
            <a:spLocks noGrp="1"/>
          </p:cNvSpPr>
          <p:nvPr>
            <p:ph type="ftr" sz="quarter" idx="11"/>
          </p:nvPr>
        </p:nvSpPr>
        <p:spPr/>
        <p:txBody>
          <a:bodyPr/>
          <a:lstStyle/>
          <a:p>
            <a:r>
              <a:rPr lang="en-US" dirty="0"/>
              <a:t>Presentation title</a:t>
            </a:r>
          </a:p>
        </p:txBody>
      </p:sp>
      <p:sp>
        <p:nvSpPr>
          <p:cNvPr id="7" name="Table Placeholder 6">
            <a:extLst>
              <a:ext uri="{FF2B5EF4-FFF2-40B4-BE49-F238E27FC236}">
                <a16:creationId xmlns:a16="http://schemas.microsoft.com/office/drawing/2014/main" id="{55E02A48-B953-ED21-27AE-15897A7D594A}"/>
              </a:ext>
            </a:extLst>
          </p:cNvPr>
          <p:cNvSpPr>
            <a:spLocks noGrp="1"/>
          </p:cNvSpPr>
          <p:nvPr>
            <p:ph type="tbl" sz="quarter" idx="13"/>
          </p:nvPr>
        </p:nvSpPr>
        <p:spPr>
          <a:xfrm>
            <a:off x="1279525" y="1825625"/>
            <a:ext cx="10074275" cy="4575175"/>
          </a:xfrm>
        </p:spPr>
        <p:txBody>
          <a:bodyPr/>
          <a:lstStyle/>
          <a:p>
            <a:endParaRPr lang="en-US" dirty="0"/>
          </a:p>
        </p:txBody>
      </p:sp>
    </p:spTree>
    <p:extLst>
      <p:ext uri="{BB962C8B-B14F-4D97-AF65-F5344CB8AC3E}">
        <p14:creationId xmlns:p14="http://schemas.microsoft.com/office/powerpoint/2010/main" val="41256294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lumns 1">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1252728" y="381000"/>
            <a:ext cx="4843272" cy="2358408"/>
          </a:xfrm>
        </p:spPr>
        <p:txBody>
          <a:bodyPr/>
          <a:lstStyle>
            <a:lvl1pPr>
              <a:lnSpc>
                <a:spcPct val="80000"/>
              </a:lnSpc>
              <a:defRPr sz="3600"/>
            </a:lvl1pPr>
          </a:lstStyle>
          <a:p>
            <a:r>
              <a:rPr lang="en-US" dirty="0"/>
              <a:t>Click to add title</a:t>
            </a:r>
          </a:p>
        </p:txBody>
      </p:sp>
      <p:sp>
        <p:nvSpPr>
          <p:cNvPr id="9" name="Slide Number Placeholder 8"/>
          <p:cNvSpPr>
            <a:spLocks noGrp="1"/>
          </p:cNvSpPr>
          <p:nvPr>
            <p:ph type="sldNum" sz="quarter" idx="12"/>
          </p:nvPr>
        </p:nvSpPr>
        <p:spPr/>
        <p:txBody>
          <a:bodyPr/>
          <a:lstStyle/>
          <a:p>
            <a:fld id="{71766878-3199-4EAB-94E7-2D6D11070E14}" type="slidenum">
              <a:rPr lang="en-US" dirty="0"/>
              <a:t>‹#›</a:t>
            </a:fld>
            <a:endParaRPr lang="en-US" dirty="0"/>
          </a:p>
        </p:txBody>
      </p:sp>
      <p:sp>
        <p:nvSpPr>
          <p:cNvPr id="8" name="Footer Placeholder 7"/>
          <p:cNvSpPr>
            <a:spLocks noGrp="1"/>
          </p:cNvSpPr>
          <p:nvPr>
            <p:ph type="ftr" sz="quarter" idx="11"/>
          </p:nvPr>
        </p:nvSpPr>
        <p:spPr/>
        <p:txBody>
          <a:bodyPr/>
          <a:lstStyle/>
          <a:p>
            <a:r>
              <a:rPr lang="en-US" dirty="0"/>
              <a:t>Presentation title</a:t>
            </a:r>
          </a:p>
        </p:txBody>
      </p:sp>
      <p:sp>
        <p:nvSpPr>
          <p:cNvPr id="10" name="Content Placeholder 2">
            <a:extLst>
              <a:ext uri="{FF2B5EF4-FFF2-40B4-BE49-F238E27FC236}">
                <a16:creationId xmlns:a16="http://schemas.microsoft.com/office/drawing/2014/main" id="{FDF7D353-331B-4008-C6A7-86D25BE475D6}"/>
              </a:ext>
            </a:extLst>
          </p:cNvPr>
          <p:cNvSpPr>
            <a:spLocks noGrp="1"/>
          </p:cNvSpPr>
          <p:nvPr>
            <p:ph idx="1" hasCustomPrompt="1"/>
          </p:nvPr>
        </p:nvSpPr>
        <p:spPr>
          <a:xfrm>
            <a:off x="1287757" y="2739408"/>
            <a:ext cx="4564403" cy="3657600"/>
          </a:xfrm>
          <a:prstGeom prst="roundRect">
            <a:avLst>
              <a:gd name="adj" fmla="val 11906"/>
            </a:avLst>
          </a:prstGeom>
          <a:ln w="19050">
            <a:solidFill>
              <a:schemeClr val="accent3">
                <a:lumMod val="60000"/>
                <a:lumOff val="40000"/>
              </a:schemeClr>
            </a:solidFill>
          </a:ln>
        </p:spPr>
        <p:txBody>
          <a:bodyPr lIns="182880" tIns="182880" rIns="182880" bIns="182880" anchor="ctr" anchorCtr="0">
            <a:noAutofit/>
          </a:bodyPr>
          <a:lstStyle>
            <a:lvl1pPr indent="-365760">
              <a:lnSpc>
                <a:spcPct val="100000"/>
              </a:lnSpc>
              <a:spcBef>
                <a:spcPts val="1200"/>
              </a:spcBef>
              <a:buClr>
                <a:schemeClr val="accent3">
                  <a:lumMod val="60000"/>
                  <a:lumOff val="40000"/>
                </a:schemeClr>
              </a:buClr>
              <a:defRPr sz="1800" cap="none" spc="0" baseline="0">
                <a:solidFill>
                  <a:schemeClr val="accent3">
                    <a:lumMod val="75000"/>
                  </a:schemeClr>
                </a:solidFill>
              </a:defRPr>
            </a:lvl1pPr>
            <a:lvl2pPr indent="-365760">
              <a:lnSpc>
                <a:spcPct val="100000"/>
              </a:lnSpc>
              <a:spcBef>
                <a:spcPts val="1200"/>
              </a:spcBef>
              <a:buClr>
                <a:schemeClr val="accent3">
                  <a:lumMod val="60000"/>
                  <a:lumOff val="40000"/>
                </a:schemeClr>
              </a:buClr>
              <a:defRPr sz="1800" cap="none" spc="0" baseline="0">
                <a:solidFill>
                  <a:schemeClr val="accent3">
                    <a:lumMod val="75000"/>
                  </a:schemeClr>
                </a:solidFill>
              </a:defRPr>
            </a:lvl2pPr>
            <a:lvl3pPr indent="-365760">
              <a:lnSpc>
                <a:spcPct val="100000"/>
              </a:lnSpc>
              <a:spcBef>
                <a:spcPts val="1200"/>
              </a:spcBef>
              <a:buClr>
                <a:schemeClr val="accent3">
                  <a:lumMod val="60000"/>
                  <a:lumOff val="40000"/>
                </a:schemeClr>
              </a:buClr>
              <a:defRPr sz="1800" cap="none" spc="0" baseline="0">
                <a:solidFill>
                  <a:schemeClr val="accent3">
                    <a:lumMod val="75000"/>
                  </a:schemeClr>
                </a:solidFill>
              </a:defRPr>
            </a:lvl3pPr>
            <a:lvl4pPr indent="-365760">
              <a:lnSpc>
                <a:spcPct val="100000"/>
              </a:lnSpc>
              <a:spcBef>
                <a:spcPts val="1200"/>
              </a:spcBef>
              <a:buClr>
                <a:schemeClr val="accent3">
                  <a:lumMod val="60000"/>
                  <a:lumOff val="40000"/>
                </a:schemeClr>
              </a:buClr>
              <a:defRPr sz="1800" cap="none" spc="0" baseline="0">
                <a:solidFill>
                  <a:schemeClr val="accent3">
                    <a:lumMod val="75000"/>
                  </a:schemeClr>
                </a:solidFill>
              </a:defRPr>
            </a:lvl4pPr>
            <a:lvl5pPr indent="-365760">
              <a:lnSpc>
                <a:spcPct val="100000"/>
              </a:lnSpc>
              <a:spcBef>
                <a:spcPts val="1200"/>
              </a:spcBef>
              <a:buClr>
                <a:schemeClr val="accent3">
                  <a:lumMod val="60000"/>
                  <a:lumOff val="40000"/>
                </a:schemeClr>
              </a:buClr>
              <a:defRPr sz="1800" cap="none" spc="0" baseline="0">
                <a:solidFill>
                  <a:schemeClr val="accent3">
                    <a:lumMod val="75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Content Placeholder 2">
            <a:extLst>
              <a:ext uri="{FF2B5EF4-FFF2-40B4-BE49-F238E27FC236}">
                <a16:creationId xmlns:a16="http://schemas.microsoft.com/office/drawing/2014/main" id="{5E28E8F6-433C-B365-7783-5C6DDE2D1CA9}"/>
              </a:ext>
            </a:extLst>
          </p:cNvPr>
          <p:cNvSpPr>
            <a:spLocks noGrp="1"/>
          </p:cNvSpPr>
          <p:nvPr>
            <p:ph idx="14" hasCustomPrompt="1"/>
          </p:nvPr>
        </p:nvSpPr>
        <p:spPr>
          <a:xfrm>
            <a:off x="6304222" y="460992"/>
            <a:ext cx="5381682" cy="5914687"/>
          </a:xfrm>
          <a:prstGeom prst="roundRect">
            <a:avLst>
              <a:gd name="adj" fmla="val 7753"/>
            </a:avLst>
          </a:prstGeom>
          <a:ln w="19050">
            <a:solidFill>
              <a:schemeClr val="accent3">
                <a:lumMod val="60000"/>
                <a:lumOff val="40000"/>
              </a:schemeClr>
            </a:solidFill>
          </a:ln>
        </p:spPr>
        <p:txBody>
          <a:bodyPr lIns="182880" tIns="182880" rIns="182880" bIns="182880" anchor="t" anchorCtr="0">
            <a:noAutofit/>
          </a:bodyPr>
          <a:lstStyle>
            <a:lvl1pPr marL="365760" indent="-365760">
              <a:lnSpc>
                <a:spcPct val="100000"/>
              </a:lnSpc>
              <a:spcBef>
                <a:spcPts val="1200"/>
              </a:spcBef>
              <a:buClr>
                <a:schemeClr val="accent3">
                  <a:lumMod val="60000"/>
                  <a:lumOff val="40000"/>
                </a:schemeClr>
              </a:buClr>
              <a:defRPr sz="1800" cap="none" spc="0" baseline="0">
                <a:solidFill>
                  <a:schemeClr val="accent3">
                    <a:lumMod val="75000"/>
                  </a:schemeClr>
                </a:solidFill>
              </a:defRPr>
            </a:lvl1pPr>
            <a:lvl2pPr indent="-365760">
              <a:lnSpc>
                <a:spcPct val="100000"/>
              </a:lnSpc>
              <a:spcBef>
                <a:spcPts val="1200"/>
              </a:spcBef>
              <a:buClr>
                <a:schemeClr val="accent3">
                  <a:lumMod val="60000"/>
                  <a:lumOff val="40000"/>
                </a:schemeClr>
              </a:buClr>
              <a:defRPr sz="1800" cap="none" spc="0" baseline="0">
                <a:solidFill>
                  <a:schemeClr val="accent3">
                    <a:lumMod val="75000"/>
                  </a:schemeClr>
                </a:solidFill>
              </a:defRPr>
            </a:lvl2pPr>
            <a:lvl3pPr indent="-365760">
              <a:lnSpc>
                <a:spcPct val="100000"/>
              </a:lnSpc>
              <a:spcBef>
                <a:spcPts val="1200"/>
              </a:spcBef>
              <a:buClr>
                <a:schemeClr val="accent3">
                  <a:lumMod val="60000"/>
                  <a:lumOff val="40000"/>
                </a:schemeClr>
              </a:buClr>
              <a:defRPr sz="1800" cap="none" spc="0" baseline="0">
                <a:solidFill>
                  <a:schemeClr val="accent3">
                    <a:lumMod val="75000"/>
                  </a:schemeClr>
                </a:solidFill>
              </a:defRPr>
            </a:lvl3pPr>
            <a:lvl4pPr indent="-365760">
              <a:lnSpc>
                <a:spcPct val="100000"/>
              </a:lnSpc>
              <a:spcBef>
                <a:spcPts val="1200"/>
              </a:spcBef>
              <a:buClr>
                <a:schemeClr val="accent3">
                  <a:lumMod val="60000"/>
                  <a:lumOff val="40000"/>
                </a:schemeClr>
              </a:buClr>
              <a:defRPr sz="1800" cap="none" spc="0" baseline="0">
                <a:solidFill>
                  <a:schemeClr val="accent3">
                    <a:lumMod val="75000"/>
                  </a:schemeClr>
                </a:solidFill>
              </a:defRPr>
            </a:lvl4pPr>
            <a:lvl5pPr indent="-365760">
              <a:lnSpc>
                <a:spcPct val="100000"/>
              </a:lnSpc>
              <a:spcBef>
                <a:spcPts val="1200"/>
              </a:spcBef>
              <a:buClr>
                <a:schemeClr val="accent3">
                  <a:lumMod val="60000"/>
                  <a:lumOff val="40000"/>
                </a:schemeClr>
              </a:buClr>
              <a:defRPr sz="1800" cap="none" spc="0" baseline="0">
                <a:solidFill>
                  <a:schemeClr val="accent3">
                    <a:lumMod val="75000"/>
                  </a:schemeClr>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a:xfrm>
            <a:off x="1251678" y="6375679"/>
            <a:ext cx="2329722" cy="348462"/>
          </a:xfrm>
          <a:prstGeom prst="rect">
            <a:avLst/>
          </a:prstGeom>
        </p:spPr>
        <p:txBody>
          <a:bodyPr/>
          <a:lstStyle/>
          <a:p>
            <a:endParaRPr lang="en-US" dirty="0"/>
          </a:p>
        </p:txBody>
      </p:sp>
    </p:spTree>
    <p:extLst>
      <p:ext uri="{BB962C8B-B14F-4D97-AF65-F5344CB8AC3E}">
        <p14:creationId xmlns:p14="http://schemas.microsoft.com/office/powerpoint/2010/main" val="2609401737"/>
      </p:ext>
    </p:extLst>
  </p:cSld>
  <p:clrMapOvr>
    <a:masterClrMapping/>
  </p:clrMapOvr>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Image and Quote">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4" name="Graphic 3">
            <a:extLst>
              <a:ext uri="{FF2B5EF4-FFF2-40B4-BE49-F238E27FC236}">
                <a16:creationId xmlns:a16="http://schemas.microsoft.com/office/drawing/2014/main" id="{35F4923C-22B6-A98A-B649-7AB69C5BA082}"/>
              </a:ext>
              <a:ext uri="{C183D7F6-B498-43B3-948B-1728B52AA6E4}">
                <adec:decorative xmlns:adec="http://schemas.microsoft.com/office/drawing/2017/decorative" val="1"/>
              </a:ext>
            </a:extLst>
          </p:cNvPr>
          <p:cNvSpPr>
            <a:spLocks noChangeAspect="1"/>
          </p:cNvSpPr>
          <p:nvPr userDrawn="1"/>
        </p:nvSpPr>
        <p:spPr>
          <a:xfrm rot="1985446">
            <a:off x="5613841" y="3865662"/>
            <a:ext cx="589384" cy="914400"/>
          </a:xfrm>
          <a:custGeom>
            <a:avLst/>
            <a:gdLst>
              <a:gd name="connsiteX0" fmla="*/ 688633 w 775111"/>
              <a:gd name="connsiteY0" fmla="*/ 614160 h 1202547"/>
              <a:gd name="connsiteX1" fmla="*/ 422295 w 775111"/>
              <a:gd name="connsiteY1" fmla="*/ 790934 h 1202547"/>
              <a:gd name="connsiteX2" fmla="*/ 434065 w 775111"/>
              <a:gd name="connsiteY2" fmla="*/ 627551 h 1202547"/>
              <a:gd name="connsiteX3" fmla="*/ 432291 w 775111"/>
              <a:gd name="connsiteY3" fmla="*/ 598155 h 1202547"/>
              <a:gd name="connsiteX4" fmla="*/ 653033 w 775111"/>
              <a:gd name="connsiteY4" fmla="*/ 522868 h 1202547"/>
              <a:gd name="connsiteX5" fmla="*/ 775111 w 775111"/>
              <a:gd name="connsiteY5" fmla="*/ 340522 h 1202547"/>
              <a:gd name="connsiteX6" fmla="*/ 753899 w 775111"/>
              <a:gd name="connsiteY6" fmla="*/ 286973 h 1202547"/>
              <a:gd name="connsiteX7" fmla="*/ 706962 w 775111"/>
              <a:gd name="connsiteY7" fmla="*/ 291854 h 1202547"/>
              <a:gd name="connsiteX8" fmla="*/ 559361 w 775111"/>
              <a:gd name="connsiteY8" fmla="*/ 395773 h 1202547"/>
              <a:gd name="connsiteX9" fmla="*/ 431596 w 775111"/>
              <a:gd name="connsiteY9" fmla="*/ 586634 h 1202547"/>
              <a:gd name="connsiteX10" fmla="*/ 415886 w 775111"/>
              <a:gd name="connsiteY10" fmla="*/ 326230 h 1202547"/>
              <a:gd name="connsiteX11" fmla="*/ 505124 w 775111"/>
              <a:gd name="connsiteY11" fmla="*/ 279222 h 1202547"/>
              <a:gd name="connsiteX12" fmla="*/ 650865 w 775111"/>
              <a:gd name="connsiteY12" fmla="*/ 142733 h 1202547"/>
              <a:gd name="connsiteX13" fmla="*/ 648013 w 775111"/>
              <a:gd name="connsiteY13" fmla="*/ 43638 h 1202547"/>
              <a:gd name="connsiteX14" fmla="*/ 561028 w 775111"/>
              <a:gd name="connsiteY14" fmla="*/ 8081 h 1202547"/>
              <a:gd name="connsiteX15" fmla="*/ 446920 w 775111"/>
              <a:gd name="connsiteY15" fmla="*/ 106919 h 1202547"/>
              <a:gd name="connsiteX16" fmla="*/ 375556 w 775111"/>
              <a:gd name="connsiteY16" fmla="*/ 306530 h 1202547"/>
              <a:gd name="connsiteX17" fmla="*/ 266719 w 775111"/>
              <a:gd name="connsiteY17" fmla="*/ 50476 h 1202547"/>
              <a:gd name="connsiteX18" fmla="*/ 142006 w 775111"/>
              <a:gd name="connsiteY18" fmla="*/ 2343 h 1202547"/>
              <a:gd name="connsiteX19" fmla="*/ 94252 w 775111"/>
              <a:gd name="connsiteY19" fmla="*/ 72387 h 1202547"/>
              <a:gd name="connsiteX20" fmla="*/ 160383 w 775111"/>
              <a:gd name="connsiteY20" fmla="*/ 187916 h 1202547"/>
              <a:gd name="connsiteX21" fmla="*/ 347098 w 775111"/>
              <a:gd name="connsiteY21" fmla="*/ 321457 h 1202547"/>
              <a:gd name="connsiteX22" fmla="*/ 365791 w 775111"/>
              <a:gd name="connsiteY22" fmla="*/ 587571 h 1202547"/>
              <a:gd name="connsiteX23" fmla="*/ 213157 w 775111"/>
              <a:gd name="connsiteY23" fmla="*/ 371515 h 1202547"/>
              <a:gd name="connsiteX24" fmla="*/ 134428 w 775111"/>
              <a:gd name="connsiteY24" fmla="*/ 338284 h 1202547"/>
              <a:gd name="connsiteX25" fmla="*/ 15913 w 775111"/>
              <a:gd name="connsiteY25" fmla="*/ 360828 h 1202547"/>
              <a:gd name="connsiteX26" fmla="*/ 4495 w 775111"/>
              <a:gd name="connsiteY26" fmla="*/ 427319 h 1202547"/>
              <a:gd name="connsiteX27" fmla="*/ 367374 w 775111"/>
              <a:gd name="connsiteY27" fmla="*/ 610741 h 1202547"/>
              <a:gd name="connsiteX28" fmla="*/ 368561 w 775111"/>
              <a:gd name="connsiteY28" fmla="*/ 628825 h 1202547"/>
              <a:gd name="connsiteX29" fmla="*/ 367788 w 775111"/>
              <a:gd name="connsiteY29" fmla="*/ 774822 h 1202547"/>
              <a:gd name="connsiteX30" fmla="*/ 364001 w 775111"/>
              <a:gd name="connsiteY30" fmla="*/ 790027 h 1202547"/>
              <a:gd name="connsiteX31" fmla="*/ 204562 w 775111"/>
              <a:gd name="connsiteY31" fmla="*/ 669543 h 1202547"/>
              <a:gd name="connsiteX32" fmla="*/ 99599 w 775111"/>
              <a:gd name="connsiteY32" fmla="*/ 643413 h 1202547"/>
              <a:gd name="connsiteX33" fmla="*/ 38341 w 775111"/>
              <a:gd name="connsiteY33" fmla="*/ 659663 h 1202547"/>
              <a:gd name="connsiteX34" fmla="*/ 49173 w 775111"/>
              <a:gd name="connsiteY34" fmla="*/ 749925 h 1202547"/>
              <a:gd name="connsiteX35" fmla="*/ 360326 w 775111"/>
              <a:gd name="connsiteY35" fmla="*/ 804865 h 1202547"/>
              <a:gd name="connsiteX36" fmla="*/ 313534 w 775111"/>
              <a:gd name="connsiteY36" fmla="*/ 1000121 h 1202547"/>
              <a:gd name="connsiteX37" fmla="*/ 153574 w 775111"/>
              <a:gd name="connsiteY37" fmla="*/ 895805 h 1202547"/>
              <a:gd name="connsiteX38" fmla="*/ 100486 w 775111"/>
              <a:gd name="connsiteY38" fmla="*/ 893171 h 1202547"/>
              <a:gd name="connsiteX39" fmla="*/ 79835 w 775111"/>
              <a:gd name="connsiteY39" fmla="*/ 983290 h 1202547"/>
              <a:gd name="connsiteX40" fmla="*/ 84107 w 775111"/>
              <a:gd name="connsiteY40" fmla="*/ 985685 h 1202547"/>
              <a:gd name="connsiteX41" fmla="*/ 220927 w 775111"/>
              <a:gd name="connsiteY41" fmla="*/ 1018771 h 1202547"/>
              <a:gd name="connsiteX42" fmla="*/ 310049 w 775111"/>
              <a:gd name="connsiteY42" fmla="*/ 1015306 h 1202547"/>
              <a:gd name="connsiteX43" fmla="*/ 276672 w 775111"/>
              <a:gd name="connsiteY43" fmla="*/ 1202541 h 1202547"/>
              <a:gd name="connsiteX44" fmla="*/ 393159 w 775111"/>
              <a:gd name="connsiteY44" fmla="*/ 1202546 h 1202547"/>
              <a:gd name="connsiteX45" fmla="*/ 406163 w 775111"/>
              <a:gd name="connsiteY45" fmla="*/ 1014883 h 1202547"/>
              <a:gd name="connsiteX46" fmla="*/ 641984 w 775111"/>
              <a:gd name="connsiteY46" fmla="*/ 985685 h 1202547"/>
              <a:gd name="connsiteX47" fmla="*/ 646260 w 775111"/>
              <a:gd name="connsiteY47" fmla="*/ 983290 h 1202547"/>
              <a:gd name="connsiteX48" fmla="*/ 625605 w 775111"/>
              <a:gd name="connsiteY48" fmla="*/ 893171 h 1202547"/>
              <a:gd name="connsiteX49" fmla="*/ 572518 w 775111"/>
              <a:gd name="connsiteY49" fmla="*/ 895805 h 1202547"/>
              <a:gd name="connsiteX50" fmla="*/ 406884 w 775111"/>
              <a:gd name="connsiteY50" fmla="*/ 1004870 h 1202547"/>
              <a:gd name="connsiteX51" fmla="*/ 421397 w 775111"/>
              <a:gd name="connsiteY51" fmla="*/ 803403 h 1202547"/>
              <a:gd name="connsiteX52" fmla="*/ 606364 w 775111"/>
              <a:gd name="connsiteY52" fmla="*/ 793201 h 1202547"/>
              <a:gd name="connsiteX53" fmla="*/ 761767 w 775111"/>
              <a:gd name="connsiteY53" fmla="*/ 722715 h 1202547"/>
              <a:gd name="connsiteX54" fmla="*/ 688633 w 775111"/>
              <a:gd name="connsiteY54" fmla="*/ 614160 h 1202547"/>
              <a:gd name="connsiteX55" fmla="*/ 688633 w 775111"/>
              <a:gd name="connsiteY55" fmla="*/ 614160 h 1202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775111" h="1202547">
                <a:moveTo>
                  <a:pt x="688633" y="614160"/>
                </a:moveTo>
                <a:cubicBezTo>
                  <a:pt x="589814" y="619072"/>
                  <a:pt x="462599" y="744763"/>
                  <a:pt x="422295" y="790934"/>
                </a:cubicBezTo>
                <a:lnTo>
                  <a:pt x="434065" y="627551"/>
                </a:lnTo>
                <a:lnTo>
                  <a:pt x="432291" y="598155"/>
                </a:lnTo>
                <a:cubicBezTo>
                  <a:pt x="465796" y="587469"/>
                  <a:pt x="603072" y="543413"/>
                  <a:pt x="653033" y="522868"/>
                </a:cubicBezTo>
                <a:cubicBezTo>
                  <a:pt x="710128" y="499398"/>
                  <a:pt x="774867" y="400385"/>
                  <a:pt x="775111" y="340522"/>
                </a:cubicBezTo>
                <a:cubicBezTo>
                  <a:pt x="775237" y="308322"/>
                  <a:pt x="764163" y="293653"/>
                  <a:pt x="753899" y="286973"/>
                </a:cubicBezTo>
                <a:cubicBezTo>
                  <a:pt x="745079" y="281234"/>
                  <a:pt x="734947" y="280762"/>
                  <a:pt x="706962" y="291854"/>
                </a:cubicBezTo>
                <a:cubicBezTo>
                  <a:pt x="672244" y="306096"/>
                  <a:pt x="612885" y="336852"/>
                  <a:pt x="559361" y="395773"/>
                </a:cubicBezTo>
                <a:cubicBezTo>
                  <a:pt x="494622" y="467036"/>
                  <a:pt x="448223" y="553487"/>
                  <a:pt x="431596" y="586634"/>
                </a:cubicBezTo>
                <a:lnTo>
                  <a:pt x="415886" y="326230"/>
                </a:lnTo>
                <a:cubicBezTo>
                  <a:pt x="448491" y="308610"/>
                  <a:pt x="487236" y="287904"/>
                  <a:pt x="505124" y="279222"/>
                </a:cubicBezTo>
                <a:cubicBezTo>
                  <a:pt x="539011" y="262772"/>
                  <a:pt x="614789" y="200079"/>
                  <a:pt x="650865" y="142733"/>
                </a:cubicBezTo>
                <a:cubicBezTo>
                  <a:pt x="670258" y="111900"/>
                  <a:pt x="660855" y="73008"/>
                  <a:pt x="648013" y="43638"/>
                </a:cubicBezTo>
                <a:cubicBezTo>
                  <a:pt x="636969" y="18383"/>
                  <a:pt x="611502" y="0"/>
                  <a:pt x="561028" y="8081"/>
                </a:cubicBezTo>
                <a:cubicBezTo>
                  <a:pt x="536868" y="14946"/>
                  <a:pt x="483654" y="26614"/>
                  <a:pt x="446920" y="106919"/>
                </a:cubicBezTo>
                <a:cubicBezTo>
                  <a:pt x="417222" y="166895"/>
                  <a:pt x="390645" y="253065"/>
                  <a:pt x="375556" y="306530"/>
                </a:cubicBezTo>
                <a:cubicBezTo>
                  <a:pt x="367470" y="244477"/>
                  <a:pt x="342339" y="120846"/>
                  <a:pt x="266719" y="50476"/>
                </a:cubicBezTo>
                <a:cubicBezTo>
                  <a:pt x="213389" y="849"/>
                  <a:pt x="170811" y="-4346"/>
                  <a:pt x="142006" y="2343"/>
                </a:cubicBezTo>
                <a:cubicBezTo>
                  <a:pt x="114719" y="8681"/>
                  <a:pt x="94672" y="22438"/>
                  <a:pt x="94252" y="72387"/>
                </a:cubicBezTo>
                <a:cubicBezTo>
                  <a:pt x="95747" y="105616"/>
                  <a:pt x="109010" y="150770"/>
                  <a:pt x="160383" y="187916"/>
                </a:cubicBezTo>
                <a:cubicBezTo>
                  <a:pt x="203200" y="218876"/>
                  <a:pt x="297409" y="286057"/>
                  <a:pt x="347098" y="321457"/>
                </a:cubicBezTo>
                <a:cubicBezTo>
                  <a:pt x="350491" y="369359"/>
                  <a:pt x="360722" y="513971"/>
                  <a:pt x="365791" y="587571"/>
                </a:cubicBezTo>
                <a:cubicBezTo>
                  <a:pt x="336430" y="533176"/>
                  <a:pt x="264993" y="407542"/>
                  <a:pt x="213157" y="371515"/>
                </a:cubicBezTo>
                <a:cubicBezTo>
                  <a:pt x="189223" y="354880"/>
                  <a:pt x="160908" y="344612"/>
                  <a:pt x="134428" y="338284"/>
                </a:cubicBezTo>
                <a:cubicBezTo>
                  <a:pt x="87043" y="326959"/>
                  <a:pt x="46786" y="326081"/>
                  <a:pt x="15913" y="360828"/>
                </a:cubicBezTo>
                <a:cubicBezTo>
                  <a:pt x="3472" y="379252"/>
                  <a:pt x="-5958" y="403346"/>
                  <a:pt x="4495" y="427319"/>
                </a:cubicBezTo>
                <a:cubicBezTo>
                  <a:pt x="54369" y="541701"/>
                  <a:pt x="309232" y="599036"/>
                  <a:pt x="367374" y="610741"/>
                </a:cubicBezTo>
                <a:cubicBezTo>
                  <a:pt x="367946" y="619209"/>
                  <a:pt x="368358" y="625472"/>
                  <a:pt x="368561" y="628825"/>
                </a:cubicBezTo>
                <a:cubicBezTo>
                  <a:pt x="370482" y="660662"/>
                  <a:pt x="367788" y="774822"/>
                  <a:pt x="367788" y="774822"/>
                </a:cubicBezTo>
                <a:cubicBezTo>
                  <a:pt x="367788" y="774822"/>
                  <a:pt x="366408" y="780330"/>
                  <a:pt x="364001" y="790027"/>
                </a:cubicBezTo>
                <a:cubicBezTo>
                  <a:pt x="329186" y="758093"/>
                  <a:pt x="243707" y="682180"/>
                  <a:pt x="204562" y="669543"/>
                </a:cubicBezTo>
                <a:cubicBezTo>
                  <a:pt x="172915" y="659327"/>
                  <a:pt x="131452" y="648478"/>
                  <a:pt x="99599" y="643413"/>
                </a:cubicBezTo>
                <a:cubicBezTo>
                  <a:pt x="81325" y="640509"/>
                  <a:pt x="55686" y="634766"/>
                  <a:pt x="38341" y="659663"/>
                </a:cubicBezTo>
                <a:cubicBezTo>
                  <a:pt x="22688" y="684519"/>
                  <a:pt x="14697" y="728193"/>
                  <a:pt x="49173" y="749925"/>
                </a:cubicBezTo>
                <a:cubicBezTo>
                  <a:pt x="91636" y="776697"/>
                  <a:pt x="292127" y="803377"/>
                  <a:pt x="360326" y="804865"/>
                </a:cubicBezTo>
                <a:cubicBezTo>
                  <a:pt x="350120" y="846180"/>
                  <a:pt x="331066" y="924096"/>
                  <a:pt x="313534" y="1000121"/>
                </a:cubicBezTo>
                <a:cubicBezTo>
                  <a:pt x="278443" y="970898"/>
                  <a:pt x="197109" y="906134"/>
                  <a:pt x="153574" y="895805"/>
                </a:cubicBezTo>
                <a:cubicBezTo>
                  <a:pt x="134361" y="891245"/>
                  <a:pt x="116152" y="891219"/>
                  <a:pt x="100486" y="893171"/>
                </a:cubicBezTo>
                <a:cubicBezTo>
                  <a:pt x="55677" y="898745"/>
                  <a:pt x="41311" y="959540"/>
                  <a:pt x="79835" y="983290"/>
                </a:cubicBezTo>
                <a:cubicBezTo>
                  <a:pt x="81199" y="984131"/>
                  <a:pt x="82622" y="984931"/>
                  <a:pt x="84107" y="985685"/>
                </a:cubicBezTo>
                <a:cubicBezTo>
                  <a:pt x="125680" y="1006832"/>
                  <a:pt x="194112" y="1019484"/>
                  <a:pt x="220927" y="1018771"/>
                </a:cubicBezTo>
                <a:cubicBezTo>
                  <a:pt x="239281" y="1018276"/>
                  <a:pt x="283785" y="1016427"/>
                  <a:pt x="310049" y="1015306"/>
                </a:cubicBezTo>
                <a:cubicBezTo>
                  <a:pt x="287686" y="1113140"/>
                  <a:pt x="269049" y="1203433"/>
                  <a:pt x="276672" y="1202541"/>
                </a:cubicBezTo>
                <a:cubicBezTo>
                  <a:pt x="294363" y="1201807"/>
                  <a:pt x="393159" y="1202546"/>
                  <a:pt x="393159" y="1202546"/>
                </a:cubicBezTo>
                <a:lnTo>
                  <a:pt x="406163" y="1014883"/>
                </a:lnTo>
                <a:cubicBezTo>
                  <a:pt x="501071" y="1033843"/>
                  <a:pt x="600412" y="1006832"/>
                  <a:pt x="641984" y="985685"/>
                </a:cubicBezTo>
                <a:cubicBezTo>
                  <a:pt x="643468" y="984931"/>
                  <a:pt x="644892" y="984131"/>
                  <a:pt x="646260" y="983290"/>
                </a:cubicBezTo>
                <a:cubicBezTo>
                  <a:pt x="684782" y="959540"/>
                  <a:pt x="670415" y="898745"/>
                  <a:pt x="625605" y="893171"/>
                </a:cubicBezTo>
                <a:cubicBezTo>
                  <a:pt x="609941" y="891219"/>
                  <a:pt x="591729" y="891245"/>
                  <a:pt x="572518" y="895805"/>
                </a:cubicBezTo>
                <a:cubicBezTo>
                  <a:pt x="526447" y="906735"/>
                  <a:pt x="438009" y="978654"/>
                  <a:pt x="406884" y="1004870"/>
                </a:cubicBezTo>
                <a:lnTo>
                  <a:pt x="421397" y="803403"/>
                </a:lnTo>
                <a:cubicBezTo>
                  <a:pt x="454162" y="802888"/>
                  <a:pt x="562832" y="800646"/>
                  <a:pt x="606364" y="793201"/>
                </a:cubicBezTo>
                <a:cubicBezTo>
                  <a:pt x="690396" y="778832"/>
                  <a:pt x="730407" y="763601"/>
                  <a:pt x="761767" y="722715"/>
                </a:cubicBezTo>
                <a:cubicBezTo>
                  <a:pt x="783115" y="694873"/>
                  <a:pt x="744947" y="611357"/>
                  <a:pt x="688633" y="614160"/>
                </a:cubicBezTo>
                <a:lnTo>
                  <a:pt x="688633" y="614160"/>
                </a:lnTo>
                <a:close/>
              </a:path>
            </a:pathLst>
          </a:custGeom>
          <a:solidFill>
            <a:schemeClr val="accent3">
              <a:lumMod val="60000"/>
              <a:lumOff val="40000"/>
              <a:alpha val="50000"/>
            </a:schemeClr>
          </a:solidFill>
          <a:ln w="0" cap="flat">
            <a:noFill/>
            <a:prstDash val="solid"/>
            <a:miter/>
          </a:ln>
        </p:spPr>
        <p:txBody>
          <a:bodyPr rtlCol="0" anchor="ctr"/>
          <a:lstStyle/>
          <a:p>
            <a:endParaRPr lang="en-US" dirty="0"/>
          </a:p>
        </p:txBody>
      </p:sp>
      <p:sp>
        <p:nvSpPr>
          <p:cNvPr id="2" name="Title 1"/>
          <p:cNvSpPr>
            <a:spLocks noGrp="1"/>
          </p:cNvSpPr>
          <p:nvPr>
            <p:ph type="ctrTitle" hasCustomPrompt="1"/>
          </p:nvPr>
        </p:nvSpPr>
        <p:spPr>
          <a:xfrm>
            <a:off x="5415280" y="457200"/>
            <a:ext cx="6482080" cy="3891280"/>
          </a:xfrm>
        </p:spPr>
        <p:txBody>
          <a:bodyPr lIns="0" tIns="0" rIns="0" bIns="0" anchor="t" anchorCtr="0">
            <a:noAutofit/>
          </a:bodyPr>
          <a:lstStyle>
            <a:lvl1pPr algn="l">
              <a:defRPr sz="5400" b="0" i="0" spc="200" baseline="0">
                <a:solidFill>
                  <a:schemeClr val="accent3">
                    <a:lumMod val="75000"/>
                  </a:schemeClr>
                </a:solidFill>
                <a:latin typeface="+mj-lt"/>
                <a:ea typeface="Batang" panose="02030600000101010101" pitchFamily="18" charset="-127"/>
              </a:defRPr>
            </a:lvl1pPr>
          </a:lstStyle>
          <a:p>
            <a:r>
              <a:rPr lang="en-US" dirty="0"/>
              <a:t>Click to add title</a:t>
            </a:r>
          </a:p>
        </p:txBody>
      </p:sp>
      <p:sp>
        <p:nvSpPr>
          <p:cNvPr id="3" name="Subtitle 2"/>
          <p:cNvSpPr>
            <a:spLocks noGrp="1"/>
          </p:cNvSpPr>
          <p:nvPr>
            <p:ph type="subTitle" idx="1" hasCustomPrompt="1"/>
          </p:nvPr>
        </p:nvSpPr>
        <p:spPr>
          <a:xfrm>
            <a:off x="5412022" y="4419600"/>
            <a:ext cx="6482079" cy="1996696"/>
          </a:xfrm>
        </p:spPr>
        <p:txBody>
          <a:bodyPr lIns="0" tIns="0" rIns="0" bIns="0" anchor="b" anchorCtr="0">
            <a:noAutofit/>
          </a:bodyPr>
          <a:lstStyle>
            <a:lvl1pPr marL="0" indent="0" algn="l">
              <a:lnSpc>
                <a:spcPts val="4000"/>
              </a:lnSpc>
              <a:spcBef>
                <a:spcPts val="0"/>
              </a:spcBef>
              <a:buFont typeface="Arial" panose="020B0604020202020204" pitchFamily="34" charset="0"/>
              <a:buNone/>
              <a:defRPr sz="2400" b="0" i="0" cap="none" spc="0" baseline="0">
                <a:solidFill>
                  <a:schemeClr val="accent3">
                    <a:lumMod val="75000"/>
                  </a:schemeClr>
                </a:solidFill>
                <a:latin typeface="+mn-lt"/>
                <a:ea typeface="Batang" panose="02030600000101010101" pitchFamily="18" charset="-127"/>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6" name="Picture Placeholder 2">
            <a:extLst>
              <a:ext uri="{FF2B5EF4-FFF2-40B4-BE49-F238E27FC236}">
                <a16:creationId xmlns:a16="http://schemas.microsoft.com/office/drawing/2014/main" id="{94FA5E09-BD6C-1A5B-0586-4CC9CBCFCE49}"/>
              </a:ext>
            </a:extLst>
          </p:cNvPr>
          <p:cNvSpPr>
            <a:spLocks noGrp="1"/>
          </p:cNvSpPr>
          <p:nvPr>
            <p:ph type="pic" idx="10"/>
          </p:nvPr>
        </p:nvSpPr>
        <p:spPr>
          <a:xfrm>
            <a:off x="457200" y="441754"/>
            <a:ext cx="4572000" cy="5943600"/>
          </a:xfrm>
          <a:prstGeom prst="roundRect">
            <a:avLst>
              <a:gd name="adj" fmla="val 9214"/>
            </a:avLst>
          </a:prstGeom>
        </p:spPr>
        <p:txBody>
          <a:bodyPr anchor="t">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Tree>
    <p:extLst>
      <p:ext uri="{BB962C8B-B14F-4D97-AF65-F5344CB8AC3E}">
        <p14:creationId xmlns:p14="http://schemas.microsoft.com/office/powerpoint/2010/main" val="37289695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71766878-3199-4EAB-94E7-2D6D11070E14}" type="slidenum">
              <a:rPr lang="en-US" dirty="0"/>
              <a:t>‹#›</a:t>
            </a:fld>
            <a:endParaRPr lang="en-US" dirty="0"/>
          </a:p>
        </p:txBody>
      </p:sp>
      <p:sp>
        <p:nvSpPr>
          <p:cNvPr id="3" name="Footer Placeholder 2"/>
          <p:cNvSpPr>
            <a:spLocks noGrp="1"/>
          </p:cNvSpPr>
          <p:nvPr>
            <p:ph type="ftr" sz="quarter" idx="11"/>
          </p:nvPr>
        </p:nvSpPr>
        <p:spPr/>
        <p:txBody>
          <a:bodyPr/>
          <a:lstStyle/>
          <a:p>
            <a:r>
              <a:rPr lang="en-US" dirty="0"/>
              <a:t>Presentation title</a:t>
            </a:r>
          </a:p>
        </p:txBody>
      </p:sp>
      <p:sp>
        <p:nvSpPr>
          <p:cNvPr id="2" name="Date Placeholder 1"/>
          <p:cNvSpPr>
            <a:spLocks noGrp="1"/>
          </p:cNvSpPr>
          <p:nvPr>
            <p:ph type="dt" sz="half" idx="10"/>
          </p:nvPr>
        </p:nvSpPr>
        <p:spPr>
          <a:xfrm>
            <a:off x="1251678" y="6375679"/>
            <a:ext cx="2329722" cy="348462"/>
          </a:xfrm>
          <a:prstGeom prst="rect">
            <a:avLst/>
          </a:prstGeom>
        </p:spPr>
        <p:txBody>
          <a:bodyPr/>
          <a:lstStyle/>
          <a:p>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23" name="Rounded Rectangle 22">
            <a:extLst>
              <a:ext uri="{FF2B5EF4-FFF2-40B4-BE49-F238E27FC236}">
                <a16:creationId xmlns:a16="http://schemas.microsoft.com/office/drawing/2014/main" id="{D968ADEB-E836-6F57-BA32-6E6A343A3F49}"/>
              </a:ext>
            </a:extLst>
          </p:cNvPr>
          <p:cNvSpPr/>
          <p:nvPr userDrawn="1"/>
        </p:nvSpPr>
        <p:spPr>
          <a:xfrm>
            <a:off x="303973" y="457199"/>
            <a:ext cx="540623" cy="5943601"/>
          </a:xfrm>
          <a:prstGeom prst="roundRect">
            <a:avLst>
              <a:gd name="adj" fmla="val 50000"/>
            </a:avLst>
          </a:prstGeom>
          <a:noFill/>
          <a:ln w="19050">
            <a:solidFill>
              <a:schemeClr val="accent3">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Footer Placeholder 4"/>
          <p:cNvSpPr>
            <a:spLocks noGrp="1"/>
          </p:cNvSpPr>
          <p:nvPr>
            <p:ph type="ftr" sz="quarter" idx="3"/>
          </p:nvPr>
        </p:nvSpPr>
        <p:spPr>
          <a:xfrm rot="16200000">
            <a:off x="-1566007" y="3745750"/>
            <a:ext cx="4283095" cy="540629"/>
          </a:xfrm>
          <a:prstGeom prst="rect">
            <a:avLst/>
          </a:prstGeom>
        </p:spPr>
        <p:txBody>
          <a:bodyPr vert="horz" lIns="91440" tIns="0" rIns="91440" bIns="0" rtlCol="0" anchor="ctr"/>
          <a:lstStyle>
            <a:lvl1pPr algn="l">
              <a:defRPr sz="1400" b="1" i="0" cap="all" spc="100" baseline="0">
                <a:solidFill>
                  <a:schemeClr val="accent3">
                    <a:lumMod val="75000"/>
                  </a:schemeClr>
                </a:solidFill>
                <a:latin typeface="+mn-lt"/>
                <a:ea typeface="Batang" panose="02030600000101010101" pitchFamily="18" charset="-127"/>
              </a:defRPr>
            </a:lvl1pPr>
          </a:lstStyle>
          <a:p>
            <a:r>
              <a:rPr lang="en-US" dirty="0"/>
              <a:t>Presentation title</a:t>
            </a:r>
          </a:p>
        </p:txBody>
      </p:sp>
      <p:sp>
        <p:nvSpPr>
          <p:cNvPr id="2" name="Title Placeholder 1"/>
          <p:cNvSpPr>
            <a:spLocks noGrp="1"/>
          </p:cNvSpPr>
          <p:nvPr>
            <p:ph type="title"/>
          </p:nvPr>
        </p:nvSpPr>
        <p:spPr>
          <a:xfrm>
            <a:off x="1280160" y="456527"/>
            <a:ext cx="10232020" cy="141799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280160" y="2204714"/>
            <a:ext cx="10232020" cy="419675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p:cNvSpPr>
            <a:spLocks noGrp="1"/>
          </p:cNvSpPr>
          <p:nvPr>
            <p:ph type="sldNum" sz="quarter" idx="4"/>
          </p:nvPr>
        </p:nvSpPr>
        <p:spPr>
          <a:xfrm>
            <a:off x="303973" y="624840"/>
            <a:ext cx="540623" cy="518144"/>
          </a:xfrm>
          <a:prstGeom prst="rect">
            <a:avLst/>
          </a:prstGeom>
        </p:spPr>
        <p:txBody>
          <a:bodyPr vert="horz" lIns="91440" tIns="45720" rIns="91440" bIns="45720" rtlCol="0" anchor="ctr"/>
          <a:lstStyle>
            <a:lvl1pPr algn="ctr">
              <a:defRPr sz="2000" b="1" i="0">
                <a:solidFill>
                  <a:schemeClr val="accent3">
                    <a:lumMod val="75000"/>
                  </a:schemeClr>
                </a:solidFill>
                <a:latin typeface="+mn-lt"/>
                <a:ea typeface="Batang" panose="02030600000101010101" pitchFamily="18" charset="-127"/>
              </a:defRPr>
            </a:lvl1pPr>
          </a:lstStyle>
          <a:p>
            <a:fld id="{71766878-3199-4EAB-94E7-2D6D11070E14}"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78" r:id="rId4"/>
    <p:sldLayoutId id="2147483653" r:id="rId5"/>
    <p:sldLayoutId id="2147483654" r:id="rId6"/>
    <p:sldLayoutId id="2147483666" r:id="rId7"/>
    <p:sldLayoutId id="2147483662" r:id="rId8"/>
    <p:sldLayoutId id="2147483680" r:id="rId9"/>
    <p:sldLayoutId id="2147483667" r:id="rId10"/>
    <p:sldLayoutId id="2147483655" r:id="rId11"/>
  </p:sldLayoutIdLst>
  <p:hf hdr="0" ftr="0" dt="0"/>
  <p:txStyles>
    <p:titleStyle>
      <a:lvl1pPr algn="l" defTabSz="914400" rtl="0" eaLnBrk="1" latinLnBrk="0" hangingPunct="1">
        <a:lnSpc>
          <a:spcPct val="90000"/>
        </a:lnSpc>
        <a:spcBef>
          <a:spcPct val="0"/>
        </a:spcBef>
        <a:buNone/>
        <a:defRPr sz="4800" b="0" i="0" kern="1200" cap="all" spc="0" baseline="0">
          <a:solidFill>
            <a:schemeClr val="accent3">
              <a:lumMod val="7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10000"/>
        </a:lnSpc>
        <a:spcBef>
          <a:spcPts val="700"/>
        </a:spcBef>
        <a:buClr>
          <a:schemeClr val="accent3">
            <a:lumMod val="60000"/>
            <a:lumOff val="40000"/>
          </a:schemeClr>
        </a:buClr>
        <a:buFont typeface="Arial" panose="020B0604020202020204" pitchFamily="34" charset="0"/>
        <a:buChar char="•"/>
        <a:defRPr sz="2400" b="0" i="0" kern="1200" cap="none" spc="0" baseline="0">
          <a:solidFill>
            <a:schemeClr val="accent3">
              <a:lumMod val="75000"/>
            </a:schemeClr>
          </a:solidFill>
          <a:latin typeface="+mn-lt"/>
          <a:ea typeface="Batang" panose="02030600000101010101" pitchFamily="18" charset="-127"/>
          <a:cs typeface="+mn-cs"/>
        </a:defRPr>
      </a:lvl1pPr>
      <a:lvl2pPr marL="685800" indent="-228600" algn="l" defTabSz="914400" rtl="0" eaLnBrk="1" latinLnBrk="0" hangingPunct="1">
        <a:lnSpc>
          <a:spcPct val="110000"/>
        </a:lnSpc>
        <a:spcBef>
          <a:spcPts val="700"/>
        </a:spcBef>
        <a:buClr>
          <a:schemeClr val="accent3">
            <a:lumMod val="60000"/>
            <a:lumOff val="40000"/>
          </a:schemeClr>
        </a:buClr>
        <a:buFont typeface="Arial" panose="020B0604020202020204" pitchFamily="34" charset="0"/>
        <a:buChar char="•"/>
        <a:defRPr sz="2400" b="0" i="0" kern="1200" cap="none" spc="0" baseline="0">
          <a:solidFill>
            <a:schemeClr val="accent3">
              <a:lumMod val="75000"/>
            </a:schemeClr>
          </a:solidFill>
          <a:latin typeface="+mn-lt"/>
          <a:ea typeface="Batang" panose="02030600000101010101" pitchFamily="18" charset="-127"/>
          <a:cs typeface="+mn-cs"/>
        </a:defRPr>
      </a:lvl2pPr>
      <a:lvl3pPr marL="1143000" indent="-228600" algn="l" defTabSz="914400" rtl="0" eaLnBrk="1" latinLnBrk="0" hangingPunct="1">
        <a:lnSpc>
          <a:spcPct val="110000"/>
        </a:lnSpc>
        <a:spcBef>
          <a:spcPts val="700"/>
        </a:spcBef>
        <a:buClr>
          <a:schemeClr val="accent3">
            <a:lumMod val="60000"/>
            <a:lumOff val="40000"/>
          </a:schemeClr>
        </a:buClr>
        <a:buFont typeface="Arial" panose="020B0604020202020204" pitchFamily="34" charset="0"/>
        <a:buChar char="•"/>
        <a:defRPr sz="2400" b="0" i="0" kern="1200" cap="none" spc="0" baseline="0">
          <a:solidFill>
            <a:schemeClr val="accent3">
              <a:lumMod val="75000"/>
            </a:schemeClr>
          </a:solidFill>
          <a:latin typeface="+mn-lt"/>
          <a:ea typeface="Batang" panose="02030600000101010101" pitchFamily="18" charset="-127"/>
          <a:cs typeface="+mn-cs"/>
        </a:defRPr>
      </a:lvl3pPr>
      <a:lvl4pPr marL="1600200" indent="-228600" algn="l" defTabSz="914400" rtl="0" eaLnBrk="1" latinLnBrk="0" hangingPunct="1">
        <a:lnSpc>
          <a:spcPct val="110000"/>
        </a:lnSpc>
        <a:spcBef>
          <a:spcPts val="700"/>
        </a:spcBef>
        <a:buClr>
          <a:schemeClr val="accent3">
            <a:lumMod val="60000"/>
            <a:lumOff val="40000"/>
          </a:schemeClr>
        </a:buClr>
        <a:buFont typeface="Arial" panose="020B0604020202020204" pitchFamily="34" charset="0"/>
        <a:buChar char="•"/>
        <a:defRPr sz="2400" b="0" i="0" kern="1200" cap="none" spc="0" baseline="0">
          <a:solidFill>
            <a:schemeClr val="accent3">
              <a:lumMod val="75000"/>
            </a:schemeClr>
          </a:solidFill>
          <a:latin typeface="+mn-lt"/>
          <a:ea typeface="Batang" panose="02030600000101010101" pitchFamily="18" charset="-127"/>
          <a:cs typeface="+mn-cs"/>
        </a:defRPr>
      </a:lvl4pPr>
      <a:lvl5pPr marL="2057400" indent="-228600" algn="l" defTabSz="914400" rtl="0" eaLnBrk="1" latinLnBrk="0" hangingPunct="1">
        <a:lnSpc>
          <a:spcPct val="110000"/>
        </a:lnSpc>
        <a:spcBef>
          <a:spcPts val="700"/>
        </a:spcBef>
        <a:buClr>
          <a:schemeClr val="accent3">
            <a:lumMod val="60000"/>
            <a:lumOff val="40000"/>
          </a:schemeClr>
        </a:buClr>
        <a:buFont typeface="Arial" panose="020B0604020202020204" pitchFamily="34" charset="0"/>
        <a:buChar char="•"/>
        <a:defRPr sz="2400" b="0" i="0" kern="1200" cap="none" spc="0" baseline="0">
          <a:solidFill>
            <a:schemeClr val="accent3">
              <a:lumMod val="75000"/>
            </a:schemeClr>
          </a:solidFill>
          <a:latin typeface="+mn-lt"/>
          <a:ea typeface="Batang" panose="02030600000101010101" pitchFamily="18" charset="-127"/>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statista.com/topics/9121/cost-of-living-crisis-uk/?srsltid=AfmBOooopmEW7Z1H2WbfnZ-i3XFO6Ni9WWwoLYJLC2aZfVoJkDF5KzuL" TargetMode="External"/><Relationship Id="rId3" Type="http://schemas.openxmlformats.org/officeDocument/2006/relationships/hyperlink" Target="https://britishfloristassociation.org/for-the-industry/industry-brexit/bfa-florist-survey-results/" TargetMode="External"/><Relationship Id="rId7" Type="http://schemas.openxmlformats.org/officeDocument/2006/relationships/hyperlink" Target="https://www.retaileconomics.co.uk/retail-economic-news/uk%20retailer%20response%20to%20coronavirus%20covid-19" TargetMode="External"/><Relationship Id="rId2" Type="http://schemas.openxmlformats.org/officeDocument/2006/relationships/hyperlink" Target="https://home.barclays/news/press-releases/2025/12/barclays-reveals-2025-s-top-10-consumer-spending-trends--as-card/" TargetMode="External"/><Relationship Id="rId1" Type="http://schemas.openxmlformats.org/officeDocument/2006/relationships/slideLayout" Target="../slideLayouts/slideLayout4.xml"/><Relationship Id="rId6" Type="http://schemas.openxmlformats.org/officeDocument/2006/relationships/hyperlink" Target="https://www.pwc.com/gx/en/news-room/press-releases/2024/pwc-2024-voice-of-consumer-survey.html" TargetMode="External"/><Relationship Id="rId11" Type="http://schemas.openxmlformats.org/officeDocument/2006/relationships/hyperlink" Target="https://www.theguardian.com/politics/article/2024/may/04/uk-flower-industry-thrown-into-chaos-by-new-brexit-border-checks" TargetMode="External"/><Relationship Id="rId5" Type="http://schemas.openxmlformats.org/officeDocument/2006/relationships/hyperlink" Target="https://onlinelibrary.wiley.com/doi/abs/10.1155/2023/8007474" TargetMode="External"/><Relationship Id="rId10" Type="http://schemas.openxmlformats.org/officeDocument/2006/relationships/hyperlink" Target="https://doi.org/10.1111/jep.13814" TargetMode="External"/><Relationship Id="rId4" Type="http://schemas.openxmlformats.org/officeDocument/2006/relationships/hyperlink" Target="https://www.cipd.org/en/knowledge/factsheets/pestle-analysis-factsheet/#advantages-and-disadvantages-of-a-pestle-analysis" TargetMode="External"/><Relationship Id="rId9" Type="http://schemas.openxmlformats.org/officeDocument/2006/relationships/hyperlink" Target="https://www.statista.com/topics/2333/e-commerce-in-the-united-kingdom/?srsltid=AfmBOopBg7UY7wze5huc8GTT5NGAnFNMKNf89p2Oz_IaZoDzuNTjVWDI"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5EC82CC-EC0B-CD40-9A3A-FA89F9F65E68}"/>
              </a:ext>
            </a:extLst>
          </p:cNvPr>
          <p:cNvSpPr>
            <a:spLocks noGrp="1"/>
          </p:cNvSpPr>
          <p:nvPr>
            <p:ph type="ctrTitle"/>
          </p:nvPr>
        </p:nvSpPr>
        <p:spPr>
          <a:xfrm>
            <a:off x="457199" y="2042159"/>
            <a:ext cx="11242741" cy="4358641"/>
          </a:xfrm>
        </p:spPr>
        <p:txBody>
          <a:bodyPr/>
          <a:lstStyle/>
          <a:p>
            <a:pPr algn="ctr"/>
            <a:r>
              <a:rPr lang="en-US" sz="2400" b="1" cap="none" dirty="0">
                <a:solidFill>
                  <a:srgbClr val="000000"/>
                </a:solidFill>
                <a:latin typeface="Times New Roman"/>
                <a:ea typeface="Batang"/>
                <a:cs typeface="Times New Roman"/>
              </a:rPr>
              <a:t>Certificate Of Higher Education In Business Skills For The Workplace</a:t>
            </a:r>
            <a:endParaRPr lang="en-US" sz="2400" cap="none" dirty="0">
              <a:latin typeface="Times New Roman"/>
              <a:ea typeface="Batang"/>
              <a:cs typeface="Times New Roman"/>
            </a:endParaRPr>
          </a:p>
          <a:p>
            <a:pPr algn="ctr"/>
            <a:r>
              <a:rPr lang="en-US" sz="2400" b="1" cap="none" dirty="0">
                <a:solidFill>
                  <a:srgbClr val="000000"/>
                </a:solidFill>
                <a:latin typeface="Times New Roman"/>
                <a:ea typeface="Batang"/>
                <a:cs typeface="Times New Roman"/>
              </a:rPr>
              <a:t>Module Code:</a:t>
            </a:r>
            <a:r>
              <a:rPr lang="en-US" sz="2400" b="1" dirty="0">
                <a:solidFill>
                  <a:srgbClr val="000000"/>
                </a:solidFill>
                <a:latin typeface="Times New Roman"/>
                <a:ea typeface="Batang"/>
                <a:cs typeface="Times New Roman"/>
              </a:rPr>
              <a:t> LCLM4004 </a:t>
            </a:r>
            <a:endParaRPr lang="en-US" sz="2400" dirty="0">
              <a:latin typeface="Times New Roman"/>
              <a:ea typeface="Batang"/>
              <a:cs typeface="Times New Roman"/>
            </a:endParaRPr>
          </a:p>
          <a:p>
            <a:pPr algn="ctr"/>
            <a:r>
              <a:rPr lang="en-US" sz="2400" b="1" cap="none" dirty="0">
                <a:solidFill>
                  <a:srgbClr val="000000"/>
                </a:solidFill>
                <a:latin typeface="Times New Roman"/>
                <a:ea typeface="Batang"/>
                <a:cs typeface="Times New Roman"/>
              </a:rPr>
              <a:t>Module Name</a:t>
            </a:r>
            <a:r>
              <a:rPr lang="en-US" sz="2400" b="1" dirty="0">
                <a:solidFill>
                  <a:srgbClr val="000000"/>
                </a:solidFill>
                <a:latin typeface="Times New Roman"/>
                <a:ea typeface="Batang"/>
                <a:cs typeface="Times New Roman"/>
              </a:rPr>
              <a:t>: </a:t>
            </a:r>
            <a:r>
              <a:rPr lang="en-US" sz="2400" b="1" cap="none" dirty="0">
                <a:solidFill>
                  <a:srgbClr val="000000"/>
                </a:solidFill>
                <a:latin typeface="Times New Roman"/>
                <a:ea typeface="Batang"/>
                <a:cs typeface="Times New Roman"/>
              </a:rPr>
              <a:t>Problem Solving And Decision Making</a:t>
            </a:r>
            <a:endParaRPr lang="en-US" sz="2400" cap="none" dirty="0">
              <a:latin typeface="Times New Roman"/>
              <a:ea typeface="Batang"/>
              <a:cs typeface="Times New Roman"/>
            </a:endParaRPr>
          </a:p>
          <a:p>
            <a:pPr algn="ctr"/>
            <a:r>
              <a:rPr lang="en-US" sz="2400" b="1" cap="none" dirty="0">
                <a:solidFill>
                  <a:srgbClr val="000000"/>
                </a:solidFill>
                <a:latin typeface="Times New Roman"/>
                <a:ea typeface="Batang"/>
                <a:cs typeface="Times New Roman"/>
              </a:rPr>
              <a:t>Component 1: Green Haven Florists</a:t>
            </a:r>
            <a:endParaRPr lang="en-US" sz="2400" cap="none" dirty="0">
              <a:latin typeface="Times New Roman"/>
              <a:ea typeface="Batang"/>
              <a:cs typeface="Times New Roman"/>
            </a:endParaRPr>
          </a:p>
          <a:p>
            <a:pPr algn="ctr"/>
            <a:r>
              <a:rPr lang="en-US" sz="2400" b="1" cap="none" dirty="0">
                <a:solidFill>
                  <a:srgbClr val="000000"/>
                </a:solidFill>
                <a:latin typeface="Times New Roman"/>
                <a:ea typeface="Batang"/>
                <a:cs typeface="Times New Roman"/>
              </a:rPr>
              <a:t>Student Name: Mario Elian Gugea</a:t>
            </a:r>
            <a:endParaRPr lang="en-US" sz="2400" cap="none" dirty="0">
              <a:latin typeface="Times New Roman"/>
              <a:ea typeface="Batang"/>
              <a:cs typeface="Times New Roman"/>
            </a:endParaRPr>
          </a:p>
          <a:p>
            <a:pPr algn="ctr"/>
            <a:r>
              <a:rPr lang="en-US" sz="2400" b="1" cap="none" dirty="0">
                <a:solidFill>
                  <a:srgbClr val="000000"/>
                </a:solidFill>
                <a:latin typeface="Times New Roman"/>
                <a:ea typeface="Batang"/>
                <a:cs typeface="Times New Roman"/>
              </a:rPr>
              <a:t>Student ID: 2505373</a:t>
            </a:r>
            <a:endParaRPr lang="en-US" sz="2400" cap="none" dirty="0">
              <a:latin typeface="Times New Roman"/>
              <a:ea typeface="Batang"/>
              <a:cs typeface="Times New Roman"/>
            </a:endParaRPr>
          </a:p>
          <a:p>
            <a:pPr algn="ctr"/>
            <a:r>
              <a:rPr lang="en-US" sz="2400" b="1" cap="none" dirty="0">
                <a:solidFill>
                  <a:srgbClr val="000000"/>
                </a:solidFill>
                <a:latin typeface="Times New Roman"/>
                <a:ea typeface="Batang"/>
                <a:cs typeface="Times New Roman"/>
              </a:rPr>
              <a:t>Lecturer’s Name: Mucahit Ozden</a:t>
            </a:r>
            <a:endParaRPr lang="en-US" sz="2400" cap="none" dirty="0">
              <a:latin typeface="Times New Roman"/>
              <a:ea typeface="Batang"/>
              <a:cs typeface="Times New Roman"/>
            </a:endParaRPr>
          </a:p>
          <a:p>
            <a:br>
              <a:rPr lang="en-US" dirty="0">
                <a:latin typeface="Times New Roman"/>
                <a:cs typeface="Times New Roman"/>
              </a:rPr>
            </a:br>
            <a:endParaRPr lang="en-US" dirty="0">
              <a:latin typeface="Times New Roman"/>
              <a:cs typeface="Times New Roman"/>
            </a:endParaRPr>
          </a:p>
        </p:txBody>
      </p:sp>
    </p:spTree>
    <p:extLst>
      <p:ext uri="{BB962C8B-B14F-4D97-AF65-F5344CB8AC3E}">
        <p14:creationId xmlns:p14="http://schemas.microsoft.com/office/powerpoint/2010/main" val="34009017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EECFF-FA8A-A662-2FAE-BE9D2DF1FA79}"/>
              </a:ext>
            </a:extLst>
          </p:cNvPr>
          <p:cNvSpPr>
            <a:spLocks noGrp="1"/>
          </p:cNvSpPr>
          <p:nvPr>
            <p:ph type="title"/>
          </p:nvPr>
        </p:nvSpPr>
        <p:spPr>
          <a:xfrm>
            <a:off x="3886185" y="193964"/>
            <a:ext cx="5484855" cy="2184400"/>
          </a:xfrm>
        </p:spPr>
        <p:txBody>
          <a:bodyPr/>
          <a:lstStyle/>
          <a:p>
            <a:pPr algn="ctr"/>
            <a:r>
              <a:rPr lang="en-US" b="1" dirty="0"/>
              <a:t>agenda</a:t>
            </a:r>
          </a:p>
        </p:txBody>
      </p:sp>
      <p:sp>
        <p:nvSpPr>
          <p:cNvPr id="4" name="Slide Number Placeholder 3">
            <a:extLst>
              <a:ext uri="{FF2B5EF4-FFF2-40B4-BE49-F238E27FC236}">
                <a16:creationId xmlns:a16="http://schemas.microsoft.com/office/drawing/2014/main" id="{FDC3A889-2F7C-37A4-01E5-A5D4DE98D0FF}"/>
              </a:ext>
            </a:extLst>
          </p:cNvPr>
          <p:cNvSpPr>
            <a:spLocks noGrp="1"/>
          </p:cNvSpPr>
          <p:nvPr>
            <p:ph type="sldNum" sz="quarter" idx="11"/>
          </p:nvPr>
        </p:nvSpPr>
        <p:spPr>
          <a:xfrm>
            <a:off x="303973" y="624840"/>
            <a:ext cx="540623" cy="518144"/>
          </a:xfrm>
        </p:spPr>
        <p:txBody>
          <a:bodyPr/>
          <a:lstStyle/>
          <a:p>
            <a:fld id="{71766878-3199-4EAB-94E7-2D6D11070E14}" type="slidenum">
              <a:rPr lang="en-US" smtClean="0"/>
              <a:pPr/>
              <a:t>2</a:t>
            </a:fld>
            <a:endParaRPr lang="en-US" dirty="0"/>
          </a:p>
        </p:txBody>
      </p:sp>
      <p:sp>
        <p:nvSpPr>
          <p:cNvPr id="3" name="Content Placeholder 2">
            <a:extLst>
              <a:ext uri="{FF2B5EF4-FFF2-40B4-BE49-F238E27FC236}">
                <a16:creationId xmlns:a16="http://schemas.microsoft.com/office/drawing/2014/main" id="{DD61F096-CCE8-DEE0-ABB1-E5126EDBF8B9}"/>
              </a:ext>
            </a:extLst>
          </p:cNvPr>
          <p:cNvSpPr>
            <a:spLocks noGrp="1"/>
          </p:cNvSpPr>
          <p:nvPr>
            <p:ph idx="1"/>
          </p:nvPr>
        </p:nvSpPr>
        <p:spPr>
          <a:xfrm>
            <a:off x="1478938" y="1025237"/>
            <a:ext cx="10292382" cy="5514108"/>
          </a:xfrm>
          <a:ln w="19050">
            <a:solidFill>
              <a:schemeClr val="accent3">
                <a:lumMod val="60000"/>
                <a:lumOff val="40000"/>
              </a:schemeClr>
            </a:solidFill>
          </a:ln>
        </p:spPr>
        <p:txBody>
          <a:bodyPr lIns="182880" tIns="182880" rIns="182880" bIns="182880" anchor="ctr" anchorCtr="0"/>
          <a:lstStyle/>
          <a:p>
            <a:r>
              <a:rPr lang="en-US" sz="1600" b="1" dirty="0">
                <a:solidFill>
                  <a:schemeClr val="tx1"/>
                </a:solidFill>
                <a:ea typeface="+mn-lt"/>
                <a:cs typeface="+mn-lt"/>
              </a:rPr>
              <a:t>Slide 1: Cover Slide</a:t>
            </a:r>
            <a:endParaRPr lang="en-US" sz="1600" b="1" dirty="0">
              <a:solidFill>
                <a:schemeClr val="tx1"/>
              </a:solidFill>
            </a:endParaRPr>
          </a:p>
          <a:p>
            <a:pPr>
              <a:buClr>
                <a:srgbClr val="3593F9"/>
              </a:buClr>
            </a:pPr>
            <a:r>
              <a:rPr lang="en-US" sz="1600" b="1" dirty="0">
                <a:solidFill>
                  <a:schemeClr val="tx1"/>
                </a:solidFill>
                <a:ea typeface="+mn-lt"/>
                <a:cs typeface="+mn-lt"/>
              </a:rPr>
              <a:t>Slide 2: Agenda</a:t>
            </a:r>
          </a:p>
          <a:p>
            <a:pPr>
              <a:buClr>
                <a:srgbClr val="3593F9"/>
              </a:buClr>
            </a:pPr>
            <a:r>
              <a:rPr lang="en-US" sz="1600" b="1" dirty="0">
                <a:solidFill>
                  <a:schemeClr val="tx1"/>
                </a:solidFill>
                <a:ea typeface="+mn-lt"/>
                <a:cs typeface="+mn-lt"/>
              </a:rPr>
              <a:t>Slide 3: Presentation Overview</a:t>
            </a:r>
          </a:p>
          <a:p>
            <a:pPr>
              <a:buClr>
                <a:srgbClr val="3593F9"/>
              </a:buClr>
            </a:pPr>
            <a:r>
              <a:rPr lang="en-US" sz="1600" b="1" dirty="0">
                <a:solidFill>
                  <a:schemeClr val="tx1"/>
                </a:solidFill>
                <a:ea typeface="+mn-lt"/>
                <a:cs typeface="+mn-lt"/>
              </a:rPr>
              <a:t>Slide 4: Background of Green Haven Florists</a:t>
            </a:r>
          </a:p>
          <a:p>
            <a:pPr>
              <a:buClr>
                <a:srgbClr val="3593F9"/>
              </a:buClr>
            </a:pPr>
            <a:r>
              <a:rPr lang="en-US" sz="1600" b="1" dirty="0">
                <a:solidFill>
                  <a:schemeClr val="tx1"/>
                </a:solidFill>
                <a:ea typeface="+mn-lt"/>
                <a:cs typeface="+mn-lt"/>
              </a:rPr>
              <a:t>Slide 5: Insights into the problems</a:t>
            </a:r>
          </a:p>
          <a:p>
            <a:pPr>
              <a:buClr>
                <a:srgbClr val="3593F9"/>
              </a:buClr>
            </a:pPr>
            <a:r>
              <a:rPr lang="en-US" sz="1600" b="1" dirty="0">
                <a:solidFill>
                  <a:schemeClr val="tx1"/>
                </a:solidFill>
                <a:ea typeface="+mn-lt"/>
                <a:cs typeface="+mn-lt"/>
              </a:rPr>
              <a:t>Slide 6: 5W2H model</a:t>
            </a:r>
          </a:p>
          <a:p>
            <a:pPr>
              <a:buClr>
                <a:srgbClr val="3593F9"/>
              </a:buClr>
            </a:pPr>
            <a:r>
              <a:rPr lang="en-US" sz="1600" b="1" dirty="0">
                <a:solidFill>
                  <a:schemeClr val="tx1"/>
                </a:solidFill>
                <a:ea typeface="+mn-lt"/>
                <a:cs typeface="+mn-lt"/>
              </a:rPr>
              <a:t>Slide 7: Critique of Pestle.</a:t>
            </a:r>
          </a:p>
          <a:p>
            <a:pPr>
              <a:buClr>
                <a:srgbClr val="3593F9"/>
              </a:buClr>
            </a:pPr>
            <a:r>
              <a:rPr lang="en-US" sz="1600" b="1" dirty="0">
                <a:solidFill>
                  <a:schemeClr val="tx1"/>
                </a:solidFill>
                <a:ea typeface="+mn-lt"/>
                <a:cs typeface="+mn-lt"/>
              </a:rPr>
              <a:t>Slide 8: Application of Pestle</a:t>
            </a:r>
          </a:p>
          <a:p>
            <a:pPr>
              <a:buClr>
                <a:srgbClr val="3593F9"/>
              </a:buClr>
            </a:pPr>
            <a:r>
              <a:rPr lang="en-US" sz="1600" b="1" dirty="0">
                <a:solidFill>
                  <a:schemeClr val="tx1"/>
                </a:solidFill>
                <a:ea typeface="+mn-lt"/>
                <a:cs typeface="+mn-lt"/>
              </a:rPr>
              <a:t>Slide 9: Critique of the Cause-and-Effect Model</a:t>
            </a:r>
            <a:endParaRPr lang="en-US" sz="1600" b="1" dirty="0">
              <a:solidFill>
                <a:schemeClr val="tx1"/>
              </a:solidFill>
            </a:endParaRPr>
          </a:p>
          <a:p>
            <a:pPr>
              <a:buClr>
                <a:srgbClr val="3593F9"/>
              </a:buClr>
            </a:pPr>
            <a:r>
              <a:rPr lang="en-US" sz="1600" b="1" dirty="0">
                <a:solidFill>
                  <a:schemeClr val="tx1"/>
                </a:solidFill>
                <a:ea typeface="+mn-lt"/>
                <a:cs typeface="+mn-lt"/>
              </a:rPr>
              <a:t>Slide 10: Application of the Cause-and-Effect Model</a:t>
            </a:r>
          </a:p>
          <a:p>
            <a:pPr>
              <a:buClr>
                <a:srgbClr val="3593F9"/>
              </a:buClr>
            </a:pPr>
            <a:r>
              <a:rPr lang="en-US" sz="1600" b="1" dirty="0">
                <a:solidFill>
                  <a:schemeClr val="tx1"/>
                </a:solidFill>
                <a:ea typeface="+mn-lt"/>
                <a:cs typeface="+mn-lt"/>
              </a:rPr>
              <a:t>Slide 11: Key findings</a:t>
            </a:r>
          </a:p>
          <a:p>
            <a:pPr>
              <a:buClr>
                <a:srgbClr val="3593F9"/>
              </a:buClr>
            </a:pPr>
            <a:r>
              <a:rPr lang="en-US" sz="1600" b="1" dirty="0">
                <a:solidFill>
                  <a:schemeClr val="tx1"/>
                </a:solidFill>
                <a:ea typeface="Batang"/>
              </a:rPr>
              <a:t>Slide 12: Reference List</a:t>
            </a:r>
            <a:endParaRPr lang="en-US" sz="1600" b="1" dirty="0">
              <a:solidFill>
                <a:schemeClr val="tx1"/>
              </a:solidFill>
            </a:endParaRPr>
          </a:p>
        </p:txBody>
      </p:sp>
    </p:spTree>
    <p:extLst>
      <p:ext uri="{BB962C8B-B14F-4D97-AF65-F5344CB8AC3E}">
        <p14:creationId xmlns:p14="http://schemas.microsoft.com/office/powerpoint/2010/main" val="33488540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07AD410-F679-B369-FE47-93B8B207DC93}"/>
              </a:ext>
            </a:extLst>
          </p:cNvPr>
          <p:cNvSpPr>
            <a:spLocks noGrp="1"/>
          </p:cNvSpPr>
          <p:nvPr>
            <p:ph type="ctrTitle"/>
          </p:nvPr>
        </p:nvSpPr>
        <p:spPr>
          <a:xfrm>
            <a:off x="990600" y="546100"/>
            <a:ext cx="10515600" cy="1920460"/>
          </a:xfrm>
        </p:spPr>
        <p:txBody>
          <a:bodyPr/>
          <a:lstStyle/>
          <a:p>
            <a:r>
              <a:rPr lang="en-IN" b="1" dirty="0"/>
              <a:t>Presentation Overview</a:t>
            </a:r>
            <a:br>
              <a:rPr lang="en-IN" b="1" dirty="0"/>
            </a:br>
            <a:endParaRPr lang="en-US" dirty="0"/>
          </a:p>
        </p:txBody>
      </p:sp>
      <p:sp>
        <p:nvSpPr>
          <p:cNvPr id="5" name="Subtitle 4">
            <a:extLst>
              <a:ext uri="{FF2B5EF4-FFF2-40B4-BE49-F238E27FC236}">
                <a16:creationId xmlns:a16="http://schemas.microsoft.com/office/drawing/2014/main" id="{8409FCBE-02C0-A7BF-88EA-381F83D88826}"/>
              </a:ext>
            </a:extLst>
          </p:cNvPr>
          <p:cNvSpPr>
            <a:spLocks noGrp="1"/>
          </p:cNvSpPr>
          <p:nvPr>
            <p:ph type="subTitle" idx="1"/>
          </p:nvPr>
        </p:nvSpPr>
        <p:spPr>
          <a:xfrm>
            <a:off x="673100" y="3060700"/>
            <a:ext cx="10452100" cy="3175000"/>
          </a:xfrm>
        </p:spPr>
        <p:txBody>
          <a:bodyPr/>
          <a:lstStyle/>
          <a:p>
            <a:pPr algn="just"/>
            <a:r>
              <a:rPr lang="en-IN" sz="1800" dirty="0">
                <a:solidFill>
                  <a:schemeClr val="tx1"/>
                </a:solidFill>
              </a:rPr>
              <a:t>Good morning, my name is Mario Elian Gugea, and here I will present my analysis being a Business Consultant, working at Green Haven Florists. </a:t>
            </a:r>
          </a:p>
          <a:p>
            <a:pPr algn="just"/>
            <a:r>
              <a:rPr lang="en-IN" sz="1800" dirty="0">
                <a:solidFill>
                  <a:schemeClr val="tx1"/>
                </a:solidFill>
              </a:rPr>
              <a:t>Presentation Agenda:</a:t>
            </a:r>
          </a:p>
          <a:p>
            <a:pPr marL="342900" lvl="0" indent="-342900" algn="just">
              <a:buFont typeface="Arial" panose="020B0604020202020204" pitchFamily="34" charset="0"/>
              <a:buChar char="•"/>
            </a:pPr>
            <a:r>
              <a:rPr lang="en-IN" sz="1800" dirty="0">
                <a:solidFill>
                  <a:schemeClr val="tx1"/>
                </a:solidFill>
              </a:rPr>
              <a:t>Overview of the Green Haven Florists, and present business challenges.</a:t>
            </a:r>
          </a:p>
          <a:p>
            <a:pPr marL="342900" lvl="0" indent="-342900" algn="just">
              <a:buFont typeface="Arial" panose="020B0604020202020204" pitchFamily="34" charset="0"/>
              <a:buChar char="•"/>
            </a:pPr>
            <a:r>
              <a:rPr lang="en-IN" sz="1800" dirty="0">
                <a:solidFill>
                  <a:schemeClr val="tx1"/>
                </a:solidFill>
              </a:rPr>
              <a:t>Analysis of the issues that impact on in-store performance of sales.</a:t>
            </a:r>
          </a:p>
          <a:p>
            <a:pPr marL="342900" lvl="0" indent="-342900" algn="just">
              <a:buFont typeface="Arial" panose="020B0604020202020204" pitchFamily="34" charset="0"/>
              <a:buChar char="•"/>
            </a:pPr>
            <a:r>
              <a:rPr lang="en-IN" sz="1800" dirty="0">
                <a:solidFill>
                  <a:schemeClr val="tx1"/>
                </a:solidFill>
              </a:rPr>
              <a:t>Applying 5W2H.</a:t>
            </a:r>
          </a:p>
          <a:p>
            <a:pPr marL="342900" lvl="0" indent="-342900" algn="just">
              <a:buFont typeface="Arial" panose="020B0604020202020204" pitchFamily="34" charset="0"/>
              <a:buChar char="•"/>
            </a:pPr>
            <a:r>
              <a:rPr lang="en-IN" sz="1800" dirty="0">
                <a:solidFill>
                  <a:schemeClr val="tx1"/>
                </a:solidFill>
              </a:rPr>
              <a:t>Application of PESTLE.</a:t>
            </a:r>
          </a:p>
          <a:p>
            <a:pPr algn="just"/>
            <a:endParaRPr lang="en-US" sz="1800" dirty="0">
              <a:solidFill>
                <a:schemeClr val="tx1"/>
              </a:solidFill>
            </a:endParaRPr>
          </a:p>
        </p:txBody>
      </p:sp>
    </p:spTree>
    <p:extLst>
      <p:ext uri="{BB962C8B-B14F-4D97-AF65-F5344CB8AC3E}">
        <p14:creationId xmlns:p14="http://schemas.microsoft.com/office/powerpoint/2010/main" val="36304302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DD45F3-D284-D64F-22E0-48DA659588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84CA4B-B08F-D214-2D1A-5F593F7CC249}"/>
              </a:ext>
            </a:extLst>
          </p:cNvPr>
          <p:cNvSpPr>
            <a:spLocks noGrp="1"/>
          </p:cNvSpPr>
          <p:nvPr>
            <p:ph type="title"/>
          </p:nvPr>
        </p:nvSpPr>
        <p:spPr>
          <a:xfrm>
            <a:off x="2209801" y="457200"/>
            <a:ext cx="9558076" cy="2184400"/>
          </a:xfrm>
        </p:spPr>
        <p:txBody>
          <a:bodyPr/>
          <a:lstStyle/>
          <a:p>
            <a:r>
              <a:rPr lang="en-IN" b="1" dirty="0"/>
              <a:t>Background of Green Haven Florists</a:t>
            </a:r>
            <a:br>
              <a:rPr lang="en-IN" b="1" dirty="0"/>
            </a:br>
            <a:endParaRPr lang="en-US" dirty="0"/>
          </a:p>
        </p:txBody>
      </p:sp>
      <p:sp>
        <p:nvSpPr>
          <p:cNvPr id="4" name="Slide Number Placeholder 3">
            <a:extLst>
              <a:ext uri="{FF2B5EF4-FFF2-40B4-BE49-F238E27FC236}">
                <a16:creationId xmlns:a16="http://schemas.microsoft.com/office/drawing/2014/main" id="{1E67F361-F5BE-BA6A-92D9-F10E3782E94C}"/>
              </a:ext>
            </a:extLst>
          </p:cNvPr>
          <p:cNvSpPr>
            <a:spLocks noGrp="1"/>
          </p:cNvSpPr>
          <p:nvPr>
            <p:ph type="sldNum" sz="quarter" idx="11"/>
          </p:nvPr>
        </p:nvSpPr>
        <p:spPr>
          <a:xfrm>
            <a:off x="303973" y="624840"/>
            <a:ext cx="540623" cy="518144"/>
          </a:xfrm>
        </p:spPr>
        <p:txBody>
          <a:bodyPr/>
          <a:lstStyle/>
          <a:p>
            <a:fld id="{71766878-3199-4EAB-94E7-2D6D11070E14}" type="slidenum">
              <a:rPr lang="en-US" smtClean="0"/>
              <a:pPr/>
              <a:t>4</a:t>
            </a:fld>
            <a:endParaRPr lang="en-US" dirty="0"/>
          </a:p>
        </p:txBody>
      </p:sp>
      <p:sp>
        <p:nvSpPr>
          <p:cNvPr id="3" name="Content Placeholder 2">
            <a:extLst>
              <a:ext uri="{FF2B5EF4-FFF2-40B4-BE49-F238E27FC236}">
                <a16:creationId xmlns:a16="http://schemas.microsoft.com/office/drawing/2014/main" id="{27E584A2-9347-6239-E7DF-5C5BD41E97DD}"/>
              </a:ext>
            </a:extLst>
          </p:cNvPr>
          <p:cNvSpPr>
            <a:spLocks noGrp="1"/>
          </p:cNvSpPr>
          <p:nvPr>
            <p:ph idx="1"/>
          </p:nvPr>
        </p:nvSpPr>
        <p:spPr>
          <a:xfrm>
            <a:off x="844596" y="1765300"/>
            <a:ext cx="10926725" cy="4635500"/>
          </a:xfrm>
          <a:ln w="19050">
            <a:solidFill>
              <a:schemeClr val="accent3">
                <a:lumMod val="60000"/>
                <a:lumOff val="40000"/>
              </a:schemeClr>
            </a:solidFill>
          </a:ln>
        </p:spPr>
        <p:txBody>
          <a:bodyPr lIns="182880" tIns="182880" rIns="182880" bIns="182880" anchor="ctr" anchorCtr="0"/>
          <a:lstStyle/>
          <a:p>
            <a:pPr marL="0" indent="0">
              <a:lnSpc>
                <a:spcPct val="100000"/>
              </a:lnSpc>
              <a:spcBef>
                <a:spcPts val="0"/>
              </a:spcBef>
              <a:buNone/>
            </a:pPr>
            <a:r>
              <a:rPr lang="en-IN" b="1" dirty="0">
                <a:solidFill>
                  <a:schemeClr val="tx1"/>
                </a:solidFill>
              </a:rPr>
              <a:t>Company profile:</a:t>
            </a:r>
            <a:endParaRPr lang="en-IN" dirty="0">
              <a:solidFill>
                <a:schemeClr val="tx1"/>
              </a:solidFill>
            </a:endParaRPr>
          </a:p>
          <a:p>
            <a:pPr lvl="0">
              <a:lnSpc>
                <a:spcPct val="100000"/>
              </a:lnSpc>
              <a:spcBef>
                <a:spcPts val="0"/>
              </a:spcBef>
            </a:pPr>
            <a:r>
              <a:rPr lang="en-IN" dirty="0">
                <a:solidFill>
                  <a:schemeClr val="tx1"/>
                </a:solidFill>
              </a:rPr>
              <a:t>It was established in the year 2016 in Norwich, UK.</a:t>
            </a:r>
          </a:p>
          <a:p>
            <a:pPr lvl="0">
              <a:lnSpc>
                <a:spcPct val="100000"/>
              </a:lnSpc>
              <a:spcBef>
                <a:spcPts val="0"/>
              </a:spcBef>
            </a:pPr>
            <a:r>
              <a:rPr lang="en-IN" dirty="0">
                <a:solidFill>
                  <a:schemeClr val="tx1"/>
                </a:solidFill>
              </a:rPr>
              <a:t>The names of the founders are </a:t>
            </a:r>
            <a:r>
              <a:rPr lang="en-IN" dirty="0" err="1">
                <a:solidFill>
                  <a:schemeClr val="tx1"/>
                </a:solidFill>
              </a:rPr>
              <a:t>Priya</a:t>
            </a:r>
            <a:r>
              <a:rPr lang="en-IN" dirty="0">
                <a:solidFill>
                  <a:schemeClr val="tx1"/>
                </a:solidFill>
              </a:rPr>
              <a:t> Patel and Liam [</a:t>
            </a:r>
            <a:r>
              <a:rPr lang="en-IN" i="1" dirty="0">
                <a:solidFill>
                  <a:schemeClr val="tx1"/>
                </a:solidFill>
              </a:rPr>
              <a:t>Refer to the case study</a:t>
            </a:r>
            <a:r>
              <a:rPr lang="en-IN" dirty="0">
                <a:solidFill>
                  <a:schemeClr val="tx1"/>
                </a:solidFill>
              </a:rPr>
              <a:t>].</a:t>
            </a:r>
          </a:p>
          <a:p>
            <a:pPr lvl="0">
              <a:lnSpc>
                <a:spcPct val="100000"/>
              </a:lnSpc>
              <a:spcBef>
                <a:spcPts val="0"/>
              </a:spcBef>
            </a:pPr>
            <a:r>
              <a:rPr lang="en-IN" dirty="0">
                <a:solidFill>
                  <a:schemeClr val="tx1"/>
                </a:solidFill>
              </a:rPr>
              <a:t>The services include weddings, corporate, walk-in retail and bespoke arrangements. </a:t>
            </a:r>
          </a:p>
          <a:p>
            <a:pPr marL="0" indent="0">
              <a:lnSpc>
                <a:spcPct val="100000"/>
              </a:lnSpc>
              <a:spcBef>
                <a:spcPts val="0"/>
              </a:spcBef>
              <a:buNone/>
            </a:pPr>
            <a:r>
              <a:rPr lang="en-IN" b="1" dirty="0">
                <a:solidFill>
                  <a:schemeClr val="tx1"/>
                </a:solidFill>
              </a:rPr>
              <a:t>Differentiation:</a:t>
            </a:r>
            <a:endParaRPr lang="en-IN" dirty="0">
              <a:solidFill>
                <a:schemeClr val="tx1"/>
              </a:solidFill>
            </a:endParaRPr>
          </a:p>
          <a:p>
            <a:pPr lvl="0">
              <a:lnSpc>
                <a:spcPct val="100000"/>
              </a:lnSpc>
              <a:spcBef>
                <a:spcPts val="0"/>
              </a:spcBef>
            </a:pPr>
            <a:r>
              <a:rPr lang="en-IN" dirty="0">
                <a:solidFill>
                  <a:schemeClr val="tx1"/>
                </a:solidFill>
              </a:rPr>
              <a:t>Personal approach to customer service.</a:t>
            </a:r>
          </a:p>
          <a:p>
            <a:pPr lvl="0">
              <a:lnSpc>
                <a:spcPct val="100000"/>
              </a:lnSpc>
              <a:spcBef>
                <a:spcPts val="0"/>
              </a:spcBef>
            </a:pPr>
            <a:r>
              <a:rPr lang="en-IN" dirty="0">
                <a:solidFill>
                  <a:schemeClr val="tx1"/>
                </a:solidFill>
              </a:rPr>
              <a:t>Eco-friendly packages.</a:t>
            </a:r>
          </a:p>
          <a:p>
            <a:pPr lvl="0">
              <a:lnSpc>
                <a:spcPct val="100000"/>
              </a:lnSpc>
              <a:spcBef>
                <a:spcPts val="0"/>
              </a:spcBef>
            </a:pPr>
            <a:r>
              <a:rPr lang="en-IN" dirty="0">
                <a:solidFill>
                  <a:schemeClr val="tx1"/>
                </a:solidFill>
              </a:rPr>
              <a:t>Flowers are locally-sourced [</a:t>
            </a:r>
            <a:r>
              <a:rPr lang="en-IN" i="1" dirty="0">
                <a:solidFill>
                  <a:schemeClr val="tx1"/>
                </a:solidFill>
              </a:rPr>
              <a:t>Refer to the case study</a:t>
            </a:r>
            <a:r>
              <a:rPr lang="en-IN" dirty="0">
                <a:solidFill>
                  <a:schemeClr val="tx1"/>
                </a:solidFill>
              </a:rPr>
              <a:t>].</a:t>
            </a:r>
          </a:p>
          <a:p>
            <a:pPr marL="0" indent="0">
              <a:lnSpc>
                <a:spcPct val="100000"/>
              </a:lnSpc>
              <a:spcBef>
                <a:spcPts val="0"/>
              </a:spcBef>
              <a:buNone/>
            </a:pPr>
            <a:r>
              <a:rPr lang="en-IN" b="1" dirty="0">
                <a:solidFill>
                  <a:schemeClr val="tx1"/>
                </a:solidFill>
              </a:rPr>
              <a:t>Current Situation:</a:t>
            </a:r>
            <a:endParaRPr lang="en-IN" dirty="0">
              <a:solidFill>
                <a:schemeClr val="tx1"/>
              </a:solidFill>
            </a:endParaRPr>
          </a:p>
          <a:p>
            <a:pPr lvl="0">
              <a:lnSpc>
                <a:spcPct val="100000"/>
              </a:lnSpc>
              <a:spcBef>
                <a:spcPts val="0"/>
              </a:spcBef>
            </a:pPr>
            <a:r>
              <a:rPr lang="en-IN" dirty="0">
                <a:solidFill>
                  <a:schemeClr val="tx1"/>
                </a:solidFill>
              </a:rPr>
              <a:t>Significant decline in revenue. </a:t>
            </a:r>
          </a:p>
          <a:p>
            <a:pPr lvl="0">
              <a:lnSpc>
                <a:spcPct val="100000"/>
              </a:lnSpc>
              <a:spcBef>
                <a:spcPts val="0"/>
              </a:spcBef>
            </a:pPr>
            <a:r>
              <a:rPr lang="en-IN" dirty="0">
                <a:solidFill>
                  <a:schemeClr val="tx1"/>
                </a:solidFill>
              </a:rPr>
              <a:t>Reduction in foot traffic [</a:t>
            </a:r>
            <a:r>
              <a:rPr lang="en-IN" i="1" dirty="0">
                <a:solidFill>
                  <a:schemeClr val="tx1"/>
                </a:solidFill>
              </a:rPr>
              <a:t>Refer to the case study</a:t>
            </a:r>
            <a:r>
              <a:rPr lang="en-IN" dirty="0">
                <a:solidFill>
                  <a:schemeClr val="tx1"/>
                </a:solidFill>
              </a:rPr>
              <a:t>].</a:t>
            </a:r>
          </a:p>
          <a:p>
            <a:pPr lvl="0">
              <a:lnSpc>
                <a:spcPct val="100000"/>
              </a:lnSpc>
              <a:spcBef>
                <a:spcPts val="0"/>
              </a:spcBef>
            </a:pPr>
            <a:r>
              <a:rPr lang="en-IN" dirty="0">
                <a:solidFill>
                  <a:schemeClr val="tx1"/>
                </a:solidFill>
              </a:rPr>
              <a:t>Increase of online competition. </a:t>
            </a:r>
          </a:p>
          <a:p>
            <a:pPr marL="0" lvl="0" indent="0">
              <a:lnSpc>
                <a:spcPct val="100000"/>
              </a:lnSpc>
              <a:spcBef>
                <a:spcPts val="0"/>
              </a:spcBef>
              <a:buNone/>
            </a:pPr>
            <a:endParaRPr lang="en-IN" dirty="0">
              <a:solidFill>
                <a:schemeClr val="tx1"/>
              </a:solidFill>
            </a:endParaRPr>
          </a:p>
          <a:p>
            <a:pPr>
              <a:lnSpc>
                <a:spcPct val="100000"/>
              </a:lnSpc>
              <a:spcBef>
                <a:spcPts val="0"/>
              </a:spcBef>
            </a:pPr>
            <a:endParaRPr lang="en-US" dirty="0">
              <a:solidFill>
                <a:schemeClr val="tx1"/>
              </a:solidFill>
            </a:endParaRPr>
          </a:p>
        </p:txBody>
      </p:sp>
    </p:spTree>
    <p:extLst>
      <p:ext uri="{BB962C8B-B14F-4D97-AF65-F5344CB8AC3E}">
        <p14:creationId xmlns:p14="http://schemas.microsoft.com/office/powerpoint/2010/main" val="4969232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C90B29-C55D-16B1-F9E0-15997A49C1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0ACF63-42AF-A86B-B1A1-A14FC9086B9A}"/>
              </a:ext>
            </a:extLst>
          </p:cNvPr>
          <p:cNvSpPr>
            <a:spLocks noGrp="1"/>
          </p:cNvSpPr>
          <p:nvPr>
            <p:ph type="title"/>
          </p:nvPr>
        </p:nvSpPr>
        <p:spPr>
          <a:xfrm>
            <a:off x="1346201" y="457200"/>
            <a:ext cx="10421676" cy="2184400"/>
          </a:xfrm>
        </p:spPr>
        <p:txBody>
          <a:bodyPr/>
          <a:lstStyle/>
          <a:p>
            <a:r>
              <a:rPr lang="en-IN" b="1" dirty="0"/>
              <a:t>Insight into the Problems</a:t>
            </a:r>
            <a:br>
              <a:rPr lang="en-IN" b="1" dirty="0"/>
            </a:br>
            <a:endParaRPr lang="en-US" dirty="0"/>
          </a:p>
        </p:txBody>
      </p:sp>
      <p:sp>
        <p:nvSpPr>
          <p:cNvPr id="4" name="Slide Number Placeholder 3">
            <a:extLst>
              <a:ext uri="{FF2B5EF4-FFF2-40B4-BE49-F238E27FC236}">
                <a16:creationId xmlns:a16="http://schemas.microsoft.com/office/drawing/2014/main" id="{860787A3-D56E-05F7-F3ED-7A263683E254}"/>
              </a:ext>
            </a:extLst>
          </p:cNvPr>
          <p:cNvSpPr>
            <a:spLocks noGrp="1"/>
          </p:cNvSpPr>
          <p:nvPr>
            <p:ph type="sldNum" sz="quarter" idx="11"/>
          </p:nvPr>
        </p:nvSpPr>
        <p:spPr>
          <a:xfrm>
            <a:off x="303973" y="624840"/>
            <a:ext cx="540623" cy="518144"/>
          </a:xfrm>
        </p:spPr>
        <p:txBody>
          <a:bodyPr/>
          <a:lstStyle/>
          <a:p>
            <a:fld id="{71766878-3199-4EAB-94E7-2D6D11070E14}" type="slidenum">
              <a:rPr lang="en-US" smtClean="0"/>
              <a:pPr/>
              <a:t>5</a:t>
            </a:fld>
            <a:endParaRPr lang="en-US" dirty="0"/>
          </a:p>
        </p:txBody>
      </p:sp>
      <p:sp>
        <p:nvSpPr>
          <p:cNvPr id="3" name="Content Placeholder 2">
            <a:extLst>
              <a:ext uri="{FF2B5EF4-FFF2-40B4-BE49-F238E27FC236}">
                <a16:creationId xmlns:a16="http://schemas.microsoft.com/office/drawing/2014/main" id="{BA973426-E201-6029-67DE-1ECC1655F72E}"/>
              </a:ext>
            </a:extLst>
          </p:cNvPr>
          <p:cNvSpPr>
            <a:spLocks noGrp="1"/>
          </p:cNvSpPr>
          <p:nvPr>
            <p:ph idx="1"/>
          </p:nvPr>
        </p:nvSpPr>
        <p:spPr>
          <a:xfrm>
            <a:off x="844596" y="1549400"/>
            <a:ext cx="10755320" cy="3657600"/>
          </a:xfrm>
          <a:ln w="19050">
            <a:solidFill>
              <a:schemeClr val="accent3">
                <a:lumMod val="60000"/>
                <a:lumOff val="40000"/>
              </a:schemeClr>
            </a:solidFill>
          </a:ln>
        </p:spPr>
        <p:txBody>
          <a:bodyPr lIns="182880" tIns="182880" rIns="182880" bIns="182880" anchor="ctr" anchorCtr="0"/>
          <a:lstStyle/>
          <a:p>
            <a:pPr lvl="0" algn="just">
              <a:lnSpc>
                <a:spcPct val="100000"/>
              </a:lnSpc>
            </a:pPr>
            <a:r>
              <a:rPr lang="en-IN" dirty="0">
                <a:solidFill>
                  <a:schemeClr val="tx1"/>
                </a:solidFill>
              </a:rPr>
              <a:t>As per the case study, the root problem is that there was a 30% decline in in-store sales [</a:t>
            </a:r>
            <a:r>
              <a:rPr lang="en-IN" i="1" dirty="0">
                <a:solidFill>
                  <a:schemeClr val="tx1"/>
                </a:solidFill>
              </a:rPr>
              <a:t>Refer to the case study</a:t>
            </a:r>
            <a:r>
              <a:rPr lang="en-IN" dirty="0">
                <a:solidFill>
                  <a:schemeClr val="tx1"/>
                </a:solidFill>
              </a:rPr>
              <a:t>]. </a:t>
            </a:r>
          </a:p>
          <a:p>
            <a:pPr lvl="0" algn="just">
              <a:lnSpc>
                <a:spcPct val="100000"/>
              </a:lnSpc>
            </a:pPr>
            <a:r>
              <a:rPr lang="en-IN" dirty="0">
                <a:solidFill>
                  <a:schemeClr val="tx1"/>
                </a:solidFill>
              </a:rPr>
              <a:t>The external factors that lead to the problem include customer shift towards online shopping, nearby closures, online competitors, increasing cost.</a:t>
            </a:r>
          </a:p>
          <a:p>
            <a:pPr lvl="0" algn="just">
              <a:lnSpc>
                <a:spcPct val="100000"/>
              </a:lnSpc>
            </a:pPr>
            <a:r>
              <a:rPr lang="en-IN" dirty="0">
                <a:solidFill>
                  <a:schemeClr val="tx1"/>
                </a:solidFill>
              </a:rPr>
              <a:t>In the UK retail landscape, digital transformation is evident, with more preference towards online shopping (</a:t>
            </a:r>
            <a:r>
              <a:rPr lang="en-IN" dirty="0" err="1">
                <a:solidFill>
                  <a:schemeClr val="tx1"/>
                </a:solidFill>
              </a:rPr>
              <a:t>Wadud</a:t>
            </a:r>
            <a:r>
              <a:rPr lang="en-IN" dirty="0">
                <a:solidFill>
                  <a:schemeClr val="tx1"/>
                </a:solidFill>
              </a:rPr>
              <a:t> et al. 2025).</a:t>
            </a:r>
          </a:p>
          <a:p>
            <a:pPr lvl="0" algn="just">
              <a:lnSpc>
                <a:spcPct val="100000"/>
              </a:lnSpc>
            </a:pPr>
            <a:r>
              <a:rPr lang="en-IN" dirty="0">
                <a:solidFill>
                  <a:schemeClr val="tx1"/>
                </a:solidFill>
              </a:rPr>
              <a:t>The internal factors include outdated websites, inadequate capacity for digital marketing, and high material cost. </a:t>
            </a:r>
          </a:p>
          <a:p>
            <a:pPr algn="just">
              <a:lnSpc>
                <a:spcPct val="100000"/>
              </a:lnSpc>
            </a:pPr>
            <a:endParaRPr lang="en-US" dirty="0">
              <a:solidFill>
                <a:schemeClr val="tx1"/>
              </a:solidFill>
            </a:endParaRPr>
          </a:p>
        </p:txBody>
      </p:sp>
    </p:spTree>
    <p:extLst>
      <p:ext uri="{BB962C8B-B14F-4D97-AF65-F5344CB8AC3E}">
        <p14:creationId xmlns:p14="http://schemas.microsoft.com/office/powerpoint/2010/main" val="23299571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011F82-9DB6-9412-FEFD-CDC749E8B8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5A52BB-A0DC-E17B-652A-AC158DECB23B}"/>
              </a:ext>
            </a:extLst>
          </p:cNvPr>
          <p:cNvSpPr>
            <a:spLocks noGrp="1"/>
          </p:cNvSpPr>
          <p:nvPr>
            <p:ph type="title"/>
          </p:nvPr>
        </p:nvSpPr>
        <p:spPr>
          <a:xfrm>
            <a:off x="723901" y="304800"/>
            <a:ext cx="11188700" cy="1346200"/>
          </a:xfrm>
        </p:spPr>
        <p:txBody>
          <a:bodyPr/>
          <a:lstStyle/>
          <a:p>
            <a:pPr algn="ctr"/>
            <a:r>
              <a:rPr lang="en-IN" b="1" dirty="0"/>
              <a:t>5W2H Model</a:t>
            </a:r>
            <a:br>
              <a:rPr lang="en-IN" b="1" dirty="0"/>
            </a:br>
            <a:endParaRPr lang="en-US" dirty="0"/>
          </a:p>
        </p:txBody>
      </p:sp>
      <p:sp>
        <p:nvSpPr>
          <p:cNvPr id="4" name="Slide Number Placeholder 3">
            <a:extLst>
              <a:ext uri="{FF2B5EF4-FFF2-40B4-BE49-F238E27FC236}">
                <a16:creationId xmlns:a16="http://schemas.microsoft.com/office/drawing/2014/main" id="{04EE6A36-E339-92F0-7392-52E717F2E90A}"/>
              </a:ext>
            </a:extLst>
          </p:cNvPr>
          <p:cNvSpPr>
            <a:spLocks noGrp="1"/>
          </p:cNvSpPr>
          <p:nvPr>
            <p:ph type="sldNum" sz="quarter" idx="11"/>
          </p:nvPr>
        </p:nvSpPr>
        <p:spPr>
          <a:xfrm>
            <a:off x="303973" y="624840"/>
            <a:ext cx="540623" cy="518144"/>
          </a:xfrm>
        </p:spPr>
        <p:txBody>
          <a:bodyPr/>
          <a:lstStyle/>
          <a:p>
            <a:fld id="{71766878-3199-4EAB-94E7-2D6D11070E14}" type="slidenum">
              <a:rPr lang="en-US" smtClean="0"/>
              <a:pPr/>
              <a:t>6</a:t>
            </a:fld>
            <a:endParaRPr lang="en-US" dirty="0"/>
          </a:p>
        </p:txBody>
      </p:sp>
      <p:pic>
        <p:nvPicPr>
          <p:cNvPr id="6" name="Picture 5"/>
          <p:cNvPicPr>
            <a:picLocks noChangeAspect="1"/>
          </p:cNvPicPr>
          <p:nvPr/>
        </p:nvPicPr>
        <p:blipFill>
          <a:blip r:embed="rId3"/>
          <a:stretch>
            <a:fillRect/>
          </a:stretch>
        </p:blipFill>
        <p:spPr>
          <a:xfrm>
            <a:off x="2451101" y="883912"/>
            <a:ext cx="7734300" cy="4399288"/>
          </a:xfrm>
          <a:prstGeom prst="rect">
            <a:avLst/>
          </a:prstGeom>
        </p:spPr>
      </p:pic>
      <p:sp>
        <p:nvSpPr>
          <p:cNvPr id="7" name="Rectangle 6"/>
          <p:cNvSpPr/>
          <p:nvPr/>
        </p:nvSpPr>
        <p:spPr>
          <a:xfrm>
            <a:off x="5770296" y="5410285"/>
            <a:ext cx="1591205" cy="339452"/>
          </a:xfrm>
          <a:prstGeom prst="rect">
            <a:avLst/>
          </a:prstGeom>
        </p:spPr>
        <p:txBody>
          <a:bodyPr wrap="none">
            <a:spAutoFit/>
          </a:bodyPr>
          <a:lstStyle/>
          <a:p>
            <a:pPr algn="ctr">
              <a:lnSpc>
                <a:spcPct val="150000"/>
              </a:lnSpc>
              <a:spcAft>
                <a:spcPts val="0"/>
              </a:spcAft>
            </a:pPr>
            <a:r>
              <a:rPr lang="en-IN" sz="1200" b="1" dirty="0">
                <a:solidFill>
                  <a:schemeClr val="bg1"/>
                </a:solidFill>
                <a:ea typeface="Times New Roman" panose="02020603050405020304" pitchFamily="18" charset="0"/>
              </a:rPr>
              <a:t>Table 1: 5W2H Model</a:t>
            </a:r>
            <a:endParaRPr lang="en-IN" sz="1200" dirty="0">
              <a:solidFill>
                <a:schemeClr val="bg1"/>
              </a:solidFill>
              <a:effectLst/>
              <a:ea typeface="Times New Roman" panose="02020603050405020304" pitchFamily="18" charset="0"/>
            </a:endParaRPr>
          </a:p>
        </p:txBody>
      </p:sp>
    </p:spTree>
    <p:extLst>
      <p:ext uri="{BB962C8B-B14F-4D97-AF65-F5344CB8AC3E}">
        <p14:creationId xmlns:p14="http://schemas.microsoft.com/office/powerpoint/2010/main" val="36135715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E84497-7A92-E8BB-119D-6356B03565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393593-0482-EA34-CADF-5EAC2179F8FE}"/>
              </a:ext>
            </a:extLst>
          </p:cNvPr>
          <p:cNvSpPr>
            <a:spLocks noGrp="1"/>
          </p:cNvSpPr>
          <p:nvPr>
            <p:ph type="title"/>
          </p:nvPr>
        </p:nvSpPr>
        <p:spPr>
          <a:xfrm>
            <a:off x="1244601" y="457200"/>
            <a:ext cx="10523276" cy="2184400"/>
          </a:xfrm>
        </p:spPr>
        <p:txBody>
          <a:bodyPr/>
          <a:lstStyle/>
          <a:p>
            <a:r>
              <a:rPr lang="en-IN" b="1" dirty="0"/>
              <a:t>Critique of PESTEL</a:t>
            </a:r>
            <a:br>
              <a:rPr lang="en-IN" b="1" dirty="0"/>
            </a:br>
            <a:endParaRPr lang="en-US" dirty="0"/>
          </a:p>
        </p:txBody>
      </p:sp>
      <p:sp>
        <p:nvSpPr>
          <p:cNvPr id="4" name="Slide Number Placeholder 3">
            <a:extLst>
              <a:ext uri="{FF2B5EF4-FFF2-40B4-BE49-F238E27FC236}">
                <a16:creationId xmlns:a16="http://schemas.microsoft.com/office/drawing/2014/main" id="{49C895EB-132F-36B5-1AB1-339AC4873841}"/>
              </a:ext>
            </a:extLst>
          </p:cNvPr>
          <p:cNvSpPr>
            <a:spLocks noGrp="1"/>
          </p:cNvSpPr>
          <p:nvPr>
            <p:ph type="sldNum" sz="quarter" idx="11"/>
          </p:nvPr>
        </p:nvSpPr>
        <p:spPr>
          <a:xfrm>
            <a:off x="303973" y="624840"/>
            <a:ext cx="540623" cy="518144"/>
          </a:xfrm>
        </p:spPr>
        <p:txBody>
          <a:bodyPr/>
          <a:lstStyle/>
          <a:p>
            <a:fld id="{71766878-3199-4EAB-94E7-2D6D11070E14}" type="slidenum">
              <a:rPr lang="en-US" smtClean="0"/>
              <a:pPr/>
              <a:t>7</a:t>
            </a:fld>
            <a:endParaRPr lang="en-US" dirty="0"/>
          </a:p>
        </p:txBody>
      </p:sp>
      <p:sp>
        <p:nvSpPr>
          <p:cNvPr id="3" name="Content Placeholder 2">
            <a:extLst>
              <a:ext uri="{FF2B5EF4-FFF2-40B4-BE49-F238E27FC236}">
                <a16:creationId xmlns:a16="http://schemas.microsoft.com/office/drawing/2014/main" id="{122735FB-7C5A-10E3-EAFE-C213649BA6CD}"/>
              </a:ext>
            </a:extLst>
          </p:cNvPr>
          <p:cNvSpPr>
            <a:spLocks noGrp="1"/>
          </p:cNvSpPr>
          <p:nvPr>
            <p:ph idx="1"/>
          </p:nvPr>
        </p:nvSpPr>
        <p:spPr>
          <a:xfrm>
            <a:off x="1041401" y="1142984"/>
            <a:ext cx="6743699" cy="4889516"/>
          </a:xfrm>
          <a:ln w="19050">
            <a:solidFill>
              <a:schemeClr val="accent3">
                <a:lumMod val="60000"/>
                <a:lumOff val="40000"/>
              </a:schemeClr>
            </a:solidFill>
          </a:ln>
        </p:spPr>
        <p:txBody>
          <a:bodyPr lIns="182880" tIns="182880" rIns="182880" bIns="182880" anchor="ctr" anchorCtr="0"/>
          <a:lstStyle/>
          <a:p>
            <a:pPr lvl="0">
              <a:lnSpc>
                <a:spcPct val="100000"/>
              </a:lnSpc>
            </a:pPr>
            <a:r>
              <a:rPr lang="en-IN" dirty="0">
                <a:solidFill>
                  <a:schemeClr val="tx1"/>
                </a:solidFill>
              </a:rPr>
              <a:t>As per Belsare (2025), PESTLE is a model that helps to analyse organisation-wide external influences, by analysing political, economic, social, technological, legal and environmental factors. </a:t>
            </a:r>
          </a:p>
          <a:p>
            <a:pPr marL="0" indent="0">
              <a:lnSpc>
                <a:spcPct val="100000"/>
              </a:lnSpc>
              <a:buNone/>
            </a:pPr>
            <a:r>
              <a:rPr lang="en-IN" b="1" dirty="0">
                <a:solidFill>
                  <a:schemeClr val="tx1"/>
                </a:solidFill>
              </a:rPr>
              <a:t>Strengths</a:t>
            </a:r>
            <a:endParaRPr lang="en-IN" dirty="0">
              <a:solidFill>
                <a:schemeClr val="tx1"/>
              </a:solidFill>
            </a:endParaRPr>
          </a:p>
          <a:p>
            <a:pPr lvl="0">
              <a:lnSpc>
                <a:spcPct val="100000"/>
              </a:lnSpc>
            </a:pPr>
            <a:r>
              <a:rPr lang="en-IN" dirty="0">
                <a:solidFill>
                  <a:schemeClr val="tx1"/>
                </a:solidFill>
              </a:rPr>
              <a:t>It is a simple framework and helps in understanding the wider business environment (CIPD, 2023). </a:t>
            </a:r>
          </a:p>
          <a:p>
            <a:pPr lvl="0">
              <a:lnSpc>
                <a:spcPct val="100000"/>
              </a:lnSpc>
            </a:pPr>
            <a:r>
              <a:rPr lang="en-IN" dirty="0">
                <a:solidFill>
                  <a:schemeClr val="tx1"/>
                </a:solidFill>
              </a:rPr>
              <a:t>It identifies both threats and opportunities.</a:t>
            </a:r>
          </a:p>
          <a:p>
            <a:pPr lvl="0">
              <a:lnSpc>
                <a:spcPct val="100000"/>
              </a:lnSpc>
            </a:pPr>
            <a:r>
              <a:rPr lang="en-IN" dirty="0">
                <a:solidFill>
                  <a:schemeClr val="tx1"/>
                </a:solidFill>
              </a:rPr>
              <a:t>It supports risk assessment and strategic planning.</a:t>
            </a:r>
          </a:p>
          <a:p>
            <a:pPr marL="0" indent="0">
              <a:lnSpc>
                <a:spcPct val="100000"/>
              </a:lnSpc>
              <a:buNone/>
            </a:pPr>
            <a:r>
              <a:rPr lang="en-IN" b="1" dirty="0">
                <a:solidFill>
                  <a:schemeClr val="tx1"/>
                </a:solidFill>
              </a:rPr>
              <a:t>Limitations</a:t>
            </a:r>
            <a:endParaRPr lang="en-IN" dirty="0">
              <a:solidFill>
                <a:schemeClr val="tx1"/>
              </a:solidFill>
            </a:endParaRPr>
          </a:p>
          <a:p>
            <a:pPr lvl="0">
              <a:lnSpc>
                <a:spcPct val="100000"/>
              </a:lnSpc>
            </a:pPr>
            <a:r>
              <a:rPr lang="en-IN" dirty="0">
                <a:solidFill>
                  <a:schemeClr val="tx1"/>
                </a:solidFill>
              </a:rPr>
              <a:t>It usually oversimply the amount of data that is used for decisions (CIPD, 2023).  </a:t>
            </a:r>
          </a:p>
          <a:p>
            <a:pPr lvl="0">
              <a:lnSpc>
                <a:spcPct val="100000"/>
              </a:lnSpc>
            </a:pPr>
            <a:r>
              <a:rPr lang="en-IN" dirty="0">
                <a:solidFill>
                  <a:schemeClr val="tx1"/>
                </a:solidFill>
              </a:rPr>
              <a:t>The data could be used as an assumption, which can later be unfounded.</a:t>
            </a:r>
          </a:p>
          <a:p>
            <a:pPr lvl="0">
              <a:lnSpc>
                <a:spcPct val="100000"/>
              </a:lnSpc>
            </a:pPr>
            <a:r>
              <a:rPr lang="en-IN" dirty="0">
                <a:solidFill>
                  <a:schemeClr val="tx1"/>
                </a:solidFill>
              </a:rPr>
              <a:t>It is mostly descriptive. </a:t>
            </a:r>
          </a:p>
          <a:p>
            <a:pPr>
              <a:lnSpc>
                <a:spcPct val="100000"/>
              </a:lnSpc>
            </a:pPr>
            <a:endParaRPr lang="en-US" dirty="0">
              <a:solidFill>
                <a:schemeClr val="tx1"/>
              </a:solidFill>
            </a:endParaRPr>
          </a:p>
        </p:txBody>
      </p:sp>
      <p:pic>
        <p:nvPicPr>
          <p:cNvPr id="5" name="Picture 4"/>
          <p:cNvPicPr>
            <a:picLocks noChangeAspect="1"/>
          </p:cNvPicPr>
          <p:nvPr/>
        </p:nvPicPr>
        <p:blipFill>
          <a:blip r:embed="rId3"/>
          <a:stretch>
            <a:fillRect/>
          </a:stretch>
        </p:blipFill>
        <p:spPr>
          <a:xfrm>
            <a:off x="7981905" y="1358900"/>
            <a:ext cx="3893877" cy="3333750"/>
          </a:xfrm>
          <a:prstGeom prst="rect">
            <a:avLst/>
          </a:prstGeom>
        </p:spPr>
      </p:pic>
      <p:sp>
        <p:nvSpPr>
          <p:cNvPr id="6" name="Rectangle 5"/>
          <p:cNvSpPr/>
          <p:nvPr/>
        </p:nvSpPr>
        <p:spPr>
          <a:xfrm>
            <a:off x="9204545" y="4857234"/>
            <a:ext cx="1588768" cy="646331"/>
          </a:xfrm>
          <a:prstGeom prst="rect">
            <a:avLst/>
          </a:prstGeom>
        </p:spPr>
        <p:txBody>
          <a:bodyPr wrap="none">
            <a:spAutoFit/>
          </a:bodyPr>
          <a:lstStyle/>
          <a:p>
            <a:pPr algn="ctr"/>
            <a:r>
              <a:rPr lang="en-US" sz="1200" b="1" dirty="0">
                <a:solidFill>
                  <a:schemeClr val="bg1"/>
                </a:solidFill>
                <a:ea typeface="Batang"/>
              </a:rPr>
              <a:t>Figure 1: PESTLE </a:t>
            </a:r>
          </a:p>
          <a:p>
            <a:pPr lvl="0" algn="ctr"/>
            <a:r>
              <a:rPr lang="en-US" sz="1200" b="1" dirty="0">
                <a:solidFill>
                  <a:schemeClr val="bg1"/>
                </a:solidFill>
                <a:ea typeface="Batang"/>
              </a:rPr>
              <a:t>Source: </a:t>
            </a:r>
            <a:r>
              <a:rPr lang="en-IN" sz="1200" dirty="0">
                <a:solidFill>
                  <a:schemeClr val="bg1"/>
                </a:solidFill>
              </a:rPr>
              <a:t>(CIPD, 2023). </a:t>
            </a:r>
          </a:p>
          <a:p>
            <a:pPr algn="ctr"/>
            <a:endParaRPr lang="en-US" sz="1200" b="1" dirty="0">
              <a:solidFill>
                <a:schemeClr val="bg1"/>
              </a:solidFill>
              <a:ea typeface="Batang"/>
            </a:endParaRPr>
          </a:p>
        </p:txBody>
      </p:sp>
    </p:spTree>
    <p:extLst>
      <p:ext uri="{BB962C8B-B14F-4D97-AF65-F5344CB8AC3E}">
        <p14:creationId xmlns:p14="http://schemas.microsoft.com/office/powerpoint/2010/main" val="22863637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5201" y="457200"/>
            <a:ext cx="10802676" cy="1054100"/>
          </a:xfrm>
        </p:spPr>
        <p:txBody>
          <a:bodyPr/>
          <a:lstStyle/>
          <a:p>
            <a:pPr algn="ctr"/>
            <a:r>
              <a:rPr lang="en-IN" b="1" dirty="0"/>
              <a:t>Application of PESTEL</a:t>
            </a:r>
          </a:p>
        </p:txBody>
      </p:sp>
      <p:sp>
        <p:nvSpPr>
          <p:cNvPr id="3" name="Slide Number Placeholder 2"/>
          <p:cNvSpPr>
            <a:spLocks noGrp="1"/>
          </p:cNvSpPr>
          <p:nvPr>
            <p:ph type="sldNum" sz="quarter" idx="11"/>
          </p:nvPr>
        </p:nvSpPr>
        <p:spPr/>
        <p:txBody>
          <a:bodyPr/>
          <a:lstStyle/>
          <a:p>
            <a:fld id="{71766878-3199-4EAB-94E7-2D6D11070E14}" type="slidenum">
              <a:rPr lang="en-US" smtClean="0"/>
              <a:pPr/>
              <a:t>8</a:t>
            </a:fld>
            <a:endParaRPr lang="en-US" dirty="0"/>
          </a:p>
        </p:txBody>
      </p:sp>
      <p:pic>
        <p:nvPicPr>
          <p:cNvPr id="7" name="Picture 6"/>
          <p:cNvPicPr>
            <a:picLocks noChangeAspect="1"/>
          </p:cNvPicPr>
          <p:nvPr/>
        </p:nvPicPr>
        <p:blipFill>
          <a:blip r:embed="rId3"/>
          <a:stretch>
            <a:fillRect/>
          </a:stretch>
        </p:blipFill>
        <p:spPr>
          <a:xfrm>
            <a:off x="1670049" y="1028700"/>
            <a:ext cx="8851900" cy="4800600"/>
          </a:xfrm>
          <a:prstGeom prst="rect">
            <a:avLst/>
          </a:prstGeom>
        </p:spPr>
      </p:pic>
      <p:sp>
        <p:nvSpPr>
          <p:cNvPr id="8" name="Rectangle 7"/>
          <p:cNvSpPr/>
          <p:nvPr/>
        </p:nvSpPr>
        <p:spPr>
          <a:xfrm>
            <a:off x="5223100" y="6031468"/>
            <a:ext cx="1745798" cy="339452"/>
          </a:xfrm>
          <a:prstGeom prst="rect">
            <a:avLst/>
          </a:prstGeom>
        </p:spPr>
        <p:txBody>
          <a:bodyPr wrap="none">
            <a:spAutoFit/>
          </a:bodyPr>
          <a:lstStyle/>
          <a:p>
            <a:pPr algn="ctr">
              <a:lnSpc>
                <a:spcPct val="150000"/>
              </a:lnSpc>
              <a:spcAft>
                <a:spcPts val="0"/>
              </a:spcAft>
            </a:pPr>
            <a:r>
              <a:rPr lang="en-IN" sz="1200" b="1" dirty="0">
                <a:solidFill>
                  <a:schemeClr val="bg1"/>
                </a:solidFill>
                <a:ea typeface="Times New Roman" panose="02020603050405020304" pitchFamily="18" charset="0"/>
              </a:rPr>
              <a:t>Table 2: PESTLE Factors</a:t>
            </a:r>
            <a:endParaRPr lang="en-IN" sz="1200" dirty="0">
              <a:solidFill>
                <a:schemeClr val="bg1"/>
              </a:solidFill>
              <a:effectLst/>
              <a:ea typeface="Times New Roman" panose="02020603050405020304" pitchFamily="18" charset="0"/>
            </a:endParaRPr>
          </a:p>
        </p:txBody>
      </p:sp>
    </p:spTree>
    <p:extLst>
      <p:ext uri="{BB962C8B-B14F-4D97-AF65-F5344CB8AC3E}">
        <p14:creationId xmlns:p14="http://schemas.microsoft.com/office/powerpoint/2010/main" val="1122309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C5425-3985-0D5A-DE19-CCCD1EF42D02}"/>
              </a:ext>
            </a:extLst>
          </p:cNvPr>
          <p:cNvSpPr>
            <a:spLocks noGrp="1"/>
          </p:cNvSpPr>
          <p:nvPr>
            <p:ph type="title"/>
          </p:nvPr>
        </p:nvSpPr>
        <p:spPr>
          <a:xfrm>
            <a:off x="1224742" y="-436426"/>
            <a:ext cx="10709563" cy="1716217"/>
          </a:xfrm>
        </p:spPr>
        <p:txBody>
          <a:bodyPr/>
          <a:lstStyle/>
          <a:p>
            <a:r>
              <a:rPr lang="en-US" b="1" dirty="0">
                <a:ea typeface="+mj-lt"/>
                <a:cs typeface="+mj-lt"/>
              </a:rPr>
              <a:t>Critique of the Cause-and-Effect Model</a:t>
            </a:r>
          </a:p>
        </p:txBody>
      </p:sp>
      <p:sp>
        <p:nvSpPr>
          <p:cNvPr id="4" name="Slide Number Placeholder 3">
            <a:extLst>
              <a:ext uri="{FF2B5EF4-FFF2-40B4-BE49-F238E27FC236}">
                <a16:creationId xmlns:a16="http://schemas.microsoft.com/office/drawing/2014/main" id="{CEDA7797-A07C-A184-B842-94A43E6B2261}"/>
              </a:ext>
            </a:extLst>
          </p:cNvPr>
          <p:cNvSpPr>
            <a:spLocks noGrp="1"/>
          </p:cNvSpPr>
          <p:nvPr>
            <p:ph type="sldNum" sz="quarter" idx="11"/>
          </p:nvPr>
        </p:nvSpPr>
        <p:spPr>
          <a:xfrm>
            <a:off x="303973" y="624840"/>
            <a:ext cx="540623" cy="518144"/>
          </a:xfrm>
        </p:spPr>
        <p:txBody>
          <a:bodyPr/>
          <a:lstStyle/>
          <a:p>
            <a:fld id="{71766878-3199-4EAB-94E7-2D6D11070E14}" type="slidenum">
              <a:rPr lang="en-US" smtClean="0"/>
              <a:pPr/>
              <a:t>9</a:t>
            </a:fld>
            <a:endParaRPr lang="en-US" dirty="0"/>
          </a:p>
        </p:txBody>
      </p:sp>
      <p:sp>
        <p:nvSpPr>
          <p:cNvPr id="3" name="Content Placeholder 2">
            <a:extLst>
              <a:ext uri="{FF2B5EF4-FFF2-40B4-BE49-F238E27FC236}">
                <a16:creationId xmlns:a16="http://schemas.microsoft.com/office/drawing/2014/main" id="{1CD6985E-496F-17F0-D118-5EE4E6800B2F}"/>
              </a:ext>
            </a:extLst>
          </p:cNvPr>
          <p:cNvSpPr>
            <a:spLocks noGrp="1"/>
          </p:cNvSpPr>
          <p:nvPr>
            <p:ph idx="1"/>
          </p:nvPr>
        </p:nvSpPr>
        <p:spPr>
          <a:xfrm>
            <a:off x="1501833" y="1524002"/>
            <a:ext cx="10432472" cy="5070763"/>
          </a:xfrm>
          <a:ln w="19050">
            <a:solidFill>
              <a:schemeClr val="accent3">
                <a:lumMod val="60000"/>
                <a:lumOff val="40000"/>
              </a:schemeClr>
            </a:solidFill>
          </a:ln>
        </p:spPr>
        <p:txBody>
          <a:bodyPr lIns="182880" tIns="182880" rIns="182880" bIns="182880" anchor="ctr" anchorCtr="0"/>
          <a:lstStyle/>
          <a:p>
            <a:pPr marL="285750" indent="-285750">
              <a:buChar char="•"/>
            </a:pPr>
            <a:r>
              <a:rPr lang="en-US" dirty="0">
                <a:solidFill>
                  <a:schemeClr val="tx1"/>
                </a:solidFill>
                <a:latin typeface="Batang"/>
                <a:ea typeface="Batang"/>
                <a:cs typeface="Times New Roman"/>
              </a:rPr>
              <a:t>The Cause-and-Effect Model is also considered as a Fishbone diagram, which is a systematic problem-analysis tool, applied for defining possible causes of the particular issue (Nguyen </a:t>
            </a:r>
            <a:r>
              <a:rPr lang="en-US" i="1" dirty="0">
                <a:solidFill>
                  <a:schemeClr val="tx1"/>
                </a:solidFill>
                <a:latin typeface="Batang"/>
                <a:ea typeface="Batang"/>
                <a:cs typeface="Times New Roman"/>
              </a:rPr>
              <a:t>et al.,</a:t>
            </a:r>
            <a:r>
              <a:rPr lang="en-US" dirty="0">
                <a:solidFill>
                  <a:schemeClr val="tx1"/>
                </a:solidFill>
                <a:latin typeface="Batang"/>
                <a:ea typeface="Batang"/>
                <a:cs typeface="Times New Roman"/>
              </a:rPr>
              <a:t> 2023).</a:t>
            </a:r>
            <a:endParaRPr lang="en-US" dirty="0">
              <a:solidFill>
                <a:schemeClr val="tx1"/>
              </a:solidFill>
            </a:endParaRPr>
          </a:p>
          <a:p>
            <a:pPr marL="285750" indent="-285750">
              <a:buChar char="•"/>
            </a:pPr>
            <a:r>
              <a:rPr lang="en-US" dirty="0">
                <a:solidFill>
                  <a:schemeClr val="tx1"/>
                </a:solidFill>
                <a:latin typeface="Batang"/>
                <a:ea typeface="Batang"/>
                <a:cs typeface="Times New Roman"/>
              </a:rPr>
              <a:t>The diagram is mainly applied to identify main issues that can affect operational performance and competitive escalation.</a:t>
            </a:r>
            <a:endParaRPr lang="en-US" dirty="0">
              <a:solidFill>
                <a:schemeClr val="tx1"/>
              </a:solidFill>
            </a:endParaRPr>
          </a:p>
          <a:p>
            <a:pPr marL="285750" indent="-285750">
              <a:buChar char="•"/>
            </a:pPr>
            <a:r>
              <a:rPr lang="en-US" dirty="0">
                <a:solidFill>
                  <a:schemeClr val="tx1"/>
                </a:solidFill>
                <a:latin typeface="Batang"/>
                <a:ea typeface="Batang"/>
                <a:cs typeface="Times New Roman"/>
              </a:rPr>
              <a:t>The Cause-and-Effect Model visually aligns with a central issue to different contributing causes that can help companies gain assumptions regarding underlying challenges (</a:t>
            </a:r>
            <a:r>
              <a:rPr lang="en-US" dirty="0" err="1">
                <a:solidFill>
                  <a:schemeClr val="tx1"/>
                </a:solidFill>
                <a:latin typeface="Batang"/>
                <a:ea typeface="Batang"/>
                <a:cs typeface="Times New Roman"/>
              </a:rPr>
              <a:t>Sturmberg</a:t>
            </a:r>
            <a:r>
              <a:rPr lang="en-US" dirty="0">
                <a:solidFill>
                  <a:schemeClr val="tx1"/>
                </a:solidFill>
                <a:latin typeface="Batang"/>
                <a:ea typeface="Batang"/>
                <a:cs typeface="Times New Roman"/>
              </a:rPr>
              <a:t> and Marcum, 2024).</a:t>
            </a:r>
            <a:endParaRPr lang="en-US" dirty="0">
              <a:solidFill>
                <a:schemeClr val="tx1"/>
              </a:solidFill>
            </a:endParaRPr>
          </a:p>
          <a:p>
            <a:pPr marL="285750" indent="-285750">
              <a:buChar char="•"/>
            </a:pPr>
            <a:endParaRPr lang="en-US" dirty="0">
              <a:solidFill>
                <a:schemeClr val="tx1"/>
              </a:solidFill>
            </a:endParaRPr>
          </a:p>
        </p:txBody>
      </p:sp>
    </p:spTree>
    <p:extLst>
      <p:ext uri="{BB962C8B-B14F-4D97-AF65-F5344CB8AC3E}">
        <p14:creationId xmlns:p14="http://schemas.microsoft.com/office/powerpoint/2010/main" val="37357960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DAE48F-2DC1-EF56-6B40-71FBE347AA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95326F-9A34-2282-F9F1-1C6C8523827D}"/>
              </a:ext>
            </a:extLst>
          </p:cNvPr>
          <p:cNvSpPr>
            <a:spLocks noGrp="1"/>
          </p:cNvSpPr>
          <p:nvPr>
            <p:ph type="title"/>
          </p:nvPr>
        </p:nvSpPr>
        <p:spPr>
          <a:xfrm>
            <a:off x="1024386" y="246765"/>
            <a:ext cx="4996024" cy="890438"/>
          </a:xfrm>
        </p:spPr>
        <p:txBody>
          <a:bodyPr/>
          <a:lstStyle/>
          <a:p>
            <a:pPr algn="ctr"/>
            <a:r>
              <a:rPr lang="en-US" b="1" dirty="0">
                <a:solidFill>
                  <a:srgbClr val="043B76"/>
                </a:solidFill>
                <a:latin typeface="Batang"/>
                <a:ea typeface="Batang"/>
                <a:cs typeface="Times New Roman"/>
              </a:rPr>
              <a:t>Application of the Cause-and-Effect Model</a:t>
            </a:r>
            <a:endParaRPr lang="en-US" b="1" dirty="0"/>
          </a:p>
        </p:txBody>
      </p:sp>
      <p:sp>
        <p:nvSpPr>
          <p:cNvPr id="4" name="Slide Number Placeholder 3">
            <a:extLst>
              <a:ext uri="{FF2B5EF4-FFF2-40B4-BE49-F238E27FC236}">
                <a16:creationId xmlns:a16="http://schemas.microsoft.com/office/drawing/2014/main" id="{EE300236-7C14-EA4C-7330-599E8537A868}"/>
              </a:ext>
            </a:extLst>
          </p:cNvPr>
          <p:cNvSpPr>
            <a:spLocks noGrp="1"/>
          </p:cNvSpPr>
          <p:nvPr>
            <p:ph type="sldNum" sz="quarter" idx="11"/>
          </p:nvPr>
        </p:nvSpPr>
        <p:spPr>
          <a:xfrm>
            <a:off x="303973" y="624840"/>
            <a:ext cx="540623" cy="518144"/>
          </a:xfrm>
        </p:spPr>
        <p:txBody>
          <a:bodyPr/>
          <a:lstStyle/>
          <a:p>
            <a:fld id="{71766878-3199-4EAB-94E7-2D6D11070E14}" type="slidenum">
              <a:rPr lang="en-US" smtClean="0"/>
              <a:pPr/>
              <a:t>10</a:t>
            </a:fld>
            <a:endParaRPr lang="en-US" dirty="0"/>
          </a:p>
        </p:txBody>
      </p:sp>
      <p:pic>
        <p:nvPicPr>
          <p:cNvPr id="7" name="Content Placeholder 6" descr="A diagram of different types of marketing&#10;&#10;AI-generated content may be incorrect.">
            <a:extLst>
              <a:ext uri="{FF2B5EF4-FFF2-40B4-BE49-F238E27FC236}">
                <a16:creationId xmlns:a16="http://schemas.microsoft.com/office/drawing/2014/main" id="{1E98F7A7-47AD-4A3C-7CDD-0406C8900E4A}"/>
              </a:ext>
            </a:extLst>
          </p:cNvPr>
          <p:cNvPicPr>
            <a:picLocks noGrp="1" noChangeAspect="1"/>
          </p:cNvPicPr>
          <p:nvPr>
            <p:ph idx="1"/>
          </p:nvPr>
        </p:nvPicPr>
        <p:blipFill>
          <a:blip r:embed="rId3"/>
          <a:stretch>
            <a:fillRect/>
          </a:stretch>
        </p:blipFill>
        <p:spPr>
          <a:xfrm>
            <a:off x="6020410" y="67652"/>
            <a:ext cx="5942649" cy="2584724"/>
          </a:xfrm>
          <a:prstGeom prst="roundRect">
            <a:avLst>
              <a:gd name="adj" fmla="val 11906"/>
            </a:avLst>
          </a:prstGeom>
          <a:ln w="19050">
            <a:solidFill>
              <a:srgbClr val="054E9D">
                <a:lumMod val="60000"/>
                <a:lumOff val="40000"/>
              </a:srgbClr>
            </a:solidFill>
          </a:ln>
        </p:spPr>
      </p:pic>
      <p:sp>
        <p:nvSpPr>
          <p:cNvPr id="10" name="Content Placeholder 2">
            <a:extLst>
              <a:ext uri="{FF2B5EF4-FFF2-40B4-BE49-F238E27FC236}">
                <a16:creationId xmlns:a16="http://schemas.microsoft.com/office/drawing/2014/main" id="{F6F209A8-2A06-F739-F920-BD6DD8415092}"/>
              </a:ext>
            </a:extLst>
          </p:cNvPr>
          <p:cNvSpPr txBox="1">
            <a:spLocks/>
          </p:cNvSpPr>
          <p:nvPr/>
        </p:nvSpPr>
        <p:spPr>
          <a:xfrm>
            <a:off x="1099267" y="3153100"/>
            <a:ext cx="10863792" cy="3574329"/>
          </a:xfrm>
          <a:prstGeom prst="roundRect">
            <a:avLst>
              <a:gd name="adj" fmla="val 11906"/>
            </a:avLst>
          </a:prstGeom>
          <a:ln w="19050">
            <a:solidFill>
              <a:schemeClr val="accent3">
                <a:lumMod val="60000"/>
                <a:lumOff val="40000"/>
              </a:schemeClr>
            </a:solidFill>
          </a:ln>
        </p:spPr>
        <p:txBody>
          <a:bodyPr vert="horz" lIns="182880" tIns="182880" rIns="182880" bIns="182880" rtlCol="0" anchor="ctr" anchorCtr="0">
            <a:noAutofit/>
          </a:bodyPr>
          <a:lstStyle>
            <a:lvl1pPr marL="228600" indent="-365760" algn="l" defTabSz="914400" rtl="0" eaLnBrk="1" latinLnBrk="0" hangingPunct="1">
              <a:lnSpc>
                <a:spcPct val="150000"/>
              </a:lnSpc>
              <a:spcBef>
                <a:spcPts val="700"/>
              </a:spcBef>
              <a:buClr>
                <a:schemeClr val="accent3">
                  <a:lumMod val="60000"/>
                  <a:lumOff val="40000"/>
                </a:schemeClr>
              </a:buClr>
              <a:buFont typeface="Arial" panose="020B0604020202020204" pitchFamily="34" charset="0"/>
              <a:buChar char="•"/>
              <a:defRPr sz="1800" b="0" i="0" kern="1200" cap="none" spc="0" baseline="0">
                <a:solidFill>
                  <a:schemeClr val="accent3">
                    <a:lumMod val="75000"/>
                  </a:schemeClr>
                </a:solidFill>
                <a:latin typeface="+mn-lt"/>
                <a:ea typeface="Batang" panose="02030600000101010101" pitchFamily="18" charset="-127"/>
                <a:cs typeface="+mn-cs"/>
              </a:defRPr>
            </a:lvl1pPr>
            <a:lvl2pPr marL="685800" indent="-365760" algn="l" defTabSz="914400" rtl="0" eaLnBrk="1" latinLnBrk="0" hangingPunct="1">
              <a:lnSpc>
                <a:spcPct val="150000"/>
              </a:lnSpc>
              <a:spcBef>
                <a:spcPts val="700"/>
              </a:spcBef>
              <a:buClr>
                <a:schemeClr val="accent3">
                  <a:lumMod val="60000"/>
                  <a:lumOff val="40000"/>
                </a:schemeClr>
              </a:buClr>
              <a:buFont typeface="Arial" panose="020B0604020202020204" pitchFamily="34" charset="0"/>
              <a:buChar char="•"/>
              <a:defRPr sz="1800" b="0" i="0" kern="1200" cap="none" spc="0" baseline="0">
                <a:solidFill>
                  <a:schemeClr val="accent3">
                    <a:lumMod val="75000"/>
                  </a:schemeClr>
                </a:solidFill>
                <a:latin typeface="+mn-lt"/>
                <a:ea typeface="Batang" panose="02030600000101010101" pitchFamily="18" charset="-127"/>
                <a:cs typeface="+mn-cs"/>
              </a:defRPr>
            </a:lvl2pPr>
            <a:lvl3pPr marL="1143000" indent="-365760" algn="l" defTabSz="914400" rtl="0" eaLnBrk="1" latinLnBrk="0" hangingPunct="1">
              <a:lnSpc>
                <a:spcPct val="150000"/>
              </a:lnSpc>
              <a:spcBef>
                <a:spcPts val="700"/>
              </a:spcBef>
              <a:buClr>
                <a:schemeClr val="accent3">
                  <a:lumMod val="60000"/>
                  <a:lumOff val="40000"/>
                </a:schemeClr>
              </a:buClr>
              <a:buFont typeface="Arial" panose="020B0604020202020204" pitchFamily="34" charset="0"/>
              <a:buChar char="•"/>
              <a:defRPr sz="1800" b="0" i="0" kern="1200" cap="none" spc="0" baseline="0">
                <a:solidFill>
                  <a:schemeClr val="accent3">
                    <a:lumMod val="75000"/>
                  </a:schemeClr>
                </a:solidFill>
                <a:latin typeface="+mn-lt"/>
                <a:ea typeface="Batang" panose="02030600000101010101" pitchFamily="18" charset="-127"/>
                <a:cs typeface="+mn-cs"/>
              </a:defRPr>
            </a:lvl3pPr>
            <a:lvl4pPr marL="1600200" indent="-365760" algn="l" defTabSz="914400" rtl="0" eaLnBrk="1" latinLnBrk="0" hangingPunct="1">
              <a:lnSpc>
                <a:spcPct val="150000"/>
              </a:lnSpc>
              <a:spcBef>
                <a:spcPts val="700"/>
              </a:spcBef>
              <a:buClr>
                <a:schemeClr val="accent3">
                  <a:lumMod val="60000"/>
                  <a:lumOff val="40000"/>
                </a:schemeClr>
              </a:buClr>
              <a:buFont typeface="Arial" panose="020B0604020202020204" pitchFamily="34" charset="0"/>
              <a:buChar char="•"/>
              <a:defRPr sz="1800" b="0" i="0" kern="1200" cap="none" spc="0" baseline="0">
                <a:solidFill>
                  <a:schemeClr val="accent3">
                    <a:lumMod val="75000"/>
                  </a:schemeClr>
                </a:solidFill>
                <a:latin typeface="+mn-lt"/>
                <a:ea typeface="Batang" panose="02030600000101010101" pitchFamily="18" charset="-127"/>
                <a:cs typeface="+mn-cs"/>
              </a:defRPr>
            </a:lvl4pPr>
            <a:lvl5pPr marL="2057400" indent="-365760" algn="l" defTabSz="914400" rtl="0" eaLnBrk="1" latinLnBrk="0" hangingPunct="1">
              <a:lnSpc>
                <a:spcPct val="150000"/>
              </a:lnSpc>
              <a:spcBef>
                <a:spcPts val="700"/>
              </a:spcBef>
              <a:buClr>
                <a:schemeClr val="accent3">
                  <a:lumMod val="60000"/>
                  <a:lumOff val="40000"/>
                </a:schemeClr>
              </a:buClr>
              <a:buFont typeface="Arial" panose="020B0604020202020204" pitchFamily="34" charset="0"/>
              <a:buChar char="•"/>
              <a:defRPr sz="1800" b="0" i="0" kern="1200" cap="none" spc="0" baseline="0">
                <a:solidFill>
                  <a:schemeClr val="accent3">
                    <a:lumMod val="75000"/>
                  </a:schemeClr>
                </a:solidFill>
                <a:latin typeface="+mn-lt"/>
                <a:ea typeface="Batang" panose="02030600000101010101" pitchFamily="18" charset="-127"/>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pPr marL="285750" indent="-285750">
              <a:buClr>
                <a:srgbClr val="3593F9"/>
              </a:buClr>
            </a:pPr>
            <a:r>
              <a:rPr lang="en-US" dirty="0">
                <a:solidFill>
                  <a:schemeClr val="tx1"/>
                </a:solidFill>
                <a:latin typeface="Batang"/>
                <a:ea typeface="Batang"/>
                <a:cs typeface="Times New Roman"/>
              </a:rPr>
              <a:t>The Fishbone Diagram has been developed in this presentation to evaluate the 30 percent reduction in in-store sales at Green Haven Florists, assessed as the root challenge [Refers to the case study].</a:t>
            </a:r>
          </a:p>
          <a:p>
            <a:pPr marL="285750" indent="-285750">
              <a:buClr>
                <a:srgbClr val="3593F9"/>
              </a:buClr>
            </a:pPr>
            <a:r>
              <a:rPr lang="en-US" dirty="0">
                <a:solidFill>
                  <a:schemeClr val="tx1"/>
                </a:solidFill>
                <a:latin typeface="Batang"/>
                <a:ea typeface="Batang"/>
                <a:cs typeface="Times New Roman"/>
              </a:rPr>
              <a:t>Inflation, extreme footfall, enhanced market competition and other external factors dynamically influence in-store sales (Retail Economics, 2021)</a:t>
            </a:r>
            <a:endParaRPr lang="en-US" dirty="0">
              <a:solidFill>
                <a:schemeClr val="tx1"/>
              </a:solidFill>
            </a:endParaRPr>
          </a:p>
          <a:p>
            <a:pPr marL="285750" indent="-285750">
              <a:buClr>
                <a:srgbClr val="3593F9"/>
              </a:buClr>
            </a:pPr>
            <a:r>
              <a:rPr lang="en-US" dirty="0">
                <a:solidFill>
                  <a:schemeClr val="tx1"/>
                </a:solidFill>
                <a:latin typeface="Batang"/>
                <a:ea typeface="Batang"/>
                <a:cs typeface="Times New Roman"/>
              </a:rPr>
              <a:t>The structured analysis mainly </a:t>
            </a:r>
            <a:r>
              <a:rPr lang="en-US" dirty="0" err="1">
                <a:solidFill>
                  <a:schemeClr val="tx1"/>
                </a:solidFill>
                <a:latin typeface="Batang"/>
                <a:ea typeface="Batang"/>
                <a:cs typeface="Times New Roman"/>
              </a:rPr>
              <a:t>emphasises</a:t>
            </a:r>
            <a:r>
              <a:rPr lang="en-US" dirty="0">
                <a:solidFill>
                  <a:schemeClr val="tx1"/>
                </a:solidFill>
                <a:latin typeface="Batang"/>
                <a:ea typeface="Batang"/>
                <a:cs typeface="Times New Roman"/>
              </a:rPr>
              <a:t> how the internal and external factors interact strategically to drive reducing business performance.</a:t>
            </a:r>
            <a:endParaRPr lang="en-US" dirty="0">
              <a:solidFill>
                <a:schemeClr val="tx1"/>
              </a:solidFill>
            </a:endParaRPr>
          </a:p>
        </p:txBody>
      </p:sp>
      <p:sp>
        <p:nvSpPr>
          <p:cNvPr id="12" name="TextBox 11">
            <a:extLst>
              <a:ext uri="{FF2B5EF4-FFF2-40B4-BE49-F238E27FC236}">
                <a16:creationId xmlns:a16="http://schemas.microsoft.com/office/drawing/2014/main" id="{CF278E3B-4082-CE71-E98E-047772F46C34}"/>
              </a:ext>
            </a:extLst>
          </p:cNvPr>
          <p:cNvSpPr txBox="1"/>
          <p:nvPr/>
        </p:nvSpPr>
        <p:spPr>
          <a:xfrm>
            <a:off x="6310504" y="2652376"/>
            <a:ext cx="536246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200" dirty="0">
                <a:solidFill>
                  <a:schemeClr val="bg1"/>
                </a:solidFill>
                <a:ea typeface="Batang"/>
              </a:rPr>
              <a:t>Figure 2: The Cause-and-Effect Model</a:t>
            </a:r>
          </a:p>
        </p:txBody>
      </p:sp>
    </p:spTree>
    <p:extLst>
      <p:ext uri="{BB962C8B-B14F-4D97-AF65-F5344CB8AC3E}">
        <p14:creationId xmlns:p14="http://schemas.microsoft.com/office/powerpoint/2010/main" val="4361871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2DC07A-1394-826D-E6CC-4915B306B7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AA954A-2548-2EF0-EFC1-2B2E63D7CC15}"/>
              </a:ext>
            </a:extLst>
          </p:cNvPr>
          <p:cNvSpPr>
            <a:spLocks noGrp="1"/>
          </p:cNvSpPr>
          <p:nvPr>
            <p:ph type="title"/>
          </p:nvPr>
        </p:nvSpPr>
        <p:spPr>
          <a:xfrm>
            <a:off x="6283021" y="457200"/>
            <a:ext cx="5484855" cy="2184400"/>
          </a:xfrm>
        </p:spPr>
        <p:txBody>
          <a:bodyPr/>
          <a:lstStyle/>
          <a:p>
            <a:pPr algn="ctr"/>
            <a:r>
              <a:rPr lang="en-US" b="1" dirty="0">
                <a:solidFill>
                  <a:srgbClr val="043B76"/>
                </a:solidFill>
                <a:latin typeface="Batang"/>
                <a:ea typeface="Batang"/>
                <a:cs typeface="Times New Roman"/>
              </a:rPr>
              <a:t>Key findings</a:t>
            </a:r>
            <a:endParaRPr lang="en-US" b="1" dirty="0"/>
          </a:p>
        </p:txBody>
      </p:sp>
      <p:sp>
        <p:nvSpPr>
          <p:cNvPr id="4" name="Slide Number Placeholder 3">
            <a:extLst>
              <a:ext uri="{FF2B5EF4-FFF2-40B4-BE49-F238E27FC236}">
                <a16:creationId xmlns:a16="http://schemas.microsoft.com/office/drawing/2014/main" id="{B3F79D6F-E1AF-C67A-5756-7476425DC1BD}"/>
              </a:ext>
            </a:extLst>
          </p:cNvPr>
          <p:cNvSpPr>
            <a:spLocks noGrp="1"/>
          </p:cNvSpPr>
          <p:nvPr>
            <p:ph type="sldNum" sz="quarter" idx="11"/>
          </p:nvPr>
        </p:nvSpPr>
        <p:spPr>
          <a:xfrm>
            <a:off x="303973" y="624840"/>
            <a:ext cx="540623" cy="518144"/>
          </a:xfrm>
        </p:spPr>
        <p:txBody>
          <a:bodyPr/>
          <a:lstStyle/>
          <a:p>
            <a:fld id="{71766878-3199-4EAB-94E7-2D6D11070E14}" type="slidenum">
              <a:rPr lang="en-US" smtClean="0"/>
              <a:pPr/>
              <a:t>11</a:t>
            </a:fld>
            <a:endParaRPr lang="en-US" dirty="0"/>
          </a:p>
        </p:txBody>
      </p:sp>
      <p:sp>
        <p:nvSpPr>
          <p:cNvPr id="3" name="Content Placeholder 2">
            <a:extLst>
              <a:ext uri="{FF2B5EF4-FFF2-40B4-BE49-F238E27FC236}">
                <a16:creationId xmlns:a16="http://schemas.microsoft.com/office/drawing/2014/main" id="{AA93E848-835F-BF0E-BF27-8847726F4CA5}"/>
              </a:ext>
            </a:extLst>
          </p:cNvPr>
          <p:cNvSpPr>
            <a:spLocks noGrp="1"/>
          </p:cNvSpPr>
          <p:nvPr>
            <p:ph idx="1"/>
          </p:nvPr>
        </p:nvSpPr>
        <p:spPr>
          <a:xfrm>
            <a:off x="1297522" y="1319842"/>
            <a:ext cx="10473798" cy="5080958"/>
          </a:xfrm>
          <a:ln w="19050">
            <a:solidFill>
              <a:schemeClr val="accent3">
                <a:lumMod val="60000"/>
                <a:lumOff val="40000"/>
              </a:schemeClr>
            </a:solidFill>
          </a:ln>
        </p:spPr>
        <p:txBody>
          <a:bodyPr lIns="182880" tIns="182880" rIns="182880" bIns="182880" anchor="ctr" anchorCtr="0"/>
          <a:lstStyle/>
          <a:p>
            <a:r>
              <a:rPr lang="en-US" dirty="0">
                <a:solidFill>
                  <a:schemeClr val="tx1"/>
                </a:solidFill>
                <a:ea typeface="+mn-lt"/>
                <a:cs typeface="+mn-lt"/>
              </a:rPr>
              <a:t>It is evident that the 30 percent in-store sales decrease in Green Haven Florists has been occurred by the blend of external shocks and internal operational gaps, instead of a singular reason.</a:t>
            </a:r>
            <a:endParaRPr lang="en-US" dirty="0">
              <a:solidFill>
                <a:schemeClr val="tx1"/>
              </a:solidFill>
            </a:endParaRPr>
          </a:p>
          <a:p>
            <a:pPr>
              <a:buClr>
                <a:srgbClr val="3593F9"/>
              </a:buClr>
            </a:pPr>
            <a:r>
              <a:rPr lang="en-US" dirty="0">
                <a:solidFill>
                  <a:schemeClr val="tx1"/>
                </a:solidFill>
                <a:ea typeface="+mn-lt"/>
                <a:cs typeface="+mn-lt"/>
              </a:rPr>
              <a:t>Internal components include outdated digital technology usage, poor virtual marketing abilities and unstructured digital processes.</a:t>
            </a:r>
            <a:endParaRPr lang="en-US" dirty="0">
              <a:solidFill>
                <a:schemeClr val="tx1"/>
              </a:solidFill>
            </a:endParaRPr>
          </a:p>
          <a:p>
            <a:pPr>
              <a:buClr>
                <a:srgbClr val="3593F9"/>
              </a:buClr>
            </a:pPr>
            <a:r>
              <a:rPr lang="en-US" dirty="0">
                <a:solidFill>
                  <a:schemeClr val="tx1"/>
                </a:solidFill>
                <a:ea typeface="+mn-lt"/>
                <a:cs typeface="+mn-lt"/>
              </a:rPr>
              <a:t>Concerning external context, enhanced market competition due to the presence of digitally advanced competitors and declined high-street footfall may intensify the business issues.</a:t>
            </a:r>
            <a:endParaRPr lang="en-US" dirty="0">
              <a:solidFill>
                <a:schemeClr val="tx1"/>
              </a:solidFill>
            </a:endParaRPr>
          </a:p>
        </p:txBody>
      </p:sp>
    </p:spTree>
    <p:extLst>
      <p:ext uri="{BB962C8B-B14F-4D97-AF65-F5344CB8AC3E}">
        <p14:creationId xmlns:p14="http://schemas.microsoft.com/office/powerpoint/2010/main" val="34020979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9AA051-4780-F046-5D32-0046FD7ED1F6}"/>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8D1C2474-873C-62A9-8B03-D17860A1F511}"/>
              </a:ext>
            </a:extLst>
          </p:cNvPr>
          <p:cNvSpPr>
            <a:spLocks noGrp="1"/>
          </p:cNvSpPr>
          <p:nvPr>
            <p:ph type="ctrTitle"/>
          </p:nvPr>
        </p:nvSpPr>
        <p:spPr>
          <a:xfrm>
            <a:off x="914400" y="-2056"/>
            <a:ext cx="10515600" cy="1282262"/>
          </a:xfrm>
        </p:spPr>
        <p:txBody>
          <a:bodyPr/>
          <a:lstStyle/>
          <a:p>
            <a:r>
              <a:rPr lang="en-US" dirty="0">
                <a:ea typeface="Batang"/>
              </a:rPr>
              <a:t>Reference List</a:t>
            </a:r>
            <a:endParaRPr lang="en-US" dirty="0"/>
          </a:p>
        </p:txBody>
      </p:sp>
      <p:sp>
        <p:nvSpPr>
          <p:cNvPr id="5" name="Subtitle 4">
            <a:extLst>
              <a:ext uri="{FF2B5EF4-FFF2-40B4-BE49-F238E27FC236}">
                <a16:creationId xmlns:a16="http://schemas.microsoft.com/office/drawing/2014/main" id="{3F12B7B4-5065-C125-AF61-5EF9575269AD}"/>
              </a:ext>
            </a:extLst>
          </p:cNvPr>
          <p:cNvSpPr>
            <a:spLocks noGrp="1"/>
          </p:cNvSpPr>
          <p:nvPr>
            <p:ph type="subTitle" idx="1"/>
          </p:nvPr>
        </p:nvSpPr>
        <p:spPr>
          <a:xfrm>
            <a:off x="901262" y="1545021"/>
            <a:ext cx="10397358" cy="1881351"/>
          </a:xfrm>
          <a:ln>
            <a:noFill/>
          </a:ln>
        </p:spPr>
        <p:txBody>
          <a:bodyPr/>
          <a:lstStyle/>
          <a:p>
            <a:pPr>
              <a:spcBef>
                <a:spcPts val="0"/>
              </a:spcBef>
            </a:pPr>
            <a:r>
              <a:rPr lang="en-GB" sz="1200" dirty="0">
                <a:solidFill>
                  <a:schemeClr val="tx1"/>
                </a:solidFill>
              </a:rPr>
              <a:t>Barclays (2025). </a:t>
            </a:r>
            <a:r>
              <a:rPr lang="en-GB" sz="1200" i="1" dirty="0">
                <a:solidFill>
                  <a:schemeClr val="tx1"/>
                </a:solidFill>
              </a:rPr>
              <a:t>Barclays reveals 2025’s top 10 consumer spending trends, as card spend declines -0.2 per cent year-on-year | Barclays</a:t>
            </a:r>
            <a:r>
              <a:rPr lang="en-GB" sz="1200" dirty="0">
                <a:solidFill>
                  <a:schemeClr val="tx1"/>
                </a:solidFill>
              </a:rPr>
              <a:t>. [online] </a:t>
            </a:r>
            <a:r>
              <a:rPr lang="en-GB" sz="1200" dirty="0" err="1">
                <a:solidFill>
                  <a:schemeClr val="tx1"/>
                </a:solidFill>
              </a:rPr>
              <a:t>Home.barclays</a:t>
            </a:r>
            <a:r>
              <a:rPr lang="en-GB" sz="1200" dirty="0">
                <a:solidFill>
                  <a:schemeClr val="tx1"/>
                </a:solidFill>
              </a:rPr>
              <a:t>. Available at: </a:t>
            </a:r>
            <a:r>
              <a:rPr lang="en-GB" sz="1200" u="sng" dirty="0">
                <a:solidFill>
                  <a:schemeClr val="tx1"/>
                </a:solidFill>
                <a:hlinkClick r:id="rId2">
                  <a:extLst>
                    <a:ext uri="{A12FA001-AC4F-418D-AE19-62706E023703}">
                      <ahyp:hlinkClr xmlns:ahyp="http://schemas.microsoft.com/office/drawing/2018/hyperlinkcolor" val="tx"/>
                    </a:ext>
                  </a:extLst>
                </a:hlinkClick>
              </a:rPr>
              <a:t>https://home.barclays/news/press-releases/2025/12/barclays-reveals-2025-s-top-10-consumer-spending-trends--as-card/</a:t>
            </a:r>
            <a:r>
              <a:rPr lang="en-GB" sz="1200" dirty="0">
                <a:solidFill>
                  <a:schemeClr val="tx1"/>
                </a:solidFill>
              </a:rPr>
              <a:t>. [Accessed 6 February. 2026].</a:t>
            </a:r>
            <a:endParaRPr lang="en-IN" sz="1200" dirty="0">
              <a:solidFill>
                <a:schemeClr val="tx1"/>
              </a:solidFill>
            </a:endParaRPr>
          </a:p>
          <a:p>
            <a:pPr>
              <a:spcBef>
                <a:spcPts val="0"/>
              </a:spcBef>
            </a:pPr>
            <a:r>
              <a:rPr lang="en-GB" sz="1200" dirty="0" err="1">
                <a:solidFill>
                  <a:schemeClr val="tx1"/>
                </a:solidFill>
              </a:rPr>
              <a:t>Belsare</a:t>
            </a:r>
            <a:r>
              <a:rPr lang="en-GB" sz="1200" dirty="0">
                <a:solidFill>
                  <a:schemeClr val="tx1"/>
                </a:solidFill>
              </a:rPr>
              <a:t>, H.V. (2025). ‘PESTLE ANALYSIS’. </a:t>
            </a:r>
            <a:r>
              <a:rPr lang="en-GB" sz="1200" i="1" dirty="0">
                <a:solidFill>
                  <a:schemeClr val="tx1"/>
                </a:solidFill>
              </a:rPr>
              <a:t>International journal of advanced research</a:t>
            </a:r>
            <a:r>
              <a:rPr lang="en-GB" sz="1200" dirty="0">
                <a:solidFill>
                  <a:schemeClr val="tx1"/>
                </a:solidFill>
              </a:rPr>
              <a:t>, [online] 13(02), pp.2320–5407. </a:t>
            </a:r>
            <a:endParaRPr lang="en-IN" sz="1200" dirty="0">
              <a:solidFill>
                <a:schemeClr val="tx1"/>
              </a:solidFill>
            </a:endParaRPr>
          </a:p>
          <a:p>
            <a:pPr>
              <a:spcBef>
                <a:spcPts val="0"/>
              </a:spcBef>
            </a:pPr>
            <a:r>
              <a:rPr lang="en-GB" sz="1200" dirty="0">
                <a:solidFill>
                  <a:schemeClr val="tx1"/>
                </a:solidFill>
              </a:rPr>
              <a:t>Britishfloristassociation (2019). </a:t>
            </a:r>
            <a:r>
              <a:rPr lang="en-GB" sz="1200" i="1" dirty="0">
                <a:solidFill>
                  <a:schemeClr val="tx1"/>
                </a:solidFill>
              </a:rPr>
              <a:t>BFA Florist Survey Results - British Florist Association</a:t>
            </a:r>
            <a:r>
              <a:rPr lang="en-GB" sz="1200" dirty="0">
                <a:solidFill>
                  <a:schemeClr val="tx1"/>
                </a:solidFill>
              </a:rPr>
              <a:t>. [online] British Florist Association. Available at: </a:t>
            </a:r>
            <a:r>
              <a:rPr lang="en-GB" sz="1200" u="sng" dirty="0">
                <a:solidFill>
                  <a:schemeClr val="tx1"/>
                </a:solidFill>
                <a:hlinkClick r:id="rId3">
                  <a:extLst>
                    <a:ext uri="{A12FA001-AC4F-418D-AE19-62706E023703}">
                      <ahyp:hlinkClr xmlns:ahyp="http://schemas.microsoft.com/office/drawing/2018/hyperlinkcolor" val="tx"/>
                    </a:ext>
                  </a:extLst>
                </a:hlinkClick>
              </a:rPr>
              <a:t>https://britishfloristassociation.org/for-the-industry/industry-brexit/bfa-florist-survey-results/</a:t>
            </a:r>
            <a:r>
              <a:rPr lang="en-GB" sz="1200" dirty="0">
                <a:solidFill>
                  <a:schemeClr val="tx1"/>
                </a:solidFill>
              </a:rPr>
              <a:t> [Accessed 6 February. 2026].</a:t>
            </a:r>
            <a:endParaRPr lang="en-IN" sz="1200" dirty="0">
              <a:solidFill>
                <a:schemeClr val="tx1"/>
              </a:solidFill>
            </a:endParaRPr>
          </a:p>
          <a:p>
            <a:pPr>
              <a:spcBef>
                <a:spcPts val="0"/>
              </a:spcBef>
            </a:pPr>
            <a:r>
              <a:rPr lang="en-GB" sz="1200" dirty="0">
                <a:solidFill>
                  <a:schemeClr val="tx1"/>
                </a:solidFill>
              </a:rPr>
              <a:t>CIPD (2023). </a:t>
            </a:r>
            <a:r>
              <a:rPr lang="en-GB" sz="1200" i="1" dirty="0">
                <a:solidFill>
                  <a:schemeClr val="tx1"/>
                </a:solidFill>
              </a:rPr>
              <a:t>CIPD | PESTLE Analysis</a:t>
            </a:r>
            <a:r>
              <a:rPr lang="en-GB" sz="1200" dirty="0">
                <a:solidFill>
                  <a:schemeClr val="tx1"/>
                </a:solidFill>
              </a:rPr>
              <a:t>. [online] CIPD. Available at: </a:t>
            </a:r>
            <a:r>
              <a:rPr lang="en-GB" sz="1200" u="sng" dirty="0">
                <a:solidFill>
                  <a:schemeClr val="tx1"/>
                </a:solidFill>
                <a:hlinkClick r:id="rId4">
                  <a:extLst>
                    <a:ext uri="{A12FA001-AC4F-418D-AE19-62706E023703}">
                      <ahyp:hlinkClr xmlns:ahyp="http://schemas.microsoft.com/office/drawing/2018/hyperlinkcolor" val="tx"/>
                    </a:ext>
                  </a:extLst>
                </a:hlinkClick>
              </a:rPr>
              <a:t>https://www.cipd.org/en/knowledge/factsheets/pestle-analysis-factsheet/#advantages-and-disadvantages-of-a-pestle-analysis</a:t>
            </a:r>
            <a:r>
              <a:rPr lang="en-GB" sz="1200" dirty="0">
                <a:solidFill>
                  <a:schemeClr val="tx1"/>
                </a:solidFill>
              </a:rPr>
              <a:t> [Accessed 6 February. 2026].</a:t>
            </a:r>
            <a:endParaRPr lang="en-IN" sz="1200" dirty="0">
              <a:solidFill>
                <a:schemeClr val="tx1"/>
              </a:solidFill>
            </a:endParaRPr>
          </a:p>
          <a:p>
            <a:pPr>
              <a:spcBef>
                <a:spcPts val="0"/>
              </a:spcBef>
            </a:pPr>
            <a:r>
              <a:rPr lang="en-GB" sz="1200" dirty="0">
                <a:solidFill>
                  <a:schemeClr val="tx1"/>
                </a:solidFill>
              </a:rPr>
              <a:t>Nguyen, V., Chau, C.K. and Tran, T., (2023). ‘PDCA from theory to effective applications: A case study of design for reducing human error in assembly process’. </a:t>
            </a:r>
            <a:r>
              <a:rPr lang="en-GB" sz="1200" i="1" dirty="0">
                <a:solidFill>
                  <a:schemeClr val="tx1"/>
                </a:solidFill>
              </a:rPr>
              <a:t>Advances in Operations Research</a:t>
            </a:r>
            <a:r>
              <a:rPr lang="en-GB" sz="1200" dirty="0">
                <a:solidFill>
                  <a:schemeClr val="tx1"/>
                </a:solidFill>
              </a:rPr>
              <a:t>, </a:t>
            </a:r>
            <a:r>
              <a:rPr lang="en-GB" sz="1200" i="1" dirty="0">
                <a:solidFill>
                  <a:schemeClr val="tx1"/>
                </a:solidFill>
              </a:rPr>
              <a:t>2023</a:t>
            </a:r>
            <a:r>
              <a:rPr lang="en-GB" sz="1200" dirty="0">
                <a:solidFill>
                  <a:schemeClr val="tx1"/>
                </a:solidFill>
              </a:rPr>
              <a:t>(1), p.8007474. </a:t>
            </a:r>
            <a:r>
              <a:rPr lang="en-GB" sz="1200" u="sng" dirty="0">
                <a:solidFill>
                  <a:schemeClr val="tx1"/>
                </a:solidFill>
                <a:hlinkClick r:id="rId5">
                  <a:extLst>
                    <a:ext uri="{A12FA001-AC4F-418D-AE19-62706E023703}">
                      <ahyp:hlinkClr xmlns:ahyp="http://schemas.microsoft.com/office/drawing/2018/hyperlinkcolor" val="tx"/>
                    </a:ext>
                  </a:extLst>
                </a:hlinkClick>
              </a:rPr>
              <a:t>https://onlinelibrary.wiley.com/doi/abs/10.1155/2023/8007474</a:t>
            </a:r>
            <a:endParaRPr lang="en-IN" sz="1200" dirty="0">
              <a:solidFill>
                <a:schemeClr val="tx1"/>
              </a:solidFill>
            </a:endParaRPr>
          </a:p>
          <a:p>
            <a:pPr>
              <a:spcBef>
                <a:spcPts val="0"/>
              </a:spcBef>
            </a:pPr>
            <a:r>
              <a:rPr lang="en-GB" sz="1200" dirty="0">
                <a:solidFill>
                  <a:schemeClr val="tx1"/>
                </a:solidFill>
              </a:rPr>
              <a:t>PWC (2024). </a:t>
            </a:r>
            <a:r>
              <a:rPr lang="en-GB" sz="1200" i="1" dirty="0">
                <a:solidFill>
                  <a:schemeClr val="tx1"/>
                </a:solidFill>
              </a:rPr>
              <a:t>Consumers willing to pay 9.7% sustainability premium, even as cost-of-living and inflationary concerns weigh: PwC 2024 voice of the consumer survey</a:t>
            </a:r>
            <a:r>
              <a:rPr lang="en-GB" sz="1200" dirty="0">
                <a:solidFill>
                  <a:schemeClr val="tx1"/>
                </a:solidFill>
              </a:rPr>
              <a:t>. [online] PwC. Available at: </a:t>
            </a:r>
            <a:r>
              <a:rPr lang="en-GB" sz="1200" u="sng" dirty="0">
                <a:solidFill>
                  <a:schemeClr val="tx1"/>
                </a:solidFill>
                <a:hlinkClick r:id="rId6">
                  <a:extLst>
                    <a:ext uri="{A12FA001-AC4F-418D-AE19-62706E023703}">
                      <ahyp:hlinkClr xmlns:ahyp="http://schemas.microsoft.com/office/drawing/2018/hyperlinkcolor" val="tx"/>
                    </a:ext>
                  </a:extLst>
                </a:hlinkClick>
              </a:rPr>
              <a:t>https://www.pwc.com/gx/en/news-room/press-releases/2024/pwc-2024-voice-of-consumer-survey.html</a:t>
            </a:r>
            <a:r>
              <a:rPr lang="en-GB" sz="1200" dirty="0">
                <a:solidFill>
                  <a:schemeClr val="tx1"/>
                </a:solidFill>
              </a:rPr>
              <a:t>. [Accessed 6 February. 2026].</a:t>
            </a:r>
            <a:endParaRPr lang="en-IN" sz="1200" dirty="0">
              <a:solidFill>
                <a:schemeClr val="tx1"/>
              </a:solidFill>
            </a:endParaRPr>
          </a:p>
          <a:p>
            <a:pPr>
              <a:spcBef>
                <a:spcPts val="0"/>
              </a:spcBef>
            </a:pPr>
            <a:r>
              <a:rPr lang="en-GB" sz="1200" dirty="0">
                <a:solidFill>
                  <a:schemeClr val="tx1"/>
                </a:solidFill>
              </a:rPr>
              <a:t>Retail Economics (2021). </a:t>
            </a:r>
            <a:r>
              <a:rPr lang="en-GB" sz="1200" i="1" dirty="0">
                <a:solidFill>
                  <a:schemeClr val="tx1"/>
                </a:solidFill>
              </a:rPr>
              <a:t>Timeline - Coronavirus - Retailer Response | Retail Economics</a:t>
            </a:r>
            <a:r>
              <a:rPr lang="en-GB" sz="1200" dirty="0">
                <a:solidFill>
                  <a:schemeClr val="tx1"/>
                </a:solidFill>
              </a:rPr>
              <a:t>. [online] </a:t>
            </a:r>
            <a:r>
              <a:rPr lang="en-GB" sz="1200" dirty="0" err="1">
                <a:solidFill>
                  <a:schemeClr val="tx1"/>
                </a:solidFill>
              </a:rPr>
              <a:t>Retaileconomics</a:t>
            </a:r>
            <a:r>
              <a:rPr lang="en-GB" sz="1200" dirty="0">
                <a:solidFill>
                  <a:schemeClr val="tx1"/>
                </a:solidFill>
              </a:rPr>
              <a:t>. Available at: </a:t>
            </a:r>
            <a:r>
              <a:rPr lang="en-GB" sz="1200" u="sng" dirty="0">
                <a:solidFill>
                  <a:schemeClr val="tx1"/>
                </a:solidFill>
                <a:hlinkClick r:id="rId7">
                  <a:extLst>
                    <a:ext uri="{A12FA001-AC4F-418D-AE19-62706E023703}">
                      <ahyp:hlinkClr xmlns:ahyp="http://schemas.microsoft.com/office/drawing/2018/hyperlinkcolor" val="tx"/>
                    </a:ext>
                  </a:extLst>
                </a:hlinkClick>
              </a:rPr>
              <a:t>https://www.retaileconomics.co.uk/retail-economic-news/uk%20retailer%20response%20to%20coronavirus%20covid-19</a:t>
            </a:r>
            <a:r>
              <a:rPr lang="en-GB" sz="1200" dirty="0">
                <a:solidFill>
                  <a:schemeClr val="tx1"/>
                </a:solidFill>
              </a:rPr>
              <a:t> [Accessed 06 February 2026]</a:t>
            </a:r>
            <a:endParaRPr lang="en-IN" sz="1200" dirty="0">
              <a:solidFill>
                <a:schemeClr val="tx1"/>
              </a:solidFill>
            </a:endParaRPr>
          </a:p>
          <a:p>
            <a:pPr>
              <a:spcBef>
                <a:spcPts val="0"/>
              </a:spcBef>
            </a:pPr>
            <a:r>
              <a:rPr lang="en-GB" sz="1200" dirty="0">
                <a:solidFill>
                  <a:schemeClr val="tx1"/>
                </a:solidFill>
              </a:rPr>
              <a:t>Statista (2025a). </a:t>
            </a:r>
            <a:r>
              <a:rPr lang="en-GB" sz="1200" i="1" dirty="0">
                <a:solidFill>
                  <a:schemeClr val="tx1"/>
                </a:solidFill>
              </a:rPr>
              <a:t>Topic: Cost of living crisis UK</a:t>
            </a:r>
            <a:r>
              <a:rPr lang="en-GB" sz="1200" dirty="0">
                <a:solidFill>
                  <a:schemeClr val="tx1"/>
                </a:solidFill>
              </a:rPr>
              <a:t>. [online] Statista. Available at: </a:t>
            </a:r>
            <a:r>
              <a:rPr lang="en-GB" sz="1200" u="sng" dirty="0">
                <a:solidFill>
                  <a:schemeClr val="tx1"/>
                </a:solidFill>
                <a:hlinkClick r:id="rId8">
                  <a:extLst>
                    <a:ext uri="{A12FA001-AC4F-418D-AE19-62706E023703}">
                      <ahyp:hlinkClr xmlns:ahyp="http://schemas.microsoft.com/office/drawing/2018/hyperlinkcolor" val="tx"/>
                    </a:ext>
                  </a:extLst>
                </a:hlinkClick>
              </a:rPr>
              <a:t>https://www.statista.com/topics/9121/cost-of-living-crisis-uk/?srsltid=AfmBOooopmEW7Z1H2WbfnZ-i3XFO6Ni9WWwoLYJLC2aZfVoJkDF5KzuL</a:t>
            </a:r>
            <a:r>
              <a:rPr lang="en-GB" sz="1200" dirty="0">
                <a:solidFill>
                  <a:schemeClr val="tx1"/>
                </a:solidFill>
              </a:rPr>
              <a:t> [Accessed 6 February. 2026].</a:t>
            </a:r>
            <a:endParaRPr lang="en-IN" sz="1200" dirty="0">
              <a:solidFill>
                <a:schemeClr val="tx1"/>
              </a:solidFill>
            </a:endParaRPr>
          </a:p>
          <a:p>
            <a:pPr>
              <a:spcBef>
                <a:spcPts val="0"/>
              </a:spcBef>
            </a:pPr>
            <a:r>
              <a:rPr lang="en-GB" sz="1200" dirty="0">
                <a:solidFill>
                  <a:schemeClr val="tx1"/>
                </a:solidFill>
              </a:rPr>
              <a:t>Statista (2025b). </a:t>
            </a:r>
            <a:r>
              <a:rPr lang="en-GB" sz="1200" i="1" dirty="0">
                <a:solidFill>
                  <a:schemeClr val="tx1"/>
                </a:solidFill>
              </a:rPr>
              <a:t>Topic: E-commerce in the United Kingdom (UK)</a:t>
            </a:r>
            <a:r>
              <a:rPr lang="en-GB" sz="1200" dirty="0">
                <a:solidFill>
                  <a:schemeClr val="tx1"/>
                </a:solidFill>
              </a:rPr>
              <a:t>. [online] Statista. Available at: </a:t>
            </a:r>
            <a:r>
              <a:rPr lang="en-GB" sz="1200" u="sng" dirty="0">
                <a:solidFill>
                  <a:schemeClr val="tx1"/>
                </a:solidFill>
                <a:hlinkClick r:id="rId9">
                  <a:extLst>
                    <a:ext uri="{A12FA001-AC4F-418D-AE19-62706E023703}">
                      <ahyp:hlinkClr xmlns:ahyp="http://schemas.microsoft.com/office/drawing/2018/hyperlinkcolor" val="tx"/>
                    </a:ext>
                  </a:extLst>
                </a:hlinkClick>
              </a:rPr>
              <a:t>https://www.statista.com/topics/2333/e-commerce-in-the-united-kingdom/?srsltid=AfmBOopBg7UY7wze5huc8GTT5NGAnFNMKNf89p2Oz_IaZoDzuNTjVWDI</a:t>
            </a:r>
            <a:r>
              <a:rPr lang="en-GB" sz="1200" dirty="0">
                <a:solidFill>
                  <a:schemeClr val="tx1"/>
                </a:solidFill>
              </a:rPr>
              <a:t> [Accessed 6 February. 2026].</a:t>
            </a:r>
            <a:endParaRPr lang="en-IN" sz="1200" dirty="0">
              <a:solidFill>
                <a:schemeClr val="tx1"/>
              </a:solidFill>
            </a:endParaRPr>
          </a:p>
          <a:p>
            <a:pPr>
              <a:spcBef>
                <a:spcPts val="0"/>
              </a:spcBef>
            </a:pPr>
            <a:r>
              <a:rPr lang="en-GB" sz="1200" dirty="0" err="1">
                <a:solidFill>
                  <a:schemeClr val="tx1"/>
                </a:solidFill>
              </a:rPr>
              <a:t>Sturmberg</a:t>
            </a:r>
            <a:r>
              <a:rPr lang="en-GB" sz="1200" dirty="0">
                <a:solidFill>
                  <a:schemeClr val="tx1"/>
                </a:solidFill>
              </a:rPr>
              <a:t>, J.P. and Marcum, J.A., (2024). ‘From cause and effect to causes and effects’. </a:t>
            </a:r>
            <a:r>
              <a:rPr lang="en-GB" sz="1200" i="1" dirty="0">
                <a:solidFill>
                  <a:schemeClr val="tx1"/>
                </a:solidFill>
              </a:rPr>
              <a:t>Journal of Evaluation in Clinical Practice</a:t>
            </a:r>
            <a:r>
              <a:rPr lang="en-GB" sz="1200" dirty="0">
                <a:solidFill>
                  <a:schemeClr val="tx1"/>
                </a:solidFill>
              </a:rPr>
              <a:t>, </a:t>
            </a:r>
            <a:r>
              <a:rPr lang="en-GB" sz="1200" i="1" dirty="0">
                <a:solidFill>
                  <a:schemeClr val="tx1"/>
                </a:solidFill>
              </a:rPr>
              <a:t>30</a:t>
            </a:r>
            <a:r>
              <a:rPr lang="en-GB" sz="1200" dirty="0">
                <a:solidFill>
                  <a:schemeClr val="tx1"/>
                </a:solidFill>
              </a:rPr>
              <a:t>(2), pp.296-308. </a:t>
            </a:r>
            <a:r>
              <a:rPr lang="en-GB" sz="1200" u="sng" dirty="0">
                <a:solidFill>
                  <a:schemeClr val="tx1"/>
                </a:solidFill>
                <a:hlinkClick r:id="rId10">
                  <a:extLst>
                    <a:ext uri="{A12FA001-AC4F-418D-AE19-62706E023703}">
                      <ahyp:hlinkClr xmlns:ahyp="http://schemas.microsoft.com/office/drawing/2018/hyperlinkcolor" val="tx"/>
                    </a:ext>
                  </a:extLst>
                </a:hlinkClick>
              </a:rPr>
              <a:t>https://doi.org/10.1111/jep.13814</a:t>
            </a:r>
            <a:endParaRPr lang="en-IN" sz="1200" dirty="0">
              <a:solidFill>
                <a:schemeClr val="tx1"/>
              </a:solidFill>
            </a:endParaRPr>
          </a:p>
          <a:p>
            <a:pPr>
              <a:spcBef>
                <a:spcPts val="0"/>
              </a:spcBef>
            </a:pPr>
            <a:r>
              <a:rPr lang="en-GB" sz="1200" dirty="0">
                <a:solidFill>
                  <a:schemeClr val="tx1"/>
                </a:solidFill>
              </a:rPr>
              <a:t>Tapper, J. (2024). UK flower industry thrown into chaos by new Brexit border checks. </a:t>
            </a:r>
            <a:r>
              <a:rPr lang="en-GB" sz="1200" i="1" dirty="0">
                <a:solidFill>
                  <a:schemeClr val="tx1"/>
                </a:solidFill>
              </a:rPr>
              <a:t>The Observer</a:t>
            </a:r>
            <a:r>
              <a:rPr lang="en-GB" sz="1200" dirty="0">
                <a:solidFill>
                  <a:schemeClr val="tx1"/>
                </a:solidFill>
              </a:rPr>
              <a:t>. [online] 4 May. Available at: </a:t>
            </a:r>
            <a:r>
              <a:rPr lang="en-GB" sz="1200" u="sng" dirty="0">
                <a:solidFill>
                  <a:schemeClr val="tx1"/>
                </a:solidFill>
                <a:hlinkClick r:id="rId11">
                  <a:extLst>
                    <a:ext uri="{A12FA001-AC4F-418D-AE19-62706E023703}">
                      <ahyp:hlinkClr xmlns:ahyp="http://schemas.microsoft.com/office/drawing/2018/hyperlinkcolor" val="tx"/>
                    </a:ext>
                  </a:extLst>
                </a:hlinkClick>
              </a:rPr>
              <a:t>https://www.theguardian.com/politics/article/2024/may/04/uk-flower-industry-thrown-into-chaos-by-new-brexit-border-checks</a:t>
            </a:r>
            <a:r>
              <a:rPr lang="en-GB" sz="1200" dirty="0">
                <a:solidFill>
                  <a:schemeClr val="tx1"/>
                </a:solidFill>
              </a:rPr>
              <a:t>. [Accessed 6 February. 2026].</a:t>
            </a:r>
            <a:endParaRPr lang="en-IN" sz="1200" dirty="0">
              <a:solidFill>
                <a:schemeClr val="tx1"/>
              </a:solidFill>
            </a:endParaRPr>
          </a:p>
          <a:p>
            <a:pPr>
              <a:spcBef>
                <a:spcPts val="0"/>
              </a:spcBef>
            </a:pPr>
            <a:r>
              <a:rPr lang="en-GB" sz="1200" dirty="0" err="1">
                <a:solidFill>
                  <a:schemeClr val="tx1"/>
                </a:solidFill>
              </a:rPr>
              <a:t>Wadud</a:t>
            </a:r>
            <a:r>
              <a:rPr lang="en-GB" sz="1200" dirty="0">
                <a:solidFill>
                  <a:schemeClr val="tx1"/>
                </a:solidFill>
              </a:rPr>
              <a:t>, I., Liang, Y.D. and </a:t>
            </a:r>
            <a:r>
              <a:rPr lang="en-GB" sz="1200" dirty="0" err="1">
                <a:solidFill>
                  <a:schemeClr val="tx1"/>
                </a:solidFill>
              </a:rPr>
              <a:t>Polkinghorne</a:t>
            </a:r>
            <a:r>
              <a:rPr lang="en-GB" sz="1200" dirty="0">
                <a:solidFill>
                  <a:schemeClr val="tx1"/>
                </a:solidFill>
              </a:rPr>
              <a:t>, M. (2025). ‘Digital Transformation in the UK Retail Sector’. </a:t>
            </a:r>
            <a:r>
              <a:rPr lang="en-GB" sz="1200" i="1" dirty="0" err="1">
                <a:solidFill>
                  <a:schemeClr val="tx1"/>
                </a:solidFill>
              </a:rPr>
              <a:t>Encyclopedia</a:t>
            </a:r>
            <a:r>
              <a:rPr lang="en-GB" sz="1200" dirty="0">
                <a:solidFill>
                  <a:schemeClr val="tx1"/>
                </a:solidFill>
              </a:rPr>
              <a:t>, 5(3), p.142. </a:t>
            </a:r>
            <a:endParaRPr lang="en-IN" sz="1200" dirty="0">
              <a:solidFill>
                <a:schemeClr val="tx1"/>
              </a:solidFill>
            </a:endParaRPr>
          </a:p>
        </p:txBody>
      </p:sp>
    </p:spTree>
    <p:extLst>
      <p:ext uri="{BB962C8B-B14F-4D97-AF65-F5344CB8AC3E}">
        <p14:creationId xmlns:p14="http://schemas.microsoft.com/office/powerpoint/2010/main" val="22372820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thank you spelled in big wooden block lettering">
            <a:extLst>
              <a:ext uri="{FF2B5EF4-FFF2-40B4-BE49-F238E27FC236}">
                <a16:creationId xmlns:a16="http://schemas.microsoft.com/office/drawing/2014/main" id="{8BFDB889-4D26-D46F-DFE5-6798C0F0A359}"/>
              </a:ext>
            </a:extLst>
          </p:cNvPr>
          <p:cNvPicPr>
            <a:picLocks noChangeAspect="1"/>
          </p:cNvPicPr>
          <p:nvPr/>
        </p:nvPicPr>
        <p:blipFill>
          <a:blip r:embed="rId2"/>
          <a:stretch>
            <a:fillRect/>
          </a:stretch>
        </p:blipFill>
        <p:spPr>
          <a:xfrm>
            <a:off x="2711570" y="1163128"/>
            <a:ext cx="6783236" cy="4531742"/>
          </a:xfrm>
          <a:prstGeom prst="rect">
            <a:avLst/>
          </a:prstGeom>
          <a:ln>
            <a:noFill/>
          </a:ln>
          <a:effectLst>
            <a:softEdge rad="112500"/>
          </a:effectLst>
        </p:spPr>
      </p:pic>
    </p:spTree>
    <p:extLst>
      <p:ext uri="{BB962C8B-B14F-4D97-AF65-F5344CB8AC3E}">
        <p14:creationId xmlns:p14="http://schemas.microsoft.com/office/powerpoint/2010/main" val="570781715"/>
      </p:ext>
    </p:extLst>
  </p:cSld>
  <p:clrMapOvr>
    <a:masterClrMapping/>
  </p:clrMapOvr>
</p:sld>
</file>

<file path=ppt/theme/theme1.xml><?xml version="1.0" encoding="utf-8"?>
<a:theme xmlns:a="http://schemas.openxmlformats.org/drawingml/2006/main" name="Badge">
  <a:themeElements>
    <a:clrScheme name="Brand Strategy">
      <a:dk1>
        <a:srgbClr val="000000"/>
      </a:dk1>
      <a:lt1>
        <a:srgbClr val="FFFFFF"/>
      </a:lt1>
      <a:dk2>
        <a:srgbClr val="605E5D"/>
      </a:dk2>
      <a:lt2>
        <a:srgbClr val="F3F3F2"/>
      </a:lt2>
      <a:accent1>
        <a:srgbClr val="E1D5BD"/>
      </a:accent1>
      <a:accent2>
        <a:srgbClr val="F19E17"/>
      </a:accent2>
      <a:accent3>
        <a:srgbClr val="054E9D"/>
      </a:accent3>
      <a:accent4>
        <a:srgbClr val="E43728"/>
      </a:accent4>
      <a:accent5>
        <a:srgbClr val="037A40"/>
      </a:accent5>
      <a:accent6>
        <a:srgbClr val="B7894E"/>
      </a:accent6>
      <a:hlink>
        <a:srgbClr val="46B2B5"/>
      </a:hlink>
      <a:folHlink>
        <a:srgbClr val="A46694"/>
      </a:folHlink>
    </a:clrScheme>
    <a:fontScheme name="Custom 114">
      <a:majorFont>
        <a:latin typeface="Batang"/>
        <a:ea typeface=""/>
        <a:cs typeface=""/>
      </a:majorFont>
      <a:minorFont>
        <a:latin typeface="Batang"/>
        <a:ea typeface=""/>
        <a:cs typeface=""/>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67530480_Win32_SL_V6" id="{5EFE515C-3270-40FF-9253-BCB6B949C23B}" vid="{DC137CA2-349F-49AE-B971-0990EDAC041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4" ma:contentTypeDescription="Create a new document." ma:contentTypeScope="" ma:versionID="cb61869fe9abf916354521e194b94ebc">
  <xsd:schema xmlns:xsd="http://www.w3.org/2001/XMLSchema" xmlns:xs="http://www.w3.org/2001/XMLSchema" xmlns:p="http://schemas.microsoft.com/office/2006/metadata/properties" xmlns:ns3="b4f9f7ee-5770-4a14-8925-17f3d16e50b7" targetNamespace="http://schemas.microsoft.com/office/2006/metadata/properties" ma:root="true" ma:fieldsID="f465bc2d14ba1ad942e618bffb12f637"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5808B0E-8D88-4721-9FBA-AAF2A0FF1B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2E57912-989C-4151-BEDE-679CD0C12933}">
  <ds:schemaRefs>
    <ds:schemaRef ds:uri="http://schemas.microsoft.com/office/2006/documentManagement/types"/>
    <ds:schemaRef ds:uri="http://schemas.microsoft.com/office/infopath/2007/PartnerControls"/>
    <ds:schemaRef ds:uri="http://www.w3.org/XML/1998/namespace"/>
    <ds:schemaRef ds:uri="http://purl.org/dc/terms/"/>
    <ds:schemaRef ds:uri="http://purl.org/dc/dcmitype/"/>
    <ds:schemaRef ds:uri="http://purl.org/dc/elements/1.1/"/>
    <ds:schemaRef ds:uri="http://schemas.openxmlformats.org/package/2006/metadata/core-properties"/>
    <ds:schemaRef ds:uri="b4f9f7ee-5770-4a14-8925-17f3d16e50b7"/>
    <ds:schemaRef ds:uri="http://schemas.microsoft.com/office/2006/metadata/properties"/>
  </ds:schemaRefs>
</ds:datastoreItem>
</file>

<file path=customXml/itemProps3.xml><?xml version="1.0" encoding="utf-8"?>
<ds:datastoreItem xmlns:ds="http://schemas.openxmlformats.org/officeDocument/2006/customXml" ds:itemID="{C08812E3-3662-426A-9954-7C309410CDCC}">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24</TotalTime>
  <Words>2276</Words>
  <Application>Microsoft Office PowerPoint</Application>
  <PresentationFormat>Widescreen</PresentationFormat>
  <Paragraphs>115</Paragraphs>
  <Slides>13</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Batang</vt:lpstr>
      <vt:lpstr>Arial</vt:lpstr>
      <vt:lpstr>Calibri</vt:lpstr>
      <vt:lpstr>Gill Sans MT</vt:lpstr>
      <vt:lpstr>Times New Roman</vt:lpstr>
      <vt:lpstr>Badge</vt:lpstr>
      <vt:lpstr>Certificate Of Higher Education In Business Skills For The Workplace Module Code: LCLM4004  Module Name: Problem Solving And Decision Making Component 1: Green Haven Florists Student Name: Mario Elian Gugea Student ID: 2505373 Lecturer’s Name: Mucahit Ozden  </vt:lpstr>
      <vt:lpstr>agenda</vt:lpstr>
      <vt:lpstr>Presentation Overview </vt:lpstr>
      <vt:lpstr>Background of Green Haven Florists </vt:lpstr>
      <vt:lpstr>Insight into the Problems </vt:lpstr>
      <vt:lpstr>5W2H Model </vt:lpstr>
      <vt:lpstr>Critique of PESTEL </vt:lpstr>
      <vt:lpstr>Application of PESTEL</vt:lpstr>
      <vt:lpstr>Critique of the Cause-and-Effect Model</vt:lpstr>
      <vt:lpstr>Application of the Cause-and-Effect Model</vt:lpstr>
      <vt:lpstr>Key findings</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Mario Gugea (2505373)</cp:lastModifiedBy>
  <cp:revision>1</cp:revision>
  <dcterms:created xsi:type="dcterms:W3CDTF">2026-02-06T13:29:06Z</dcterms:created>
  <dcterms:modified xsi:type="dcterms:W3CDTF">2026-02-10T14:17:40Z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