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3"/>
  </p:notesMasterIdLst>
  <p:sldIdLst>
    <p:sldId id="256" r:id="rId2"/>
    <p:sldId id="257" r:id="rId3"/>
    <p:sldId id="258" r:id="rId4"/>
    <p:sldId id="259" r:id="rId5"/>
    <p:sldId id="260" r:id="rId6"/>
    <p:sldId id="261" r:id="rId7"/>
    <p:sldId id="263" r:id="rId8"/>
    <p:sldId id="264" r:id="rId9"/>
    <p:sldId id="265" r:id="rId10"/>
    <p:sldId id="266" r:id="rId11"/>
    <p:sldId id="267" r:id="rId1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6F9D94D9-DF73-495C-8789-034B124A1900}" v="11" dt="2023-09-29T08:24:04.959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987" autoAdjust="0"/>
    <p:restoredTop sz="72590" autoAdjust="0"/>
  </p:normalViewPr>
  <p:slideViewPr>
    <p:cSldViewPr snapToGrid="0">
      <p:cViewPr varScale="1">
        <p:scale>
          <a:sx n="84" d="100"/>
          <a:sy n="84" d="100"/>
        </p:scale>
        <p:origin x="1572" y="7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18" Type="http://schemas.microsoft.com/office/2016/11/relationships/changesInfo" Target="changesInfos/changesInfo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microsoft.com/office/2015/10/relationships/revisionInfo" Target="revisionInfo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Daniel Blyth  (Hywel Dda UHB -  Culture &amp; People Specialist (Experience and Wellbeing)" userId="fab94eae-5c69-4877-8fb4-2df1c140b896" providerId="ADAL" clId="{6F9D94D9-DF73-495C-8789-034B124A1900}"/>
    <pc:docChg chg="undo custSel addSld delSld modSld">
      <pc:chgData name="Daniel Blyth  (Hywel Dda UHB -  Culture &amp; People Specialist (Experience and Wellbeing)" userId="fab94eae-5c69-4877-8fb4-2df1c140b896" providerId="ADAL" clId="{6F9D94D9-DF73-495C-8789-034B124A1900}" dt="2023-09-29T08:31:57.991" v="964" actId="20577"/>
      <pc:docMkLst>
        <pc:docMk/>
      </pc:docMkLst>
      <pc:sldChg chg="modNotesTx">
        <pc:chgData name="Daniel Blyth  (Hywel Dda UHB -  Culture &amp; People Specialist (Experience and Wellbeing)" userId="fab94eae-5c69-4877-8fb4-2df1c140b896" providerId="ADAL" clId="{6F9D94D9-DF73-495C-8789-034B124A1900}" dt="2023-09-29T08:30:27.017" v="921" actId="20577"/>
        <pc:sldMkLst>
          <pc:docMk/>
          <pc:sldMk cId="73118553" sldId="256"/>
        </pc:sldMkLst>
      </pc:sldChg>
      <pc:sldChg chg="modNotesTx">
        <pc:chgData name="Daniel Blyth  (Hywel Dda UHB -  Culture &amp; People Specialist (Experience and Wellbeing)" userId="fab94eae-5c69-4877-8fb4-2df1c140b896" providerId="ADAL" clId="{6F9D94D9-DF73-495C-8789-034B124A1900}" dt="2023-09-29T08:31:04.750" v="956" actId="20577"/>
        <pc:sldMkLst>
          <pc:docMk/>
          <pc:sldMk cId="5484218" sldId="257"/>
        </pc:sldMkLst>
      </pc:sldChg>
      <pc:sldChg chg="modNotesTx">
        <pc:chgData name="Daniel Blyth  (Hywel Dda UHB -  Culture &amp; People Specialist (Experience and Wellbeing)" userId="fab94eae-5c69-4877-8fb4-2df1c140b896" providerId="ADAL" clId="{6F9D94D9-DF73-495C-8789-034B124A1900}" dt="2023-09-29T08:31:14.163" v="957" actId="113"/>
        <pc:sldMkLst>
          <pc:docMk/>
          <pc:sldMk cId="279244924" sldId="258"/>
        </pc:sldMkLst>
      </pc:sldChg>
      <pc:sldChg chg="modNotesTx">
        <pc:chgData name="Daniel Blyth  (Hywel Dda UHB -  Culture &amp; People Specialist (Experience and Wellbeing)" userId="fab94eae-5c69-4877-8fb4-2df1c140b896" providerId="ADAL" clId="{6F9D94D9-DF73-495C-8789-034B124A1900}" dt="2023-09-29T08:31:57.991" v="964" actId="20577"/>
        <pc:sldMkLst>
          <pc:docMk/>
          <pc:sldMk cId="1398598598" sldId="259"/>
        </pc:sldMkLst>
      </pc:sldChg>
      <pc:sldChg chg="modNotesTx">
        <pc:chgData name="Daniel Blyth  (Hywel Dda UHB -  Culture &amp; People Specialist (Experience and Wellbeing)" userId="fab94eae-5c69-4877-8fb4-2df1c140b896" providerId="ADAL" clId="{6F9D94D9-DF73-495C-8789-034B124A1900}" dt="2023-09-29T08:11:40.512" v="458" actId="12"/>
        <pc:sldMkLst>
          <pc:docMk/>
          <pc:sldMk cId="1678898849" sldId="260"/>
        </pc:sldMkLst>
      </pc:sldChg>
      <pc:sldChg chg="addSp modSp mod modNotesTx">
        <pc:chgData name="Daniel Blyth  (Hywel Dda UHB -  Culture &amp; People Specialist (Experience and Wellbeing)" userId="fab94eae-5c69-4877-8fb4-2df1c140b896" providerId="ADAL" clId="{6F9D94D9-DF73-495C-8789-034B124A1900}" dt="2023-09-29T08:18:39.745" v="487" actId="12"/>
        <pc:sldMkLst>
          <pc:docMk/>
          <pc:sldMk cId="2531419266" sldId="261"/>
        </pc:sldMkLst>
        <pc:spChg chg="add mod">
          <ac:chgData name="Daniel Blyth  (Hywel Dda UHB -  Culture &amp; People Specialist (Experience and Wellbeing)" userId="fab94eae-5c69-4877-8fb4-2df1c140b896" providerId="ADAL" clId="{6F9D94D9-DF73-495C-8789-034B124A1900}" dt="2023-09-28T16:11:16.411" v="75" actId="403"/>
          <ac:spMkLst>
            <pc:docMk/>
            <pc:sldMk cId="2531419266" sldId="261"/>
            <ac:spMk id="2" creationId="{20A872B4-9C3C-01E8-8C0F-DA0CFA18BC69}"/>
          </ac:spMkLst>
        </pc:spChg>
      </pc:sldChg>
      <pc:sldChg chg="del">
        <pc:chgData name="Daniel Blyth  (Hywel Dda UHB -  Culture &amp; People Specialist (Experience and Wellbeing)" userId="fab94eae-5c69-4877-8fb4-2df1c140b896" providerId="ADAL" clId="{6F9D94D9-DF73-495C-8789-034B124A1900}" dt="2023-09-28T16:11:55.862" v="76" actId="47"/>
        <pc:sldMkLst>
          <pc:docMk/>
          <pc:sldMk cId="1575449586" sldId="262"/>
        </pc:sldMkLst>
      </pc:sldChg>
      <pc:sldChg chg="addSp delSp modSp new mod modNotesTx">
        <pc:chgData name="Daniel Blyth  (Hywel Dda UHB -  Culture &amp; People Specialist (Experience and Wellbeing)" userId="fab94eae-5c69-4877-8fb4-2df1c140b896" providerId="ADAL" clId="{6F9D94D9-DF73-495C-8789-034B124A1900}" dt="2023-09-29T08:19:51.993" v="523" actId="12"/>
        <pc:sldMkLst>
          <pc:docMk/>
          <pc:sldMk cId="2578717558" sldId="263"/>
        </pc:sldMkLst>
        <pc:spChg chg="del">
          <ac:chgData name="Daniel Blyth  (Hywel Dda UHB -  Culture &amp; People Specialist (Experience and Wellbeing)" userId="fab94eae-5c69-4877-8fb4-2df1c140b896" providerId="ADAL" clId="{6F9D94D9-DF73-495C-8789-034B124A1900}" dt="2023-09-28T16:12:01.632" v="78" actId="478"/>
          <ac:spMkLst>
            <pc:docMk/>
            <pc:sldMk cId="2578717558" sldId="263"/>
            <ac:spMk id="2" creationId="{13D78925-A386-2B49-553E-BA3B08057C84}"/>
          </ac:spMkLst>
        </pc:spChg>
        <pc:spChg chg="del">
          <ac:chgData name="Daniel Blyth  (Hywel Dda UHB -  Culture &amp; People Specialist (Experience and Wellbeing)" userId="fab94eae-5c69-4877-8fb4-2df1c140b896" providerId="ADAL" clId="{6F9D94D9-DF73-495C-8789-034B124A1900}" dt="2023-09-28T16:12:00.263" v="77" actId="478"/>
          <ac:spMkLst>
            <pc:docMk/>
            <pc:sldMk cId="2578717558" sldId="263"/>
            <ac:spMk id="3" creationId="{443C045C-A498-A880-2D4D-50F3783806C5}"/>
          </ac:spMkLst>
        </pc:spChg>
        <pc:spChg chg="add mod">
          <ac:chgData name="Daniel Blyth  (Hywel Dda UHB -  Culture &amp; People Specialist (Experience and Wellbeing)" userId="fab94eae-5c69-4877-8fb4-2df1c140b896" providerId="ADAL" clId="{6F9D94D9-DF73-495C-8789-034B124A1900}" dt="2023-09-28T16:12:47.331" v="154" actId="403"/>
          <ac:spMkLst>
            <pc:docMk/>
            <pc:sldMk cId="2578717558" sldId="263"/>
            <ac:spMk id="4" creationId="{667C2D5D-BD83-DDB2-4700-899913BC8210}"/>
          </ac:spMkLst>
        </pc:spChg>
      </pc:sldChg>
      <pc:sldChg chg="addSp delSp modSp new mod modNotesTx">
        <pc:chgData name="Daniel Blyth  (Hywel Dda UHB -  Culture &amp; People Specialist (Experience and Wellbeing)" userId="fab94eae-5c69-4877-8fb4-2df1c140b896" providerId="ADAL" clId="{6F9D94D9-DF73-495C-8789-034B124A1900}" dt="2023-09-29T08:23:39.201" v="562" actId="12"/>
        <pc:sldMkLst>
          <pc:docMk/>
          <pc:sldMk cId="2430276512" sldId="264"/>
        </pc:sldMkLst>
        <pc:spChg chg="del">
          <ac:chgData name="Daniel Blyth  (Hywel Dda UHB -  Culture &amp; People Specialist (Experience and Wellbeing)" userId="fab94eae-5c69-4877-8fb4-2df1c140b896" providerId="ADAL" clId="{6F9D94D9-DF73-495C-8789-034B124A1900}" dt="2023-09-28T16:12:59.297" v="155" actId="478"/>
          <ac:spMkLst>
            <pc:docMk/>
            <pc:sldMk cId="2430276512" sldId="264"/>
            <ac:spMk id="2" creationId="{E8371765-77BF-15F3-66BB-AAE41EDCCDBB}"/>
          </ac:spMkLst>
        </pc:spChg>
        <pc:spChg chg="del">
          <ac:chgData name="Daniel Blyth  (Hywel Dda UHB -  Culture &amp; People Specialist (Experience and Wellbeing)" userId="fab94eae-5c69-4877-8fb4-2df1c140b896" providerId="ADAL" clId="{6F9D94D9-DF73-495C-8789-034B124A1900}" dt="2023-09-28T16:12:59.297" v="155" actId="478"/>
          <ac:spMkLst>
            <pc:docMk/>
            <pc:sldMk cId="2430276512" sldId="264"/>
            <ac:spMk id="3" creationId="{80CB6D84-AE9A-F7D5-60F9-BEA6BA8C7343}"/>
          </ac:spMkLst>
        </pc:spChg>
        <pc:spChg chg="add mod">
          <ac:chgData name="Daniel Blyth  (Hywel Dda UHB -  Culture &amp; People Specialist (Experience and Wellbeing)" userId="fab94eae-5c69-4877-8fb4-2df1c140b896" providerId="ADAL" clId="{6F9D94D9-DF73-495C-8789-034B124A1900}" dt="2023-09-29T08:23:14.919" v="543" actId="20577"/>
          <ac:spMkLst>
            <pc:docMk/>
            <pc:sldMk cId="2430276512" sldId="264"/>
            <ac:spMk id="4" creationId="{F19F5152-42DD-5C54-8B8E-B6BFD845785D}"/>
          </ac:spMkLst>
        </pc:spChg>
      </pc:sldChg>
      <pc:sldChg chg="addSp delSp modSp add mod modNotesTx">
        <pc:chgData name="Daniel Blyth  (Hywel Dda UHB -  Culture &amp; People Specialist (Experience and Wellbeing)" userId="fab94eae-5c69-4877-8fb4-2df1c140b896" providerId="ADAL" clId="{6F9D94D9-DF73-495C-8789-034B124A1900}" dt="2023-09-29T08:26:09.728" v="752" actId="20577"/>
        <pc:sldMkLst>
          <pc:docMk/>
          <pc:sldMk cId="832399660" sldId="265"/>
        </pc:sldMkLst>
        <pc:spChg chg="del">
          <ac:chgData name="Daniel Blyth  (Hywel Dda UHB -  Culture &amp; People Specialist (Experience and Wellbeing)" userId="fab94eae-5c69-4877-8fb4-2df1c140b896" providerId="ADAL" clId="{6F9D94D9-DF73-495C-8789-034B124A1900}" dt="2023-09-28T16:13:48.516" v="193" actId="478"/>
          <ac:spMkLst>
            <pc:docMk/>
            <pc:sldMk cId="832399660" sldId="265"/>
            <ac:spMk id="2" creationId="{E8371765-77BF-15F3-66BB-AAE41EDCCDBB}"/>
          </ac:spMkLst>
        </pc:spChg>
        <pc:spChg chg="del">
          <ac:chgData name="Daniel Blyth  (Hywel Dda UHB -  Culture &amp; People Specialist (Experience and Wellbeing)" userId="fab94eae-5c69-4877-8fb4-2df1c140b896" providerId="ADAL" clId="{6F9D94D9-DF73-495C-8789-034B124A1900}" dt="2023-09-28T16:13:48.516" v="193" actId="478"/>
          <ac:spMkLst>
            <pc:docMk/>
            <pc:sldMk cId="832399660" sldId="265"/>
            <ac:spMk id="3" creationId="{80CB6D84-AE9A-F7D5-60F9-BEA6BA8C7343}"/>
          </ac:spMkLst>
        </pc:spChg>
        <pc:spChg chg="add mod">
          <ac:chgData name="Daniel Blyth  (Hywel Dda UHB -  Culture &amp; People Specialist (Experience and Wellbeing)" userId="fab94eae-5c69-4877-8fb4-2df1c140b896" providerId="ADAL" clId="{6F9D94D9-DF73-495C-8789-034B124A1900}" dt="2023-09-28T16:14:42.391" v="251" actId="1076"/>
          <ac:spMkLst>
            <pc:docMk/>
            <pc:sldMk cId="832399660" sldId="265"/>
            <ac:spMk id="4" creationId="{871DD4AB-AA7E-C294-FC7C-6A7A41EA83F3}"/>
          </ac:spMkLst>
        </pc:spChg>
      </pc:sldChg>
      <pc:sldChg chg="addSp delSp modSp new mod modNotesTx">
        <pc:chgData name="Daniel Blyth  (Hywel Dda UHB -  Culture &amp; People Specialist (Experience and Wellbeing)" userId="fab94eae-5c69-4877-8fb4-2df1c140b896" providerId="ADAL" clId="{6F9D94D9-DF73-495C-8789-034B124A1900}" dt="2023-09-29T08:27:16.824" v="800" actId="12"/>
        <pc:sldMkLst>
          <pc:docMk/>
          <pc:sldMk cId="417836768" sldId="266"/>
        </pc:sldMkLst>
        <pc:spChg chg="del">
          <ac:chgData name="Daniel Blyth  (Hywel Dda UHB -  Culture &amp; People Specialist (Experience and Wellbeing)" userId="fab94eae-5c69-4877-8fb4-2df1c140b896" providerId="ADAL" clId="{6F9D94D9-DF73-495C-8789-034B124A1900}" dt="2023-09-28T16:15:22.847" v="253" actId="478"/>
          <ac:spMkLst>
            <pc:docMk/>
            <pc:sldMk cId="417836768" sldId="266"/>
            <ac:spMk id="2" creationId="{38E5F893-D955-F65D-3309-DBE991CEE3A3}"/>
          </ac:spMkLst>
        </pc:spChg>
        <pc:spChg chg="del">
          <ac:chgData name="Daniel Blyth  (Hywel Dda UHB -  Culture &amp; People Specialist (Experience and Wellbeing)" userId="fab94eae-5c69-4877-8fb4-2df1c140b896" providerId="ADAL" clId="{6F9D94D9-DF73-495C-8789-034B124A1900}" dt="2023-09-28T16:15:13.841" v="252" actId="478"/>
          <ac:spMkLst>
            <pc:docMk/>
            <pc:sldMk cId="417836768" sldId="266"/>
            <ac:spMk id="3" creationId="{87727AFC-B5BC-B761-22AA-6E2AE41C3544}"/>
          </ac:spMkLst>
        </pc:spChg>
        <pc:spChg chg="add mod">
          <ac:chgData name="Daniel Blyth  (Hywel Dda UHB -  Culture &amp; People Specialist (Experience and Wellbeing)" userId="fab94eae-5c69-4877-8fb4-2df1c140b896" providerId="ADAL" clId="{6F9D94D9-DF73-495C-8789-034B124A1900}" dt="2023-09-28T16:19:15.026" v="328" actId="404"/>
          <ac:spMkLst>
            <pc:docMk/>
            <pc:sldMk cId="417836768" sldId="266"/>
            <ac:spMk id="4" creationId="{D44741E6-FB9D-4E3C-FA9D-E00ED8C6B564}"/>
          </ac:spMkLst>
        </pc:spChg>
      </pc:sldChg>
      <pc:sldChg chg="addSp delSp modSp new mod modNotesTx">
        <pc:chgData name="Daniel Blyth  (Hywel Dda UHB -  Culture &amp; People Specialist (Experience and Wellbeing)" userId="fab94eae-5c69-4877-8fb4-2df1c140b896" providerId="ADAL" clId="{6F9D94D9-DF73-495C-8789-034B124A1900}" dt="2023-09-29T08:27:12.174" v="799" actId="20577"/>
        <pc:sldMkLst>
          <pc:docMk/>
          <pc:sldMk cId="1568559559" sldId="267"/>
        </pc:sldMkLst>
        <pc:spChg chg="del">
          <ac:chgData name="Daniel Blyth  (Hywel Dda UHB -  Culture &amp; People Specialist (Experience and Wellbeing)" userId="fab94eae-5c69-4877-8fb4-2df1c140b896" providerId="ADAL" clId="{6F9D94D9-DF73-495C-8789-034B124A1900}" dt="2023-09-28T16:19:23.400" v="329" actId="478"/>
          <ac:spMkLst>
            <pc:docMk/>
            <pc:sldMk cId="1568559559" sldId="267"/>
            <ac:spMk id="2" creationId="{150AB8D2-DD17-6685-FD07-9821FA844A76}"/>
          </ac:spMkLst>
        </pc:spChg>
        <pc:spChg chg="del">
          <ac:chgData name="Daniel Blyth  (Hywel Dda UHB -  Culture &amp; People Specialist (Experience and Wellbeing)" userId="fab94eae-5c69-4877-8fb4-2df1c140b896" providerId="ADAL" clId="{6F9D94D9-DF73-495C-8789-034B124A1900}" dt="2023-09-28T16:19:24.551" v="330" actId="478"/>
          <ac:spMkLst>
            <pc:docMk/>
            <pc:sldMk cId="1568559559" sldId="267"/>
            <ac:spMk id="3" creationId="{766E3D54-DA23-F34C-0E50-31DE3B23EF70}"/>
          </ac:spMkLst>
        </pc:spChg>
        <pc:spChg chg="add mod">
          <ac:chgData name="Daniel Blyth  (Hywel Dda UHB -  Culture &amp; People Specialist (Experience and Wellbeing)" userId="fab94eae-5c69-4877-8fb4-2df1c140b896" providerId="ADAL" clId="{6F9D94D9-DF73-495C-8789-034B124A1900}" dt="2023-09-28T16:19:35.704" v="347" actId="403"/>
          <ac:spMkLst>
            <pc:docMk/>
            <pc:sldMk cId="1568559559" sldId="267"/>
            <ac:spMk id="4" creationId="{1126E228-A364-2A76-7578-ADD94F3F3F11}"/>
          </ac:spMkLst>
        </pc:sp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084A846-FD4A-4BDB-8306-ECBA01E32C02}" type="datetimeFigureOut">
              <a:rPr lang="en-GB" smtClean="0"/>
              <a:t>29/09/2023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C8EC7E4-7B48-4CA1-B9F7-56333A59906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9704907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285750" indent="-285750">
              <a:lnSpc>
                <a:spcPct val="107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Thank you, I’ll go over the recommendations from the research undertaken in my organisation.  </a:t>
            </a:r>
          </a:p>
          <a:p>
            <a:pPr marL="285750" indent="-285750">
              <a:lnSpc>
                <a:spcPct val="107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Questions at the end</a:t>
            </a:r>
          </a:p>
          <a:p>
            <a:pPr marL="285750" indent="-285750">
              <a:lnSpc>
                <a:spcPct val="107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Some information for context:</a:t>
            </a:r>
          </a:p>
          <a:p>
            <a:pPr marL="285750" indent="-285750">
              <a:lnSpc>
                <a:spcPct val="107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Hywel Dda is an NHS Health Board that provides services to the populations of West Wales.  It employs between eleven- and twelve thousand people.  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C8EC7E4-7B48-4CA1-B9F7-56333A59906E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39434950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285750" marR="0" lvl="0" indent="-2857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1450 have line management responsibility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GB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285750" marR="0" lvl="0" indent="-2857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Expectations that managers are standard-bearers for wellbeing</a:t>
            </a:r>
          </a:p>
          <a:p>
            <a:pPr marL="285750" marR="0" lvl="0" indent="-2857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lang="en-GB" sz="1800" dirty="0">
                <a:effectLst/>
                <a:latin typeface="Calibri" panose="020F0502020204030204" pitchFamily="34" charset="0"/>
                <a:cs typeface="Times New Roman" panose="02020603050405020304" pitchFamily="18" charset="0"/>
              </a:rPr>
              <a:t>Often without training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C8EC7E4-7B48-4CA1-B9F7-56333A59906E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43870988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285750" marR="0" lvl="0" indent="-2857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The first recommendation is to </a:t>
            </a:r>
            <a:r>
              <a:rPr lang="en-GB" sz="1800" b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develop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and </a:t>
            </a:r>
            <a:r>
              <a:rPr lang="en-GB" sz="1800" b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implement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a </a:t>
            </a:r>
            <a:r>
              <a:rPr lang="en-GB" sz="1800" b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training session 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for all managers on the importance of role-modelling and promoting </a:t>
            </a:r>
            <a:r>
              <a:rPr lang="en-GB" sz="1800" b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rest &amp; recovery.  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C8EC7E4-7B48-4CA1-B9F7-56333A59906E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07798585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WHAT?</a:t>
            </a:r>
          </a:p>
          <a:p>
            <a:pPr marL="285750" indent="-285750">
              <a:lnSpc>
                <a:spcPct val="107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One hour webinar facilitated on Teams.  </a:t>
            </a:r>
          </a:p>
          <a:p>
            <a:pPr marL="285750" indent="-285750">
              <a:lnSpc>
                <a:spcPct val="107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Educate and inform managers of the importance of taking regular breaks and utilising annual leave.  </a:t>
            </a:r>
          </a:p>
          <a:p>
            <a:pPr marL="285750" indent="-285750">
              <a:lnSpc>
                <a:spcPct val="107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Ultimately, would equip managers with an understanding of presenteeism.  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endParaRPr lang="en-GB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WHY?</a:t>
            </a:r>
          </a:p>
          <a:p>
            <a:pPr marL="285750" indent="-285750">
              <a:lnSpc>
                <a:spcPct val="107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Evident from the research that managers are not role-modelling rest and recovery.  </a:t>
            </a:r>
          </a:p>
          <a:p>
            <a:pPr marL="285750" indent="-285750">
              <a:lnSpc>
                <a:spcPct val="107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Managers engaging in presenteeism across all staff groups </a:t>
            </a:r>
          </a:p>
          <a:p>
            <a:pPr marL="285750" indent="-285750">
              <a:lnSpc>
                <a:spcPct val="107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If successful, could lead to increased wellbeing and reduced sickness.  </a:t>
            </a:r>
          </a:p>
          <a:p>
            <a:pPr marL="285750" indent="-285750">
              <a:lnSpc>
                <a:spcPct val="107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Overall improved staff and patient experience.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C8EC7E4-7B48-4CA1-B9F7-56333A59906E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20058506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WHO?</a:t>
            </a:r>
          </a:p>
          <a:p>
            <a:pPr marL="285750" indent="-285750">
              <a:lnSpc>
                <a:spcPct val="107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The organisation is fortunate to have subject experts across the OD/</a:t>
            </a:r>
            <a:r>
              <a:rPr lang="en-GB" sz="18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L&amp;Dteams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.</a:t>
            </a:r>
          </a:p>
          <a:p>
            <a:pPr marL="285750" indent="-285750">
              <a:lnSpc>
                <a:spcPct val="107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Already suitably trained to research, design and deliver this training to staff.  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endParaRPr lang="en-GB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WHERE?</a:t>
            </a:r>
          </a:p>
          <a:p>
            <a:pPr marL="285750" indent="-285750">
              <a:lnSpc>
                <a:spcPct val="107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Initially, this webinar will be offered as a stand-alone using Teams. </a:t>
            </a:r>
          </a:p>
          <a:p>
            <a:pPr marL="285750" indent="-285750">
              <a:lnSpc>
                <a:spcPct val="107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Already common across organisation and allows flexibility for attendees.</a:t>
            </a:r>
          </a:p>
          <a:p>
            <a:pPr marL="285750" indent="-285750">
              <a:lnSpc>
                <a:spcPct val="107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New management skills programme of which this webinar will be a module.  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C8EC7E4-7B48-4CA1-B9F7-56333A59906E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5543208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HOW and WHEN?</a:t>
            </a:r>
          </a:p>
          <a:p>
            <a:pPr marL="285750" indent="-285750">
              <a:lnSpc>
                <a:spcPct val="107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GB" sz="1800" b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Stage 1 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will  be the biggest directorate, Scheduled Care for </a:t>
            </a:r>
            <a:r>
              <a:rPr lang="en-GB" sz="18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maxmim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impact.  </a:t>
            </a:r>
          </a:p>
          <a:p>
            <a:pPr marL="285750" indent="-285750">
              <a:lnSpc>
                <a:spcPct val="107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By the 30</a:t>
            </a:r>
            <a:r>
              <a:rPr lang="en-GB" sz="1800" baseline="300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th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June, all managers in this directorate will be fully trained.  </a:t>
            </a:r>
          </a:p>
          <a:p>
            <a:pPr marL="285750" indent="-285750">
              <a:lnSpc>
                <a:spcPct val="107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This will follow the same pattern for each directorate, from biggest to smallest.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endParaRPr lang="en-GB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COST</a:t>
            </a:r>
          </a:p>
          <a:p>
            <a:pPr marL="285750" indent="-285750">
              <a:lnSpc>
                <a:spcPct val="107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HR and Labour costs are estimated £86,000 based on an average hourly rate.  </a:t>
            </a:r>
          </a:p>
          <a:p>
            <a:pPr marL="285750" indent="-285750">
              <a:lnSpc>
                <a:spcPct val="107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In reality, will be much lower as managers would already have study or management time </a:t>
            </a:r>
          </a:p>
          <a:p>
            <a:pPr marL="285750" indent="-285750">
              <a:lnSpc>
                <a:spcPct val="107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Time element attached, however this should be mitigated if absorbed into allotted management time.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C8EC7E4-7B48-4CA1-B9F7-56333A59906E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27547094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285750" indent="-285750">
              <a:lnSpc>
                <a:spcPct val="107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2</a:t>
            </a:r>
            <a:r>
              <a:rPr lang="en-GB" sz="1800" baseline="300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nd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recommendation: </a:t>
            </a:r>
            <a:r>
              <a:rPr lang="en-GB" sz="1800" b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one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800" b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WBC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in every </a:t>
            </a:r>
            <a:r>
              <a:rPr lang="en-GB" sz="1800" b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service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.  </a:t>
            </a:r>
          </a:p>
          <a:p>
            <a:pPr marL="285750" indent="-285750">
              <a:lnSpc>
                <a:spcPct val="107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The WBC Network is well established across the organisation with </a:t>
            </a:r>
            <a:r>
              <a:rPr lang="en-GB" sz="1800" b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112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champions </a:t>
            </a:r>
            <a:r>
              <a:rPr lang="en-GB" sz="1800" b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already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fully trained.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b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WHAT</a:t>
            </a:r>
          </a:p>
          <a:p>
            <a:pPr marL="285750" indent="-285750">
              <a:lnSpc>
                <a:spcPct val="107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Each of the 117 services will have one designated WBC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C8EC7E4-7B48-4CA1-B9F7-56333A59906E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8503675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WHY?</a:t>
            </a:r>
          </a:p>
          <a:p>
            <a:pPr marL="285750" indent="-285750">
              <a:lnSpc>
                <a:spcPct val="107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WBC act as conduits and </a:t>
            </a:r>
            <a:r>
              <a:rPr lang="en-GB" sz="18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signposters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for wellbeing and wellbeing resources across the organisation.  </a:t>
            </a:r>
          </a:p>
          <a:p>
            <a:pPr marL="285750" indent="-285750">
              <a:lnSpc>
                <a:spcPct val="107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In positions to influence and role-model to colleagues across the organisation.  </a:t>
            </a:r>
          </a:p>
          <a:p>
            <a:endParaRPr lang="en-GB" dirty="0"/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WHO?</a:t>
            </a:r>
          </a:p>
          <a:p>
            <a:pPr marL="285750" indent="-285750">
              <a:lnSpc>
                <a:spcPct val="107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There are 117 separate services in the Health Board. </a:t>
            </a:r>
          </a:p>
          <a:p>
            <a:pPr marL="285750" indent="-285750">
              <a:lnSpc>
                <a:spcPct val="107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Process will be managed by the WBC Network leads who will undertake scoping to ensure that all services are represented.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C8EC7E4-7B48-4CA1-B9F7-56333A59906E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3326572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WHERE?</a:t>
            </a:r>
          </a:p>
          <a:p>
            <a:pPr marL="285750" indent="-285750">
              <a:lnSpc>
                <a:spcPct val="107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b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All new Champions need </a:t>
            </a:r>
            <a:r>
              <a:rPr lang="en-GB" sz="1800" b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three, 1 hour online 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modules plus attend </a:t>
            </a:r>
            <a:r>
              <a:rPr lang="en-GB" sz="1800" b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 3 hour training session 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on Teams.  </a:t>
            </a:r>
          </a:p>
          <a:p>
            <a:pPr marL="285750" indent="-285750">
              <a:lnSpc>
                <a:spcPct val="107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Modules can be undertaken flexibly and staff can work with managers to be given time </a:t>
            </a:r>
          </a:p>
          <a:p>
            <a:pPr marL="285750" indent="-285750">
              <a:lnSpc>
                <a:spcPct val="107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The fixed training sessions will be numerous and at varying times to accommodate different shift patterns</a:t>
            </a:r>
            <a:b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endParaRPr lang="en-GB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HOW?</a:t>
            </a:r>
          </a:p>
          <a:p>
            <a:pPr marL="285750" indent="-285750">
              <a:lnSpc>
                <a:spcPct val="107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Initially, use internal communication channels </a:t>
            </a:r>
          </a:p>
          <a:p>
            <a:pPr marL="285750" indent="-285750">
              <a:lnSpc>
                <a:spcPct val="107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Cascade message through management meetings</a:t>
            </a:r>
          </a:p>
          <a:p>
            <a:pPr marL="285750" indent="-285750">
              <a:lnSpc>
                <a:spcPct val="107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HAPI app and </a:t>
            </a:r>
            <a:r>
              <a:rPr lang="en-GB" sz="18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facebook</a:t>
            </a:r>
            <a:endParaRPr lang="en-GB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C8EC7E4-7B48-4CA1-B9F7-56333A59906E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37687464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WHEN?  </a:t>
            </a:r>
          </a:p>
          <a:p>
            <a:pPr marL="285750" indent="-285750">
              <a:lnSpc>
                <a:spcPct val="107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We will aim for all services to have at least one WBC by the 1</a:t>
            </a:r>
            <a:r>
              <a:rPr lang="en-GB" sz="1800" baseline="300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st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September 2025</a:t>
            </a:r>
            <a:b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endParaRPr lang="en-GB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COST</a:t>
            </a:r>
          </a:p>
          <a:p>
            <a:pPr marL="285750" indent="-285750">
              <a:lnSpc>
                <a:spcPct val="107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In total, costs almost £20k</a:t>
            </a:r>
          </a:p>
          <a:p>
            <a:pPr marL="285750" indent="-285750">
              <a:lnSpc>
                <a:spcPct val="107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endParaRPr lang="en-GB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285750" indent="-285750">
              <a:lnSpc>
                <a:spcPct val="107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Comprised of how much it would cost 100 staff to attend 6 hours of training and also the outlay for Administrative time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C8EC7E4-7B48-4CA1-B9F7-56333A59906E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92821067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C8EC7E4-7B48-4CA1-B9F7-56333A59906E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9682682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C9EC7CD-BEEB-39C2-E9F6-864FFA34C72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105E61FC-ECE0-4EAD-B692-EE2EB441E2E8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2AC5B71-4E0B-FBE1-8A21-58587D6295A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0E169F-0A43-4E52-8D1F-CFB71474707D}" type="datetimeFigureOut">
              <a:rPr lang="en-GB" smtClean="0"/>
              <a:t>29/09/2023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2D717BD-E7D9-4E9D-ACEE-C6AE26A8079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B2340E5-0EAA-12D2-2397-98B2327F4AF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35757E0-C8E1-4682-A542-DA99732B82F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0270031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2040AFC-3D80-B26F-5C5F-F81E8A0B81F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395A7AD-07BE-C637-5B54-D0AA1ED0041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BC93C14-B4FA-D928-29A7-873016E7274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0E169F-0A43-4E52-8D1F-CFB71474707D}" type="datetimeFigureOut">
              <a:rPr lang="en-GB" smtClean="0"/>
              <a:t>29/09/2023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1A89D2A-43B1-32A8-2FFB-3A3AD9F6A28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738E917-9BCD-3644-6065-6645075BC3F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35757E0-C8E1-4682-A542-DA99732B82F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4386842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9CAA138-F75A-9292-B071-9AD5A3FE4C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825F709-FF66-DBA2-9FC1-60128F231DF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E0B8417-39A5-D92A-27B7-EE649DFB924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0E169F-0A43-4E52-8D1F-CFB71474707D}" type="datetimeFigureOut">
              <a:rPr lang="en-GB" smtClean="0"/>
              <a:t>29/09/2023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6C3DF4E-28E7-F0AD-5C3E-2DCF8E11E83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85415B1-8512-89DB-8736-545C640252B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35757E0-C8E1-4682-A542-DA99732B82F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3174626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C4C5DD4-CE70-F0B4-907E-F93D9E7669E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6F5E0AB-A4AC-1237-62CE-7A985FCE3DE2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8F87658-271D-F8FD-E837-478A5CDAEA0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48FE6AE-DCF7-66D4-A080-A954D4596E1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0E169F-0A43-4E52-8D1F-CFB71474707D}" type="datetimeFigureOut">
              <a:rPr lang="en-GB" smtClean="0"/>
              <a:t>29/09/2023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8D95BD8-B613-2D29-94A9-B1A7FB212C2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56AB15C-EA75-CF6B-FA9D-9987BC59659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35757E0-C8E1-4682-A542-DA99732B82F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6122872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A998C5B-B179-F92F-B6D9-5E226D637E5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E25BB29-3692-720C-E3E2-1DF48A96AD5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4FF301E-E206-A3AA-C6AD-C8B10F890F3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036553B8-DA85-B6A4-336E-85F1C776381F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59CE19D0-5D6C-6E79-6F80-D54D3C018447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08F660C5-ABDE-53ED-54C1-5B16BFEA7CD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0E169F-0A43-4E52-8D1F-CFB71474707D}" type="datetimeFigureOut">
              <a:rPr lang="en-GB" smtClean="0"/>
              <a:t>29/09/2023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255FC384-2E78-5D7F-12BF-4EEB4F32673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5508F82D-1EF6-58DD-621D-FD859C7C3ED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35757E0-C8E1-4682-A542-DA99732B82F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487209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D2DD7FA-962C-B814-BC2B-3A4DBD0AF3F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31DB751C-BDF7-F586-FE10-3F2BD27855A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0E169F-0A43-4E52-8D1F-CFB71474707D}" type="datetimeFigureOut">
              <a:rPr lang="en-GB" smtClean="0"/>
              <a:t>29/09/2023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EFB2460-CE92-A31A-1AD6-5CF92572E9C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D7FF6C13-6FF1-EC3D-F5C3-6C06AA66114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35757E0-C8E1-4682-A542-DA99732B82F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154147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C3A0588C-CE60-57FD-98E1-EBF7220E6B8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0E169F-0A43-4E52-8D1F-CFB71474707D}" type="datetimeFigureOut">
              <a:rPr lang="en-GB" smtClean="0"/>
              <a:t>29/09/2023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F6106B39-BDF3-7B38-89C7-D5B87A3C754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35CD251-512F-CCE6-D0BF-5AB344D59AB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35757E0-C8E1-4682-A542-DA99732B82F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7748550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DF25516-AD85-5452-5785-461922204BF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4654BE5-041A-7BDC-F632-34CA0F34AC9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1C79894-5040-98DD-F05E-4B5727AB302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380C3F7-5BC0-F4CF-448D-2D6CB28D65A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0E169F-0A43-4E52-8D1F-CFB71474707D}" type="datetimeFigureOut">
              <a:rPr lang="en-GB" smtClean="0"/>
              <a:t>29/09/2023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664321B-CB65-A99F-EC9E-4C4050F078D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B127B4C-09A0-E7BD-E057-11E14065D7C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35757E0-C8E1-4682-A542-DA99732B82F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7873574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C88F7D0-739A-E897-55DA-C9865C24E75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94A58D3E-F3D1-709E-900F-0DC6C8AD4BAE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AC137D92-7357-4CE7-062D-4D1A996CEB1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E7317D0-D3FB-2D74-219C-8CBD34C7C7C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0E169F-0A43-4E52-8D1F-CFB71474707D}" type="datetimeFigureOut">
              <a:rPr lang="en-GB" smtClean="0"/>
              <a:t>29/09/2023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F370C56-D529-CF18-27CA-75DFF596C7C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DB5B4FB-491D-E66A-314E-8D7DA427900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35757E0-C8E1-4682-A542-DA99732B82F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3267564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7E316AA-6791-246C-2423-6F8933E6CB8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5BCF3986-6A5A-61FC-D92F-DFED636F8F7F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A95F4E4-6BCD-3141-58E7-420130F8CC4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0E169F-0A43-4E52-8D1F-CFB71474707D}" type="datetimeFigureOut">
              <a:rPr lang="en-GB" smtClean="0"/>
              <a:t>29/09/2023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6FC51D1-9114-F301-FEF3-523D2D5386B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D24CC78-07A3-EFF0-9B02-52656FBD3AB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35757E0-C8E1-4682-A542-DA99732B82F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5963894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A60DB52D-DD19-F718-91D6-AC48E26B25DE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5A18063C-A283-5E51-CF13-D195EA94CC75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99FB7C9-5D03-98DF-ACCA-A08B30DB615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0E169F-0A43-4E52-8D1F-CFB71474707D}" type="datetimeFigureOut">
              <a:rPr lang="en-GB" smtClean="0"/>
              <a:t>29/09/2023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A4EDCC3-1CB6-D6A6-88B4-4631805A616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B6BB1B6-AF01-4609-BE92-3DFFCE6EB4A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35757E0-C8E1-4682-A542-DA99732B82F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5404931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587859FA-85BB-2B13-6EEE-DDB367E9258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1053095-DBCE-D529-9042-A4D5702E0AD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8941A83-3A87-7E57-7F62-61BF22E7525E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20E169F-0A43-4E52-8D1F-CFB71474707D}" type="datetimeFigureOut">
              <a:rPr lang="en-GB" smtClean="0"/>
              <a:t>29/09/2023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0E5BEAB-77AC-7DC1-5C8C-0A3F92B07C58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4F946-47AA-148B-323F-445A05D35AF3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35757E0-C8E1-4682-A542-DA99732B82F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0786202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5">
            <a:extLst>
              <a:ext uri="{FF2B5EF4-FFF2-40B4-BE49-F238E27FC236}">
                <a16:creationId xmlns:a16="http://schemas.microsoft.com/office/drawing/2014/main" id="{78838118-01DE-A313-47A7-5C40C0AD1D49}"/>
              </a:ext>
            </a:extLst>
          </p:cNvPr>
          <p:cNvSpPr txBox="1"/>
          <p:nvPr/>
        </p:nvSpPr>
        <p:spPr>
          <a:xfrm>
            <a:off x="98367" y="2749726"/>
            <a:ext cx="11995266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4800" dirty="0"/>
              <a:t>There are </a:t>
            </a:r>
            <a:r>
              <a:rPr lang="en-GB" sz="8000" dirty="0"/>
              <a:t>twelve-thousand</a:t>
            </a:r>
            <a:r>
              <a:rPr lang="en-GB" sz="4800" dirty="0"/>
              <a:t> of us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0BA47FD3-0A73-12FD-5C13-7F10AB8E0039}"/>
              </a:ext>
            </a:extLst>
          </p:cNvPr>
          <p:cNvSpPr txBox="1"/>
          <p:nvPr/>
        </p:nvSpPr>
        <p:spPr>
          <a:xfrm>
            <a:off x="10465723" y="3888499"/>
            <a:ext cx="261158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(</a:t>
            </a:r>
            <a:r>
              <a:rPr lang="en-GB" dirty="0" err="1"/>
              <a:t>ish</a:t>
            </a:r>
            <a:r>
              <a:rPr lang="en-GB" dirty="0"/>
              <a:t>)</a:t>
            </a:r>
          </a:p>
        </p:txBody>
      </p:sp>
    </p:spTree>
    <p:extLst>
      <p:ext uri="{BB962C8B-B14F-4D97-AF65-F5344CB8AC3E}">
        <p14:creationId xmlns:p14="http://schemas.microsoft.com/office/powerpoint/2010/main" val="7311855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5">
            <a:extLst>
              <a:ext uri="{FF2B5EF4-FFF2-40B4-BE49-F238E27FC236}">
                <a16:creationId xmlns:a16="http://schemas.microsoft.com/office/drawing/2014/main" id="{78838118-01DE-A313-47A7-5C40C0AD1D49}"/>
              </a:ext>
            </a:extLst>
          </p:cNvPr>
          <p:cNvSpPr txBox="1"/>
          <p:nvPr/>
        </p:nvSpPr>
        <p:spPr>
          <a:xfrm>
            <a:off x="98367" y="2622726"/>
            <a:ext cx="11995266" cy="186204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4800" dirty="0"/>
              <a:t>Over one thousand </a:t>
            </a:r>
            <a:r>
              <a:rPr lang="en-GB" sz="11500" dirty="0"/>
              <a:t>managers</a:t>
            </a:r>
            <a:endParaRPr lang="en-GB" sz="4800" dirty="0"/>
          </a:p>
        </p:txBody>
      </p:sp>
    </p:spTree>
    <p:extLst>
      <p:ext uri="{BB962C8B-B14F-4D97-AF65-F5344CB8AC3E}">
        <p14:creationId xmlns:p14="http://schemas.microsoft.com/office/powerpoint/2010/main" val="548421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5">
            <a:extLst>
              <a:ext uri="{FF2B5EF4-FFF2-40B4-BE49-F238E27FC236}">
                <a16:creationId xmlns:a16="http://schemas.microsoft.com/office/drawing/2014/main" id="{78838118-01DE-A313-47A7-5C40C0AD1D49}"/>
              </a:ext>
            </a:extLst>
          </p:cNvPr>
          <p:cNvSpPr txBox="1"/>
          <p:nvPr/>
        </p:nvSpPr>
        <p:spPr>
          <a:xfrm>
            <a:off x="196734" y="2497976"/>
            <a:ext cx="11995266" cy="264687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4800" dirty="0"/>
              <a:t>Role-modelling and promoting </a:t>
            </a:r>
            <a:r>
              <a:rPr lang="en-GB" sz="16600" dirty="0"/>
              <a:t>rest</a:t>
            </a:r>
            <a:endParaRPr lang="en-GB" sz="4800" dirty="0"/>
          </a:p>
        </p:txBody>
      </p:sp>
    </p:spTree>
    <p:extLst>
      <p:ext uri="{BB962C8B-B14F-4D97-AF65-F5344CB8AC3E}">
        <p14:creationId xmlns:p14="http://schemas.microsoft.com/office/powerpoint/2010/main" val="27924492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5">
            <a:extLst>
              <a:ext uri="{FF2B5EF4-FFF2-40B4-BE49-F238E27FC236}">
                <a16:creationId xmlns:a16="http://schemas.microsoft.com/office/drawing/2014/main" id="{78838118-01DE-A313-47A7-5C40C0AD1D49}"/>
              </a:ext>
            </a:extLst>
          </p:cNvPr>
          <p:cNvSpPr txBox="1"/>
          <p:nvPr/>
        </p:nvSpPr>
        <p:spPr>
          <a:xfrm>
            <a:off x="98367" y="2761156"/>
            <a:ext cx="11995266" cy="186204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4800" dirty="0"/>
              <a:t>A </a:t>
            </a:r>
            <a:r>
              <a:rPr lang="en-GB" sz="11500" dirty="0"/>
              <a:t>webinar</a:t>
            </a:r>
            <a:r>
              <a:rPr lang="en-GB" sz="4800" dirty="0"/>
              <a:t> to combat presenteeism</a:t>
            </a:r>
          </a:p>
        </p:txBody>
      </p:sp>
    </p:spTree>
    <p:extLst>
      <p:ext uri="{BB962C8B-B14F-4D97-AF65-F5344CB8AC3E}">
        <p14:creationId xmlns:p14="http://schemas.microsoft.com/office/powerpoint/2010/main" val="139859859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5">
            <a:extLst>
              <a:ext uri="{FF2B5EF4-FFF2-40B4-BE49-F238E27FC236}">
                <a16:creationId xmlns:a16="http://schemas.microsoft.com/office/drawing/2014/main" id="{78838118-01DE-A313-47A7-5C40C0AD1D49}"/>
              </a:ext>
            </a:extLst>
          </p:cNvPr>
          <p:cNvSpPr txBox="1"/>
          <p:nvPr/>
        </p:nvSpPr>
        <p:spPr>
          <a:xfrm>
            <a:off x="98367" y="2761156"/>
            <a:ext cx="11995266" cy="221599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4800" dirty="0"/>
              <a:t>Subject </a:t>
            </a:r>
            <a:r>
              <a:rPr lang="en-GB" sz="13800" dirty="0"/>
              <a:t>experts</a:t>
            </a:r>
            <a:r>
              <a:rPr lang="en-GB" sz="4800" dirty="0"/>
              <a:t> already in place</a:t>
            </a:r>
          </a:p>
        </p:txBody>
      </p:sp>
    </p:spTree>
    <p:extLst>
      <p:ext uri="{BB962C8B-B14F-4D97-AF65-F5344CB8AC3E}">
        <p14:creationId xmlns:p14="http://schemas.microsoft.com/office/powerpoint/2010/main" val="167889884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20A872B4-9C3C-01E8-8C0F-DA0CFA18BC69}"/>
              </a:ext>
            </a:extLst>
          </p:cNvPr>
          <p:cNvSpPr txBox="1"/>
          <p:nvPr/>
        </p:nvSpPr>
        <p:spPr>
          <a:xfrm>
            <a:off x="98367" y="2761156"/>
            <a:ext cx="11995266" cy="264687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6600" dirty="0"/>
              <a:t>First</a:t>
            </a:r>
            <a:r>
              <a:rPr lang="en-GB" sz="4800" dirty="0"/>
              <a:t> directorate by 30</a:t>
            </a:r>
            <a:r>
              <a:rPr lang="en-GB" sz="4800" baseline="30000" dirty="0"/>
              <a:t>th</a:t>
            </a:r>
            <a:r>
              <a:rPr lang="en-GB" sz="4800" dirty="0"/>
              <a:t> June</a:t>
            </a:r>
          </a:p>
        </p:txBody>
      </p:sp>
    </p:spTree>
    <p:extLst>
      <p:ext uri="{BB962C8B-B14F-4D97-AF65-F5344CB8AC3E}">
        <p14:creationId xmlns:p14="http://schemas.microsoft.com/office/powerpoint/2010/main" val="253141926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667C2D5D-BD83-DDB2-4700-899913BC8210}"/>
              </a:ext>
            </a:extLst>
          </p:cNvPr>
          <p:cNvSpPr txBox="1"/>
          <p:nvPr/>
        </p:nvSpPr>
        <p:spPr>
          <a:xfrm>
            <a:off x="98367" y="2761156"/>
            <a:ext cx="11995266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4800" dirty="0"/>
              <a:t>One Wellbeing </a:t>
            </a:r>
            <a:r>
              <a:rPr lang="en-GB" sz="9600" dirty="0"/>
              <a:t>Champion</a:t>
            </a:r>
            <a:r>
              <a:rPr lang="en-GB" sz="4800" dirty="0"/>
              <a:t> per service</a:t>
            </a:r>
          </a:p>
        </p:txBody>
      </p:sp>
    </p:spTree>
    <p:extLst>
      <p:ext uri="{BB962C8B-B14F-4D97-AF65-F5344CB8AC3E}">
        <p14:creationId xmlns:p14="http://schemas.microsoft.com/office/powerpoint/2010/main" val="257871755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F19F5152-42DD-5C54-8B8E-B6BFD845785D}"/>
              </a:ext>
            </a:extLst>
          </p:cNvPr>
          <p:cNvSpPr txBox="1"/>
          <p:nvPr/>
        </p:nvSpPr>
        <p:spPr>
          <a:xfrm>
            <a:off x="98367" y="2566846"/>
            <a:ext cx="11995266" cy="221599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3800" dirty="0"/>
              <a:t>Conduits</a:t>
            </a:r>
            <a:r>
              <a:rPr lang="en-GB" sz="4800" dirty="0"/>
              <a:t> &amp; sign-posters</a:t>
            </a:r>
          </a:p>
        </p:txBody>
      </p:sp>
    </p:spTree>
    <p:extLst>
      <p:ext uri="{BB962C8B-B14F-4D97-AF65-F5344CB8AC3E}">
        <p14:creationId xmlns:p14="http://schemas.microsoft.com/office/powerpoint/2010/main" val="243027651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871DD4AB-AA7E-C294-FC7C-6A7A41EA83F3}"/>
              </a:ext>
            </a:extLst>
          </p:cNvPr>
          <p:cNvSpPr txBox="1"/>
          <p:nvPr/>
        </p:nvSpPr>
        <p:spPr>
          <a:xfrm>
            <a:off x="98367" y="2361106"/>
            <a:ext cx="11995266" cy="264687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4800" dirty="0"/>
              <a:t>Flexible training, </a:t>
            </a:r>
            <a:r>
              <a:rPr lang="en-GB" sz="16600" dirty="0"/>
              <a:t>flexible</a:t>
            </a:r>
            <a:r>
              <a:rPr lang="en-GB" sz="4800" dirty="0"/>
              <a:t> staff</a:t>
            </a:r>
            <a:endParaRPr lang="en-GB" sz="1600" dirty="0"/>
          </a:p>
        </p:txBody>
      </p:sp>
    </p:spTree>
    <p:extLst>
      <p:ext uri="{BB962C8B-B14F-4D97-AF65-F5344CB8AC3E}">
        <p14:creationId xmlns:p14="http://schemas.microsoft.com/office/powerpoint/2010/main" val="83239966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D44741E6-FB9D-4E3C-FA9D-E00ED8C6B564}"/>
              </a:ext>
            </a:extLst>
          </p:cNvPr>
          <p:cNvSpPr txBox="1"/>
          <p:nvPr/>
        </p:nvSpPr>
        <p:spPr>
          <a:xfrm>
            <a:off x="98367" y="2361106"/>
            <a:ext cx="11995266" cy="186204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4800" dirty="0"/>
              <a:t>One hundred new </a:t>
            </a:r>
            <a:r>
              <a:rPr lang="en-GB" sz="11500" dirty="0"/>
              <a:t>Champions</a:t>
            </a:r>
            <a:endParaRPr lang="en-GB" sz="1600" dirty="0"/>
          </a:p>
        </p:txBody>
      </p:sp>
    </p:spTree>
    <p:extLst>
      <p:ext uri="{BB962C8B-B14F-4D97-AF65-F5344CB8AC3E}">
        <p14:creationId xmlns:p14="http://schemas.microsoft.com/office/powerpoint/2010/main" val="417836768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1126E228-A364-2A76-7578-ADD94F3F3F11}"/>
              </a:ext>
            </a:extLst>
          </p:cNvPr>
          <p:cNvSpPr txBox="1"/>
          <p:nvPr/>
        </p:nvSpPr>
        <p:spPr>
          <a:xfrm>
            <a:off x="98367" y="2361106"/>
            <a:ext cx="11995266" cy="264687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6600" dirty="0" err="1"/>
              <a:t>Diolch</a:t>
            </a:r>
            <a:endParaRPr lang="en-GB" sz="5400" dirty="0"/>
          </a:p>
        </p:txBody>
      </p:sp>
    </p:spTree>
    <p:extLst>
      <p:ext uri="{BB962C8B-B14F-4D97-AF65-F5344CB8AC3E}">
        <p14:creationId xmlns:p14="http://schemas.microsoft.com/office/powerpoint/2010/main" val="1568559559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137</TotalTime>
  <Words>618</Words>
  <Application>Microsoft Office PowerPoint</Application>
  <PresentationFormat>Widescreen</PresentationFormat>
  <Paragraphs>84</Paragraphs>
  <Slides>11</Slides>
  <Notes>11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5" baseType="lpstr">
      <vt:lpstr>Arial</vt:lpstr>
      <vt:lpstr>Calibri</vt:lpstr>
      <vt:lpstr>Calibri Light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Daniel Blyth  (Hywel Dda UHB -  Culture &amp; People Specialist (Experience and Wellbeing)</dc:creator>
  <cp:lastModifiedBy>Daniel Blyth  (Hywel Dda UHB -  Culture &amp; People Specialist (Experience and Wellbeing)</cp:lastModifiedBy>
  <cp:revision>2</cp:revision>
  <dcterms:created xsi:type="dcterms:W3CDTF">2023-09-28T14:26:54Z</dcterms:created>
  <dcterms:modified xsi:type="dcterms:W3CDTF">2023-09-29T08:32:06Z</dcterms:modified>
</cp:coreProperties>
</file>